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0" r:id="rId3"/>
    <p:sldId id="310" r:id="rId4"/>
    <p:sldId id="315" r:id="rId5"/>
    <p:sldId id="299" r:id="rId6"/>
    <p:sldId id="271" r:id="rId7"/>
    <p:sldId id="319" r:id="rId8"/>
    <p:sldId id="313" r:id="rId9"/>
    <p:sldId id="317" r:id="rId10"/>
    <p:sldId id="316" r:id="rId11"/>
    <p:sldId id="318" r:id="rId12"/>
    <p:sldId id="312" r:id="rId13"/>
    <p:sldId id="31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58" autoAdjust="0"/>
  </p:normalViewPr>
  <p:slideViewPr>
    <p:cSldViewPr>
      <p:cViewPr varScale="1">
        <p:scale>
          <a:sx n="79" d="100"/>
          <a:sy n="79" d="100"/>
        </p:scale>
        <p:origin x="157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5" rIns="93167" bIns="4658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5" rIns="93167" bIns="46585" rtlCol="0"/>
          <a:lstStyle>
            <a:lvl1pPr algn="r">
              <a:defRPr sz="1200"/>
            </a:lvl1pPr>
          </a:lstStyle>
          <a:p>
            <a:fld id="{31D77273-250F-4755-9B41-F4C7F4DDB394}" type="datetimeFigureOut">
              <a:rPr lang="en-US" smtClean="0"/>
              <a:pPr/>
              <a:t>6/9/2022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7" tIns="46585" rIns="93167" bIns="4658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7" tIns="46585" rIns="93167" bIns="46585" rtlCol="0" anchor="b"/>
          <a:lstStyle>
            <a:lvl1pPr algn="r">
              <a:defRPr sz="1200"/>
            </a:lvl1pPr>
          </a:lstStyle>
          <a:p>
            <a:fld id="{AA1AD9BA-5766-4476-B9F2-33CE5DD92F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344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5" rIns="93167" bIns="465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5" rIns="93167" bIns="46585" rtlCol="0"/>
          <a:lstStyle>
            <a:lvl1pPr algn="r">
              <a:defRPr sz="1200"/>
            </a:lvl1pPr>
          </a:lstStyle>
          <a:p>
            <a:fld id="{8EEEFE80-DB5A-4B1D-90F7-1AF1D415267F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5" rIns="93167" bIns="4658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5" rIns="93167" bIns="4658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7" tIns="46585" rIns="93167" bIns="465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7" tIns="46585" rIns="93167" bIns="46585" rtlCol="0" anchor="b"/>
          <a:lstStyle>
            <a:lvl1pPr algn="r">
              <a:defRPr sz="1200"/>
            </a:lvl1pPr>
          </a:lstStyle>
          <a:p>
            <a:fld id="{447FB36A-9862-4D66-BB56-45691F635C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95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983B7-F958-4D2B-857B-FBB4BA7AB890}" type="datetime1">
              <a:rPr lang="en-US" smtClean="0"/>
              <a:pPr/>
              <a:t>6/9/2022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BC9A-79EB-4A88-A691-D59D36C48D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-45719" y="3544"/>
            <a:ext cx="45719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-45720" y="685800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DCA3-4C10-4524-84AF-31D9B778A932}" type="datetime1">
              <a:rPr lang="en-US" smtClean="0"/>
              <a:pPr/>
              <a:t>6/9/2022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BC9A-79EB-4A88-A691-D59D36C48D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4F74-F86E-4948-AADA-6E438C2EDA74}" type="datetime1">
              <a:rPr lang="en-US" smtClean="0"/>
              <a:pPr/>
              <a:t>6/9/2022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BC9A-79EB-4A88-A691-D59D36C48D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4DCD-2284-4C0D-8DC2-56EBB1A628B6}" type="datetime1">
              <a:rPr lang="en-US" smtClean="0"/>
              <a:pPr/>
              <a:t>6/9/2022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BC9A-79EB-4A88-A691-D59D36C48D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6EAA-17F2-4046-8F13-1509561650FA}" type="datetime1">
              <a:rPr lang="en-US" smtClean="0"/>
              <a:pPr/>
              <a:t>6/9/2022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BC9A-79EB-4A88-A691-D59D36C48D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68C6-3692-47CD-AA7D-C1F4584BF9DD}" type="datetime1">
              <a:rPr lang="en-US" smtClean="0"/>
              <a:pPr/>
              <a:t>6/9/2022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BC9A-79EB-4A88-A691-D59D36C48D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067EF-415A-4698-8500-FFAC0983E613}" type="datetime1">
              <a:rPr lang="en-US" smtClean="0"/>
              <a:pPr/>
              <a:t>6/9/2022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BC9A-79EB-4A88-A691-D59D36C48D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CA8D9-3F56-4DED-9C48-9343168C17A8}" type="datetime1">
              <a:rPr lang="en-US" smtClean="0"/>
              <a:pPr/>
              <a:t>6/9/2022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BC9A-79EB-4A88-A691-D59D36C48D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EBBC4-BA21-4A3A-A3DC-0D76AE555880}" type="datetime1">
              <a:rPr lang="en-US" smtClean="0"/>
              <a:pPr/>
              <a:t>6/9/2022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BC9A-79EB-4A88-A691-D59D36C48D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F731-BBC5-4E07-8E40-AB07227D0911}" type="datetime1">
              <a:rPr lang="en-US" smtClean="0"/>
              <a:pPr/>
              <a:t>6/9/2022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BC9A-79EB-4A88-A691-D59D36C48D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1F2304D4-7D26-40A3-93A0-F2813B4E9BF3}" type="datetime1">
              <a:rPr lang="en-US" smtClean="0"/>
              <a:pPr/>
              <a:t>6/9/2022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F654BC9A-79EB-4A88-A691-D59D36C48D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598B4A3-4584-4BB3-B8B5-B5F1DA7DB808}" type="datetime1">
              <a:rPr lang="en-US" smtClean="0"/>
              <a:pPr/>
              <a:t>6/9/2022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654BC9A-79EB-4A88-A691-D59D36C48D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975104"/>
          </a:xfrm>
        </p:spPr>
        <p:txBody>
          <a:bodyPr/>
          <a:lstStyle/>
          <a:p>
            <a:pPr algn="ctr"/>
            <a:r>
              <a:rPr lang="en-US" sz="3200" cap="small" dirty="0">
                <a:latin typeface="Arial" pitchFamily="34" charset="0"/>
                <a:cs typeface="Arial" pitchFamily="34" charset="0"/>
              </a:rPr>
              <a:t>Planning and Conducting A </a:t>
            </a:r>
            <a:br>
              <a:rPr lang="en-US" sz="3200" cap="small" dirty="0">
                <a:latin typeface="Arial" pitchFamily="34" charset="0"/>
                <a:cs typeface="Arial" pitchFamily="34" charset="0"/>
              </a:rPr>
            </a:br>
            <a:r>
              <a:rPr lang="en-US" sz="3200" cap="small" dirty="0">
                <a:latin typeface="Arial" pitchFamily="34" charset="0"/>
                <a:cs typeface="Arial" pitchFamily="34" charset="0"/>
              </a:rPr>
              <a:t>Cable Renewal Needs Assessment</a:t>
            </a:r>
            <a:br>
              <a:rPr lang="en-US" sz="3200" dirty="0"/>
            </a:br>
            <a:br>
              <a:rPr lang="en-US" sz="3200" dirty="0"/>
            </a:br>
            <a:endParaRPr lang="en-US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876800"/>
            <a:ext cx="77724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VATOA </a:t>
            </a:r>
            <a:r>
              <a:rPr lang="en-US" dirty="0" err="1"/>
              <a:t>Aannual</a:t>
            </a:r>
            <a:r>
              <a:rPr lang="en-US" dirty="0"/>
              <a:t> Meeting</a:t>
            </a:r>
          </a:p>
          <a:p>
            <a:pPr algn="ctr"/>
            <a:r>
              <a:rPr lang="en-US" b="1" i="1" dirty="0"/>
              <a:t>June  10, 2022</a:t>
            </a:r>
          </a:p>
          <a:p>
            <a:pPr algn="ctr"/>
            <a:r>
              <a:rPr lang="en-US" i="1" dirty="0"/>
              <a:t>mames@hatlegal.com</a:t>
            </a:r>
          </a:p>
        </p:txBody>
      </p:sp>
      <p:pic>
        <p:nvPicPr>
          <p:cNvPr id="1026" name="Picture 2" descr="costlow_logo_A"/>
          <p:cNvPicPr>
            <a:picLocks noChangeAspect="1" noChangeArrowheads="1"/>
          </p:cNvPicPr>
          <p:nvPr/>
        </p:nvPicPr>
        <p:blipFill>
          <a:blip r:embed="rId2" cstate="print">
            <a:lum contrast="18000"/>
          </a:blip>
          <a:srcRect/>
          <a:stretch>
            <a:fillRect/>
          </a:stretch>
        </p:blipFill>
        <p:spPr bwMode="auto">
          <a:xfrm>
            <a:off x="4876800" y="402540"/>
            <a:ext cx="701675" cy="749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 flipH="1">
            <a:off x="5638800" y="40254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Matthew C. Ames</a:t>
            </a:r>
          </a:p>
          <a:p>
            <a:r>
              <a:rPr lang="en-US" i="1" cap="small" dirty="0"/>
              <a:t>Hubacher  Ames &amp; Taylor, PLLC</a:t>
            </a:r>
            <a:endParaRPr lang="en-US" i="1" dirty="0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772400" cy="914400"/>
          </a:xfrm>
        </p:spPr>
        <p:txBody>
          <a:bodyPr/>
          <a:lstStyle/>
          <a:p>
            <a:pPr algn="ctr"/>
            <a:r>
              <a:rPr lang="en-US" sz="3600" dirty="0">
                <a:latin typeface="Arial" pitchFamily="34" charset="0"/>
                <a:cs typeface="Arial" pitchFamily="34" charset="0"/>
              </a:rPr>
              <a:t>Typical Tasks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612" y="1358702"/>
            <a:ext cx="7772400" cy="4572000"/>
          </a:xfrm>
        </p:spPr>
        <p:txBody>
          <a:bodyPr>
            <a:normAutofit/>
          </a:bodyPr>
          <a:lstStyle/>
          <a:p>
            <a:pPr marL="342900">
              <a:spcBef>
                <a:spcPts val="0"/>
              </a:spcBef>
            </a:pPr>
            <a:r>
              <a:rPr lang="en-US" sz="2400" spc="-2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Conduct compliance review. </a:t>
            </a:r>
          </a:p>
          <a:p>
            <a:pPr marL="672084" lvl="1" indent="-342900">
              <a:spcBef>
                <a:spcPts val="0"/>
              </a:spcBef>
            </a:pPr>
            <a:r>
              <a:rPr lang="en-US" sz="2000" spc="-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Checklist.</a:t>
            </a:r>
          </a:p>
          <a:p>
            <a:pPr marL="672084" lvl="1" indent="-342900">
              <a:spcBef>
                <a:spcPts val="0"/>
              </a:spcBef>
            </a:pPr>
            <a:r>
              <a:rPr lang="en-US" sz="2000" spc="-2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Staff records.</a:t>
            </a:r>
          </a:p>
          <a:p>
            <a:pPr marL="672084" lvl="1">
              <a:spcBef>
                <a:spcPts val="0"/>
              </a:spcBef>
            </a:pPr>
            <a:r>
              <a:rPr lang="en-US" sz="2000" spc="-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Consider conducting a public input session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>
              <a:spcBef>
                <a:spcPts val="0"/>
              </a:spcBef>
            </a:pPr>
            <a:r>
              <a:rPr lang="en-US" sz="2400" spc="-2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Identify known, specific customer service issues.</a:t>
            </a:r>
          </a:p>
          <a:p>
            <a:pPr marL="672084" lvl="1" indent="-342900">
              <a:spcBef>
                <a:spcPts val="0"/>
              </a:spcBef>
            </a:pPr>
            <a:r>
              <a:rPr lang="en-US" sz="2000" spc="-2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Staff records, public input.</a:t>
            </a:r>
          </a:p>
          <a:p>
            <a:pPr marL="342900">
              <a:spcBef>
                <a:spcPts val="0"/>
              </a:spcBef>
            </a:pPr>
            <a:r>
              <a:rPr lang="en-US" sz="2400" spc="-2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Evaluate future PEG capital and other PEG needs.</a:t>
            </a:r>
          </a:p>
          <a:p>
            <a:pPr marL="672084" lvl="1" indent="-342900">
              <a:spcBef>
                <a:spcPts val="0"/>
              </a:spcBef>
            </a:pPr>
            <a:r>
              <a:rPr lang="en-US" sz="2000" spc="-2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HD channels are routine request.</a:t>
            </a:r>
          </a:p>
          <a:p>
            <a:pPr marL="672084" lvl="1" indent="-342900">
              <a:spcBef>
                <a:spcPts val="0"/>
              </a:spcBef>
            </a:pPr>
            <a:r>
              <a:rPr lang="en-US" sz="2000" spc="-2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PEG origination point links.</a:t>
            </a:r>
          </a:p>
          <a:p>
            <a:pPr marL="672084" lvl="1" indent="-342900">
              <a:spcBef>
                <a:spcPts val="0"/>
              </a:spcBef>
            </a:pPr>
            <a:r>
              <a:rPr lang="en-US" sz="2000" spc="-2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Determine whether current funding level is adequate.  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77000" y="6019800"/>
            <a:ext cx="2438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cap="small" dirty="0"/>
              <a:t>Hubacher  Ames &amp; Taylor, PLLC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BC9A-79EB-4A88-A691-D59D36C48DE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13270"/>
      </p:ext>
    </p:extLst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772400" cy="914400"/>
          </a:xfrm>
        </p:spPr>
        <p:txBody>
          <a:bodyPr/>
          <a:lstStyle/>
          <a:p>
            <a:pPr algn="ctr"/>
            <a:r>
              <a:rPr lang="en-US" sz="3600" dirty="0">
                <a:latin typeface="Arial" pitchFamily="34" charset="0"/>
                <a:cs typeface="Arial" pitchFamily="34" charset="0"/>
              </a:rPr>
              <a:t>Typical Tasks Today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612" y="1358702"/>
            <a:ext cx="7772400" cy="4572000"/>
          </a:xfrm>
        </p:spPr>
        <p:txBody>
          <a:bodyPr>
            <a:normAutofit/>
          </a:bodyPr>
          <a:lstStyle/>
          <a:p>
            <a:pPr marL="342900">
              <a:spcBef>
                <a:spcPts val="0"/>
              </a:spcBef>
            </a:pPr>
            <a:r>
              <a:rPr lang="en-US" sz="2400" spc="-2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Conduct technical safety evaluation (retain outside firm).</a:t>
            </a:r>
          </a:p>
          <a:p>
            <a:pPr marL="342900">
              <a:spcBef>
                <a:spcPts val="0"/>
              </a:spcBef>
            </a:pPr>
            <a:r>
              <a:rPr lang="en-US" sz="2400" spc="-2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Update list of public facilities to receive courtesy cable service.</a:t>
            </a:r>
          </a:p>
          <a:p>
            <a:pPr marL="342900">
              <a:spcBef>
                <a:spcPts val="0"/>
              </a:spcBef>
            </a:pPr>
            <a:r>
              <a:rPr lang="en-US" sz="2400" spc="-2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Determine need for service area expansion.</a:t>
            </a:r>
          </a:p>
          <a:p>
            <a:pPr marL="672084" lvl="1">
              <a:spcBef>
                <a:spcPts val="0"/>
              </a:spcBef>
            </a:pPr>
            <a:r>
              <a:rPr lang="en-US" sz="2000" spc="-2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Request information from operator regarding current service area.</a:t>
            </a:r>
          </a:p>
          <a:p>
            <a:pPr marL="672084" lvl="1">
              <a:spcBef>
                <a:spcPts val="0"/>
              </a:spcBef>
            </a:pPr>
            <a:r>
              <a:rPr lang="en-US" sz="2000" spc="-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Assess scope of any areas to be served under state or federal grant program.</a:t>
            </a:r>
          </a:p>
          <a:p>
            <a:pPr marL="672084" lvl="1">
              <a:spcBef>
                <a:spcPts val="0"/>
              </a:spcBef>
            </a:pPr>
            <a:r>
              <a:rPr lang="en-US" sz="2000" spc="-2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 there a gap?</a:t>
            </a:r>
          </a:p>
          <a:p>
            <a:pPr marL="342900">
              <a:spcBef>
                <a:spcPts val="0"/>
              </a:spcBef>
            </a:pPr>
            <a:r>
              <a:rPr lang="en-US" sz="2400" spc="-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Other needs (</a:t>
            </a:r>
            <a:r>
              <a:rPr lang="en-US" sz="2400" i="1" spc="-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e.g., </a:t>
            </a:r>
            <a:r>
              <a:rPr lang="en-US" sz="2400" spc="-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local office).</a:t>
            </a:r>
            <a:endParaRPr lang="en-US" sz="2400" spc="-25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77000" y="6019800"/>
            <a:ext cx="2438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cap="small" dirty="0"/>
              <a:t>Hubacher  Ames &amp; Taylor, PLLC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BC9A-79EB-4A88-A691-D59D36C48DE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430002"/>
      </p:ext>
    </p:extLst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Overall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3200" dirty="0">
              <a:cs typeface="Arial" pitchFamily="34" charset="0"/>
            </a:endParaRPr>
          </a:p>
          <a:p>
            <a:r>
              <a:rPr lang="en-US" sz="3200" dirty="0">
                <a:cs typeface="Arial" pitchFamily="34" charset="0"/>
              </a:rPr>
              <a:t>Fewer benefits for most communities.</a:t>
            </a:r>
          </a:p>
          <a:p>
            <a:r>
              <a:rPr lang="en-US" sz="3200" dirty="0">
                <a:cs typeface="Arial" pitchFamily="34" charset="0"/>
              </a:rPr>
              <a:t>Operators are trying to further reduce obligations.</a:t>
            </a:r>
          </a:p>
          <a:p>
            <a:r>
              <a:rPr lang="en-US" sz="3200">
                <a:cs typeface="Arial" pitchFamily="34" charset="0"/>
              </a:rPr>
              <a:t>Improvements sometimes still </a:t>
            </a:r>
            <a:r>
              <a:rPr lang="en-US" sz="3200" dirty="0">
                <a:cs typeface="Arial" pitchFamily="34" charset="0"/>
              </a:rPr>
              <a:t>possible. </a:t>
            </a:r>
          </a:p>
          <a:p>
            <a:pPr lvl="1"/>
            <a:r>
              <a:rPr lang="en-US" sz="2800" dirty="0">
                <a:cs typeface="Arial" pitchFamily="34" charset="0"/>
              </a:rPr>
              <a:t>How strong is the need?</a:t>
            </a:r>
          </a:p>
          <a:p>
            <a:pPr marL="68580" indent="0">
              <a:buNone/>
            </a:pPr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0" y="5791200"/>
            <a:ext cx="2743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cap="small" dirty="0"/>
              <a:t>Hubacher Ames &amp; Taylor, PLLC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BC9A-79EB-4A88-A691-D59D36C48DE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818389"/>
      </p:ext>
    </p:extLst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rbel" panose="020B0503020204020204" pitchFamily="34" charset="0"/>
                <a:cs typeface="Arial" pitchFamily="34" charset="0"/>
              </a:rPr>
              <a:t>Questions?</a:t>
            </a:r>
          </a:p>
          <a:p>
            <a:r>
              <a:rPr lang="en-US" sz="3200" dirty="0">
                <a:latin typeface="Corbel" panose="020B0503020204020204" pitchFamily="34" charset="0"/>
                <a:cs typeface="Arial" pitchFamily="34" charset="0"/>
              </a:rPr>
              <a:t>Thank you!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6019800" y="5791200"/>
            <a:ext cx="2819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cap="small" dirty="0"/>
              <a:t>Hubacher  Ames &amp; Taylor, PLLC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BC9A-79EB-4A88-A691-D59D36C48DE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736244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447800"/>
            <a:ext cx="8077200" cy="4525963"/>
          </a:xfrm>
        </p:spPr>
        <p:txBody>
          <a:bodyPr>
            <a:normAutofit/>
          </a:bodyPr>
          <a:lstStyle/>
          <a:p>
            <a:r>
              <a:rPr lang="en-US" dirty="0">
                <a:latin typeface="Corbel" panose="020B0503020204020204" pitchFamily="34" charset="0"/>
                <a:cs typeface="Arial" pitchFamily="34" charset="0"/>
              </a:rPr>
              <a:t>Federal law still at the heart of the process.</a:t>
            </a:r>
          </a:p>
          <a:p>
            <a:r>
              <a:rPr lang="en-US" dirty="0">
                <a:latin typeface="Corbel" panose="020B0503020204020204" pitchFamily="34" charset="0"/>
                <a:cs typeface="Arial" pitchFamily="34" charset="0"/>
              </a:rPr>
              <a:t>Process in Virginia law not really a factor.</a:t>
            </a:r>
          </a:p>
          <a:p>
            <a:r>
              <a:rPr lang="en-US" dirty="0">
                <a:latin typeface="Corbel" panose="020B0503020204020204" pitchFamily="34" charset="0"/>
                <a:cs typeface="Arial" pitchFamily="34" charset="0"/>
              </a:rPr>
              <a:t>Cable, not broadband.</a:t>
            </a:r>
          </a:p>
          <a:p>
            <a:r>
              <a:rPr lang="en-US" dirty="0">
                <a:latin typeface="Corbel" panose="020B0503020204020204" pitchFamily="34" charset="0"/>
                <a:cs typeface="Arial" pitchFamily="34" charset="0"/>
              </a:rPr>
              <a:t>FCC orders, entry by Verizon, and substance of Virginia statutes have greatly altered process for many communities. </a:t>
            </a:r>
          </a:p>
          <a:p>
            <a:r>
              <a:rPr lang="en-US" dirty="0">
                <a:latin typeface="Corbel" panose="020B0503020204020204" pitchFamily="34" charset="0"/>
                <a:cs typeface="Arial" pitchFamily="34" charset="0"/>
              </a:rPr>
              <a:t>Size of community, existing benefits, nature of operator, all play a role. </a:t>
            </a: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6019800"/>
            <a:ext cx="28194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cap="small" dirty="0"/>
              <a:t>Hubacher  Ames &amp; Taylor, PLLC</a:t>
            </a:r>
            <a:endParaRPr lang="en-US" sz="16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BC9A-79EB-4A88-A691-D59D36C48DE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612" y="470098"/>
            <a:ext cx="7772400" cy="1206302"/>
          </a:xfrm>
        </p:spPr>
        <p:txBody>
          <a:bodyPr/>
          <a:lstStyle/>
          <a:p>
            <a:pPr algn="ctr"/>
            <a:r>
              <a:rPr lang="en-US" sz="3600" spc="-2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Permitted Reasons for Denial of Renewal </a:t>
            </a:r>
            <a:endParaRPr lang="en-US" sz="3600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612" y="1358702"/>
            <a:ext cx="7772400" cy="4572000"/>
          </a:xfrm>
        </p:spPr>
        <p:txBody>
          <a:bodyPr>
            <a:normAutofit fontScale="70000" lnSpcReduction="20000"/>
          </a:bodyPr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marL="582930" indent="-514350"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Failure to meet community’s “cable related needs and interests,” as determined by the governing body, taking into account the cost.</a:t>
            </a:r>
          </a:p>
          <a:p>
            <a:pPr marL="582930" indent="-514350">
              <a:buFont typeface="+mj-lt"/>
              <a:buAutoNum type="arabicPeriod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82930" indent="-514350"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Failure to provide reasonable quality of service – but only if operator was given notice of the problem.  </a:t>
            </a:r>
          </a:p>
          <a:p>
            <a:pPr marL="582930" indent="-514350">
              <a:buFont typeface="+mj-lt"/>
              <a:buAutoNum type="arabicPeriod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82930" indent="-514350"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Failure to have legal, financial, and technical ability to provide service.  </a:t>
            </a:r>
          </a:p>
          <a:p>
            <a:pPr marL="582930" indent="-514350">
              <a:buFont typeface="+mj-lt"/>
              <a:buAutoNum type="arabicPeriod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82930" indent="-514350"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Failure to comply with terms of existing franchise -- but only if operator was given notice of the problem.</a:t>
            </a:r>
          </a:p>
          <a:p>
            <a:pPr marL="6858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6019800"/>
            <a:ext cx="2514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cap="small" dirty="0"/>
              <a:t>Hubacher  Ames &amp; Taylor, PLLC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BC9A-79EB-4A88-A691-D59D36C48DE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41287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772400" cy="914400"/>
          </a:xfrm>
        </p:spPr>
        <p:txBody>
          <a:bodyPr/>
          <a:lstStyle/>
          <a:p>
            <a:pPr algn="ctr"/>
            <a:r>
              <a:rPr lang="en-US" sz="3600" dirty="0">
                <a:latin typeface="Arial" pitchFamily="34" charset="0"/>
                <a:cs typeface="Arial" pitchFamily="34" charset="0"/>
              </a:rPr>
              <a:t>Phases of the Formal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612" y="1358702"/>
            <a:ext cx="7772400" cy="4572000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1.	Needs Assessment and Performance Review.</a:t>
            </a:r>
          </a:p>
          <a:p>
            <a:pPr marL="6858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2.	Issuance of Request for Renewal Proposal.  </a:t>
            </a:r>
          </a:p>
          <a:p>
            <a:pPr marL="6858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3.	Evaluation of RFRP.  </a:t>
            </a:r>
          </a:p>
          <a:p>
            <a:pPr marL="6858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4.	Administrative Hearing.    </a:t>
            </a:r>
          </a:p>
          <a:p>
            <a:pPr marL="6858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5.	Appeal in Federal Court.</a:t>
            </a:r>
          </a:p>
          <a:p>
            <a:pPr marL="68580" indent="0">
              <a:buNone/>
            </a:pPr>
            <a:endParaRPr lang="en-US" dirty="0">
              <a:latin typeface="Corbel" panose="020B0503020204020204" pitchFamily="34" charset="0"/>
              <a:cs typeface="Arial" pitchFamily="34" charset="0"/>
            </a:endParaRPr>
          </a:p>
          <a:p>
            <a:endParaRPr lang="en-US" dirty="0">
              <a:latin typeface="Corbel" panose="020B0503020204020204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6019800"/>
            <a:ext cx="2514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cap="small" dirty="0"/>
              <a:t>Hubacher  Ames &amp; Taylor, PLLC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BC9A-79EB-4A88-A691-D59D36C48DE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572874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Why Conduct a Needs Assessment?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447800"/>
            <a:ext cx="8077200" cy="4525963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Due diligence.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Stakeholders need to know staff is listening.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Informal Process.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Need to define negotiating position.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Formal Process.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Need to support RFRP and any subsequent proceedings. 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dirty="0">
              <a:latin typeface="Corbel" panose="020B0503020204020204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6019800"/>
            <a:ext cx="28194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cap="small" dirty="0"/>
              <a:t>Hubacher  Ames &amp; Taylor, PLLC</a:t>
            </a:r>
            <a:endParaRPr lang="en-US" sz="16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BC9A-79EB-4A88-A691-D59D36C48DE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004576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99" y="304800"/>
            <a:ext cx="7751323" cy="1219200"/>
          </a:xfrm>
        </p:spPr>
        <p:txBody>
          <a:bodyPr/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What Are Your Goals?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What are you trying to achieve?</a:t>
            </a:r>
          </a:p>
          <a:p>
            <a:pPr lvl="1"/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Improve terms?</a:t>
            </a:r>
          </a:p>
          <a:p>
            <a:pPr lvl="2"/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Which ones?</a:t>
            </a:r>
          </a:p>
          <a:p>
            <a:pPr lvl="1"/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Preserve reasonable status quo?  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Arial" pitchFamily="34" charset="0"/>
              </a:rPr>
              <a:t>Protect substantial benefits in current franchise?</a:t>
            </a:r>
          </a:p>
          <a:p>
            <a:pPr lvl="2"/>
            <a:r>
              <a:rPr lang="en-US" sz="2200" dirty="0">
                <a:cs typeface="Arial" pitchFamily="34" charset="0"/>
              </a:rPr>
              <a:t>I-Net?</a:t>
            </a:r>
          </a:p>
          <a:p>
            <a:pPr lvl="2"/>
            <a:r>
              <a:rPr lang="en-US" sz="2200" dirty="0">
                <a:cs typeface="Arial" pitchFamily="34" charset="0"/>
              </a:rPr>
              <a:t>Public Access Channel funding?</a:t>
            </a:r>
          </a:p>
          <a:p>
            <a:pPr marL="454914" lvl="1" indent="0">
              <a:buNone/>
            </a:pPr>
            <a:endParaRPr lang="en-US" sz="2400" dirty="0">
              <a:cs typeface="Arial" pitchFamily="34" charset="0"/>
            </a:endParaRPr>
          </a:p>
          <a:p>
            <a:r>
              <a:rPr lang="en-US" sz="2800" dirty="0">
                <a:cs typeface="Arial" pitchFamily="34" charset="0"/>
              </a:rPr>
              <a:t>Need to know where you want to end up before designing the process.</a:t>
            </a:r>
            <a:r>
              <a:rPr lang="en-US" sz="2800" dirty="0">
                <a:latin typeface="Calibri" panose="020F0502020204030204" pitchFamily="34" charset="0"/>
                <a:cs typeface="Arial" pitchFamily="34" charset="0"/>
              </a:rPr>
              <a:t>  </a:t>
            </a: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6019800" y="5791200"/>
            <a:ext cx="2819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cap="small" dirty="0"/>
              <a:t>Hubacher  Ames &amp; Taylor, PLLC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BC9A-79EB-4A88-A691-D59D36C48DE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0EBB0-DA39-83EA-AD05-90D4163F5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Who Conducts the Needs Assessment?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1777A-750D-AA71-C70E-1073D7B27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Role of:</a:t>
            </a:r>
          </a:p>
          <a:p>
            <a:pPr lvl="1"/>
            <a:r>
              <a:rPr lang="en-US" dirty="0"/>
              <a:t>Governing body.</a:t>
            </a:r>
          </a:p>
          <a:p>
            <a:pPr lvl="1"/>
            <a:r>
              <a:rPr lang="en-US" dirty="0"/>
              <a:t>Advisory committee.</a:t>
            </a:r>
          </a:p>
          <a:p>
            <a:pPr lvl="1"/>
            <a:r>
              <a:rPr lang="en-US" dirty="0"/>
              <a:t>Public.</a:t>
            </a:r>
          </a:p>
          <a:p>
            <a:pPr lvl="1"/>
            <a:r>
              <a:rPr lang="en-US" dirty="0"/>
              <a:t>Staff.</a:t>
            </a:r>
          </a:p>
          <a:p>
            <a:pPr lvl="1"/>
            <a:r>
              <a:rPr lang="en-US" dirty="0"/>
              <a:t>Counsel.</a:t>
            </a:r>
          </a:p>
          <a:p>
            <a:pPr lvl="1"/>
            <a:r>
              <a:rPr lang="en-US" dirty="0"/>
              <a:t>Consultants.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D62DC3-14A9-250E-F2C4-15F3A3C98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BC9A-79EB-4A88-A691-D59D36C48DE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421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772400" cy="914400"/>
          </a:xfrm>
        </p:spPr>
        <p:txBody>
          <a:bodyPr/>
          <a:lstStyle/>
          <a:p>
            <a:pPr algn="ctr"/>
            <a:r>
              <a:rPr lang="en-US" sz="3600" dirty="0">
                <a:latin typeface="Arial" pitchFamily="34" charset="0"/>
                <a:cs typeface="Arial" pitchFamily="34" charset="0"/>
              </a:rPr>
              <a:t>Traditional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612" y="1358702"/>
            <a:ext cx="7772400" cy="4572000"/>
          </a:xfrm>
        </p:spPr>
        <p:txBody>
          <a:bodyPr>
            <a:normAutofit/>
          </a:bodyPr>
          <a:lstStyle/>
          <a:p>
            <a:pPr marL="1200150" indent="-285750">
              <a:spcBef>
                <a:spcPts val="0"/>
              </a:spcBef>
            </a:pPr>
            <a:r>
              <a:rPr lang="en-US" sz="2400" spc="-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Franchise compliance review.  </a:t>
            </a:r>
          </a:p>
          <a:p>
            <a:pPr marL="1200150" indent="-285750">
              <a:spcBef>
                <a:spcPts val="0"/>
              </a:spcBef>
            </a:pPr>
            <a:r>
              <a:rPr lang="en-US" sz="2400" spc="-2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PEG needs assessment.</a:t>
            </a:r>
          </a:p>
          <a:p>
            <a:pPr marL="1586484" lvl="1">
              <a:spcBef>
                <a:spcPts val="0"/>
              </a:spcBef>
            </a:pPr>
            <a:r>
              <a:rPr lang="en-US" sz="2400" spc="-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Channel capacity:  </a:t>
            </a:r>
            <a:r>
              <a:rPr lang="en-US" sz="2400" spc="-2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HD?  </a:t>
            </a:r>
            <a:r>
              <a:rPr lang="en-US" sz="2400" spc="-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P?  </a:t>
            </a:r>
            <a:r>
              <a:rPr lang="en-US" sz="2400" spc="-2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E?  </a:t>
            </a:r>
            <a:r>
              <a:rPr lang="en-US" sz="2400" spc="-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G?</a:t>
            </a:r>
            <a:endParaRPr lang="en-US" sz="2400" spc="-25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586484" lvl="1">
              <a:spcBef>
                <a:spcPts val="0"/>
              </a:spcBef>
            </a:pPr>
            <a:r>
              <a:rPr lang="en-US" sz="2400" spc="-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Origination links.</a:t>
            </a:r>
          </a:p>
          <a:p>
            <a:pPr marL="1586484" lvl="1">
              <a:spcBef>
                <a:spcPts val="0"/>
              </a:spcBef>
            </a:pPr>
            <a:r>
              <a:rPr lang="en-US" sz="2400" spc="-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Funding.</a:t>
            </a:r>
          </a:p>
          <a:p>
            <a:pPr marL="1842516" lvl="2">
              <a:spcBef>
                <a:spcPts val="0"/>
              </a:spcBef>
            </a:pPr>
            <a:r>
              <a:rPr lang="en-US" spc="-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Equipment.</a:t>
            </a:r>
          </a:p>
          <a:p>
            <a:pPr marL="1842516" lvl="2">
              <a:spcBef>
                <a:spcPts val="0"/>
              </a:spcBef>
            </a:pPr>
            <a:r>
              <a:rPr lang="en-US" spc="-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Studio facilities.</a:t>
            </a:r>
          </a:p>
          <a:p>
            <a:pPr marL="1257300">
              <a:spcBef>
                <a:spcPts val="0"/>
              </a:spcBef>
            </a:pPr>
            <a:r>
              <a:rPr lang="en-US" sz="2400" spc="-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Technical review.</a:t>
            </a:r>
          </a:p>
          <a:p>
            <a:pPr marL="1586484" lvl="1">
              <a:spcBef>
                <a:spcPts val="0"/>
              </a:spcBef>
            </a:pPr>
            <a:r>
              <a:rPr lang="en-US" sz="2400" spc="-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Code compliance.</a:t>
            </a:r>
          </a:p>
          <a:p>
            <a:pPr marL="1586484" lvl="1">
              <a:spcBef>
                <a:spcPts val="0"/>
              </a:spcBef>
            </a:pPr>
            <a:r>
              <a:rPr lang="en-US" sz="2400" spc="-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Signal quality.</a:t>
            </a:r>
          </a:p>
          <a:p>
            <a:pPr marL="68580" indent="0">
              <a:buNone/>
            </a:pPr>
            <a:endParaRPr lang="en-US" dirty="0">
              <a:latin typeface="Corbel" panose="020B0503020204020204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24600" y="6019800"/>
            <a:ext cx="259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cap="small" dirty="0"/>
              <a:t>Hubacher  Ames &amp; Taylor, PLLC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BC9A-79EB-4A88-A691-D59D36C48DE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75628"/>
      </p:ext>
    </p:extLst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772400" cy="914400"/>
          </a:xfrm>
        </p:spPr>
        <p:txBody>
          <a:bodyPr/>
          <a:lstStyle/>
          <a:p>
            <a:pPr algn="ctr"/>
            <a:r>
              <a:rPr lang="en-US" sz="3600" dirty="0">
                <a:latin typeface="Arial" pitchFamily="34" charset="0"/>
                <a:cs typeface="Arial" pitchFamily="34" charset="0"/>
              </a:rPr>
              <a:t>Traditional Tasks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612" y="1358702"/>
            <a:ext cx="7772400" cy="4572000"/>
          </a:xfrm>
        </p:spPr>
        <p:txBody>
          <a:bodyPr>
            <a:normAutofit/>
          </a:bodyPr>
          <a:lstStyle/>
          <a:p>
            <a:pPr marL="1257300">
              <a:spcBef>
                <a:spcPts val="0"/>
              </a:spcBef>
            </a:pPr>
            <a:r>
              <a:rPr lang="en-US" sz="2400" spc="-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Financial review. </a:t>
            </a:r>
          </a:p>
          <a:p>
            <a:pPr marL="1586484" lvl="1">
              <a:spcBef>
                <a:spcPts val="0"/>
              </a:spcBef>
            </a:pPr>
            <a:r>
              <a:rPr lang="en-US" sz="2400" spc="-2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Franchise fee.</a:t>
            </a:r>
          </a:p>
          <a:p>
            <a:pPr marL="1586484" lvl="1">
              <a:spcBef>
                <a:spcPts val="0"/>
              </a:spcBef>
            </a:pPr>
            <a:r>
              <a:rPr lang="en-US" sz="2400" spc="-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PEG fee.</a:t>
            </a:r>
            <a:endParaRPr lang="en-US" sz="2400" spc="-25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200150" indent="-285750">
              <a:spcBef>
                <a:spcPts val="0"/>
              </a:spcBef>
            </a:pPr>
            <a:r>
              <a:rPr lang="en-US" sz="2400" spc="-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Subscriber survey.</a:t>
            </a:r>
          </a:p>
          <a:p>
            <a:pPr marL="1529334" lvl="1">
              <a:spcBef>
                <a:spcPts val="0"/>
              </a:spcBef>
            </a:pPr>
            <a:r>
              <a:rPr lang="en-US" sz="2400" spc="-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Customer service.</a:t>
            </a:r>
          </a:p>
          <a:p>
            <a:pPr marL="1529334" lvl="1">
              <a:spcBef>
                <a:spcPts val="0"/>
              </a:spcBef>
            </a:pPr>
            <a:r>
              <a:rPr lang="en-US" sz="2400" spc="-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PEG.    </a:t>
            </a:r>
          </a:p>
          <a:p>
            <a:pPr marL="1200150" indent="-285750">
              <a:spcBef>
                <a:spcPts val="0"/>
              </a:spcBef>
            </a:pPr>
            <a:r>
              <a:rPr lang="en-US" sz="2400" spc="-2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General needs assessment.   </a:t>
            </a:r>
          </a:p>
          <a:p>
            <a:pPr marL="1200150" indent="-285750">
              <a:spcBef>
                <a:spcPts val="0"/>
              </a:spcBef>
            </a:pPr>
            <a:r>
              <a:rPr lang="en-US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400" spc="-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I-Net needs assessment. </a:t>
            </a:r>
            <a:endParaRPr lang="en-US" sz="2400" spc="-25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dirty="0">
              <a:latin typeface="Corbel" panose="020B0503020204020204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24600" y="6019800"/>
            <a:ext cx="259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cap="small" dirty="0"/>
              <a:t>Hubacher  Ames &amp; Taylor, PLLC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BC9A-79EB-4A88-A691-D59D36C48DE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094445"/>
      </p:ext>
    </p:extLst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CA NMHC Presentation (Nov 2011)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MCA NMHC Presentation (Nov 2011)</Template>
  <TotalTime>5683</TotalTime>
  <Words>657</Words>
  <Application>Microsoft Office PowerPoint</Application>
  <PresentationFormat>On-screen Show (4:3)</PresentationFormat>
  <Paragraphs>147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Consolas</vt:lpstr>
      <vt:lpstr>Corbel</vt:lpstr>
      <vt:lpstr>Wingdings</vt:lpstr>
      <vt:lpstr>Wingdings 2</vt:lpstr>
      <vt:lpstr>Wingdings 3</vt:lpstr>
      <vt:lpstr>MCA NMHC Presentation (Nov 2011)</vt:lpstr>
      <vt:lpstr>Planning and Conducting A  Cable Renewal Needs Assessment  </vt:lpstr>
      <vt:lpstr>Overview</vt:lpstr>
      <vt:lpstr>Permitted Reasons for Denial of Renewal </vt:lpstr>
      <vt:lpstr>Phases of the Formal Process</vt:lpstr>
      <vt:lpstr>Why Conduct a Needs Assessment?</vt:lpstr>
      <vt:lpstr>What Are Your Goals?</vt:lpstr>
      <vt:lpstr>Who Conducts the Needs Assessment?</vt:lpstr>
      <vt:lpstr>Traditional Tasks</vt:lpstr>
      <vt:lpstr>Traditional Tasks (cont.)</vt:lpstr>
      <vt:lpstr>Typical Tasks Today</vt:lpstr>
      <vt:lpstr>Typical Tasks Today (cont.)</vt:lpstr>
      <vt:lpstr>Overall Outcomes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TELECOMMUNICATIONS LEGAL UPDATE  Developments in 2012, Outlook for 2013</dc:title>
  <dc:creator>mames</dc:creator>
  <cp:lastModifiedBy>Matt Ames</cp:lastModifiedBy>
  <cp:revision>115</cp:revision>
  <cp:lastPrinted>2022-06-08T19:43:40Z</cp:lastPrinted>
  <dcterms:created xsi:type="dcterms:W3CDTF">2012-11-05T20:31:22Z</dcterms:created>
  <dcterms:modified xsi:type="dcterms:W3CDTF">2022-06-09T16:04:22Z</dcterms:modified>
</cp:coreProperties>
</file>