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Override1.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Override2.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Override3.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Override4.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Override5.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Override6.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Override7.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8.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60.xml" ContentType="application/vnd.openxmlformats-officedocument.presentationml.tags+xml"/>
  <Override PartName="/ppt/notesSlides/notesSlide9.xml" ContentType="application/vnd.openxmlformats-officedocument.presentationml.notesSlide+xml"/>
  <Override PartName="/ppt/tags/tag16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5.xml" ContentType="application/vnd.openxmlformats-officedocument.presentationml.tags+xml"/>
  <Override PartName="/ppt/notesSlides/notesSlide22.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10">
  <p:sldMasterIdLst>
    <p:sldMasterId id="2147485117" r:id="rId4"/>
  </p:sldMasterIdLst>
  <p:notesMasterIdLst>
    <p:notesMasterId r:id="rId57"/>
  </p:notesMasterIdLst>
  <p:handoutMasterIdLst>
    <p:handoutMasterId r:id="rId58"/>
  </p:handoutMasterIdLst>
  <p:sldIdLst>
    <p:sldId id="2147471853" r:id="rId5"/>
    <p:sldId id="2147471834" r:id="rId6"/>
    <p:sldId id="2147471827" r:id="rId7"/>
    <p:sldId id="2147471878" r:id="rId8"/>
    <p:sldId id="2147471879" r:id="rId9"/>
    <p:sldId id="2147471771" r:id="rId10"/>
    <p:sldId id="2147471855" r:id="rId11"/>
    <p:sldId id="2147471856" r:id="rId12"/>
    <p:sldId id="2147471859" r:id="rId13"/>
    <p:sldId id="2147471858" r:id="rId14"/>
    <p:sldId id="2147471824" r:id="rId15"/>
    <p:sldId id="2147471852" r:id="rId16"/>
    <p:sldId id="290" r:id="rId17"/>
    <p:sldId id="2147471838" r:id="rId18"/>
    <p:sldId id="2147471774" r:id="rId19"/>
    <p:sldId id="2147471840" r:id="rId20"/>
    <p:sldId id="2147471843" r:id="rId21"/>
    <p:sldId id="2147471877" r:id="rId22"/>
    <p:sldId id="2147471870" r:id="rId23"/>
    <p:sldId id="2147471841" r:id="rId24"/>
    <p:sldId id="2147471846" r:id="rId25"/>
    <p:sldId id="2147472301" r:id="rId26"/>
    <p:sldId id="2147471784" r:id="rId27"/>
    <p:sldId id="2147471828" r:id="rId28"/>
    <p:sldId id="2147471732" r:id="rId29"/>
    <p:sldId id="2147471871" r:id="rId30"/>
    <p:sldId id="2147471782" r:id="rId31"/>
    <p:sldId id="2147471869" r:id="rId32"/>
    <p:sldId id="2147471781" r:id="rId33"/>
    <p:sldId id="2147471785" r:id="rId34"/>
    <p:sldId id="2147471872" r:id="rId35"/>
    <p:sldId id="277" r:id="rId36"/>
    <p:sldId id="2147471842" r:id="rId37"/>
    <p:sldId id="2147471779" r:id="rId38"/>
    <p:sldId id="2147471835" r:id="rId39"/>
    <p:sldId id="274" r:id="rId40"/>
    <p:sldId id="2147471873" r:id="rId41"/>
    <p:sldId id="2147472302" r:id="rId42"/>
    <p:sldId id="2147471865" r:id="rId43"/>
    <p:sldId id="2147471866" r:id="rId44"/>
    <p:sldId id="2147471848" r:id="rId45"/>
    <p:sldId id="2147471849" r:id="rId46"/>
    <p:sldId id="2147471832" r:id="rId47"/>
    <p:sldId id="2147471874" r:id="rId48"/>
    <p:sldId id="2147471875" r:id="rId49"/>
    <p:sldId id="2147471831" r:id="rId50"/>
    <p:sldId id="2147471780" r:id="rId51"/>
    <p:sldId id="2147471854" r:id="rId52"/>
    <p:sldId id="2147471860" r:id="rId53"/>
    <p:sldId id="362" r:id="rId54"/>
    <p:sldId id="2147472299" r:id="rId55"/>
    <p:sldId id="2147471829" r:id="rId56"/>
  </p:sldIdLst>
  <p:sldSz cx="12192000" cy="6858000"/>
  <p:notesSz cx="6950075" cy="9236075"/>
  <p:custShowLst>
    <p:custShow name="Format Guide Workshop" id="0">
      <p:sldLst/>
    </p:custShow>
  </p:custShow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84"/>
    <a:srgbClr val="76717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7459E-0835-4F40-9222-BA35AF79CEC2}" v="8" dt="2022-06-02T18:48:38.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10" autoAdjust="0"/>
    <p:restoredTop sz="96323" autoAdjust="0"/>
  </p:normalViewPr>
  <p:slideViewPr>
    <p:cSldViewPr snapToGrid="0">
      <p:cViewPr varScale="1">
        <p:scale>
          <a:sx n="86" d="100"/>
          <a:sy n="86" d="100"/>
        </p:scale>
        <p:origin x="931"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6/2/2022</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latin typeface="+mn-lt"/>
              <a:ea typeface="+mn-ea"/>
              <a:cs typeface="+mn-cs"/>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atin typeface="+mn-lt"/>
                <a:ea typeface="+mn-ea"/>
                <a:cs typeface="+mn-cs"/>
              </a:defRPr>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atin typeface="+mn-lt"/>
                <a:ea typeface="+mn-ea"/>
                <a:cs typeface="+mn-cs"/>
              </a:defRPr>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defRPr>
            </a:lvl1pPr>
          </a:lstStyle>
          <a:p>
            <a:r>
              <a:rPr lang="en-US"/>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defRPr>
            </a:lvl1pPr>
          </a:lstStyle>
          <a:p>
            <a:fld id="{F2C7CF5F-7CF3-4DF3-838A-EE34544862CC}" type="datetimeFigureOut">
              <a:rPr lang="en-US" smtClean="0"/>
              <a:pPr/>
              <a:t>6/2/2022</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1</a:t>
            </a:fld>
            <a:endParaRPr lang="en-US" dirty="0"/>
          </a:p>
        </p:txBody>
      </p:sp>
    </p:spTree>
    <p:extLst>
      <p:ext uri="{BB962C8B-B14F-4D97-AF65-F5344CB8AC3E}">
        <p14:creationId xmlns:p14="http://schemas.microsoft.com/office/powerpoint/2010/main" val="409739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46417-132F-4A34-B821-28FD6E4884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185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15</a:t>
            </a:fld>
            <a:endParaRPr lang="en-US" dirty="0"/>
          </a:p>
        </p:txBody>
      </p:sp>
    </p:spTree>
    <p:extLst>
      <p:ext uri="{BB962C8B-B14F-4D97-AF65-F5344CB8AC3E}">
        <p14:creationId xmlns:p14="http://schemas.microsoft.com/office/powerpoint/2010/main" val="125016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18</a:t>
            </a:fld>
            <a:endParaRPr lang="en-US" dirty="0"/>
          </a:p>
        </p:txBody>
      </p:sp>
    </p:spTree>
    <p:extLst>
      <p:ext uri="{BB962C8B-B14F-4D97-AF65-F5344CB8AC3E}">
        <p14:creationId xmlns:p14="http://schemas.microsoft.com/office/powerpoint/2010/main" val="331066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19</a:t>
            </a:fld>
            <a:endParaRPr lang="en-US" dirty="0"/>
          </a:p>
        </p:txBody>
      </p:sp>
    </p:spTree>
    <p:extLst>
      <p:ext uri="{BB962C8B-B14F-4D97-AF65-F5344CB8AC3E}">
        <p14:creationId xmlns:p14="http://schemas.microsoft.com/office/powerpoint/2010/main" val="213682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23</a:t>
            </a:fld>
            <a:endParaRPr lang="en-US" dirty="0"/>
          </a:p>
        </p:txBody>
      </p:sp>
    </p:spTree>
    <p:extLst>
      <p:ext uri="{BB962C8B-B14F-4D97-AF65-F5344CB8AC3E}">
        <p14:creationId xmlns:p14="http://schemas.microsoft.com/office/powerpoint/2010/main" val="3162734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25</a:t>
            </a:fld>
            <a:endParaRPr lang="en-US" dirty="0"/>
          </a:p>
        </p:txBody>
      </p:sp>
    </p:spTree>
    <p:extLst>
      <p:ext uri="{BB962C8B-B14F-4D97-AF65-F5344CB8AC3E}">
        <p14:creationId xmlns:p14="http://schemas.microsoft.com/office/powerpoint/2010/main" val="654760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26</a:t>
            </a:fld>
            <a:endParaRPr lang="en-US" dirty="0"/>
          </a:p>
        </p:txBody>
      </p:sp>
    </p:spTree>
    <p:extLst>
      <p:ext uri="{BB962C8B-B14F-4D97-AF65-F5344CB8AC3E}">
        <p14:creationId xmlns:p14="http://schemas.microsoft.com/office/powerpoint/2010/main" val="3454684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28</a:t>
            </a:fld>
            <a:endParaRPr lang="en-US" dirty="0"/>
          </a:p>
        </p:txBody>
      </p:sp>
    </p:spTree>
    <p:extLst>
      <p:ext uri="{BB962C8B-B14F-4D97-AF65-F5344CB8AC3E}">
        <p14:creationId xmlns:p14="http://schemas.microsoft.com/office/powerpoint/2010/main" val="127090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29</a:t>
            </a:fld>
            <a:endParaRPr lang="en-US" dirty="0"/>
          </a:p>
        </p:txBody>
      </p:sp>
    </p:spTree>
    <p:extLst>
      <p:ext uri="{BB962C8B-B14F-4D97-AF65-F5344CB8AC3E}">
        <p14:creationId xmlns:p14="http://schemas.microsoft.com/office/powerpoint/2010/main" val="44657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30</a:t>
            </a:fld>
            <a:endParaRPr lang="en-US" dirty="0"/>
          </a:p>
        </p:txBody>
      </p:sp>
    </p:spTree>
    <p:extLst>
      <p:ext uri="{BB962C8B-B14F-4D97-AF65-F5344CB8AC3E}">
        <p14:creationId xmlns:p14="http://schemas.microsoft.com/office/powerpoint/2010/main" val="282795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579438"/>
            <a:ext cx="6672262" cy="3752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4</a:t>
            </a:fld>
            <a:endParaRPr lang="en-US" dirty="0"/>
          </a:p>
        </p:txBody>
      </p:sp>
    </p:spTree>
    <p:extLst>
      <p:ext uri="{BB962C8B-B14F-4D97-AF65-F5344CB8AC3E}">
        <p14:creationId xmlns:p14="http://schemas.microsoft.com/office/powerpoint/2010/main" val="3299095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31</a:t>
            </a:fld>
            <a:endParaRPr lang="en-US" dirty="0"/>
          </a:p>
        </p:txBody>
      </p:sp>
    </p:spTree>
    <p:extLst>
      <p:ext uri="{BB962C8B-B14F-4D97-AF65-F5344CB8AC3E}">
        <p14:creationId xmlns:p14="http://schemas.microsoft.com/office/powerpoint/2010/main" val="3829426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32</a:t>
            </a:fld>
            <a:endParaRPr lang="en-US" dirty="0"/>
          </a:p>
        </p:txBody>
      </p:sp>
    </p:spTree>
    <p:extLst>
      <p:ext uri="{BB962C8B-B14F-4D97-AF65-F5344CB8AC3E}">
        <p14:creationId xmlns:p14="http://schemas.microsoft.com/office/powerpoint/2010/main" val="3299095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36</a:t>
            </a:fld>
            <a:endParaRPr lang="en-US" dirty="0"/>
          </a:p>
        </p:txBody>
      </p:sp>
    </p:spTree>
    <p:extLst>
      <p:ext uri="{BB962C8B-B14F-4D97-AF65-F5344CB8AC3E}">
        <p14:creationId xmlns:p14="http://schemas.microsoft.com/office/powerpoint/2010/main" val="2136822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38</a:t>
            </a:fld>
            <a:endParaRPr lang="en-US" dirty="0"/>
          </a:p>
        </p:txBody>
      </p:sp>
    </p:spTree>
    <p:extLst>
      <p:ext uri="{BB962C8B-B14F-4D97-AF65-F5344CB8AC3E}">
        <p14:creationId xmlns:p14="http://schemas.microsoft.com/office/powerpoint/2010/main" val="2389565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40</a:t>
            </a:fld>
            <a:endParaRPr lang="en-US" dirty="0"/>
          </a:p>
        </p:txBody>
      </p:sp>
    </p:spTree>
    <p:extLst>
      <p:ext uri="{BB962C8B-B14F-4D97-AF65-F5344CB8AC3E}">
        <p14:creationId xmlns:p14="http://schemas.microsoft.com/office/powerpoint/2010/main" val="3395053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47</a:t>
            </a:fld>
            <a:endParaRPr lang="en-US" dirty="0"/>
          </a:p>
        </p:txBody>
      </p:sp>
    </p:spTree>
    <p:extLst>
      <p:ext uri="{BB962C8B-B14F-4D97-AF65-F5344CB8AC3E}">
        <p14:creationId xmlns:p14="http://schemas.microsoft.com/office/powerpoint/2010/main" val="1960144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49</a:t>
            </a:fld>
            <a:endParaRPr lang="en-US" dirty="0"/>
          </a:p>
        </p:txBody>
      </p:sp>
    </p:spTree>
    <p:extLst>
      <p:ext uri="{BB962C8B-B14F-4D97-AF65-F5344CB8AC3E}">
        <p14:creationId xmlns:p14="http://schemas.microsoft.com/office/powerpoint/2010/main" val="993285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50</a:t>
            </a:fld>
            <a:endParaRPr lang="en-US" dirty="0"/>
          </a:p>
        </p:txBody>
      </p:sp>
    </p:spTree>
    <p:extLst>
      <p:ext uri="{BB962C8B-B14F-4D97-AF65-F5344CB8AC3E}">
        <p14:creationId xmlns:p14="http://schemas.microsoft.com/office/powerpoint/2010/main" val="2212365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52</a:t>
            </a:fld>
            <a:endParaRPr lang="en-US" dirty="0"/>
          </a:p>
        </p:txBody>
      </p:sp>
    </p:spTree>
    <p:extLst>
      <p:ext uri="{BB962C8B-B14F-4D97-AF65-F5344CB8AC3E}">
        <p14:creationId xmlns:p14="http://schemas.microsoft.com/office/powerpoint/2010/main" val="388896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579438"/>
            <a:ext cx="6672262" cy="3752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630">
              <a:defRPr/>
            </a:pPr>
            <a:fld id="{ADFED875-7CA7-4683-B586-34E1A4A09D12}" type="slidenum">
              <a:rPr lang="en-US">
                <a:solidFill>
                  <a:srgbClr val="6E6F73"/>
                </a:solidFill>
                <a:latin typeface="Trebuchet MS"/>
              </a:rPr>
              <a:pPr defTabSz="922630">
                <a:defRPr/>
              </a:pPr>
              <a:t>5</a:t>
            </a:fld>
            <a:endParaRPr lang="en-US" dirty="0">
              <a:solidFill>
                <a:srgbClr val="6E6F73"/>
              </a:solidFill>
              <a:latin typeface="Trebuchet MS"/>
            </a:endParaRPr>
          </a:p>
        </p:txBody>
      </p:sp>
    </p:spTree>
    <p:extLst>
      <p:ext uri="{BB962C8B-B14F-4D97-AF65-F5344CB8AC3E}">
        <p14:creationId xmlns:p14="http://schemas.microsoft.com/office/powerpoint/2010/main" val="165858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a:t>
            </a:fld>
            <a:endParaRPr lang="en-US" dirty="0"/>
          </a:p>
        </p:txBody>
      </p:sp>
    </p:spTree>
    <p:extLst>
      <p:ext uri="{BB962C8B-B14F-4D97-AF65-F5344CB8AC3E}">
        <p14:creationId xmlns:p14="http://schemas.microsoft.com/office/powerpoint/2010/main" val="217297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89328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8</a:t>
            </a:fld>
            <a:endParaRPr lang="en-US" dirty="0"/>
          </a:p>
        </p:txBody>
      </p:sp>
    </p:spTree>
    <p:extLst>
      <p:ext uri="{BB962C8B-B14F-4D97-AF65-F5344CB8AC3E}">
        <p14:creationId xmlns:p14="http://schemas.microsoft.com/office/powerpoint/2010/main" val="329909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9</a:t>
            </a:fld>
            <a:endParaRPr lang="en-US" dirty="0"/>
          </a:p>
        </p:txBody>
      </p:sp>
    </p:spTree>
    <p:extLst>
      <p:ext uri="{BB962C8B-B14F-4D97-AF65-F5344CB8AC3E}">
        <p14:creationId xmlns:p14="http://schemas.microsoft.com/office/powerpoint/2010/main" val="263427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10</a:t>
            </a:fld>
            <a:endParaRPr lang="en-US" dirty="0"/>
          </a:p>
        </p:txBody>
      </p:sp>
    </p:spTree>
    <p:extLst>
      <p:ext uri="{BB962C8B-B14F-4D97-AF65-F5344CB8AC3E}">
        <p14:creationId xmlns:p14="http://schemas.microsoft.com/office/powerpoint/2010/main" val="167601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12</a:t>
            </a:fld>
            <a:endParaRPr lang="en-US" dirty="0"/>
          </a:p>
        </p:txBody>
      </p:sp>
    </p:spTree>
    <p:extLst>
      <p:ext uri="{BB962C8B-B14F-4D97-AF65-F5344CB8AC3E}">
        <p14:creationId xmlns:p14="http://schemas.microsoft.com/office/powerpoint/2010/main" val="21368227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hemeOverride" Target="../theme/themeOverride1.x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4.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15.bin"/><Relationship Id="rId9"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16.bin"/><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17.bin"/><Relationship Id="rId9"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18.bin"/><Relationship Id="rId9"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19.bin"/><Relationship Id="rId9"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20.bin"/><Relationship Id="rId9"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7.xml"/><Relationship Id="rId7" Type="http://schemas.openxmlformats.org/officeDocument/2006/relationships/image" Target="../media/image10.png"/><Relationship Id="rId2" Type="http://schemas.openxmlformats.org/officeDocument/2006/relationships/tags" Target="../tags/tag46.xml"/><Relationship Id="rId1" Type="http://schemas.openxmlformats.org/officeDocument/2006/relationships/themeOverride" Target="../theme/themeOverride2.xml"/><Relationship Id="rId6" Type="http://schemas.openxmlformats.org/officeDocument/2006/relationships/image" Target="../media/image6.emf"/><Relationship Id="rId5" Type="http://schemas.openxmlformats.org/officeDocument/2006/relationships/oleObject" Target="../embeddings/oleObject21.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2.bin"/><Relationship Id="rId9"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1.xml"/><Relationship Id="rId7" Type="http://schemas.openxmlformats.org/officeDocument/2006/relationships/image" Target="../media/image13.png"/><Relationship Id="rId2" Type="http://schemas.openxmlformats.org/officeDocument/2006/relationships/tags" Target="../tags/tag50.xml"/><Relationship Id="rId1" Type="http://schemas.openxmlformats.org/officeDocument/2006/relationships/themeOverride" Target="../theme/themeOverride3.xml"/><Relationship Id="rId6" Type="http://schemas.openxmlformats.org/officeDocument/2006/relationships/image" Target="../media/image6.emf"/><Relationship Id="rId5" Type="http://schemas.openxmlformats.org/officeDocument/2006/relationships/oleObject" Target="../embeddings/oleObject23.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24.bin"/><Relationship Id="rId9"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5.xml"/><Relationship Id="rId7" Type="http://schemas.openxmlformats.org/officeDocument/2006/relationships/image" Target="../media/image14.png"/><Relationship Id="rId2" Type="http://schemas.openxmlformats.org/officeDocument/2006/relationships/tags" Target="../tags/tag54.xml"/><Relationship Id="rId1" Type="http://schemas.openxmlformats.org/officeDocument/2006/relationships/themeOverride" Target="../theme/themeOverride4.xml"/><Relationship Id="rId6" Type="http://schemas.openxmlformats.org/officeDocument/2006/relationships/image" Target="../media/image6.emf"/><Relationship Id="rId5" Type="http://schemas.openxmlformats.org/officeDocument/2006/relationships/oleObject" Target="../embeddings/oleObject25.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26.bin"/><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9.xml"/><Relationship Id="rId7" Type="http://schemas.openxmlformats.org/officeDocument/2006/relationships/image" Target="../media/image14.png"/><Relationship Id="rId2" Type="http://schemas.openxmlformats.org/officeDocument/2006/relationships/tags" Target="../tags/tag58.xml"/><Relationship Id="rId1" Type="http://schemas.openxmlformats.org/officeDocument/2006/relationships/themeOverride" Target="../theme/themeOverride5.xml"/><Relationship Id="rId6" Type="http://schemas.openxmlformats.org/officeDocument/2006/relationships/image" Target="../media/image6.emf"/><Relationship Id="rId5" Type="http://schemas.openxmlformats.org/officeDocument/2006/relationships/oleObject" Target="../embeddings/oleObject27.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image" Target="../media/image7.png"/><Relationship Id="rId2" Type="http://schemas.openxmlformats.org/officeDocument/2006/relationships/tags" Target="../tags/tag62.xml"/><Relationship Id="rId1" Type="http://schemas.openxmlformats.org/officeDocument/2006/relationships/themeOverride" Target="../theme/themeOverride6.xml"/><Relationship Id="rId6" Type="http://schemas.openxmlformats.org/officeDocument/2006/relationships/image" Target="../media/image6.emf"/><Relationship Id="rId5" Type="http://schemas.openxmlformats.org/officeDocument/2006/relationships/oleObject" Target="../embeddings/oleObject29.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5.png"/><Relationship Id="rId5" Type="http://schemas.openxmlformats.org/officeDocument/2006/relationships/image" Target="../media/image11.emf"/><Relationship Id="rId4" Type="http://schemas.openxmlformats.org/officeDocument/2006/relationships/oleObject" Target="../embeddings/oleObject30.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9.xml"/><Relationship Id="rId7" Type="http://schemas.openxmlformats.org/officeDocument/2006/relationships/image" Target="../media/image7.png"/><Relationship Id="rId2" Type="http://schemas.openxmlformats.org/officeDocument/2006/relationships/tags" Target="../tags/tag68.xml"/><Relationship Id="rId1" Type="http://schemas.openxmlformats.org/officeDocument/2006/relationships/themeOverride" Target="../theme/themeOverride7.xml"/><Relationship Id="rId6" Type="http://schemas.openxmlformats.org/officeDocument/2006/relationships/image" Target="../media/image6.emf"/><Relationship Id="rId5" Type="http://schemas.openxmlformats.org/officeDocument/2006/relationships/oleObject" Target="../embeddings/oleObject32.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3.xml"/><Relationship Id="rId7" Type="http://schemas.openxmlformats.org/officeDocument/2006/relationships/image" Target="../media/image7.png"/><Relationship Id="rId2" Type="http://schemas.openxmlformats.org/officeDocument/2006/relationships/tags" Target="../tags/tag72.xml"/><Relationship Id="rId1" Type="http://schemas.openxmlformats.org/officeDocument/2006/relationships/themeOverride" Target="../theme/themeOverride8.xml"/><Relationship Id="rId6" Type="http://schemas.openxmlformats.org/officeDocument/2006/relationships/image" Target="../media/image6.emf"/><Relationship Id="rId5" Type="http://schemas.openxmlformats.org/officeDocument/2006/relationships/oleObject" Target="../embeddings/oleObject34.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6.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0.xml"/><Relationship Id="rId7" Type="http://schemas.openxmlformats.org/officeDocument/2006/relationships/image" Target="../media/image2.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7.bin"/><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81.xml"/><Relationship Id="rId9"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8.bin"/></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9.bin"/></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0.bin"/></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1.bin"/></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2.bin"/></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3.bin"/><Relationship Id="rId9"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4.bin"/><Relationship Id="rId9"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5.bin"/><Relationship Id="rId9"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6.bin"/><Relationship Id="rId9"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7.bin"/><Relationship Id="rId9"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8.bin"/><Relationship Id="rId9"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9.png"/><Relationship Id="rId5" Type="http://schemas.openxmlformats.org/officeDocument/2006/relationships/image" Target="../media/image11.emf"/><Relationship Id="rId4" Type="http://schemas.openxmlformats.org/officeDocument/2006/relationships/oleObject" Target="../embeddings/oleObject49.bin"/><Relationship Id="rId9"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50.bin"/><Relationship Id="rId9"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51.bin"/><Relationship Id="rId9"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oleObject" Target="../embeddings/oleObject52.bin"/><Relationship Id="rId9"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53.bin"/><Relationship Id="rId9"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54.bin"/><Relationship Id="rId9"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55.bin"/><Relationship Id="rId9"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56.bin"/><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57.bin"/></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58.bin"/></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5.png"/><Relationship Id="rId5" Type="http://schemas.openxmlformats.org/officeDocument/2006/relationships/image" Target="../media/image2.emf"/><Relationship Id="rId4" Type="http://schemas.openxmlformats.org/officeDocument/2006/relationships/oleObject" Target="../embeddings/oleObject59.bin"/><Relationship Id="rId9"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0.bin"/></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61.bin"/><Relationship Id="rId9"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2.bin"/></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3.bin"/></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4.bin"/></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6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6.emf"/><Relationship Id="rId4" Type="http://schemas.openxmlformats.org/officeDocument/2006/relationships/oleObject" Target="../embeddings/oleObject66.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2.xml"/><Relationship Id="rId7" Type="http://schemas.openxmlformats.org/officeDocument/2006/relationships/image" Target="../media/image7.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0.bin"/><Relationship Id="rId9"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1.xml"/><Relationship Id="rId7" Type="http://schemas.openxmlformats.org/officeDocument/2006/relationships/image" Target="../media/image7.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4.bin"/><Relationship Id="rId9"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5.bin"/><Relationship Id="rId9"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65280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0A316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16"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164484"/>
          </a:solidFill>
          <a:ln w="12700">
            <a:miter lim="400000"/>
          </a:ln>
        </p:spPr>
        <p:txBody>
          <a:bodyPr lIns="0" tIns="0" rIns="0" bIns="0" anchor="ctr"/>
          <a:lstStyle/>
          <a:p>
            <a:pPr lvl="0"/>
            <a:endParaRPr lang="en-US" sz="1600" b="0" noProof="0" dirty="0">
              <a:solidFill>
                <a:srgbClr val="FFFFFF"/>
              </a:solidFill>
            </a:endParaRPr>
          </a:p>
        </p:txBody>
      </p:sp>
      <p:sp>
        <p:nvSpPr>
          <p:cNvPr id="17"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Title 1"/>
          <p:cNvSpPr>
            <a:spLocks noGrp="1"/>
          </p:cNvSpPr>
          <p:nvPr>
            <p:ph type="ctrTitle"/>
          </p:nvPr>
        </p:nvSpPr>
        <p:spPr>
          <a:xfrm>
            <a:off x="1097280" y="1746712"/>
            <a:ext cx="10058400" cy="2578399"/>
          </a:xfrm>
          <a:prstGeom prst="rect">
            <a:avLst/>
          </a:prstGeom>
        </p:spPr>
        <p:txBody>
          <a:bodyPr vert="horz" lIns="91440" tIns="0" rIns="91440" bIns="0" anchor="b">
            <a:normAutofit/>
          </a:bodyPr>
          <a:lstStyle>
            <a:lvl1pPr algn="l">
              <a:lnSpc>
                <a:spcPct val="90000"/>
              </a:lnSpc>
              <a:defRPr sz="7200" cap="all"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noProof="0" dirty="0"/>
              <a:t>Click to edit Master title style</a:t>
            </a:r>
          </a:p>
        </p:txBody>
      </p:sp>
      <p:sp>
        <p:nvSpPr>
          <p:cNvPr id="23" name="Subtitle 2"/>
          <p:cNvSpPr>
            <a:spLocks noGrp="1"/>
          </p:cNvSpPr>
          <p:nvPr>
            <p:ph type="subTitle" idx="1"/>
          </p:nvPr>
        </p:nvSpPr>
        <p:spPr>
          <a:xfrm>
            <a:off x="1100051" y="4645152"/>
            <a:ext cx="10058400" cy="702188"/>
          </a:xfrm>
        </p:spPr>
        <p:txBody>
          <a:bodyPr lIns="91440" rIns="91440">
            <a:normAutofit/>
          </a:bodyPr>
          <a:lstStyle>
            <a:lvl1pPr marL="0" indent="0" algn="l">
              <a:buNone/>
              <a:defRPr sz="2400" cap="all"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29" name="Text Placeholder 13"/>
          <p:cNvSpPr>
            <a:spLocks noGrp="1"/>
          </p:cNvSpPr>
          <p:nvPr>
            <p:ph type="body" sz="quarter" idx="13" hasCustomPrompt="1"/>
          </p:nvPr>
        </p:nvSpPr>
        <p:spPr>
          <a:xfrm>
            <a:off x="8218425" y="5489936"/>
            <a:ext cx="2940025" cy="338554"/>
          </a:xfrm>
        </p:spPr>
        <p:txBody>
          <a:bodyPr lIns="91440" tIns="0" rIns="91440" bIns="0" anchor="ctr"/>
          <a:lstStyle>
            <a:lvl1pPr marL="0" indent="0" algn="l">
              <a:spcBef>
                <a:spcPts val="0"/>
              </a:spcBef>
              <a:spcAft>
                <a:spcPts val="0"/>
              </a:spcAft>
              <a:defRPr sz="2000" cap="all" baseline="0">
                <a:solidFill>
                  <a:schemeClr val="tx1"/>
                </a:solidFill>
                <a:latin typeface="Arial" panose="020B0604020202020204" pitchFamily="34" charset="0"/>
                <a:cs typeface="Arial" panose="020B0604020202020204" pitchFamily="34" charset="0"/>
              </a:defRPr>
            </a:lvl1pPr>
          </a:lstStyle>
          <a:p>
            <a:pPr lvl="0"/>
            <a:r>
              <a:rPr lang="en-US" dirty="0"/>
              <a:t>Date</a:t>
            </a:r>
          </a:p>
        </p:txBody>
      </p:sp>
      <p:pic>
        <p:nvPicPr>
          <p:cNvPr id="31" name="Picture 3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06902" y="758952"/>
            <a:ext cx="765048" cy="765048"/>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86713" y="755033"/>
            <a:ext cx="772886" cy="772886"/>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91491" y="5585561"/>
            <a:ext cx="834198" cy="417099"/>
          </a:xfrm>
          <a:prstGeom prst="rect">
            <a:avLst/>
          </a:prstGeom>
        </p:spPr>
      </p:pic>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878114"/>
            <a:ext cx="5981171" cy="5101772"/>
          </a:xfrm>
        </p:spPr>
        <p:txBody>
          <a:bodyPr anchor="ctr">
            <a:normAutofit/>
          </a:bodyPr>
          <a:lstStyle>
            <a:lvl1pPr marL="342900" indent="-342900">
              <a:buClr>
                <a:schemeClr val="tx1"/>
              </a:buClr>
              <a:buFont typeface="+mj-lt"/>
              <a:buAutoNum type="arabicPeriod"/>
              <a:defRPr sz="1600" b="0">
                <a:solidFill>
                  <a:schemeClr val="tx1"/>
                </a:solidFill>
              </a:defRPr>
            </a:lvl1pPr>
            <a:lvl2pPr marL="544068" indent="-342900">
              <a:buClr>
                <a:schemeClr val="tx1"/>
              </a:buClr>
              <a:buFont typeface="+mj-lt"/>
              <a:buAutoNum type="arabicPeriod"/>
              <a:defRPr sz="1400" b="0">
                <a:solidFill>
                  <a:schemeClr val="tx1"/>
                </a:solidFill>
              </a:defRPr>
            </a:lvl2pPr>
            <a:lvl3pPr marL="612648" indent="-228600">
              <a:buClr>
                <a:schemeClr val="tx1"/>
              </a:buClr>
              <a:buFont typeface="+mj-lt"/>
              <a:buAutoNum type="arabicPeriod"/>
              <a:defRPr sz="1100" b="0">
                <a:solidFill>
                  <a:schemeClr val="tx1"/>
                </a:solidFill>
              </a:defRPr>
            </a:lvl3pPr>
            <a:lvl4pPr marL="795528" indent="-228600">
              <a:buClr>
                <a:schemeClr val="tx1"/>
              </a:buClr>
              <a:buFont typeface="+mj-lt"/>
              <a:buAutoNum type="arabicPeriod"/>
              <a:defRPr sz="1100" b="0">
                <a:solidFill>
                  <a:schemeClr val="tx1"/>
                </a:solidFill>
              </a:defRPr>
            </a:lvl4pPr>
            <a:lvl5pPr marL="978408" indent="-228600">
              <a:buClr>
                <a:schemeClr val="tx1"/>
              </a:buClr>
              <a:buFont typeface="+mj-lt"/>
              <a:buAutoNum type="arabicPeriod"/>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8" name="TextBox 17">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848626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3143521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13" name="Object 1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rgbClr val="164484"/>
          </a:solidFill>
          <a:ln w="12700">
            <a:miter lim="400000"/>
          </a:ln>
        </p:spPr>
        <p:txBody>
          <a:bodyPr lIns="0" tIns="0" rIns="0" bIns="0" anchor="ctr"/>
          <a:lstStyle/>
          <a:p>
            <a:pPr lvl="0"/>
            <a:endParaRPr lang="en-US" sz="1600" b="0" noProof="0" dirty="0">
              <a:solidFill>
                <a:srgbClr val="FFFFFF"/>
              </a:solidFill>
            </a:endParaRPr>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Autofit/>
          </a:bodyPr>
          <a:lstStyle>
            <a:lvl1pPr>
              <a:defRPr sz="2400"/>
            </a:lvl1pPr>
          </a:lstStyle>
          <a:p>
            <a:r>
              <a:rPr lang="en-US" noProof="0" dirty="0"/>
              <a:t>CLICK TO EDIT MASTER TITLE STYLE</a:t>
            </a:r>
          </a:p>
        </p:txBody>
      </p:sp>
      <p:sp>
        <p:nvSpPr>
          <p:cNvPr id="12" name="Content Placeholder 2"/>
          <p:cNvSpPr>
            <a:spLocks noGrp="1"/>
          </p:cNvSpPr>
          <p:nvPr>
            <p:ph idx="15"/>
          </p:nvPr>
        </p:nvSpPr>
        <p:spPr>
          <a:xfrm>
            <a:off x="5443870" y="1973589"/>
            <a:ext cx="5711810" cy="3941540"/>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Arial" panose="020B060402020202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1"/>
          </p:nvPr>
        </p:nvSpPr>
        <p:spPr>
          <a:xfrm>
            <a:off x="605170" y="621039"/>
            <a:ext cx="4589130" cy="5603086"/>
          </a:xfrm>
          <a:solidFill>
            <a:srgbClr val="EDEFF7"/>
          </a:solidFill>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Arial" panose="020B060402020202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1" name="TextBox 2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4" name="TextBox 13">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274437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30601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rgbClr val="0A3161"/>
          </a:solidFill>
          <a:ln w="12700">
            <a:miter lim="400000"/>
          </a:ln>
        </p:spPr>
        <p:txBody>
          <a:bodyPr lIns="0" tIns="0" rIns="0" bIns="0" anchor="ctr"/>
          <a:lstStyle/>
          <a:p>
            <a:pPr lvl="0"/>
            <a:endParaRPr lang="en-US" sz="1600" b="0" noProof="0" dirty="0">
              <a:solidFill>
                <a:srgbClr val="FFFFFF"/>
              </a:solidFill>
            </a:endParaRPr>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vert="horz"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hasCustomPrompt="1"/>
          </p:nvPr>
        </p:nvSpPr>
        <p:spPr>
          <a:xfrm>
            <a:off x="1097279" y="5213716"/>
            <a:ext cx="10113264" cy="609600"/>
          </a:xfrm>
        </p:spPr>
        <p:txBody>
          <a:bodyPr lIns="0" tIns="0" rIns="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
        <p:nvSpPr>
          <p:cNvPr id="18" name="TextBox 17">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5" name="Oval 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795712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65834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400051" y="387882"/>
            <a:ext cx="9976848"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sp>
        <p:nvSpPr>
          <p:cNvPr id="20"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4870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400051" y="387882"/>
            <a:ext cx="9976848" cy="566735"/>
          </a:xfrm>
        </p:spPr>
        <p:txBody>
          <a:bodyPr vert="horz"/>
          <a:lstStyle>
            <a:lvl1pPr>
              <a:defRPr sz="3000">
                <a:solidFill>
                  <a:srgbClr val="0A3161"/>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00051" y="1869728"/>
            <a:ext cx="11391898" cy="4072976"/>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730003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59121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dirty="0">
              <a:solidFill>
                <a:schemeClr val="bg1"/>
              </a:solidFill>
            </a:endParaRPr>
          </a:p>
        </p:txBody>
      </p:sp>
      <p:sp>
        <p:nvSpPr>
          <p:cNvPr id="9" name="Title 1"/>
          <p:cNvSpPr>
            <a:spLocks noGrp="1"/>
          </p:cNvSpPr>
          <p:nvPr>
            <p:ph type="title" hasCustomPrompt="1"/>
          </p:nvPr>
        </p:nvSpPr>
        <p:spPr bwMode="ltGray">
          <a:xfrm>
            <a:off x="400051" y="1544274"/>
            <a:ext cx="3682349" cy="1495794"/>
          </a:xfrm>
          <a:noFill/>
        </p:spPr>
        <p:txBody>
          <a:bodyPr vert="horz" wrap="square" lIns="0" tIns="0" rIns="320040" bIns="0" anchor="b">
            <a:noAutofit/>
          </a:bodyPr>
          <a:lstStyle>
            <a:lvl1pPr>
              <a:defRPr sz="3000">
                <a:solidFill>
                  <a:srgbClr val="0A3161"/>
                </a:solidFill>
                <a:latin typeface="+mj-lt"/>
                <a:ea typeface="+mj-ea"/>
                <a:cs typeface="+mj-cs"/>
              </a:defRPr>
            </a:lvl1pPr>
          </a:lstStyle>
          <a:p>
            <a:r>
              <a:rPr lang="en-US" dirty="0"/>
              <a:t>Click to</a:t>
            </a:r>
            <a:br>
              <a:rPr lang="en-US" dirty="0"/>
            </a:br>
            <a:r>
              <a:rPr lang="en-US" dirty="0"/>
              <a:t>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solidFill>
          <a:srgbClr val="164484"/>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846942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TextBox 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44844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rgbClr val="16448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07452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baseline="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rgbClr val="16448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45451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rgbClr val="16448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dirty="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7" name="TextBox 6">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1358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rgbClr val="16448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31949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7830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4012"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00051" y="1785600"/>
            <a:ext cx="4618349"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95095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19784"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400051" y="1785600"/>
            <a:ext cx="647750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60822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400051" y="2764203"/>
            <a:ext cx="2708587" cy="1314311"/>
          </a:xfrm>
          <a:prstGeom prst="rect">
            <a:avLst/>
          </a:prstGeom>
        </p:spPr>
        <p:txBody>
          <a:bodyPr vert="horz" anchor="ctr">
            <a:noAutofit/>
          </a:bodyPr>
          <a:lstStyle>
            <a:lvl1pPr>
              <a:defRPr sz="3000" baseline="0">
                <a:solidFill>
                  <a:srgbClr val="0A3161"/>
                </a:solidFill>
                <a:latin typeface="+mj-lt"/>
                <a:ea typeface="+mj-ea"/>
                <a:cs typeface="+mj-cs"/>
                <a:sym typeface="Trebuchet MS" panose="020B0603020202020204" pitchFamily="34" charset="0"/>
              </a:defRPr>
            </a:lvl1pPr>
          </a:lstStyle>
          <a:p>
            <a:r>
              <a:rPr lang="en-US" dirty="0">
                <a:solidFill>
                  <a:schemeClr val="tx2"/>
                </a:solidFill>
              </a:rPr>
              <a:t>Click to</a:t>
            </a:r>
            <a:br>
              <a:rPr lang="en-US" dirty="0">
                <a:solidFill>
                  <a:schemeClr val="tx2"/>
                </a:solidFill>
              </a:rPr>
            </a:br>
            <a:r>
              <a:rPr lang="en-US" dirty="0">
                <a:solidFill>
                  <a:schemeClr val="tx2"/>
                </a:solidFill>
              </a:rPr>
              <a:t>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90228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1644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2764203"/>
            <a:ext cx="2708587" cy="1314311"/>
          </a:xfrm>
        </p:spPr>
        <p:txBody>
          <a:bodyPr vert="horz" anchor="ctr" anchorCtr="0">
            <a:noAutofit/>
          </a:bodyPr>
          <a:lstStyle>
            <a:lvl1pPr>
              <a:defRPr sz="3000" baseline="0">
                <a:solidFill>
                  <a:srgbClr val="FFFFFF"/>
                </a:solidFill>
                <a:latin typeface="+mj-lt"/>
                <a:ea typeface="+mj-ea"/>
                <a:cs typeface="+mj-cs"/>
              </a:defRPr>
            </a:lvl1pPr>
          </a:lstStyle>
          <a:p>
            <a:r>
              <a:rPr lang="en-US" dirty="0"/>
              <a:t>Click to</a:t>
            </a:r>
            <a:br>
              <a:rPr lang="en-US" dirty="0"/>
            </a:br>
            <a:r>
              <a:rPr lang="en-US" dirty="0"/>
              <a:t>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679174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82084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22" name="Oval 21"/>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27462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74192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10966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400051" y="387883"/>
            <a:ext cx="4903595"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9" name="Picture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95703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400051" y="387883"/>
            <a:ext cx="4903595"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38078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90677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30331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400051" y="1869728"/>
            <a:ext cx="11391898" cy="4072976"/>
          </a:xfrm>
        </p:spPr>
        <p:txBody>
          <a:bodyPr lIns="0" tIns="45720" rIns="0" bIns="45720"/>
          <a:lstStyle>
            <a:lvl1pPr marL="91440" indent="0">
              <a:lnSpc>
                <a:spcPct val="100000"/>
              </a:lnSpc>
              <a:spcBef>
                <a:spcPts val="1200"/>
              </a:spcBef>
              <a:spcAft>
                <a:spcPts val="200"/>
              </a:spcAft>
              <a:buNone/>
              <a:defRPr sz="20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8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dirty="0"/>
              <a:t>CLICK TO EDIT MASTER TITLE STYLE</a:t>
            </a:r>
          </a:p>
        </p:txBody>
      </p:sp>
      <p:sp>
        <p:nvSpPr>
          <p:cNvPr id="18"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3" name="TextBox 2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9833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13483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A3161"/>
              </a:gs>
              <a:gs pos="100000">
                <a:srgbClr val="0A3161"/>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369865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rgbClr val="16448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785105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1" name="Oval 10"/>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74029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559A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559AED"/>
                </a:solidFill>
                <a:latin typeface="+mj-lt"/>
                <a:ea typeface="+mj-ea"/>
                <a:cs typeface="+mj-cs"/>
                <a:sym typeface="Trebuchet MS" panose="020B0603020202020204" pitchFamily="34" charset="0"/>
              </a:defRPr>
            </a:lvl1pPr>
          </a:lstStyle>
          <a:p>
            <a:r>
              <a:rPr lang="en-US" dirty="0"/>
              <a:t>Click to add big statement text</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3796626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F243E"/>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690536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A3161"/>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23356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4" name="Title 3"/>
          <p:cNvSpPr>
            <a:spLocks noGrp="1"/>
          </p:cNvSpPr>
          <p:nvPr>
            <p:ph type="title" hasCustomPrompt="1"/>
          </p:nvPr>
        </p:nvSpPr>
        <p:spPr>
          <a:xfrm>
            <a:off x="400051" y="387882"/>
            <a:ext cx="9976848" cy="566735"/>
          </a:xfrm>
        </p:spPr>
        <p:txBody>
          <a:bodyPr vert="horz"/>
          <a:lstStyle>
            <a:lvl1pPr>
              <a:defRPr sz="30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6152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014252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64484"/>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2473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TextBox 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6" name="Oval 15"/>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30319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824906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3509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sp>
        <p:nvSpPr>
          <p:cNvPr id="17"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31546" y="2269236"/>
            <a:ext cx="1730248" cy="1730248"/>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31225" y="2270252"/>
            <a:ext cx="1728216" cy="1728216"/>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9466" y="4616360"/>
            <a:ext cx="1613328" cy="806664"/>
          </a:xfrm>
          <a:prstGeom prst="rect">
            <a:avLst/>
          </a:prstGeom>
        </p:spPr>
      </p:pic>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56572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55" name="TextBox 54">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extLst>
              <p:ext uri="{D42A27DB-BD31-4B8C-83A1-F6EECF244321}">
                <p14:modId xmlns:p14="http://schemas.microsoft.com/office/powerpoint/2010/main" val="279492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400051" y="2057400"/>
            <a:ext cx="5336965" cy="736282"/>
          </a:xfrm>
        </p:spPr>
        <p:txBody>
          <a:bodyPr lIns="91440" rIns="91440" anchor="ctr">
            <a:normAutofit/>
          </a:bodyPr>
          <a:lstStyle>
            <a:lvl1pPr marL="0" indent="0">
              <a:buNone/>
              <a:defRPr sz="18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14" name="Content Placeholder 2"/>
          <p:cNvSpPr>
            <a:spLocks noGrp="1"/>
          </p:cNvSpPr>
          <p:nvPr>
            <p:ph idx="10"/>
          </p:nvPr>
        </p:nvSpPr>
        <p:spPr>
          <a:xfrm>
            <a:off x="400051" y="2958274"/>
            <a:ext cx="5336965" cy="291082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4"/>
          <p:cNvSpPr>
            <a:spLocks noGrp="1"/>
          </p:cNvSpPr>
          <p:nvPr>
            <p:ph type="body" sz="quarter" idx="3"/>
          </p:nvPr>
        </p:nvSpPr>
        <p:spPr>
          <a:xfrm>
            <a:off x="6515944" y="2057400"/>
            <a:ext cx="5276005" cy="736282"/>
          </a:xfrm>
        </p:spPr>
        <p:txBody>
          <a:bodyPr lIns="91440" rIns="91440" anchor="ctr">
            <a:normAutofit/>
          </a:bodyPr>
          <a:lstStyle>
            <a:lvl1pPr marL="0" indent="0">
              <a:buNone/>
              <a:defRPr sz="18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2"/>
          <p:cNvSpPr>
            <a:spLocks noGrp="1"/>
          </p:cNvSpPr>
          <p:nvPr>
            <p:ph idx="11"/>
          </p:nvPr>
        </p:nvSpPr>
        <p:spPr>
          <a:xfrm>
            <a:off x="6515945" y="2958274"/>
            <a:ext cx="5276004" cy="291082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dirty="0"/>
              <a:t>CLICK TO EDIT MASTER TITLE STYLE</a:t>
            </a:r>
          </a:p>
        </p:txBody>
      </p:sp>
      <p:sp>
        <p:nvSpPr>
          <p:cNvPr id="25"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30" name="TextBox 2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5" name="TextBox 14">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048498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52132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EB418D-BF89-45FF-9A32-925AD834A441}"/>
              </a:ext>
            </a:extLst>
          </p:cNvPr>
          <p:cNvSpPr/>
          <p:nvPr userDrawn="1">
            <p:custDataLst>
              <p:tags r:id="rId2"/>
            </p:custDataLst>
          </p:nvPr>
        </p:nvSpPr>
        <p:spPr>
          <a:xfrm>
            <a:off x="0" y="0"/>
            <a:ext cx="158750" cy="158750"/>
          </a:xfrm>
          <a:prstGeom prst="rect">
            <a:avLst/>
          </a:prstGeom>
          <a:solidFill>
            <a:srgbClr val="0A3161"/>
          </a:solidFill>
          <a:ln w="9525" cap="rnd" cmpd="sng" algn="ctr">
            <a:solidFill>
              <a:srgbClr val="0A316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0" i="0" baseline="0" dirty="0" err="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ectangle 1" hidden="1"/>
          <p:cNvSpPr/>
          <p:nvPr userDrawn="1">
            <p:custDataLst>
              <p:tags r:id="rId3"/>
            </p:custDataLst>
          </p:nvPr>
        </p:nvSpPr>
        <p:spPr>
          <a:xfrm>
            <a:off x="0" y="0"/>
            <a:ext cx="158750" cy="158750"/>
          </a:xfrm>
          <a:prstGeom prst="rect">
            <a:avLst/>
          </a:prstGeom>
          <a:solidFill>
            <a:srgbClr val="0A316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11" name="Rectangle">
            <a:extLst>
              <a:ext uri="{FF2B5EF4-FFF2-40B4-BE49-F238E27FC236}">
                <a16:creationId xmlns:a16="http://schemas.microsoft.com/office/drawing/2014/main" id="{6A08E9EE-D0D1-4E44-AC19-F1C9DEDB4EA7}"/>
              </a:ext>
            </a:extLst>
          </p:cNvPr>
          <p:cNvSpPr/>
          <p:nvPr userDrawn="1"/>
        </p:nvSpPr>
        <p:spPr>
          <a:xfrm flipH="1">
            <a:off x="-1" y="4450188"/>
            <a:ext cx="12192000" cy="2407811"/>
          </a:xfrm>
          <a:prstGeom prst="rect">
            <a:avLst/>
          </a:prstGeom>
          <a:solidFill>
            <a:srgbClr val="0A3160"/>
          </a:solidFill>
          <a:ln w="12700">
            <a:miter lim="400000"/>
          </a:ln>
        </p:spPr>
        <p:txBody>
          <a:bodyPr lIns="0" tIns="0" rIns="0" bIns="0" anchor="ctr"/>
          <a:lstStyle/>
          <a:p>
            <a:pPr lvl="0"/>
            <a:endParaRPr lang="en-US" sz="1600" b="0" noProof="0" dirty="0">
              <a:solidFill>
                <a:srgbClr val="FFFFFF"/>
              </a:solidFill>
            </a:endParaRPr>
          </a:p>
        </p:txBody>
      </p:sp>
      <p:sp>
        <p:nvSpPr>
          <p:cNvPr id="12" name="Rectangle">
            <a:extLst>
              <a:ext uri="{FF2B5EF4-FFF2-40B4-BE49-F238E27FC236}">
                <a16:creationId xmlns:a16="http://schemas.microsoft.com/office/drawing/2014/main" id="{1EF87EFA-95C8-4D1F-8DC4-932771BF24BD}"/>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3" name="Title 1">
            <a:extLst>
              <a:ext uri="{FF2B5EF4-FFF2-40B4-BE49-F238E27FC236}">
                <a16:creationId xmlns:a16="http://schemas.microsoft.com/office/drawing/2014/main" id="{62712E20-6489-49CA-9AC7-122B587161EB}"/>
              </a:ext>
            </a:extLst>
          </p:cNvPr>
          <p:cNvSpPr>
            <a:spLocks noGrp="1"/>
          </p:cNvSpPr>
          <p:nvPr>
            <p:ph type="ctrTitle"/>
          </p:nvPr>
        </p:nvSpPr>
        <p:spPr>
          <a:xfrm>
            <a:off x="1097280" y="1746712"/>
            <a:ext cx="10058400" cy="2578399"/>
          </a:xfrm>
          <a:prstGeom prst="rect">
            <a:avLst/>
          </a:prstGeom>
        </p:spPr>
        <p:txBody>
          <a:bodyPr vert="horz" lIns="91440" tIns="0" rIns="91440" bIns="0" anchor="b">
            <a:normAutofit/>
          </a:bodyPr>
          <a:lstStyle>
            <a:lvl1pPr algn="l">
              <a:lnSpc>
                <a:spcPct val="90000"/>
              </a:lnSpc>
              <a:defRPr sz="7200" cap="all"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noProof="0" dirty="0"/>
              <a:t>Click to edit Master title style</a:t>
            </a:r>
          </a:p>
        </p:txBody>
      </p:sp>
      <p:sp>
        <p:nvSpPr>
          <p:cNvPr id="16" name="Subtitle 2">
            <a:extLst>
              <a:ext uri="{FF2B5EF4-FFF2-40B4-BE49-F238E27FC236}">
                <a16:creationId xmlns:a16="http://schemas.microsoft.com/office/drawing/2014/main" id="{B85FD3F6-CD13-4768-86AD-FCC6B69DAEB3}"/>
              </a:ext>
            </a:extLst>
          </p:cNvPr>
          <p:cNvSpPr>
            <a:spLocks noGrp="1"/>
          </p:cNvSpPr>
          <p:nvPr>
            <p:ph type="subTitle" idx="1"/>
          </p:nvPr>
        </p:nvSpPr>
        <p:spPr>
          <a:xfrm>
            <a:off x="1100051" y="4645152"/>
            <a:ext cx="10058400" cy="702188"/>
          </a:xfrm>
        </p:spPr>
        <p:txBody>
          <a:bodyPr lIns="91440" rIns="91440">
            <a:normAutofit/>
          </a:bodyPr>
          <a:lstStyle>
            <a:lvl1pPr marL="0" indent="0" algn="l">
              <a:buNone/>
              <a:defRPr sz="2400" cap="all"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17" name="Text Placeholder 13">
            <a:extLst>
              <a:ext uri="{FF2B5EF4-FFF2-40B4-BE49-F238E27FC236}">
                <a16:creationId xmlns:a16="http://schemas.microsoft.com/office/drawing/2014/main" id="{BB94F6E8-F526-412C-B16B-0659AA782044}"/>
              </a:ext>
            </a:extLst>
          </p:cNvPr>
          <p:cNvSpPr>
            <a:spLocks noGrp="1"/>
          </p:cNvSpPr>
          <p:nvPr>
            <p:ph type="body" sz="quarter" idx="13" hasCustomPrompt="1"/>
          </p:nvPr>
        </p:nvSpPr>
        <p:spPr>
          <a:xfrm>
            <a:off x="8218425" y="5489936"/>
            <a:ext cx="2940025" cy="338554"/>
          </a:xfrm>
        </p:spPr>
        <p:txBody>
          <a:bodyPr lIns="91440" tIns="0" rIns="91440" bIns="0" anchor="ctr"/>
          <a:lstStyle>
            <a:lvl1pPr marL="0" indent="0" algn="l">
              <a:spcBef>
                <a:spcPts val="0"/>
              </a:spcBef>
              <a:spcAft>
                <a:spcPts val="0"/>
              </a:spcAft>
              <a:defRPr sz="2000" cap="all" baseline="0">
                <a:solidFill>
                  <a:schemeClr val="tx1"/>
                </a:solidFill>
                <a:latin typeface="Arial" panose="020B0604020202020204" pitchFamily="34" charset="0"/>
                <a:cs typeface="Arial" panose="020B0604020202020204" pitchFamily="34" charset="0"/>
              </a:defRPr>
            </a:lvl1pPr>
          </a:lstStyle>
          <a:p>
            <a:pPr lvl="0"/>
            <a:r>
              <a:rPr lang="en-US" dirty="0"/>
              <a:t>Date</a:t>
            </a:r>
          </a:p>
        </p:txBody>
      </p:sp>
      <p:pic>
        <p:nvPicPr>
          <p:cNvPr id="23" name="Picture 22">
            <a:extLst>
              <a:ext uri="{FF2B5EF4-FFF2-40B4-BE49-F238E27FC236}">
                <a16:creationId xmlns:a16="http://schemas.microsoft.com/office/drawing/2014/main" id="{5F260695-44BF-4D02-9345-63778EF3370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06902" y="758952"/>
            <a:ext cx="765048" cy="765048"/>
          </a:xfrm>
          <a:prstGeom prst="rect">
            <a:avLst/>
          </a:prstGeom>
        </p:spPr>
      </p:pic>
      <p:sp>
        <p:nvSpPr>
          <p:cNvPr id="24" name="TextBox 23">
            <a:extLst>
              <a:ext uri="{FF2B5EF4-FFF2-40B4-BE49-F238E27FC236}">
                <a16:creationId xmlns:a16="http://schemas.microsoft.com/office/drawing/2014/main" id="{51D6A575-B211-48B1-BB91-4CB3C3D015DE}"/>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5" name="Picture 24">
            <a:extLst>
              <a:ext uri="{FF2B5EF4-FFF2-40B4-BE49-F238E27FC236}">
                <a16:creationId xmlns:a16="http://schemas.microsoft.com/office/drawing/2014/main" id="{C2FEBF33-CCF6-41D9-A096-DFEB071172B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86713" y="755033"/>
            <a:ext cx="772886" cy="772886"/>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91491" y="5570053"/>
            <a:ext cx="896232" cy="44811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349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Title 7"/>
          <p:cNvSpPr>
            <a:spLocks noGrp="1"/>
          </p:cNvSpPr>
          <p:nvPr>
            <p:ph type="title" hasCustomPrompt="1"/>
          </p:nvPr>
        </p:nvSpPr>
        <p:spPr>
          <a:xfrm>
            <a:off x="400051" y="387882"/>
            <a:ext cx="9976848" cy="566735"/>
          </a:xfr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22"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76540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0A3161"/>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00051" y="1869728"/>
            <a:ext cx="11391898"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9"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74992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dirty="0">
              <a:solidFill>
                <a:schemeClr val="bg1"/>
              </a:solidFill>
              <a:sym typeface="Trebuchet MS" panose="020B0603020202020204" pitchFamily="34" charset="0"/>
            </a:endParaRPr>
          </a:p>
        </p:txBody>
      </p:sp>
      <p:sp>
        <p:nvSpPr>
          <p:cNvPr id="8" name="Subtitle 2"/>
          <p:cNvSpPr>
            <a:spLocks noGrp="1"/>
          </p:cNvSpPr>
          <p:nvPr>
            <p:ph type="subTitle" idx="13" hasCustomPrompt="1"/>
          </p:nvPr>
        </p:nvSpPr>
        <p:spPr>
          <a:xfrm>
            <a:off x="400051" y="2158987"/>
            <a:ext cx="3973949" cy="541687"/>
          </a:xfrm>
          <a:prstGeom prst="rect">
            <a:avLst/>
          </a:prstGeom>
        </p:spPr>
        <p:txBody>
          <a:bodyPr>
            <a:noAutofit/>
          </a:bodyPr>
          <a:lstStyle>
            <a:lvl1pPr marL="0" indent="0" algn="l">
              <a:buNone/>
              <a:defRPr sz="1600">
                <a:solidFill>
                  <a:srgbClr val="0A316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400051" y="1227048"/>
            <a:ext cx="3973949" cy="664797"/>
          </a:xfrm>
        </p:spPr>
        <p:txBody>
          <a:bodyPr vert="horz" anchor="t">
            <a:noAutofit/>
          </a:bodyPr>
          <a:lstStyle>
            <a:lvl1pPr>
              <a:defRPr sz="3000">
                <a:solidFill>
                  <a:srgbClr val="0A3161"/>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17613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A3161"/>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45942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A3161"/>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559AED"/>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9" name="TextBox 8">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12145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6" name="TextBox 15"/>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766083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6506478"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07173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8331533"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89262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ient Title 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5154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599849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29027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00051" y="1785600"/>
            <a:ext cx="4618349"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7972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400051" y="1785600"/>
            <a:ext cx="6478437"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445199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0A3161"/>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0928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400051" y="2764203"/>
            <a:ext cx="2708587" cy="1314311"/>
          </a:xfrm>
        </p:spPr>
        <p:txBody>
          <a:bodyPr vert="horz" anchor="ctr" anchorCtr="0">
            <a:noAutofit/>
          </a:bodyPr>
          <a:lstStyle>
            <a:lvl1pPr>
              <a:defRPr>
                <a:solidFill>
                  <a:srgbClr val="FFFFFF"/>
                </a:solidFill>
                <a:latin typeface="+mj-lt"/>
                <a:ea typeface="+mj-ea"/>
                <a:cs typeface="+mj-cs"/>
              </a:defRPr>
            </a:lvl1pPr>
          </a:lstStyle>
          <a:p>
            <a:r>
              <a:rPr lang="en-US" dirty="0"/>
              <a:t>Click to</a:t>
            </a:r>
            <a:br>
              <a:rPr lang="en-US" dirty="0"/>
            </a:br>
            <a:r>
              <a:rPr lang="en-US" dirty="0"/>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4" name="TextBox 13"/>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58620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14966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197730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387882"/>
            <a:ext cx="4977771"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61025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387882"/>
            <a:ext cx="4977771" cy="56673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02942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6484445"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72438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A3161"/>
              </a:gs>
              <a:gs pos="100000">
                <a:srgbClr val="0A3161"/>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6484445" cy="56673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m ">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50587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400051" y="1930861"/>
            <a:ext cx="3491936" cy="2919413"/>
          </a:xfrm>
          <a:solidFill>
            <a:srgbClr val="EDEFF7"/>
          </a:solidFill>
        </p:spPr>
        <p:txBody>
          <a:bodyPr anchor="ctr"/>
          <a:lstStyle>
            <a:lvl1pPr algn="ctr">
              <a:defRPr sz="1400"/>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350032" y="1930861"/>
            <a:ext cx="3491936" cy="2919413"/>
          </a:xfrm>
          <a:solidFill>
            <a:srgbClr val="EDEFF7"/>
          </a:solidFill>
        </p:spPr>
        <p:txBody>
          <a:bodyPr anchor="ctr"/>
          <a:lstStyle>
            <a:lvl1pPr algn="ctr">
              <a:defRPr sz="1400"/>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300014" y="1930861"/>
            <a:ext cx="3491936" cy="2919413"/>
          </a:xfrm>
          <a:solidFill>
            <a:srgbClr val="EDEFF7"/>
          </a:solidFill>
        </p:spPr>
        <p:txBody>
          <a:bodyPr anchor="ctr"/>
          <a:lstStyle>
            <a:lvl1pPr algn="ctr">
              <a:defRPr sz="1400"/>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400051"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350033"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300014"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2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31" name="TextBox 3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6" name="TextBox 15">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112165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79058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35858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559A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559AED"/>
                </a:solidFill>
                <a:latin typeface="+mj-lt"/>
                <a:ea typeface="+mj-ea"/>
                <a:cs typeface="+mj-cs"/>
                <a:sym typeface="Trebuchet MS" panose="020B0603020202020204" pitchFamily="34" charset="0"/>
              </a:defRPr>
            </a:lvl1pPr>
          </a:lstStyle>
          <a:p>
            <a:r>
              <a:rPr lang="en-US" dirty="0"/>
              <a:t>Click to add big statement text</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F243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382111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A3161"/>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227438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9976848" cy="566735"/>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98581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00051" y="2799693"/>
            <a:ext cx="3049349" cy="125861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000" cap="all" baseline="0" dirty="0">
                <a:solidFill>
                  <a:srgbClr val="0A316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5" name="Oval 1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2741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7" name="TextBox 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5" name="Oval 1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51665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88999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74823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31546" y="2269236"/>
            <a:ext cx="1730248" cy="1730248"/>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31225" y="2270252"/>
            <a:ext cx="1728216" cy="1728216"/>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9466" y="4616360"/>
            <a:ext cx="1613328" cy="806664"/>
          </a:xfrm>
          <a:prstGeom prst="rect">
            <a:avLst/>
          </a:prstGeom>
        </p:spPr>
      </p:pic>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19981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50" name="TextBox 4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Client Blank">
    <p:bg>
      <p:bgPr>
        <a:solidFill>
          <a:schemeClr val="bg1"/>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864446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35256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502152"/>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799769" y="1115416"/>
            <a:ext cx="3108543" cy="881780"/>
          </a:xfrm>
          <a:prstGeom prst="rect">
            <a:avLst/>
          </a:prstGeom>
          <a:noFill/>
        </p:spPr>
        <p:txBody>
          <a:bodyPr wrap="none" rtlCol="0">
            <a:spAutoFit/>
          </a:bodyPr>
          <a:lstStyle/>
          <a:p>
            <a:pPr algn="ctr" fontAlgn="auto">
              <a:lnSpc>
                <a:spcPct val="95000"/>
              </a:lnSpc>
              <a:spcBef>
                <a:spcPts val="0"/>
              </a:spcBef>
              <a:spcAft>
                <a:spcPts val="0"/>
              </a:spcAft>
            </a:pPr>
            <a:r>
              <a:rPr lang="en-US" sz="5400" cap="all" baseline="0" dirty="0">
                <a:solidFill>
                  <a:schemeClr val="bg1"/>
                </a:solidFill>
                <a:latin typeface="+mn-lt"/>
                <a:ea typeface="+mn-ea"/>
                <a:cs typeface="+mn-cs"/>
              </a:rPr>
              <a:t>Agenda</a:t>
            </a:r>
          </a:p>
        </p:txBody>
      </p:sp>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23" name="Oval 2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036289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37584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cap="all" baseline="0"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750346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400051" y="3207401"/>
            <a:ext cx="1623842" cy="415498"/>
          </a:xfrm>
          <a:prstGeom prst="rect">
            <a:avLst/>
          </a:prstGeom>
          <a:noFill/>
        </p:spPr>
        <p:txBody>
          <a:bodyPr wrap="none" lIns="0" tIns="0" rIns="0" bIns="0" rtlCol="0" anchor="t">
            <a:spAutoFit/>
          </a:bodyPr>
          <a:lstStyle/>
          <a:p>
            <a:pPr>
              <a:lnSpc>
                <a:spcPct val="90000"/>
              </a:lnSpc>
              <a:spcAft>
                <a:spcPts val="600"/>
              </a:spcAft>
            </a:pPr>
            <a:r>
              <a:rPr lang="en-US" sz="3000" cap="all" baseline="0" dirty="0">
                <a:solidFill>
                  <a:schemeClr val="bg1"/>
                </a:solidFill>
                <a:latin typeface="+mn-lt"/>
                <a:ea typeface="+mn-ea"/>
                <a:cs typeface="+mn-cs"/>
              </a:rPr>
              <a:t>Agenda</a:t>
            </a:r>
          </a:p>
        </p:txBody>
      </p:sp>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504660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559AED"/>
            </a:solidFill>
            <a:prstDash val="solid"/>
            <a:miter lim="800000"/>
          </a:ln>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502152"/>
          </a:xfrm>
          <a:prstGeom prst="rect">
            <a:avLst/>
          </a:prstGeom>
          <a:noFill/>
          <a:ln>
            <a:solidFill>
              <a:srgbClr val="559AED"/>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799769" y="1115416"/>
            <a:ext cx="310854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cap="all" baseline="0" dirty="0">
                <a:solidFill>
                  <a:srgbClr val="559AED"/>
                </a:solidFill>
                <a:latin typeface="+mn-lt"/>
                <a:ea typeface="+mn-ea"/>
                <a:cs typeface="+mn-cs"/>
              </a:rPr>
              <a:t>Agenda</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55107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688608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cap="all" baseline="0" dirty="0">
                <a:solidFill>
                  <a:srgbClr val="559AED"/>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559AED"/>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919871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400051" y="3221251"/>
            <a:ext cx="1853791" cy="415498"/>
          </a:xfrm>
          <a:prstGeom prst="rect">
            <a:avLst/>
          </a:prstGeom>
          <a:noFill/>
        </p:spPr>
        <p:txBody>
          <a:bodyPr wrap="none" lIns="0" tIns="0" rIns="0" bIns="0" rtlCol="0" anchor="t">
            <a:spAutoFit/>
          </a:bodyPr>
          <a:lstStyle/>
          <a:p>
            <a:pPr>
              <a:lnSpc>
                <a:spcPct val="90000"/>
              </a:lnSpc>
              <a:spcAft>
                <a:spcPts val="600"/>
              </a:spcAft>
            </a:pPr>
            <a:r>
              <a:rPr lang="en-US" sz="3000" cap="all" baseline="0" dirty="0">
                <a:solidFill>
                  <a:schemeClr val="bg1"/>
                </a:solidFill>
                <a:latin typeface="+mn-lt"/>
                <a:ea typeface="+mn-ea"/>
                <a:cs typeface="+mn-cs"/>
              </a:rPr>
              <a:t>Agenda</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0051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00051" y="2799693"/>
            <a:ext cx="3049349" cy="125861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000" cap="all" baseline="0" dirty="0">
                <a:solidFill>
                  <a:srgbClr val="559AED"/>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9" name="Oval 18"/>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942870"/>
            <a:ext cx="5632450" cy="4972258"/>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4" name="Content Placeholder 2"/>
          <p:cNvSpPr>
            <a:spLocks noGrp="1"/>
          </p:cNvSpPr>
          <p:nvPr>
            <p:ph idx="14"/>
          </p:nvPr>
        </p:nvSpPr>
        <p:spPr>
          <a:xfrm>
            <a:off x="1195754" y="2281657"/>
            <a:ext cx="4157296" cy="363347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0" name="TextBox 1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36785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ient Quote">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extLst>
              <p:ext uri="{D42A27DB-BD31-4B8C-83A1-F6EECF244321}">
                <p14:modId xmlns:p14="http://schemas.microsoft.com/office/powerpoint/2010/main" val="1419909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4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9" name="TextBox 18">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41545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0"/>
            </p:custDataLst>
            <p:extLst>
              <p:ext uri="{D42A27DB-BD31-4B8C-83A1-F6EECF244321}">
                <p14:modId xmlns:p14="http://schemas.microsoft.com/office/powerpoint/2010/main" val="14465247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1" imgW="270" imgH="270" progId="TCLayout.ActiveDocument.1">
                  <p:embed/>
                </p:oleObj>
              </mc:Choice>
              <mc:Fallback>
                <p:oleObj name="think-cell Slide" r:id="rId81" imgW="270" imgH="270" progId="TCLayout.ActiveDocument.1">
                  <p:embed/>
                  <p:pic>
                    <p:nvPicPr>
                      <p:cNvPr id="2" name="Object 1" hidden="1"/>
                      <p:cNvPicPr/>
                      <p:nvPr/>
                    </p:nvPicPr>
                    <p:blipFill>
                      <a:blip r:embed="rId82"/>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400051" y="387882"/>
            <a:ext cx="9976848" cy="566735"/>
          </a:xfrm>
          <a:prstGeom prst="rect">
            <a:avLst/>
          </a:prstGeom>
        </p:spPr>
        <p:txBody>
          <a:bodyPr vert="horz" wrap="square" lIns="0" tIns="0" rIns="0" bIns="0" rtlCol="0" anchor="t">
            <a:noAutofit/>
          </a:bodyPr>
          <a:lstStyle/>
          <a:p>
            <a:r>
              <a:rPr lang="en-US" dirty="0"/>
              <a:t>Click to add title</a:t>
            </a:r>
          </a:p>
        </p:txBody>
      </p:sp>
      <p:sp>
        <p:nvSpPr>
          <p:cNvPr id="4" name="Text Placeholder 3"/>
          <p:cNvSpPr>
            <a:spLocks noGrp="1"/>
          </p:cNvSpPr>
          <p:nvPr>
            <p:ph type="body" idx="1"/>
          </p:nvPr>
        </p:nvSpPr>
        <p:spPr>
          <a:xfrm>
            <a:off x="400051" y="1825625"/>
            <a:ext cx="113919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185" r:id="rId2"/>
    <p:sldLayoutId id="2147485186" r:id="rId3"/>
    <p:sldLayoutId id="2147485187" r:id="rId4"/>
    <p:sldLayoutId id="2147485188" r:id="rId5"/>
    <p:sldLayoutId id="2147485189" r:id="rId6"/>
    <p:sldLayoutId id="2147485190" r:id="rId7"/>
    <p:sldLayoutId id="2147485191" r:id="rId8"/>
    <p:sldLayoutId id="2147485192" r:id="rId9"/>
    <p:sldLayoutId id="2147485193" r:id="rId10"/>
    <p:sldLayoutId id="2147485194" r:id="rId11"/>
    <p:sldLayoutId id="2147485195" r:id="rId12"/>
    <p:sldLayoutId id="2147485086" r:id="rId13"/>
    <p:sldLayoutId id="2147485183" r:id="rId14"/>
    <p:sldLayoutId id="2147485158" r:id="rId15"/>
    <p:sldLayoutId id="2147485113" r:id="rId16"/>
    <p:sldLayoutId id="2147485114" r:id="rId17"/>
    <p:sldLayoutId id="2147485154" r:id="rId18"/>
    <p:sldLayoutId id="2147485162" r:id="rId19"/>
    <p:sldLayoutId id="2147485149" r:id="rId20"/>
    <p:sldLayoutId id="2147485087" r:id="rId21"/>
    <p:sldLayoutId id="2147485112" r:id="rId22"/>
    <p:sldLayoutId id="2147485155" r:id="rId23"/>
    <p:sldLayoutId id="2147485164" r:id="rId24"/>
    <p:sldLayoutId id="2147485109" r:id="rId25"/>
    <p:sldLayoutId id="2147485165" r:id="rId26"/>
    <p:sldLayoutId id="2147485110" r:id="rId27"/>
    <p:sldLayoutId id="2147485166" r:id="rId28"/>
    <p:sldLayoutId id="2147485156" r:id="rId29"/>
    <p:sldLayoutId id="2147485167" r:id="rId30"/>
    <p:sldLayoutId id="2147485108" r:id="rId31"/>
    <p:sldLayoutId id="2147485107" r:id="rId32"/>
    <p:sldLayoutId id="2147485106" r:id="rId33"/>
    <p:sldLayoutId id="2147485090" r:id="rId34"/>
    <p:sldLayoutId id="2147485091" r:id="rId35"/>
    <p:sldLayoutId id="2147485092" r:id="rId36"/>
    <p:sldLayoutId id="2147485093" r:id="rId37"/>
    <p:sldLayoutId id="2147485116" r:id="rId38"/>
    <p:sldLayoutId id="2147485161" r:id="rId39"/>
    <p:sldLayoutId id="2147485159" r:id="rId40"/>
    <p:sldLayoutId id="2147485119" r:id="rId41"/>
    <p:sldLayoutId id="2147485184" r:id="rId42"/>
    <p:sldLayoutId id="2147485137" r:id="rId43"/>
    <p:sldLayoutId id="2147485120" r:id="rId44"/>
    <p:sldLayoutId id="2147485121" r:id="rId45"/>
    <p:sldLayoutId id="2147485141" r:id="rId46"/>
    <p:sldLayoutId id="2147485163" r:id="rId47"/>
    <p:sldLayoutId id="2147485139" r:id="rId48"/>
    <p:sldLayoutId id="2147485140" r:id="rId49"/>
    <p:sldLayoutId id="2147485122" r:id="rId50"/>
    <p:sldLayoutId id="2147485123" r:id="rId51"/>
    <p:sldLayoutId id="2147485151" r:id="rId52"/>
    <p:sldLayoutId id="2147485168" r:id="rId53"/>
    <p:sldLayoutId id="2147485127" r:id="rId54"/>
    <p:sldLayoutId id="2147485169" r:id="rId55"/>
    <p:sldLayoutId id="2147485126" r:id="rId56"/>
    <p:sldLayoutId id="2147485170" r:id="rId57"/>
    <p:sldLayoutId id="2147485153" r:id="rId58"/>
    <p:sldLayoutId id="2147485171" r:id="rId59"/>
    <p:sldLayoutId id="2147485128" r:id="rId60"/>
    <p:sldLayoutId id="2147485129" r:id="rId61"/>
    <p:sldLayoutId id="2147485130" r:id="rId62"/>
    <p:sldLayoutId id="2147485131" r:id="rId63"/>
    <p:sldLayoutId id="2147485145" r:id="rId64"/>
    <p:sldLayoutId id="2147485133" r:id="rId65"/>
    <p:sldLayoutId id="2147485144" r:id="rId66"/>
    <p:sldLayoutId id="2147485134" r:id="rId67"/>
    <p:sldLayoutId id="2147485146" r:id="rId68"/>
    <p:sldLayoutId id="2147485160" r:id="rId69"/>
    <p:sldLayoutId id="2147485172" r:id="rId70"/>
    <p:sldLayoutId id="2147485173" r:id="rId71"/>
    <p:sldLayoutId id="2147485174" r:id="rId72"/>
    <p:sldLayoutId id="2147485175" r:id="rId73"/>
    <p:sldLayoutId id="2147485176" r:id="rId74"/>
    <p:sldLayoutId id="2147485177" r:id="rId75"/>
    <p:sldLayoutId id="2147485178" r:id="rId76"/>
    <p:sldLayoutId id="2147485179" r:id="rId77"/>
    <p:sldLayoutId id="2147485180" r:id="rId7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3000" kern="1200" cap="all" baseline="0">
          <a:solidFill>
            <a:srgbClr val="0A3161"/>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A3161"/>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A3161"/>
        </a:buClr>
        <a:buFont typeface="Arial" panose="020B0604020202020204" pitchFamily="34" charset="0"/>
        <a:buChar char="​"/>
        <a:defRPr lang="en-US" sz="1600" kern="1200">
          <a:solidFill>
            <a:srgbClr val="0A3161"/>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A3161"/>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A3161"/>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A3161"/>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A3161"/>
        </a:buClr>
        <a:buFont typeface="Arial" panose="020B0604020202020204" pitchFamily="34" charset="0"/>
        <a:buChar char="​"/>
        <a:defRPr lang="en-US" sz="5400" kern="1200" baseline="0" smtClean="0">
          <a:solidFill>
            <a:srgbClr val="0A3161"/>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A3161"/>
        </a:buClr>
        <a:buFont typeface="Arial" panose="020B0604020202020204" pitchFamily="34" charset="0"/>
        <a:buChar char="​"/>
        <a:defRPr lang="en-US" sz="2400" kern="1200" baseline="0" dirty="0">
          <a:solidFill>
            <a:srgbClr val="0A3161"/>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60.xml"/><Relationship Id="rId5" Type="http://schemas.openxmlformats.org/officeDocument/2006/relationships/image" Target="../media/image16.jp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61.xml"/><Relationship Id="rId6" Type="http://schemas.openxmlformats.org/officeDocument/2006/relationships/image" Target="../media/image16.jpg"/><Relationship Id="rId5" Type="http://schemas.openxmlformats.org/officeDocument/2006/relationships/image" Target="../media/image18.emf"/><Relationship Id="rId4" Type="http://schemas.openxmlformats.org/officeDocument/2006/relationships/oleObject" Target="../embeddings/oleObject76.bin"/></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mailto:BEAD@ntia.go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hyperlink" Target="mailto:ngphelpdesk@ntia.go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6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image" Target="../media/image16.jpg"/><Relationship Id="rId4"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165.xml"/><Relationship Id="rId4" Type="http://schemas.openxmlformats.org/officeDocument/2006/relationships/image" Target="../media/image16.jpg"/></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16.jpg"/><Relationship Id="rId4"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170.xml"/><Relationship Id="rId7" Type="http://schemas.openxmlformats.org/officeDocument/2006/relationships/image" Target="../media/image19.jpe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3.xml"/><Relationship Id="rId5" Type="http://schemas.openxmlformats.org/officeDocument/2006/relationships/tags" Target="../tags/tag172.xml"/><Relationship Id="rId4" Type="http://schemas.openxmlformats.org/officeDocument/2006/relationships/tags" Target="../tags/tag171.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broadbandusa.ntia.doc.gov/sites/default/files/2022-05/BEAD%20NOFO.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84DDDE-1A50-4819-AE57-4160804B6859}"/>
              </a:ext>
            </a:extLst>
          </p:cNvPr>
          <p:cNvSpPr>
            <a:spLocks noGrp="1"/>
          </p:cNvSpPr>
          <p:nvPr>
            <p:ph type="ctrTitle"/>
          </p:nvPr>
        </p:nvSpPr>
        <p:spPr>
          <a:xfrm>
            <a:off x="1097280" y="1232358"/>
            <a:ext cx="10058400" cy="2578399"/>
          </a:xfrm>
        </p:spPr>
        <p:txBody>
          <a:bodyPr vert="horz">
            <a:noAutofit/>
          </a:bodyPr>
          <a:lstStyle/>
          <a:p>
            <a:r>
              <a:rPr lang="en-US" sz="4800" dirty="0">
                <a:solidFill>
                  <a:srgbClr val="000000"/>
                </a:solidFill>
              </a:rPr>
              <a:t>The Broadband Equity Access and Deployment (BEAD) PROGRAM</a:t>
            </a:r>
          </a:p>
        </p:txBody>
      </p:sp>
      <p:sp>
        <p:nvSpPr>
          <p:cNvPr id="10" name="Text Placeholder 9">
            <a:extLst>
              <a:ext uri="{FF2B5EF4-FFF2-40B4-BE49-F238E27FC236}">
                <a16:creationId xmlns:a16="http://schemas.microsoft.com/office/drawing/2014/main" id="{4B184E2F-121B-4E54-BE75-B81B418A49AE}"/>
              </a:ext>
            </a:extLst>
          </p:cNvPr>
          <p:cNvSpPr>
            <a:spLocks noGrp="1"/>
          </p:cNvSpPr>
          <p:nvPr>
            <p:ph type="body" sz="quarter" idx="13"/>
          </p:nvPr>
        </p:nvSpPr>
        <p:spPr/>
        <p:txBody>
          <a:bodyPr/>
          <a:lstStyle/>
          <a:p>
            <a:r>
              <a:rPr lang="en-US" dirty="0"/>
              <a:t>June 2022</a:t>
            </a:r>
          </a:p>
        </p:txBody>
      </p:sp>
      <p:sp>
        <p:nvSpPr>
          <p:cNvPr id="4" name="Subtitle 3">
            <a:extLst>
              <a:ext uri="{FF2B5EF4-FFF2-40B4-BE49-F238E27FC236}">
                <a16:creationId xmlns:a16="http://schemas.microsoft.com/office/drawing/2014/main" id="{86A2BEC4-D908-4048-B944-F31EDF7A96CC}"/>
              </a:ext>
            </a:extLst>
          </p:cNvPr>
          <p:cNvSpPr>
            <a:spLocks noGrp="1"/>
          </p:cNvSpPr>
          <p:nvPr>
            <p:ph type="subTitle" idx="1"/>
          </p:nvPr>
        </p:nvSpPr>
        <p:spPr>
          <a:xfrm>
            <a:off x="1097280" y="4645152"/>
            <a:ext cx="10058400" cy="702188"/>
          </a:xfrm>
        </p:spPr>
        <p:txBody>
          <a:bodyPr>
            <a:noAutofit/>
          </a:bodyPr>
          <a:lstStyle/>
          <a:p>
            <a:r>
              <a:rPr lang="en-US" dirty="0"/>
              <a:t>Program details for applicants</a:t>
            </a:r>
          </a:p>
        </p:txBody>
      </p:sp>
      <p:pic>
        <p:nvPicPr>
          <p:cNvPr id="9" name="Picture 8" descr="A blue sign with white text&#10;&#10;Description automatically generated with low confidence">
            <a:extLst>
              <a:ext uri="{FF2B5EF4-FFF2-40B4-BE49-F238E27FC236}">
                <a16:creationId xmlns:a16="http://schemas.microsoft.com/office/drawing/2014/main" id="{7751E90B-B18C-40A0-B18E-0ECAAE16D700}"/>
              </a:ext>
            </a:extLst>
          </p:cNvPr>
          <p:cNvPicPr>
            <a:picLocks noChangeAspect="1"/>
          </p:cNvPicPr>
          <p:nvPr/>
        </p:nvPicPr>
        <p:blipFill>
          <a:blip r:embed="rId3"/>
          <a:stretch>
            <a:fillRect/>
          </a:stretch>
        </p:blipFill>
        <p:spPr>
          <a:xfrm>
            <a:off x="1097280" y="5500765"/>
            <a:ext cx="1234954" cy="617477"/>
          </a:xfrm>
          <a:prstGeom prst="rect">
            <a:avLst/>
          </a:prstGeom>
        </p:spPr>
      </p:pic>
    </p:spTree>
    <p:extLst>
      <p:ext uri="{BB962C8B-B14F-4D97-AF65-F5344CB8AC3E}">
        <p14:creationId xmlns:p14="http://schemas.microsoft.com/office/powerpoint/2010/main" val="1042258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 Same Side Corner Rectangle 68">
            <a:extLst>
              <a:ext uri="{FF2B5EF4-FFF2-40B4-BE49-F238E27FC236}">
                <a16:creationId xmlns:a16="http://schemas.microsoft.com/office/drawing/2014/main" id="{6CF672D9-A2AC-46F7-9788-5B9B59327DB4}"/>
              </a:ext>
            </a:extLst>
          </p:cNvPr>
          <p:cNvSpPr/>
          <p:nvPr/>
        </p:nvSpPr>
        <p:spPr>
          <a:xfrm>
            <a:off x="399428" y="1873133"/>
            <a:ext cx="3499997" cy="756890"/>
          </a:xfrm>
          <a:prstGeom prst="round2SameRect">
            <a:avLst>
              <a:gd name="adj1" fmla="val 37736"/>
              <a:gd name="adj2" fmla="val 0"/>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3152" numCol="1" spcCol="0" rtlCol="0" fromWordArt="0" anchor="b" anchorCtr="0" forceAA="0" compatLnSpc="1">
            <a:prstTxWarp prst="textNoShape">
              <a:avLst/>
            </a:prstTxWarp>
            <a:noAutofit/>
          </a:bodyPr>
          <a:lstStyle/>
          <a:p>
            <a:pPr algn="ctr"/>
            <a:endParaRPr lang="en-US" sz="2400" dirty="0">
              <a:solidFill>
                <a:srgbClr val="FFFFFF"/>
              </a:solidFill>
              <a:sym typeface="+mn-lt"/>
            </a:endParaRPr>
          </a:p>
        </p:txBody>
      </p:sp>
      <p:sp>
        <p:nvSpPr>
          <p:cNvPr id="82" name="Oval 81">
            <a:extLst>
              <a:ext uri="{FF2B5EF4-FFF2-40B4-BE49-F238E27FC236}">
                <a16:creationId xmlns:a16="http://schemas.microsoft.com/office/drawing/2014/main" id="{4E15007A-2260-4AC4-BCDB-9F77157FCF98}"/>
              </a:ext>
            </a:extLst>
          </p:cNvPr>
          <p:cNvSpPr/>
          <p:nvPr/>
        </p:nvSpPr>
        <p:spPr>
          <a:xfrm>
            <a:off x="1525996" y="1628149"/>
            <a:ext cx="1246863" cy="1246863"/>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85" name="Round Same Side Corner Rectangle 68">
            <a:extLst>
              <a:ext uri="{FF2B5EF4-FFF2-40B4-BE49-F238E27FC236}">
                <a16:creationId xmlns:a16="http://schemas.microsoft.com/office/drawing/2014/main" id="{5A66E3E7-1FFA-422A-81DB-9262355EDF34}"/>
              </a:ext>
            </a:extLst>
          </p:cNvPr>
          <p:cNvSpPr/>
          <p:nvPr/>
        </p:nvSpPr>
        <p:spPr>
          <a:xfrm>
            <a:off x="4291418" y="1873133"/>
            <a:ext cx="3499997" cy="756890"/>
          </a:xfrm>
          <a:prstGeom prst="round2SameRect">
            <a:avLst>
              <a:gd name="adj1" fmla="val 37736"/>
              <a:gd name="adj2" fmla="val 0"/>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3152" numCol="1" spcCol="0" rtlCol="0" fromWordArt="0" anchor="b" anchorCtr="0" forceAA="0" compatLnSpc="1">
            <a:prstTxWarp prst="textNoShape">
              <a:avLst/>
            </a:prstTxWarp>
            <a:noAutofit/>
          </a:bodyPr>
          <a:lstStyle/>
          <a:p>
            <a:pPr algn="ctr"/>
            <a:endParaRPr lang="en-US" sz="2400" dirty="0">
              <a:solidFill>
                <a:srgbClr val="FFFFFF"/>
              </a:solidFill>
              <a:sym typeface="+mn-lt"/>
            </a:endParaRPr>
          </a:p>
        </p:txBody>
      </p:sp>
      <p:sp>
        <p:nvSpPr>
          <p:cNvPr id="86" name="Oval 85">
            <a:extLst>
              <a:ext uri="{FF2B5EF4-FFF2-40B4-BE49-F238E27FC236}">
                <a16:creationId xmlns:a16="http://schemas.microsoft.com/office/drawing/2014/main" id="{CF5CCA19-CD25-45F2-9324-B3811002F797}"/>
              </a:ext>
            </a:extLst>
          </p:cNvPr>
          <p:cNvSpPr/>
          <p:nvPr/>
        </p:nvSpPr>
        <p:spPr>
          <a:xfrm>
            <a:off x="5417986" y="1628149"/>
            <a:ext cx="1246863" cy="1246863"/>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88" name="Round Same Side Corner Rectangle 68">
            <a:extLst>
              <a:ext uri="{FF2B5EF4-FFF2-40B4-BE49-F238E27FC236}">
                <a16:creationId xmlns:a16="http://schemas.microsoft.com/office/drawing/2014/main" id="{A8505958-8309-42D7-9F2D-A6D252AD0418}"/>
              </a:ext>
            </a:extLst>
          </p:cNvPr>
          <p:cNvSpPr/>
          <p:nvPr/>
        </p:nvSpPr>
        <p:spPr>
          <a:xfrm>
            <a:off x="8181673" y="1873133"/>
            <a:ext cx="3499997" cy="756890"/>
          </a:xfrm>
          <a:prstGeom prst="round2SameRect">
            <a:avLst>
              <a:gd name="adj1" fmla="val 37736"/>
              <a:gd name="adj2" fmla="val 0"/>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3152" numCol="1" spcCol="0" rtlCol="0" fromWordArt="0" anchor="b" anchorCtr="0" forceAA="0" compatLnSpc="1">
            <a:prstTxWarp prst="textNoShape">
              <a:avLst/>
            </a:prstTxWarp>
            <a:noAutofit/>
          </a:bodyPr>
          <a:lstStyle/>
          <a:p>
            <a:pPr algn="ctr"/>
            <a:endParaRPr lang="en-US" sz="2400" dirty="0">
              <a:solidFill>
                <a:srgbClr val="FFFFFF"/>
              </a:solidFill>
              <a:sym typeface="+mn-lt"/>
            </a:endParaRPr>
          </a:p>
        </p:txBody>
      </p:sp>
      <p:sp>
        <p:nvSpPr>
          <p:cNvPr id="89" name="Oval 88">
            <a:extLst>
              <a:ext uri="{FF2B5EF4-FFF2-40B4-BE49-F238E27FC236}">
                <a16:creationId xmlns:a16="http://schemas.microsoft.com/office/drawing/2014/main" id="{D7BA1FDB-BA72-478A-87CF-37CD0D83971F}"/>
              </a:ext>
            </a:extLst>
          </p:cNvPr>
          <p:cNvSpPr/>
          <p:nvPr/>
        </p:nvSpPr>
        <p:spPr>
          <a:xfrm>
            <a:off x="9308241" y="1628149"/>
            <a:ext cx="1246863" cy="1246863"/>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2" name="Title 1"/>
          <p:cNvSpPr>
            <a:spLocks noGrp="1"/>
          </p:cNvSpPr>
          <p:nvPr>
            <p:ph type="title"/>
          </p:nvPr>
        </p:nvSpPr>
        <p:spPr>
          <a:xfrm>
            <a:off x="400050" y="387882"/>
            <a:ext cx="10382249" cy="566735"/>
          </a:xfrm>
          <a:prstGeom prst="rect">
            <a:avLst/>
          </a:prstGeom>
        </p:spPr>
        <p:txBody>
          <a:bodyPr vert="horz">
            <a:noAutofit/>
          </a:bodyPr>
          <a:lstStyle/>
          <a:p>
            <a:pPr>
              <a:buSzPts val="3000"/>
              <a:defRPr/>
            </a:pPr>
            <a:r>
              <a:rPr lang="en-US" sz="2700" cap="none" dirty="0">
                <a:solidFill>
                  <a:srgbClr val="164484"/>
                </a:solidFill>
              </a:rPr>
              <a:t>Federal Program Officers are the point of contact for Eligible Entities during application and implementation processes</a:t>
            </a:r>
          </a:p>
        </p:txBody>
      </p:sp>
      <p:sp>
        <p:nvSpPr>
          <p:cNvPr id="31" name="ee4pContent1">
            <a:extLst>
              <a:ext uri="{FF2B5EF4-FFF2-40B4-BE49-F238E27FC236}">
                <a16:creationId xmlns:a16="http://schemas.microsoft.com/office/drawing/2014/main" id="{6878BCAD-A5AE-49DF-8196-B673DF04C3C7}"/>
              </a:ext>
            </a:extLst>
          </p:cNvPr>
          <p:cNvSpPr txBox="1"/>
          <p:nvPr/>
        </p:nvSpPr>
        <p:spPr>
          <a:xfrm>
            <a:off x="399427" y="4566848"/>
            <a:ext cx="3499998" cy="141616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buNone/>
            </a:pPr>
            <a:r>
              <a:rPr lang="en-US" sz="1600" dirty="0"/>
              <a:t>E.g., questions related to the program or application process may be submitted to Federal Program Officers</a:t>
            </a:r>
          </a:p>
        </p:txBody>
      </p:sp>
      <p:sp>
        <p:nvSpPr>
          <p:cNvPr id="32" name="ee4pContent2">
            <a:extLst>
              <a:ext uri="{FF2B5EF4-FFF2-40B4-BE49-F238E27FC236}">
                <a16:creationId xmlns:a16="http://schemas.microsoft.com/office/drawing/2014/main" id="{6F1D0DF8-488F-4101-8F07-76D0BC3857E8}"/>
              </a:ext>
            </a:extLst>
          </p:cNvPr>
          <p:cNvSpPr txBox="1"/>
          <p:nvPr/>
        </p:nvSpPr>
        <p:spPr>
          <a:xfrm>
            <a:off x="4290252" y="4566848"/>
            <a:ext cx="3502328" cy="141616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t>E.g., results of any audits conducted of grantees and subgrantees shall be reported to Federal Program Officers</a:t>
            </a:r>
          </a:p>
        </p:txBody>
      </p:sp>
      <p:sp>
        <p:nvSpPr>
          <p:cNvPr id="33" name="ee4pContent3">
            <a:extLst>
              <a:ext uri="{FF2B5EF4-FFF2-40B4-BE49-F238E27FC236}">
                <a16:creationId xmlns:a16="http://schemas.microsoft.com/office/drawing/2014/main" id="{5B452453-FD6A-44D0-A95A-57ADB7D00088}"/>
              </a:ext>
            </a:extLst>
          </p:cNvPr>
          <p:cNvSpPr txBox="1"/>
          <p:nvPr/>
        </p:nvSpPr>
        <p:spPr>
          <a:xfrm>
            <a:off x="8181673" y="4566848"/>
            <a:ext cx="3502328" cy="141616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buNone/>
            </a:pPr>
            <a:r>
              <a:rPr lang="en-US" sz="1600" dirty="0"/>
              <a:t>E.g., requests for approval of uses of funds not listed in the </a:t>
            </a:r>
            <a:r>
              <a:rPr lang="en-US" sz="1600" dirty="0" err="1"/>
              <a:t>NOFO</a:t>
            </a:r>
            <a:r>
              <a:rPr lang="en-US" sz="1600" dirty="0"/>
              <a:t> should be made in writing to the Assistant Secretary and submitted through the appropriate Federal Program Officer</a:t>
            </a:r>
          </a:p>
          <a:p>
            <a:pPr>
              <a:buNone/>
            </a:pPr>
            <a:endParaRPr lang="en-US" sz="1600" dirty="0"/>
          </a:p>
          <a:p>
            <a:pPr>
              <a:buNone/>
            </a:pPr>
            <a:endParaRPr lang="en-US" sz="1600" dirty="0"/>
          </a:p>
        </p:txBody>
      </p:sp>
      <p:sp>
        <p:nvSpPr>
          <p:cNvPr id="34" name="ee4pHeader1">
            <a:extLst>
              <a:ext uri="{FF2B5EF4-FFF2-40B4-BE49-F238E27FC236}">
                <a16:creationId xmlns:a16="http://schemas.microsoft.com/office/drawing/2014/main" id="{0870E305-0ED8-4C9B-9FB0-1EFE39196126}"/>
              </a:ext>
            </a:extLst>
          </p:cNvPr>
          <p:cNvSpPr txBox="1"/>
          <p:nvPr/>
        </p:nvSpPr>
        <p:spPr>
          <a:xfrm>
            <a:off x="399427" y="3181881"/>
            <a:ext cx="3499998" cy="758361"/>
          </a:xfrm>
          <a:prstGeom prst="rect">
            <a:avLst/>
          </a:prstGeom>
          <a:noFill/>
          <a:ln cap="rnd">
            <a:noFill/>
          </a:ln>
        </p:spPr>
        <p:txBody>
          <a:bodyPr vert="horz" wrap="square" lIns="0" tIns="0" rIns="0" bIns="0" rtlCol="0" anchor="b" anchorCtr="0">
            <a:noAutofit/>
          </a:bodyPr>
          <a:lstStyle/>
          <a:p>
            <a:pPr marL="0" lvl="3"/>
            <a:r>
              <a:rPr lang="en-US" sz="2000" dirty="0">
                <a:solidFill>
                  <a:srgbClr val="164484"/>
                </a:solidFill>
                <a:latin typeface="Arial" panose="020B0604020202020204" pitchFamily="34" charset="0"/>
              </a:rPr>
              <a:t>Eligible Entities can submit questions through their Federal Program Officers</a:t>
            </a:r>
          </a:p>
        </p:txBody>
      </p:sp>
      <p:sp>
        <p:nvSpPr>
          <p:cNvPr id="35" name="ee4pHeader2">
            <a:extLst>
              <a:ext uri="{FF2B5EF4-FFF2-40B4-BE49-F238E27FC236}">
                <a16:creationId xmlns:a16="http://schemas.microsoft.com/office/drawing/2014/main" id="{2593E21E-5263-4D76-8BDB-A96F80E5A637}"/>
              </a:ext>
            </a:extLst>
          </p:cNvPr>
          <p:cNvSpPr txBox="1"/>
          <p:nvPr/>
        </p:nvSpPr>
        <p:spPr>
          <a:xfrm>
            <a:off x="4290252" y="3181881"/>
            <a:ext cx="3502328" cy="758361"/>
          </a:xfrm>
          <a:prstGeom prst="rect">
            <a:avLst/>
          </a:prstGeom>
          <a:noFill/>
          <a:ln cap="rnd">
            <a:noFill/>
          </a:ln>
        </p:spPr>
        <p:txBody>
          <a:bodyPr vert="horz" wrap="square" lIns="0" tIns="0" rIns="0" bIns="0" rtlCol="0" anchor="b" anchorCtr="0">
            <a:noAutofit/>
          </a:bodyPr>
          <a:lstStyle/>
          <a:p>
            <a:pPr marL="0" lvl="3"/>
            <a:r>
              <a:rPr lang="en-US" sz="2000" dirty="0">
                <a:solidFill>
                  <a:srgbClr val="164484"/>
                </a:solidFill>
                <a:latin typeface="Arial" panose="020B0604020202020204" pitchFamily="34" charset="0"/>
              </a:rPr>
              <a:t>Eligible Entities should submit select materials to their Federal Program Officers</a:t>
            </a:r>
          </a:p>
        </p:txBody>
      </p:sp>
      <p:sp>
        <p:nvSpPr>
          <p:cNvPr id="36" name="ee4pHeader3">
            <a:extLst>
              <a:ext uri="{FF2B5EF4-FFF2-40B4-BE49-F238E27FC236}">
                <a16:creationId xmlns:a16="http://schemas.microsoft.com/office/drawing/2014/main" id="{27254EBD-7EDF-4460-A762-7AFED89E8BAB}"/>
              </a:ext>
            </a:extLst>
          </p:cNvPr>
          <p:cNvSpPr txBox="1"/>
          <p:nvPr/>
        </p:nvSpPr>
        <p:spPr>
          <a:xfrm>
            <a:off x="8181673" y="3181881"/>
            <a:ext cx="3499998" cy="758361"/>
          </a:xfrm>
          <a:prstGeom prst="rect">
            <a:avLst/>
          </a:prstGeom>
          <a:noFill/>
          <a:ln cap="rnd">
            <a:noFill/>
          </a:ln>
        </p:spPr>
        <p:txBody>
          <a:bodyPr vert="horz" wrap="square" lIns="0" tIns="0" rIns="0" bIns="0" rtlCol="0" anchor="b" anchorCtr="0">
            <a:noAutofit/>
          </a:bodyPr>
          <a:lstStyle/>
          <a:p>
            <a:pPr marL="0" lvl="3"/>
            <a:r>
              <a:rPr lang="en-US" sz="2000" dirty="0">
                <a:solidFill>
                  <a:srgbClr val="164484"/>
                </a:solidFill>
                <a:latin typeface="Arial" panose="020B0604020202020204" pitchFamily="34" charset="0"/>
              </a:rPr>
              <a:t>Eligible Entities should submit requests through their Federal Program Officers</a:t>
            </a:r>
          </a:p>
        </p:txBody>
      </p:sp>
      <p:grpSp>
        <p:nvGrpSpPr>
          <p:cNvPr id="66" name="Group 65">
            <a:extLst>
              <a:ext uri="{FF2B5EF4-FFF2-40B4-BE49-F238E27FC236}">
                <a16:creationId xmlns:a16="http://schemas.microsoft.com/office/drawing/2014/main" id="{0DAA4267-0F21-45BD-8354-330106AED009}"/>
              </a:ext>
            </a:extLst>
          </p:cNvPr>
          <p:cNvGrpSpPr/>
          <p:nvPr/>
        </p:nvGrpSpPr>
        <p:grpSpPr>
          <a:xfrm>
            <a:off x="399428" y="4110071"/>
            <a:ext cx="3499998" cy="306171"/>
            <a:chOff x="399428" y="3906871"/>
            <a:chExt cx="3499998" cy="306171"/>
          </a:xfrm>
        </p:grpSpPr>
        <p:cxnSp>
          <p:nvCxnSpPr>
            <p:cNvPr id="38" name="Straight Connector 37">
              <a:extLst>
                <a:ext uri="{FF2B5EF4-FFF2-40B4-BE49-F238E27FC236}">
                  <a16:creationId xmlns:a16="http://schemas.microsoft.com/office/drawing/2014/main" id="{E2AF5B44-B995-463D-83BE-2FE7B02B3E5C}"/>
                </a:ext>
              </a:extLst>
            </p:cNvPr>
            <p:cNvCxnSpPr/>
            <p:nvPr/>
          </p:nvCxnSpPr>
          <p:spPr>
            <a:xfrm rot="5400000">
              <a:off x="2149427" y="2309958"/>
              <a:ext cx="0" cy="3499998"/>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058C1491-7A36-4C46-B998-BA970D7663B7}"/>
                </a:ext>
              </a:extLst>
            </p:cNvPr>
            <p:cNvGrpSpPr/>
            <p:nvPr/>
          </p:nvGrpSpPr>
          <p:grpSpPr>
            <a:xfrm rot="5400000">
              <a:off x="1996341" y="3906502"/>
              <a:ext cx="306171" cy="306910"/>
              <a:chOff x="5937564" y="3833745"/>
              <a:chExt cx="306171" cy="306910"/>
            </a:xfrm>
          </p:grpSpPr>
          <p:sp>
            <p:nvSpPr>
              <p:cNvPr id="40" name="Freeform 94">
                <a:extLst>
                  <a:ext uri="{FF2B5EF4-FFF2-40B4-BE49-F238E27FC236}">
                    <a16:creationId xmlns:a16="http://schemas.microsoft.com/office/drawing/2014/main" id="{CC5DFBA5-DE44-43D4-9F86-51FE79075724}"/>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41" name="Freeform 95">
                <a:extLst>
                  <a:ext uri="{FF2B5EF4-FFF2-40B4-BE49-F238E27FC236}">
                    <a16:creationId xmlns:a16="http://schemas.microsoft.com/office/drawing/2014/main" id="{EDFE2C18-5502-471C-A378-BBDB8F56556F}"/>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65" name="Group 64">
            <a:extLst>
              <a:ext uri="{FF2B5EF4-FFF2-40B4-BE49-F238E27FC236}">
                <a16:creationId xmlns:a16="http://schemas.microsoft.com/office/drawing/2014/main" id="{25014812-175F-4F93-BB7C-390EFC7DB2DE}"/>
              </a:ext>
            </a:extLst>
          </p:cNvPr>
          <p:cNvGrpSpPr/>
          <p:nvPr/>
        </p:nvGrpSpPr>
        <p:grpSpPr>
          <a:xfrm>
            <a:off x="4291418" y="4110071"/>
            <a:ext cx="3499998" cy="306171"/>
            <a:chOff x="4291418" y="3906871"/>
            <a:chExt cx="3499998" cy="306171"/>
          </a:xfrm>
        </p:grpSpPr>
        <p:cxnSp>
          <p:nvCxnSpPr>
            <p:cNvPr id="53" name="Straight Connector 52">
              <a:extLst>
                <a:ext uri="{FF2B5EF4-FFF2-40B4-BE49-F238E27FC236}">
                  <a16:creationId xmlns:a16="http://schemas.microsoft.com/office/drawing/2014/main" id="{60A7BBB7-A97F-41C9-BD3C-F1393E836311}"/>
                </a:ext>
              </a:extLst>
            </p:cNvPr>
            <p:cNvCxnSpPr/>
            <p:nvPr/>
          </p:nvCxnSpPr>
          <p:spPr>
            <a:xfrm rot="5400000">
              <a:off x="6041417" y="2309958"/>
              <a:ext cx="0" cy="3499998"/>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4C82E02D-AE60-4A85-BBEA-AD3699B292BA}"/>
                </a:ext>
              </a:extLst>
            </p:cNvPr>
            <p:cNvGrpSpPr/>
            <p:nvPr/>
          </p:nvGrpSpPr>
          <p:grpSpPr>
            <a:xfrm rot="5400000">
              <a:off x="5888331" y="3906502"/>
              <a:ext cx="306171" cy="306910"/>
              <a:chOff x="5937564" y="3833745"/>
              <a:chExt cx="306171" cy="306910"/>
            </a:xfrm>
          </p:grpSpPr>
          <p:sp>
            <p:nvSpPr>
              <p:cNvPr id="55" name="Freeform 94">
                <a:extLst>
                  <a:ext uri="{FF2B5EF4-FFF2-40B4-BE49-F238E27FC236}">
                    <a16:creationId xmlns:a16="http://schemas.microsoft.com/office/drawing/2014/main" id="{B3ED7F69-9CF9-4EA9-8723-B8CD41B2FF7A}"/>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56" name="Freeform 95">
                <a:extLst>
                  <a:ext uri="{FF2B5EF4-FFF2-40B4-BE49-F238E27FC236}">
                    <a16:creationId xmlns:a16="http://schemas.microsoft.com/office/drawing/2014/main" id="{42CCA37C-3DD8-436E-9DFF-106320F88A99}"/>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64" name="Group 63">
            <a:extLst>
              <a:ext uri="{FF2B5EF4-FFF2-40B4-BE49-F238E27FC236}">
                <a16:creationId xmlns:a16="http://schemas.microsoft.com/office/drawing/2014/main" id="{0FBED92B-00C4-40AD-A0D2-16121A5204F4}"/>
              </a:ext>
            </a:extLst>
          </p:cNvPr>
          <p:cNvGrpSpPr/>
          <p:nvPr/>
        </p:nvGrpSpPr>
        <p:grpSpPr>
          <a:xfrm>
            <a:off x="8181675" y="4110071"/>
            <a:ext cx="3499998" cy="306171"/>
            <a:chOff x="8181675" y="3906871"/>
            <a:chExt cx="3499998" cy="306171"/>
          </a:xfrm>
        </p:grpSpPr>
        <p:cxnSp>
          <p:nvCxnSpPr>
            <p:cNvPr id="58" name="Straight Connector 57">
              <a:extLst>
                <a:ext uri="{FF2B5EF4-FFF2-40B4-BE49-F238E27FC236}">
                  <a16:creationId xmlns:a16="http://schemas.microsoft.com/office/drawing/2014/main" id="{2B31E3AD-7DBA-48B8-828E-EF40E5B3F0A5}"/>
                </a:ext>
              </a:extLst>
            </p:cNvPr>
            <p:cNvCxnSpPr/>
            <p:nvPr/>
          </p:nvCxnSpPr>
          <p:spPr>
            <a:xfrm rot="5400000">
              <a:off x="9931674" y="2309958"/>
              <a:ext cx="0" cy="3499998"/>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29359552-28F0-47CC-B7B9-4329AF1F0879}"/>
                </a:ext>
              </a:extLst>
            </p:cNvPr>
            <p:cNvGrpSpPr/>
            <p:nvPr/>
          </p:nvGrpSpPr>
          <p:grpSpPr>
            <a:xfrm rot="5400000">
              <a:off x="9778588" y="3906502"/>
              <a:ext cx="306171" cy="306910"/>
              <a:chOff x="5937564" y="3833745"/>
              <a:chExt cx="306171" cy="306910"/>
            </a:xfrm>
          </p:grpSpPr>
          <p:sp>
            <p:nvSpPr>
              <p:cNvPr id="60" name="Freeform 94">
                <a:extLst>
                  <a:ext uri="{FF2B5EF4-FFF2-40B4-BE49-F238E27FC236}">
                    <a16:creationId xmlns:a16="http://schemas.microsoft.com/office/drawing/2014/main" id="{2972C2CE-9479-46B7-83A7-9733950634ED}"/>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61" name="Freeform 95">
                <a:extLst>
                  <a:ext uri="{FF2B5EF4-FFF2-40B4-BE49-F238E27FC236}">
                    <a16:creationId xmlns:a16="http://schemas.microsoft.com/office/drawing/2014/main" id="{0A86D950-CFFF-4D52-B707-BE9E3E5DCBF1}"/>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67" name="bcgIcons_QuestionMark">
            <a:extLst>
              <a:ext uri="{FF2B5EF4-FFF2-40B4-BE49-F238E27FC236}">
                <a16:creationId xmlns:a16="http://schemas.microsoft.com/office/drawing/2014/main" id="{26A08442-6D71-40F5-9EB8-CB8CA6B6A7EB}"/>
              </a:ext>
            </a:extLst>
          </p:cNvPr>
          <p:cNvGrpSpPr>
            <a:grpSpLocks noChangeAspect="1"/>
          </p:cNvGrpSpPr>
          <p:nvPr/>
        </p:nvGrpSpPr>
        <p:grpSpPr bwMode="auto">
          <a:xfrm>
            <a:off x="1640049" y="1741730"/>
            <a:ext cx="1018758" cy="1019702"/>
            <a:chOff x="1682" y="0"/>
            <a:chExt cx="4316" cy="4320"/>
          </a:xfrm>
        </p:grpSpPr>
        <p:sp>
          <p:nvSpPr>
            <p:cNvPr id="68" name="AutoShape 13">
              <a:extLst>
                <a:ext uri="{FF2B5EF4-FFF2-40B4-BE49-F238E27FC236}">
                  <a16:creationId xmlns:a16="http://schemas.microsoft.com/office/drawing/2014/main" id="{4A0254C4-45D1-499C-A9AE-5FE3A9105DB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5">
              <a:extLst>
                <a:ext uri="{FF2B5EF4-FFF2-40B4-BE49-F238E27FC236}">
                  <a16:creationId xmlns:a16="http://schemas.microsoft.com/office/drawing/2014/main" id="{A3D6DB15-B75D-4AF4-AA85-F146E5783B5B}"/>
                </a:ext>
              </a:extLst>
            </p:cNvPr>
            <p:cNvSpPr>
              <a:spLocks noEditPoints="1"/>
            </p:cNvSpPr>
            <p:nvPr/>
          </p:nvSpPr>
          <p:spPr bwMode="auto">
            <a:xfrm>
              <a:off x="3023" y="480"/>
              <a:ext cx="1613" cy="3356"/>
            </a:xfrm>
            <a:custGeom>
              <a:avLst/>
              <a:gdLst>
                <a:gd name="T0" fmla="*/ 700 w 861"/>
                <a:gd name="T1" fmla="*/ 141 h 1790"/>
                <a:gd name="T2" fmla="*/ 788 w 861"/>
                <a:gd name="T3" fmla="*/ 563 h 1790"/>
                <a:gd name="T4" fmla="*/ 551 w 861"/>
                <a:gd name="T5" fmla="*/ 860 h 1790"/>
                <a:gd name="T6" fmla="*/ 486 w 861"/>
                <a:gd name="T7" fmla="*/ 1162 h 1790"/>
                <a:gd name="T8" fmla="*/ 277 w 861"/>
                <a:gd name="T9" fmla="*/ 1215 h 1790"/>
                <a:gd name="T10" fmla="*/ 229 w 861"/>
                <a:gd name="T11" fmla="*/ 1031 h 1790"/>
                <a:gd name="T12" fmla="*/ 390 w 861"/>
                <a:gd name="T13" fmla="*/ 669 h 1790"/>
                <a:gd name="T14" fmla="*/ 539 w 861"/>
                <a:gd name="T15" fmla="*/ 423 h 1790"/>
                <a:gd name="T16" fmla="*/ 366 w 861"/>
                <a:gd name="T17" fmla="*/ 288 h 1790"/>
                <a:gd name="T18" fmla="*/ 172 w 861"/>
                <a:gd name="T19" fmla="*/ 391 h 1790"/>
                <a:gd name="T20" fmla="*/ 82 w 861"/>
                <a:gd name="T21" fmla="*/ 138 h 1790"/>
                <a:gd name="T22" fmla="*/ 400 w 861"/>
                <a:gd name="T23" fmla="*/ 1351 h 1790"/>
                <a:gd name="T24" fmla="*/ 597 w 861"/>
                <a:gd name="T25" fmla="*/ 1548 h 1790"/>
                <a:gd name="T26" fmla="*/ 400 w 861"/>
                <a:gd name="T27" fmla="*/ 1746 h 1790"/>
                <a:gd name="T28" fmla="*/ 203 w 861"/>
                <a:gd name="T29" fmla="*/ 1548 h 1790"/>
                <a:gd name="T30" fmla="*/ 400 w 861"/>
                <a:gd name="T31" fmla="*/ 1351 h 1790"/>
                <a:gd name="T32" fmla="*/ 54 w 861"/>
                <a:gd name="T33" fmla="*/ 104 h 1790"/>
                <a:gd name="T34" fmla="*/ 0 w 861"/>
                <a:gd name="T35" fmla="*/ 149 h 1790"/>
                <a:gd name="T36" fmla="*/ 133 w 861"/>
                <a:gd name="T37" fmla="*/ 411 h 1790"/>
                <a:gd name="T38" fmla="*/ 203 w 861"/>
                <a:gd name="T39" fmla="*/ 423 h 1790"/>
                <a:gd name="T40" fmla="*/ 366 w 861"/>
                <a:gd name="T41" fmla="*/ 332 h 1790"/>
                <a:gd name="T42" fmla="*/ 495 w 861"/>
                <a:gd name="T43" fmla="*/ 423 h 1790"/>
                <a:gd name="T44" fmla="*/ 357 w 861"/>
                <a:gd name="T45" fmla="*/ 640 h 1790"/>
                <a:gd name="T46" fmla="*/ 185 w 861"/>
                <a:gd name="T47" fmla="*/ 1031 h 1790"/>
                <a:gd name="T48" fmla="*/ 236 w 861"/>
                <a:gd name="T49" fmla="*/ 1230 h 1790"/>
                <a:gd name="T50" fmla="*/ 277 w 861"/>
                <a:gd name="T51" fmla="*/ 1259 h 1790"/>
                <a:gd name="T52" fmla="*/ 550 w 861"/>
                <a:gd name="T53" fmla="*/ 1259 h 1790"/>
                <a:gd name="T54" fmla="*/ 529 w 861"/>
                <a:gd name="T55" fmla="*/ 1154 h 1790"/>
                <a:gd name="T56" fmla="*/ 585 w 861"/>
                <a:gd name="T57" fmla="*/ 889 h 1790"/>
                <a:gd name="T58" fmla="*/ 829 w 861"/>
                <a:gd name="T59" fmla="*/ 579 h 1790"/>
                <a:gd name="T60" fmla="*/ 729 w 861"/>
                <a:gd name="T61" fmla="*/ 108 h 1790"/>
                <a:gd name="T62" fmla="*/ 400 w 861"/>
                <a:gd name="T63" fmla="*/ 1307 h 1790"/>
                <a:gd name="T64" fmla="*/ 159 w 861"/>
                <a:gd name="T65" fmla="*/ 1548 h 1790"/>
                <a:gd name="T66" fmla="*/ 400 w 861"/>
                <a:gd name="T67" fmla="*/ 1790 h 1790"/>
                <a:gd name="T68" fmla="*/ 641 w 861"/>
                <a:gd name="T69" fmla="*/ 1548 h 1790"/>
                <a:gd name="T70" fmla="*/ 400 w 861"/>
                <a:gd name="T71" fmla="*/ 1307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1" h="1790">
                  <a:moveTo>
                    <a:pt x="417" y="44"/>
                  </a:moveTo>
                  <a:cubicBezTo>
                    <a:pt x="529" y="44"/>
                    <a:pt x="625" y="76"/>
                    <a:pt x="700" y="141"/>
                  </a:cubicBezTo>
                  <a:cubicBezTo>
                    <a:pt x="778" y="207"/>
                    <a:pt x="817" y="296"/>
                    <a:pt x="817" y="406"/>
                  </a:cubicBezTo>
                  <a:cubicBezTo>
                    <a:pt x="817" y="460"/>
                    <a:pt x="807" y="513"/>
                    <a:pt x="788" y="563"/>
                  </a:cubicBezTo>
                  <a:cubicBezTo>
                    <a:pt x="769" y="613"/>
                    <a:pt x="739" y="660"/>
                    <a:pt x="699" y="702"/>
                  </a:cubicBezTo>
                  <a:cubicBezTo>
                    <a:pt x="551" y="860"/>
                    <a:pt x="551" y="860"/>
                    <a:pt x="551" y="860"/>
                  </a:cubicBezTo>
                  <a:cubicBezTo>
                    <a:pt x="498" y="926"/>
                    <a:pt x="472" y="997"/>
                    <a:pt x="472" y="1078"/>
                  </a:cubicBezTo>
                  <a:cubicBezTo>
                    <a:pt x="472" y="1083"/>
                    <a:pt x="474" y="1102"/>
                    <a:pt x="486" y="1162"/>
                  </a:cubicBezTo>
                  <a:cubicBezTo>
                    <a:pt x="496" y="1215"/>
                    <a:pt x="496" y="1215"/>
                    <a:pt x="496" y="1215"/>
                  </a:cubicBezTo>
                  <a:cubicBezTo>
                    <a:pt x="277" y="1215"/>
                    <a:pt x="277" y="1215"/>
                    <a:pt x="277" y="1215"/>
                  </a:cubicBezTo>
                  <a:cubicBezTo>
                    <a:pt x="267" y="1186"/>
                    <a:pt x="267" y="1186"/>
                    <a:pt x="267" y="1186"/>
                  </a:cubicBezTo>
                  <a:cubicBezTo>
                    <a:pt x="242" y="1116"/>
                    <a:pt x="229" y="1065"/>
                    <a:pt x="229" y="1031"/>
                  </a:cubicBezTo>
                  <a:cubicBezTo>
                    <a:pt x="229" y="978"/>
                    <a:pt x="239" y="922"/>
                    <a:pt x="259" y="867"/>
                  </a:cubicBezTo>
                  <a:cubicBezTo>
                    <a:pt x="279" y="810"/>
                    <a:pt x="322" y="745"/>
                    <a:pt x="390" y="669"/>
                  </a:cubicBezTo>
                  <a:cubicBezTo>
                    <a:pt x="451" y="601"/>
                    <a:pt x="492" y="548"/>
                    <a:pt x="513" y="513"/>
                  </a:cubicBezTo>
                  <a:cubicBezTo>
                    <a:pt x="530" y="482"/>
                    <a:pt x="539" y="451"/>
                    <a:pt x="539" y="423"/>
                  </a:cubicBezTo>
                  <a:cubicBezTo>
                    <a:pt x="539" y="377"/>
                    <a:pt x="527" y="344"/>
                    <a:pt x="501" y="323"/>
                  </a:cubicBezTo>
                  <a:cubicBezTo>
                    <a:pt x="473" y="300"/>
                    <a:pt x="428" y="288"/>
                    <a:pt x="366" y="288"/>
                  </a:cubicBezTo>
                  <a:cubicBezTo>
                    <a:pt x="308" y="288"/>
                    <a:pt x="259" y="308"/>
                    <a:pt x="215" y="350"/>
                  </a:cubicBezTo>
                  <a:cubicBezTo>
                    <a:pt x="172" y="391"/>
                    <a:pt x="172" y="391"/>
                    <a:pt x="172" y="391"/>
                  </a:cubicBezTo>
                  <a:cubicBezTo>
                    <a:pt x="55" y="161"/>
                    <a:pt x="55" y="161"/>
                    <a:pt x="55" y="161"/>
                  </a:cubicBezTo>
                  <a:cubicBezTo>
                    <a:pt x="82" y="138"/>
                    <a:pt x="82" y="138"/>
                    <a:pt x="82" y="138"/>
                  </a:cubicBezTo>
                  <a:cubicBezTo>
                    <a:pt x="159" y="76"/>
                    <a:pt x="271" y="44"/>
                    <a:pt x="417" y="44"/>
                  </a:cubicBezTo>
                  <a:moveTo>
                    <a:pt x="400" y="1351"/>
                  </a:moveTo>
                  <a:cubicBezTo>
                    <a:pt x="454" y="1351"/>
                    <a:pt x="501" y="1371"/>
                    <a:pt x="539" y="1409"/>
                  </a:cubicBezTo>
                  <a:cubicBezTo>
                    <a:pt x="577" y="1447"/>
                    <a:pt x="597" y="1494"/>
                    <a:pt x="597" y="1548"/>
                  </a:cubicBezTo>
                  <a:cubicBezTo>
                    <a:pt x="597" y="1602"/>
                    <a:pt x="577" y="1649"/>
                    <a:pt x="539" y="1688"/>
                  </a:cubicBezTo>
                  <a:cubicBezTo>
                    <a:pt x="501" y="1727"/>
                    <a:pt x="454" y="1746"/>
                    <a:pt x="400" y="1746"/>
                  </a:cubicBezTo>
                  <a:cubicBezTo>
                    <a:pt x="346" y="1746"/>
                    <a:pt x="299" y="1727"/>
                    <a:pt x="260" y="1688"/>
                  </a:cubicBezTo>
                  <a:cubicBezTo>
                    <a:pt x="222" y="1649"/>
                    <a:pt x="203" y="1602"/>
                    <a:pt x="203" y="1548"/>
                  </a:cubicBezTo>
                  <a:cubicBezTo>
                    <a:pt x="203" y="1494"/>
                    <a:pt x="222" y="1447"/>
                    <a:pt x="261" y="1409"/>
                  </a:cubicBezTo>
                  <a:cubicBezTo>
                    <a:pt x="299" y="1371"/>
                    <a:pt x="346" y="1351"/>
                    <a:pt x="400" y="1351"/>
                  </a:cubicBezTo>
                  <a:moveTo>
                    <a:pt x="417" y="0"/>
                  </a:moveTo>
                  <a:cubicBezTo>
                    <a:pt x="261" y="0"/>
                    <a:pt x="139" y="35"/>
                    <a:pt x="54" y="104"/>
                  </a:cubicBezTo>
                  <a:cubicBezTo>
                    <a:pt x="27" y="127"/>
                    <a:pt x="27" y="127"/>
                    <a:pt x="27" y="127"/>
                  </a:cubicBezTo>
                  <a:cubicBezTo>
                    <a:pt x="0" y="149"/>
                    <a:pt x="0" y="149"/>
                    <a:pt x="0" y="149"/>
                  </a:cubicBezTo>
                  <a:cubicBezTo>
                    <a:pt x="16" y="181"/>
                    <a:pt x="16" y="181"/>
                    <a:pt x="16" y="181"/>
                  </a:cubicBezTo>
                  <a:cubicBezTo>
                    <a:pt x="133" y="411"/>
                    <a:pt x="133" y="411"/>
                    <a:pt x="133" y="411"/>
                  </a:cubicBezTo>
                  <a:cubicBezTo>
                    <a:pt x="160" y="464"/>
                    <a:pt x="160" y="464"/>
                    <a:pt x="160" y="464"/>
                  </a:cubicBezTo>
                  <a:cubicBezTo>
                    <a:pt x="203" y="423"/>
                    <a:pt x="203" y="423"/>
                    <a:pt x="203" y="423"/>
                  </a:cubicBezTo>
                  <a:cubicBezTo>
                    <a:pt x="246" y="382"/>
                    <a:pt x="246" y="382"/>
                    <a:pt x="246" y="382"/>
                  </a:cubicBezTo>
                  <a:cubicBezTo>
                    <a:pt x="281" y="348"/>
                    <a:pt x="319" y="332"/>
                    <a:pt x="366" y="332"/>
                  </a:cubicBezTo>
                  <a:cubicBezTo>
                    <a:pt x="430" y="332"/>
                    <a:pt x="459" y="345"/>
                    <a:pt x="473" y="357"/>
                  </a:cubicBezTo>
                  <a:cubicBezTo>
                    <a:pt x="483" y="364"/>
                    <a:pt x="495" y="380"/>
                    <a:pt x="495" y="423"/>
                  </a:cubicBezTo>
                  <a:cubicBezTo>
                    <a:pt x="495" y="444"/>
                    <a:pt x="488" y="466"/>
                    <a:pt x="474" y="491"/>
                  </a:cubicBezTo>
                  <a:cubicBezTo>
                    <a:pt x="462" y="513"/>
                    <a:pt x="431" y="557"/>
                    <a:pt x="357" y="640"/>
                  </a:cubicBezTo>
                  <a:cubicBezTo>
                    <a:pt x="285" y="720"/>
                    <a:pt x="239" y="790"/>
                    <a:pt x="217" y="852"/>
                  </a:cubicBezTo>
                  <a:cubicBezTo>
                    <a:pt x="196" y="912"/>
                    <a:pt x="185" y="973"/>
                    <a:pt x="185" y="1031"/>
                  </a:cubicBezTo>
                  <a:cubicBezTo>
                    <a:pt x="185" y="1071"/>
                    <a:pt x="198" y="1125"/>
                    <a:pt x="225" y="1201"/>
                  </a:cubicBezTo>
                  <a:cubicBezTo>
                    <a:pt x="236" y="1230"/>
                    <a:pt x="236" y="1230"/>
                    <a:pt x="236" y="1230"/>
                  </a:cubicBezTo>
                  <a:cubicBezTo>
                    <a:pt x="246" y="1259"/>
                    <a:pt x="246" y="1259"/>
                    <a:pt x="246" y="1259"/>
                  </a:cubicBezTo>
                  <a:cubicBezTo>
                    <a:pt x="277" y="1259"/>
                    <a:pt x="277" y="1259"/>
                    <a:pt x="277" y="1259"/>
                  </a:cubicBezTo>
                  <a:cubicBezTo>
                    <a:pt x="496" y="1259"/>
                    <a:pt x="496" y="1259"/>
                    <a:pt x="496" y="1259"/>
                  </a:cubicBezTo>
                  <a:cubicBezTo>
                    <a:pt x="550" y="1259"/>
                    <a:pt x="550" y="1259"/>
                    <a:pt x="550" y="1259"/>
                  </a:cubicBezTo>
                  <a:cubicBezTo>
                    <a:pt x="539" y="1206"/>
                    <a:pt x="539" y="1206"/>
                    <a:pt x="539" y="1206"/>
                  </a:cubicBezTo>
                  <a:cubicBezTo>
                    <a:pt x="529" y="1154"/>
                    <a:pt x="529" y="1154"/>
                    <a:pt x="529" y="1154"/>
                  </a:cubicBezTo>
                  <a:cubicBezTo>
                    <a:pt x="517" y="1093"/>
                    <a:pt x="516" y="1079"/>
                    <a:pt x="516" y="1078"/>
                  </a:cubicBezTo>
                  <a:cubicBezTo>
                    <a:pt x="516" y="1008"/>
                    <a:pt x="539" y="946"/>
                    <a:pt x="585" y="889"/>
                  </a:cubicBezTo>
                  <a:cubicBezTo>
                    <a:pt x="731" y="733"/>
                    <a:pt x="731" y="733"/>
                    <a:pt x="731" y="733"/>
                  </a:cubicBezTo>
                  <a:cubicBezTo>
                    <a:pt x="775" y="686"/>
                    <a:pt x="808" y="635"/>
                    <a:pt x="829" y="579"/>
                  </a:cubicBezTo>
                  <a:cubicBezTo>
                    <a:pt x="850" y="524"/>
                    <a:pt x="861" y="466"/>
                    <a:pt x="861" y="406"/>
                  </a:cubicBezTo>
                  <a:cubicBezTo>
                    <a:pt x="861" y="283"/>
                    <a:pt x="817" y="183"/>
                    <a:pt x="729" y="108"/>
                  </a:cubicBezTo>
                  <a:cubicBezTo>
                    <a:pt x="645" y="36"/>
                    <a:pt x="540" y="0"/>
                    <a:pt x="417" y="0"/>
                  </a:cubicBezTo>
                  <a:close/>
                  <a:moveTo>
                    <a:pt x="400" y="1307"/>
                  </a:moveTo>
                  <a:cubicBezTo>
                    <a:pt x="334" y="1307"/>
                    <a:pt x="276" y="1331"/>
                    <a:pt x="229" y="1378"/>
                  </a:cubicBezTo>
                  <a:cubicBezTo>
                    <a:pt x="183" y="1425"/>
                    <a:pt x="159" y="1482"/>
                    <a:pt x="159" y="1548"/>
                  </a:cubicBezTo>
                  <a:cubicBezTo>
                    <a:pt x="159" y="1614"/>
                    <a:pt x="182" y="1672"/>
                    <a:pt x="229" y="1719"/>
                  </a:cubicBezTo>
                  <a:cubicBezTo>
                    <a:pt x="276" y="1766"/>
                    <a:pt x="333" y="1790"/>
                    <a:pt x="400" y="1790"/>
                  </a:cubicBezTo>
                  <a:cubicBezTo>
                    <a:pt x="466" y="1790"/>
                    <a:pt x="524" y="1766"/>
                    <a:pt x="571" y="1719"/>
                  </a:cubicBezTo>
                  <a:cubicBezTo>
                    <a:pt x="617" y="1672"/>
                    <a:pt x="641" y="1614"/>
                    <a:pt x="641" y="1548"/>
                  </a:cubicBezTo>
                  <a:cubicBezTo>
                    <a:pt x="641" y="1482"/>
                    <a:pt x="617" y="1425"/>
                    <a:pt x="570" y="1378"/>
                  </a:cubicBezTo>
                  <a:cubicBezTo>
                    <a:pt x="523" y="1331"/>
                    <a:pt x="466" y="1307"/>
                    <a:pt x="400" y="1307"/>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6">
              <a:extLst>
                <a:ext uri="{FF2B5EF4-FFF2-40B4-BE49-F238E27FC236}">
                  <a16:creationId xmlns:a16="http://schemas.microsoft.com/office/drawing/2014/main" id="{15A1887D-0C85-4EE3-B8E1-0ABEDFF4D341}"/>
                </a:ext>
              </a:extLst>
            </p:cNvPr>
            <p:cNvSpPr>
              <a:spLocks noEditPoints="1"/>
            </p:cNvSpPr>
            <p:nvPr/>
          </p:nvSpPr>
          <p:spPr bwMode="auto">
            <a:xfrm>
              <a:off x="3229" y="645"/>
              <a:ext cx="1242" cy="3026"/>
            </a:xfrm>
            <a:custGeom>
              <a:avLst/>
              <a:gdLst>
                <a:gd name="T0" fmla="*/ 333 w 663"/>
                <a:gd name="T1" fmla="*/ 1083 h 1614"/>
                <a:gd name="T2" fmla="*/ 198 w 663"/>
                <a:gd name="T3" fmla="*/ 1083 h 1614"/>
                <a:gd name="T4" fmla="*/ 163 w 663"/>
                <a:gd name="T5" fmla="*/ 943 h 1614"/>
                <a:gd name="T6" fmla="*/ 190 w 663"/>
                <a:gd name="T7" fmla="*/ 793 h 1614"/>
                <a:gd name="T8" fmla="*/ 313 w 663"/>
                <a:gd name="T9" fmla="*/ 610 h 1614"/>
                <a:gd name="T10" fmla="*/ 441 w 663"/>
                <a:gd name="T11" fmla="*/ 447 h 1614"/>
                <a:gd name="T12" fmla="*/ 473 w 663"/>
                <a:gd name="T13" fmla="*/ 335 h 1614"/>
                <a:gd name="T14" fmla="*/ 256 w 663"/>
                <a:gd name="T15" fmla="*/ 156 h 1614"/>
                <a:gd name="T16" fmla="*/ 75 w 663"/>
                <a:gd name="T17" fmla="*/ 230 h 1614"/>
                <a:gd name="T18" fmla="*/ 0 w 663"/>
                <a:gd name="T19" fmla="*/ 84 h 1614"/>
                <a:gd name="T20" fmla="*/ 307 w 663"/>
                <a:gd name="T21" fmla="*/ 0 h 1614"/>
                <a:gd name="T22" fmla="*/ 562 w 663"/>
                <a:gd name="T23" fmla="*/ 86 h 1614"/>
                <a:gd name="T24" fmla="*/ 663 w 663"/>
                <a:gd name="T25" fmla="*/ 318 h 1614"/>
                <a:gd name="T26" fmla="*/ 637 w 663"/>
                <a:gd name="T27" fmla="*/ 459 h 1614"/>
                <a:gd name="T28" fmla="*/ 557 w 663"/>
                <a:gd name="T29" fmla="*/ 584 h 1614"/>
                <a:gd name="T30" fmla="*/ 408 w 663"/>
                <a:gd name="T31" fmla="*/ 743 h 1614"/>
                <a:gd name="T32" fmla="*/ 318 w 663"/>
                <a:gd name="T33" fmla="*/ 990 h 1614"/>
                <a:gd name="T34" fmla="*/ 333 w 663"/>
                <a:gd name="T35" fmla="*/ 1083 h 1614"/>
                <a:gd name="T36" fmla="*/ 290 w 663"/>
                <a:gd name="T37" fmla="*/ 1307 h 1614"/>
                <a:gd name="T38" fmla="*/ 398 w 663"/>
                <a:gd name="T39" fmla="*/ 1352 h 1614"/>
                <a:gd name="T40" fmla="*/ 443 w 663"/>
                <a:gd name="T41" fmla="*/ 1460 h 1614"/>
                <a:gd name="T42" fmla="*/ 398 w 663"/>
                <a:gd name="T43" fmla="*/ 1569 h 1614"/>
                <a:gd name="T44" fmla="*/ 290 w 663"/>
                <a:gd name="T45" fmla="*/ 1614 h 1614"/>
                <a:gd name="T46" fmla="*/ 182 w 663"/>
                <a:gd name="T47" fmla="*/ 1569 h 1614"/>
                <a:gd name="T48" fmla="*/ 137 w 663"/>
                <a:gd name="T49" fmla="*/ 1460 h 1614"/>
                <a:gd name="T50" fmla="*/ 182 w 663"/>
                <a:gd name="T51" fmla="*/ 1352 h 1614"/>
                <a:gd name="T52" fmla="*/ 290 w 663"/>
                <a:gd name="T53" fmla="*/ 1307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3" h="1614">
                  <a:moveTo>
                    <a:pt x="333" y="1083"/>
                  </a:moveTo>
                  <a:cubicBezTo>
                    <a:pt x="198" y="1083"/>
                    <a:pt x="198" y="1083"/>
                    <a:pt x="198" y="1083"/>
                  </a:cubicBezTo>
                  <a:cubicBezTo>
                    <a:pt x="175" y="1018"/>
                    <a:pt x="163" y="972"/>
                    <a:pt x="163" y="943"/>
                  </a:cubicBezTo>
                  <a:cubicBezTo>
                    <a:pt x="163" y="894"/>
                    <a:pt x="172" y="844"/>
                    <a:pt x="190" y="793"/>
                  </a:cubicBezTo>
                  <a:cubicBezTo>
                    <a:pt x="208" y="742"/>
                    <a:pt x="249" y="681"/>
                    <a:pt x="313" y="610"/>
                  </a:cubicBezTo>
                  <a:cubicBezTo>
                    <a:pt x="376" y="539"/>
                    <a:pt x="419" y="485"/>
                    <a:pt x="441" y="447"/>
                  </a:cubicBezTo>
                  <a:cubicBezTo>
                    <a:pt x="463" y="408"/>
                    <a:pt x="473" y="371"/>
                    <a:pt x="473" y="335"/>
                  </a:cubicBezTo>
                  <a:cubicBezTo>
                    <a:pt x="473" y="216"/>
                    <a:pt x="401" y="156"/>
                    <a:pt x="256" y="156"/>
                  </a:cubicBezTo>
                  <a:cubicBezTo>
                    <a:pt x="187" y="156"/>
                    <a:pt x="126" y="181"/>
                    <a:pt x="75" y="230"/>
                  </a:cubicBezTo>
                  <a:cubicBezTo>
                    <a:pt x="0" y="84"/>
                    <a:pt x="0" y="84"/>
                    <a:pt x="0" y="84"/>
                  </a:cubicBezTo>
                  <a:cubicBezTo>
                    <a:pt x="69" y="28"/>
                    <a:pt x="171" y="0"/>
                    <a:pt x="307" y="0"/>
                  </a:cubicBezTo>
                  <a:cubicBezTo>
                    <a:pt x="409" y="0"/>
                    <a:pt x="494" y="29"/>
                    <a:pt x="562" y="86"/>
                  </a:cubicBezTo>
                  <a:cubicBezTo>
                    <a:pt x="629" y="144"/>
                    <a:pt x="663" y="221"/>
                    <a:pt x="663" y="318"/>
                  </a:cubicBezTo>
                  <a:cubicBezTo>
                    <a:pt x="663" y="367"/>
                    <a:pt x="655" y="414"/>
                    <a:pt x="637" y="459"/>
                  </a:cubicBezTo>
                  <a:cubicBezTo>
                    <a:pt x="620" y="505"/>
                    <a:pt x="593" y="546"/>
                    <a:pt x="557" y="584"/>
                  </a:cubicBezTo>
                  <a:cubicBezTo>
                    <a:pt x="408" y="743"/>
                    <a:pt x="408" y="743"/>
                    <a:pt x="408" y="743"/>
                  </a:cubicBezTo>
                  <a:cubicBezTo>
                    <a:pt x="348" y="817"/>
                    <a:pt x="318" y="899"/>
                    <a:pt x="318" y="990"/>
                  </a:cubicBezTo>
                  <a:cubicBezTo>
                    <a:pt x="318" y="1005"/>
                    <a:pt x="323" y="1035"/>
                    <a:pt x="333" y="1083"/>
                  </a:cubicBezTo>
                  <a:close/>
                  <a:moveTo>
                    <a:pt x="290" y="1307"/>
                  </a:moveTo>
                  <a:cubicBezTo>
                    <a:pt x="332" y="1307"/>
                    <a:pt x="368" y="1322"/>
                    <a:pt x="398" y="1352"/>
                  </a:cubicBezTo>
                  <a:cubicBezTo>
                    <a:pt x="428" y="1382"/>
                    <a:pt x="443" y="1418"/>
                    <a:pt x="443" y="1460"/>
                  </a:cubicBezTo>
                  <a:cubicBezTo>
                    <a:pt x="443" y="1502"/>
                    <a:pt x="428" y="1539"/>
                    <a:pt x="398" y="1569"/>
                  </a:cubicBezTo>
                  <a:cubicBezTo>
                    <a:pt x="368" y="1599"/>
                    <a:pt x="332" y="1614"/>
                    <a:pt x="290" y="1614"/>
                  </a:cubicBezTo>
                  <a:cubicBezTo>
                    <a:pt x="248" y="1614"/>
                    <a:pt x="212" y="1599"/>
                    <a:pt x="182" y="1569"/>
                  </a:cubicBezTo>
                  <a:cubicBezTo>
                    <a:pt x="152" y="1539"/>
                    <a:pt x="137" y="1502"/>
                    <a:pt x="137" y="1460"/>
                  </a:cubicBezTo>
                  <a:cubicBezTo>
                    <a:pt x="137" y="1418"/>
                    <a:pt x="152" y="1382"/>
                    <a:pt x="182" y="1352"/>
                  </a:cubicBezTo>
                  <a:cubicBezTo>
                    <a:pt x="212" y="1322"/>
                    <a:pt x="248" y="1307"/>
                    <a:pt x="290" y="1307"/>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3F8BEFFE-F383-4DA2-959F-4B98A3C7CF6C}"/>
              </a:ext>
            </a:extLst>
          </p:cNvPr>
          <p:cNvGrpSpPr>
            <a:grpSpLocks noChangeAspect="1"/>
          </p:cNvGrpSpPr>
          <p:nvPr/>
        </p:nvGrpSpPr>
        <p:grpSpPr>
          <a:xfrm>
            <a:off x="5531566" y="1741730"/>
            <a:ext cx="1019702" cy="1019702"/>
            <a:chOff x="5273675" y="2606675"/>
            <a:chExt cx="1644650" cy="1644650"/>
          </a:xfrm>
        </p:grpSpPr>
        <p:sp>
          <p:nvSpPr>
            <p:cNvPr id="72" name="AutoShape 3">
              <a:extLst>
                <a:ext uri="{FF2B5EF4-FFF2-40B4-BE49-F238E27FC236}">
                  <a16:creationId xmlns:a16="http://schemas.microsoft.com/office/drawing/2014/main" id="{EF3FAFDE-6DAB-498C-BF56-34FCBECC333A}"/>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3" name="Group 72">
              <a:extLst>
                <a:ext uri="{FF2B5EF4-FFF2-40B4-BE49-F238E27FC236}">
                  <a16:creationId xmlns:a16="http://schemas.microsoft.com/office/drawing/2014/main" id="{83D7F695-D419-4C47-B117-67B9E23A0BE6}"/>
                </a:ext>
              </a:extLst>
            </p:cNvPr>
            <p:cNvGrpSpPr/>
            <p:nvPr/>
          </p:nvGrpSpPr>
          <p:grpSpPr>
            <a:xfrm>
              <a:off x="5646738" y="2776538"/>
              <a:ext cx="898525" cy="1304925"/>
              <a:chOff x="5646738" y="2776538"/>
              <a:chExt cx="898525" cy="1304925"/>
            </a:xfrm>
          </p:grpSpPr>
          <p:sp>
            <p:nvSpPr>
              <p:cNvPr id="74" name="Freeform 27">
                <a:extLst>
                  <a:ext uri="{FF2B5EF4-FFF2-40B4-BE49-F238E27FC236}">
                    <a16:creationId xmlns:a16="http://schemas.microsoft.com/office/drawing/2014/main" id="{1041D15A-4836-47A2-9B38-EBC6FA054E66}"/>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5" name="Freeform 26">
                <a:extLst>
                  <a:ext uri="{FF2B5EF4-FFF2-40B4-BE49-F238E27FC236}">
                    <a16:creationId xmlns:a16="http://schemas.microsoft.com/office/drawing/2014/main" id="{0A87CDED-606A-48AF-A7A9-D5B10E255B1D}"/>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76" name="Group 75">
            <a:extLst>
              <a:ext uri="{FF2B5EF4-FFF2-40B4-BE49-F238E27FC236}">
                <a16:creationId xmlns:a16="http://schemas.microsoft.com/office/drawing/2014/main" id="{6DFCA221-8E81-4963-AF78-B2D8547B35D8}"/>
              </a:ext>
            </a:extLst>
          </p:cNvPr>
          <p:cNvGrpSpPr>
            <a:grpSpLocks noChangeAspect="1"/>
          </p:cNvGrpSpPr>
          <p:nvPr/>
        </p:nvGrpSpPr>
        <p:grpSpPr>
          <a:xfrm>
            <a:off x="9421822" y="1741730"/>
            <a:ext cx="1019702" cy="1019702"/>
            <a:chOff x="5273675" y="2606675"/>
            <a:chExt cx="1644650" cy="1644650"/>
          </a:xfrm>
        </p:grpSpPr>
        <p:sp>
          <p:nvSpPr>
            <p:cNvPr id="77" name="AutoShape 3">
              <a:extLst>
                <a:ext uri="{FF2B5EF4-FFF2-40B4-BE49-F238E27FC236}">
                  <a16:creationId xmlns:a16="http://schemas.microsoft.com/office/drawing/2014/main" id="{4928C2A4-DA2E-4BF2-8A93-6B4E6078ECF3}"/>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FEEFC2BC-F35B-4DFE-8B41-FC8679798734}"/>
                </a:ext>
              </a:extLst>
            </p:cNvPr>
            <p:cNvGrpSpPr/>
            <p:nvPr/>
          </p:nvGrpSpPr>
          <p:grpSpPr>
            <a:xfrm>
              <a:off x="5648325" y="2890838"/>
              <a:ext cx="895350" cy="1185863"/>
              <a:chOff x="5648325" y="2890838"/>
              <a:chExt cx="895350" cy="1185863"/>
            </a:xfrm>
          </p:grpSpPr>
          <p:sp>
            <p:nvSpPr>
              <p:cNvPr id="79" name="Freeform 11">
                <a:extLst>
                  <a:ext uri="{FF2B5EF4-FFF2-40B4-BE49-F238E27FC236}">
                    <a16:creationId xmlns:a16="http://schemas.microsoft.com/office/drawing/2014/main" id="{DD739331-DEA9-46E9-992A-1CEA756F9412}"/>
                  </a:ext>
                </a:extLst>
              </p:cNvPr>
              <p:cNvSpPr>
                <a:spLocks/>
              </p:cNvSpPr>
              <p:nvPr/>
            </p:nvSpPr>
            <p:spPr bwMode="auto">
              <a:xfrm>
                <a:off x="5648325" y="2890838"/>
                <a:ext cx="895350" cy="1185863"/>
              </a:xfrm>
              <a:custGeom>
                <a:avLst/>
                <a:gdLst>
                  <a:gd name="connsiteX0" fmla="*/ 178355 w 895350"/>
                  <a:gd name="connsiteY0" fmla="*/ 1022350 h 1185863"/>
                  <a:gd name="connsiteX1" fmla="*/ 716995 w 895350"/>
                  <a:gd name="connsiteY1" fmla="*/ 1022350 h 1185863"/>
                  <a:gd name="connsiteX2" fmla="*/ 733425 w 895350"/>
                  <a:gd name="connsiteY2" fmla="*/ 1039374 h 1185863"/>
                  <a:gd name="connsiteX3" fmla="*/ 716995 w 895350"/>
                  <a:gd name="connsiteY3" fmla="*/ 1055688 h 1185863"/>
                  <a:gd name="connsiteX4" fmla="*/ 178355 w 895350"/>
                  <a:gd name="connsiteY4" fmla="*/ 1055688 h 1185863"/>
                  <a:gd name="connsiteX5" fmla="*/ 161925 w 895350"/>
                  <a:gd name="connsiteY5" fmla="*/ 1039374 h 1185863"/>
                  <a:gd name="connsiteX6" fmla="*/ 178355 w 895350"/>
                  <a:gd name="connsiteY6" fmla="*/ 1022350 h 1185863"/>
                  <a:gd name="connsiteX7" fmla="*/ 385578 w 895350"/>
                  <a:gd name="connsiteY7" fmla="*/ 880188 h 1185863"/>
                  <a:gd name="connsiteX8" fmla="*/ 389861 w 895350"/>
                  <a:gd name="connsiteY8" fmla="*/ 885180 h 1185863"/>
                  <a:gd name="connsiteX9" fmla="*/ 393430 w 895350"/>
                  <a:gd name="connsiteY9" fmla="*/ 901581 h 1185863"/>
                  <a:gd name="connsiteX10" fmla="*/ 427690 w 895350"/>
                  <a:gd name="connsiteY10" fmla="*/ 977170 h 1185863"/>
                  <a:gd name="connsiteX11" fmla="*/ 439110 w 895350"/>
                  <a:gd name="connsiteY11" fmla="*/ 962908 h 1185863"/>
                  <a:gd name="connsiteX12" fmla="*/ 454099 w 895350"/>
                  <a:gd name="connsiteY12" fmla="*/ 944367 h 1185863"/>
                  <a:gd name="connsiteX13" fmla="*/ 454813 w 895350"/>
                  <a:gd name="connsiteY13" fmla="*/ 942228 h 1185863"/>
                  <a:gd name="connsiteX14" fmla="*/ 456240 w 895350"/>
                  <a:gd name="connsiteY14" fmla="*/ 940802 h 1185863"/>
                  <a:gd name="connsiteX15" fmla="*/ 468374 w 895350"/>
                  <a:gd name="connsiteY15" fmla="*/ 932958 h 1185863"/>
                  <a:gd name="connsiteX16" fmla="*/ 469088 w 895350"/>
                  <a:gd name="connsiteY16" fmla="*/ 932245 h 1185863"/>
                  <a:gd name="connsiteX17" fmla="*/ 470516 w 895350"/>
                  <a:gd name="connsiteY17" fmla="*/ 932245 h 1185863"/>
                  <a:gd name="connsiteX18" fmla="*/ 500493 w 895350"/>
                  <a:gd name="connsiteY18" fmla="*/ 942228 h 1185863"/>
                  <a:gd name="connsiteX19" fmla="*/ 504062 w 895350"/>
                  <a:gd name="connsiteY19" fmla="*/ 946507 h 1185863"/>
                  <a:gd name="connsiteX20" fmla="*/ 547602 w 895350"/>
                  <a:gd name="connsiteY20" fmla="*/ 932245 h 1185863"/>
                  <a:gd name="connsiteX21" fmla="*/ 551170 w 895350"/>
                  <a:gd name="connsiteY21" fmla="*/ 927966 h 1185863"/>
                  <a:gd name="connsiteX22" fmla="*/ 617550 w 895350"/>
                  <a:gd name="connsiteY22" fmla="*/ 898016 h 1185863"/>
                  <a:gd name="connsiteX23" fmla="*/ 630398 w 895350"/>
                  <a:gd name="connsiteY23" fmla="*/ 915130 h 1185863"/>
                  <a:gd name="connsiteX24" fmla="*/ 613267 w 895350"/>
                  <a:gd name="connsiteY24" fmla="*/ 927966 h 1185863"/>
                  <a:gd name="connsiteX25" fmla="*/ 571156 w 895350"/>
                  <a:gd name="connsiteY25" fmla="*/ 951498 h 1185863"/>
                  <a:gd name="connsiteX26" fmla="*/ 567587 w 895350"/>
                  <a:gd name="connsiteY26" fmla="*/ 955064 h 1185863"/>
                  <a:gd name="connsiteX27" fmla="*/ 486932 w 895350"/>
                  <a:gd name="connsiteY27" fmla="*/ 971465 h 1185863"/>
                  <a:gd name="connsiteX28" fmla="*/ 480508 w 895350"/>
                  <a:gd name="connsiteY28" fmla="*/ 966474 h 1185863"/>
                  <a:gd name="connsiteX29" fmla="*/ 476939 w 895350"/>
                  <a:gd name="connsiteY29" fmla="*/ 963621 h 1185863"/>
                  <a:gd name="connsiteX30" fmla="*/ 476939 w 895350"/>
                  <a:gd name="connsiteY30" fmla="*/ 964334 h 1185863"/>
                  <a:gd name="connsiteX31" fmla="*/ 461237 w 895350"/>
                  <a:gd name="connsiteY31" fmla="*/ 982875 h 1185863"/>
                  <a:gd name="connsiteX32" fmla="*/ 447675 w 895350"/>
                  <a:gd name="connsiteY32" fmla="*/ 1000702 h 1185863"/>
                  <a:gd name="connsiteX33" fmla="*/ 431973 w 895350"/>
                  <a:gd name="connsiteY33" fmla="*/ 1011399 h 1185863"/>
                  <a:gd name="connsiteX34" fmla="*/ 429831 w 895350"/>
                  <a:gd name="connsiteY34" fmla="*/ 1011399 h 1185863"/>
                  <a:gd name="connsiteX35" fmla="*/ 428404 w 895350"/>
                  <a:gd name="connsiteY35" fmla="*/ 1011399 h 1185863"/>
                  <a:gd name="connsiteX36" fmla="*/ 409132 w 895350"/>
                  <a:gd name="connsiteY36" fmla="*/ 1002129 h 1185863"/>
                  <a:gd name="connsiteX37" fmla="*/ 406991 w 895350"/>
                  <a:gd name="connsiteY37" fmla="*/ 999989 h 1185863"/>
                  <a:gd name="connsiteX38" fmla="*/ 406277 w 895350"/>
                  <a:gd name="connsiteY38" fmla="*/ 999276 h 1185863"/>
                  <a:gd name="connsiteX39" fmla="*/ 372017 w 895350"/>
                  <a:gd name="connsiteY39" fmla="*/ 934384 h 1185863"/>
                  <a:gd name="connsiteX40" fmla="*/ 289934 w 895350"/>
                  <a:gd name="connsiteY40" fmla="*/ 1007833 h 1185863"/>
                  <a:gd name="connsiteX41" fmla="*/ 268522 w 895350"/>
                  <a:gd name="connsiteY41" fmla="*/ 1004981 h 1185863"/>
                  <a:gd name="connsiteX42" fmla="*/ 271377 w 895350"/>
                  <a:gd name="connsiteY42" fmla="*/ 983588 h 1185863"/>
                  <a:gd name="connsiteX43" fmla="*/ 367734 w 895350"/>
                  <a:gd name="connsiteY43" fmla="*/ 894450 h 1185863"/>
                  <a:gd name="connsiteX44" fmla="*/ 379154 w 895350"/>
                  <a:gd name="connsiteY44" fmla="*/ 882328 h 1185863"/>
                  <a:gd name="connsiteX45" fmla="*/ 385578 w 895350"/>
                  <a:gd name="connsiteY45" fmla="*/ 880188 h 1185863"/>
                  <a:gd name="connsiteX46" fmla="*/ 31750 w 895350"/>
                  <a:gd name="connsiteY46" fmla="*/ 31750 h 1185863"/>
                  <a:gd name="connsiteX47" fmla="*/ 31750 w 895350"/>
                  <a:gd name="connsiteY47" fmla="*/ 1154113 h 1185863"/>
                  <a:gd name="connsiteX48" fmla="*/ 863600 w 895350"/>
                  <a:gd name="connsiteY48" fmla="*/ 1154113 h 1185863"/>
                  <a:gd name="connsiteX49" fmla="*/ 863600 w 895350"/>
                  <a:gd name="connsiteY49" fmla="*/ 31750 h 1185863"/>
                  <a:gd name="connsiteX50" fmla="*/ 31750 w 895350"/>
                  <a:gd name="connsiteY50" fmla="*/ 31750 h 1185863"/>
                  <a:gd name="connsiteX51" fmla="*/ 15708 w 895350"/>
                  <a:gd name="connsiteY51" fmla="*/ 0 h 1185863"/>
                  <a:gd name="connsiteX52" fmla="*/ 879642 w 895350"/>
                  <a:gd name="connsiteY52" fmla="*/ 0 h 1185863"/>
                  <a:gd name="connsiteX53" fmla="*/ 895350 w 895350"/>
                  <a:gd name="connsiteY53" fmla="*/ 15697 h 1185863"/>
                  <a:gd name="connsiteX54" fmla="*/ 895350 w 895350"/>
                  <a:gd name="connsiteY54" fmla="*/ 1170166 h 1185863"/>
                  <a:gd name="connsiteX55" fmla="*/ 879642 w 895350"/>
                  <a:gd name="connsiteY55" fmla="*/ 1185863 h 1185863"/>
                  <a:gd name="connsiteX56" fmla="*/ 15708 w 895350"/>
                  <a:gd name="connsiteY56" fmla="*/ 1185863 h 1185863"/>
                  <a:gd name="connsiteX57" fmla="*/ 0 w 895350"/>
                  <a:gd name="connsiteY57" fmla="*/ 1170166 h 1185863"/>
                  <a:gd name="connsiteX58" fmla="*/ 0 w 895350"/>
                  <a:gd name="connsiteY58" fmla="*/ 15697 h 1185863"/>
                  <a:gd name="connsiteX59" fmla="*/ 15708 w 895350"/>
                  <a:gd name="connsiteY59" fmla="*/ 0 h 118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95350" h="1185863">
                    <a:moveTo>
                      <a:pt x="178355" y="1022350"/>
                    </a:moveTo>
                    <a:cubicBezTo>
                      <a:pt x="432673" y="1022350"/>
                      <a:pt x="716995" y="1022350"/>
                      <a:pt x="716995" y="1022350"/>
                    </a:cubicBezTo>
                    <a:cubicBezTo>
                      <a:pt x="726281" y="1022350"/>
                      <a:pt x="733425" y="1029443"/>
                      <a:pt x="733425" y="1039374"/>
                    </a:cubicBezTo>
                    <a:cubicBezTo>
                      <a:pt x="733425" y="1047886"/>
                      <a:pt x="726281" y="1055688"/>
                      <a:pt x="716995" y="1055688"/>
                    </a:cubicBezTo>
                    <a:cubicBezTo>
                      <a:pt x="716995" y="1055688"/>
                      <a:pt x="716995" y="1055688"/>
                      <a:pt x="178355" y="1055688"/>
                    </a:cubicBezTo>
                    <a:cubicBezTo>
                      <a:pt x="169069" y="1055688"/>
                      <a:pt x="161925" y="1047886"/>
                      <a:pt x="161925" y="1039374"/>
                    </a:cubicBezTo>
                    <a:cubicBezTo>
                      <a:pt x="161925" y="1029443"/>
                      <a:pt x="169069" y="1022350"/>
                      <a:pt x="178355" y="1022350"/>
                    </a:cubicBezTo>
                    <a:close/>
                    <a:moveTo>
                      <a:pt x="385578" y="880188"/>
                    </a:moveTo>
                    <a:cubicBezTo>
                      <a:pt x="387719" y="880901"/>
                      <a:pt x="389147" y="883041"/>
                      <a:pt x="389861" y="885180"/>
                    </a:cubicBezTo>
                    <a:cubicBezTo>
                      <a:pt x="389861" y="885180"/>
                      <a:pt x="389861" y="885180"/>
                      <a:pt x="393430" y="901581"/>
                    </a:cubicBezTo>
                    <a:cubicBezTo>
                      <a:pt x="399853" y="926540"/>
                      <a:pt x="411273" y="952925"/>
                      <a:pt x="427690" y="977170"/>
                    </a:cubicBezTo>
                    <a:cubicBezTo>
                      <a:pt x="431973" y="972891"/>
                      <a:pt x="435541" y="967900"/>
                      <a:pt x="439110" y="962908"/>
                    </a:cubicBezTo>
                    <a:cubicBezTo>
                      <a:pt x="445534" y="956490"/>
                      <a:pt x="449103" y="950785"/>
                      <a:pt x="454099" y="944367"/>
                    </a:cubicBezTo>
                    <a:cubicBezTo>
                      <a:pt x="454813" y="942228"/>
                      <a:pt x="454813" y="942228"/>
                      <a:pt x="454813" y="942228"/>
                    </a:cubicBezTo>
                    <a:cubicBezTo>
                      <a:pt x="455527" y="942228"/>
                      <a:pt x="456240" y="941515"/>
                      <a:pt x="456240" y="940802"/>
                    </a:cubicBezTo>
                    <a:cubicBezTo>
                      <a:pt x="458382" y="938663"/>
                      <a:pt x="462664" y="934384"/>
                      <a:pt x="468374" y="932958"/>
                    </a:cubicBezTo>
                    <a:cubicBezTo>
                      <a:pt x="469088" y="932245"/>
                      <a:pt x="469088" y="932245"/>
                      <a:pt x="469088" y="932245"/>
                    </a:cubicBezTo>
                    <a:cubicBezTo>
                      <a:pt x="470516" y="932245"/>
                      <a:pt x="470516" y="932245"/>
                      <a:pt x="470516" y="932245"/>
                    </a:cubicBezTo>
                    <a:cubicBezTo>
                      <a:pt x="483363" y="928679"/>
                      <a:pt x="494070" y="937236"/>
                      <a:pt x="500493" y="942228"/>
                    </a:cubicBezTo>
                    <a:cubicBezTo>
                      <a:pt x="501921" y="944367"/>
                      <a:pt x="502635" y="945794"/>
                      <a:pt x="504062" y="946507"/>
                    </a:cubicBezTo>
                    <a:cubicBezTo>
                      <a:pt x="515482" y="953638"/>
                      <a:pt x="534754" y="942941"/>
                      <a:pt x="547602" y="932245"/>
                    </a:cubicBezTo>
                    <a:cubicBezTo>
                      <a:pt x="548315" y="930818"/>
                      <a:pt x="549743" y="929392"/>
                      <a:pt x="551170" y="927966"/>
                    </a:cubicBezTo>
                    <a:cubicBezTo>
                      <a:pt x="568301" y="912991"/>
                      <a:pt x="589713" y="893737"/>
                      <a:pt x="617550" y="898016"/>
                    </a:cubicBezTo>
                    <a:cubicBezTo>
                      <a:pt x="626115" y="899442"/>
                      <a:pt x="631825" y="907286"/>
                      <a:pt x="630398" y="915130"/>
                    </a:cubicBezTo>
                    <a:cubicBezTo>
                      <a:pt x="628970" y="923687"/>
                      <a:pt x="621119" y="929392"/>
                      <a:pt x="613267" y="927966"/>
                    </a:cubicBezTo>
                    <a:cubicBezTo>
                      <a:pt x="599706" y="925827"/>
                      <a:pt x="585431" y="938663"/>
                      <a:pt x="571156" y="951498"/>
                    </a:cubicBezTo>
                    <a:cubicBezTo>
                      <a:pt x="569728" y="952925"/>
                      <a:pt x="568301" y="953638"/>
                      <a:pt x="567587" y="955064"/>
                    </a:cubicBezTo>
                    <a:cubicBezTo>
                      <a:pt x="538323" y="980022"/>
                      <a:pt x="508345" y="986440"/>
                      <a:pt x="486932" y="971465"/>
                    </a:cubicBezTo>
                    <a:cubicBezTo>
                      <a:pt x="484077" y="969326"/>
                      <a:pt x="482649" y="967900"/>
                      <a:pt x="480508" y="966474"/>
                    </a:cubicBezTo>
                    <a:cubicBezTo>
                      <a:pt x="479794" y="965760"/>
                      <a:pt x="478367" y="964334"/>
                      <a:pt x="476939" y="963621"/>
                    </a:cubicBezTo>
                    <a:cubicBezTo>
                      <a:pt x="476939" y="964334"/>
                      <a:pt x="476939" y="964334"/>
                      <a:pt x="476939" y="964334"/>
                    </a:cubicBezTo>
                    <a:cubicBezTo>
                      <a:pt x="471943" y="970039"/>
                      <a:pt x="466947" y="976457"/>
                      <a:pt x="461237" y="982875"/>
                    </a:cubicBezTo>
                    <a:cubicBezTo>
                      <a:pt x="456954" y="988580"/>
                      <a:pt x="451244" y="994284"/>
                      <a:pt x="447675" y="1000702"/>
                    </a:cubicBezTo>
                    <a:cubicBezTo>
                      <a:pt x="445534" y="1003555"/>
                      <a:pt x="440538" y="1009260"/>
                      <a:pt x="431973" y="1011399"/>
                    </a:cubicBezTo>
                    <a:cubicBezTo>
                      <a:pt x="431973" y="1011399"/>
                      <a:pt x="431973" y="1011399"/>
                      <a:pt x="429831" y="1011399"/>
                    </a:cubicBezTo>
                    <a:cubicBezTo>
                      <a:pt x="428404" y="1011399"/>
                      <a:pt x="428404" y="1011399"/>
                      <a:pt x="428404" y="1011399"/>
                    </a:cubicBezTo>
                    <a:cubicBezTo>
                      <a:pt x="418411" y="1011399"/>
                      <a:pt x="412701" y="1004981"/>
                      <a:pt x="409132" y="1002129"/>
                    </a:cubicBezTo>
                    <a:cubicBezTo>
                      <a:pt x="406991" y="999989"/>
                      <a:pt x="406991" y="999989"/>
                      <a:pt x="406991" y="999989"/>
                    </a:cubicBezTo>
                    <a:cubicBezTo>
                      <a:pt x="406277" y="999276"/>
                      <a:pt x="406277" y="999276"/>
                      <a:pt x="406277" y="999276"/>
                    </a:cubicBezTo>
                    <a:cubicBezTo>
                      <a:pt x="392002" y="979309"/>
                      <a:pt x="380582" y="957203"/>
                      <a:pt x="372017" y="934384"/>
                    </a:cubicBezTo>
                    <a:cubicBezTo>
                      <a:pt x="346321" y="961482"/>
                      <a:pt x="319199" y="985727"/>
                      <a:pt x="289934" y="1007833"/>
                    </a:cubicBezTo>
                    <a:cubicBezTo>
                      <a:pt x="282797" y="1012825"/>
                      <a:pt x="274232" y="1011399"/>
                      <a:pt x="268522" y="1004981"/>
                    </a:cubicBezTo>
                    <a:cubicBezTo>
                      <a:pt x="263525" y="998563"/>
                      <a:pt x="264953" y="988580"/>
                      <a:pt x="271377" y="983588"/>
                    </a:cubicBezTo>
                    <a:cubicBezTo>
                      <a:pt x="305637" y="957916"/>
                      <a:pt x="337756" y="927253"/>
                      <a:pt x="367734" y="894450"/>
                    </a:cubicBezTo>
                    <a:cubicBezTo>
                      <a:pt x="367734" y="894450"/>
                      <a:pt x="367734" y="894450"/>
                      <a:pt x="379154" y="882328"/>
                    </a:cubicBezTo>
                    <a:cubicBezTo>
                      <a:pt x="380582" y="880188"/>
                      <a:pt x="383437" y="879475"/>
                      <a:pt x="385578" y="880188"/>
                    </a:cubicBezTo>
                    <a:close/>
                    <a:moveTo>
                      <a:pt x="31750" y="31750"/>
                    </a:moveTo>
                    <a:cubicBezTo>
                      <a:pt x="31750" y="31750"/>
                      <a:pt x="31750" y="31750"/>
                      <a:pt x="31750" y="1154113"/>
                    </a:cubicBezTo>
                    <a:cubicBezTo>
                      <a:pt x="31750" y="1154113"/>
                      <a:pt x="31750" y="1154113"/>
                      <a:pt x="863600" y="1154113"/>
                    </a:cubicBezTo>
                    <a:cubicBezTo>
                      <a:pt x="863600" y="1154113"/>
                      <a:pt x="863600" y="482693"/>
                      <a:pt x="863600" y="31750"/>
                    </a:cubicBezTo>
                    <a:cubicBezTo>
                      <a:pt x="863600" y="31750"/>
                      <a:pt x="863600" y="31750"/>
                      <a:pt x="31750" y="31750"/>
                    </a:cubicBezTo>
                    <a:close/>
                    <a:moveTo>
                      <a:pt x="15708" y="0"/>
                    </a:moveTo>
                    <a:cubicBezTo>
                      <a:pt x="15708" y="0"/>
                      <a:pt x="15708" y="0"/>
                      <a:pt x="879642" y="0"/>
                    </a:cubicBezTo>
                    <a:cubicBezTo>
                      <a:pt x="888924" y="0"/>
                      <a:pt x="895350" y="7135"/>
                      <a:pt x="895350" y="15697"/>
                    </a:cubicBezTo>
                    <a:cubicBezTo>
                      <a:pt x="895350" y="15697"/>
                      <a:pt x="895350" y="775592"/>
                      <a:pt x="895350" y="1170166"/>
                    </a:cubicBezTo>
                    <a:cubicBezTo>
                      <a:pt x="895350" y="1179442"/>
                      <a:pt x="888924" y="1185863"/>
                      <a:pt x="879642" y="1185863"/>
                    </a:cubicBezTo>
                    <a:cubicBezTo>
                      <a:pt x="879642" y="1185863"/>
                      <a:pt x="879642" y="1185863"/>
                      <a:pt x="15708" y="1185863"/>
                    </a:cubicBezTo>
                    <a:cubicBezTo>
                      <a:pt x="6426" y="1185863"/>
                      <a:pt x="0" y="1179442"/>
                      <a:pt x="0" y="1170166"/>
                    </a:cubicBezTo>
                    <a:cubicBezTo>
                      <a:pt x="0" y="1170166"/>
                      <a:pt x="0" y="1170166"/>
                      <a:pt x="0" y="15697"/>
                    </a:cubicBezTo>
                    <a:cubicBezTo>
                      <a:pt x="0" y="7135"/>
                      <a:pt x="6426" y="0"/>
                      <a:pt x="15708"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12">
                <a:extLst>
                  <a:ext uri="{FF2B5EF4-FFF2-40B4-BE49-F238E27FC236}">
                    <a16:creationId xmlns:a16="http://schemas.microsoft.com/office/drawing/2014/main" id="{1313C092-EC8E-4E25-B3C5-8B5B86D5C436}"/>
                  </a:ext>
                </a:extLst>
              </p:cNvPr>
              <p:cNvSpPr>
                <a:spLocks/>
              </p:cNvSpPr>
              <p:nvPr/>
            </p:nvSpPr>
            <p:spPr bwMode="auto">
              <a:xfrm>
                <a:off x="5810250" y="3079750"/>
                <a:ext cx="573088" cy="550863"/>
              </a:xfrm>
              <a:custGeom>
                <a:avLst/>
                <a:gdLst>
                  <a:gd name="connsiteX0" fmla="*/ 16395 w 573088"/>
                  <a:gd name="connsiteY0" fmla="*/ 517525 h 550863"/>
                  <a:gd name="connsiteX1" fmla="*/ 556694 w 573088"/>
                  <a:gd name="connsiteY1" fmla="*/ 517525 h 550863"/>
                  <a:gd name="connsiteX2" fmla="*/ 573088 w 573088"/>
                  <a:gd name="connsiteY2" fmla="*/ 533839 h 550863"/>
                  <a:gd name="connsiteX3" fmla="*/ 556694 w 573088"/>
                  <a:gd name="connsiteY3" fmla="*/ 550863 h 550863"/>
                  <a:gd name="connsiteX4" fmla="*/ 16395 w 573088"/>
                  <a:gd name="connsiteY4" fmla="*/ 550863 h 550863"/>
                  <a:gd name="connsiteX5" fmla="*/ 0 w 573088"/>
                  <a:gd name="connsiteY5" fmla="*/ 533839 h 550863"/>
                  <a:gd name="connsiteX6" fmla="*/ 16395 w 573088"/>
                  <a:gd name="connsiteY6" fmla="*/ 517525 h 550863"/>
                  <a:gd name="connsiteX7" fmla="*/ 16395 w 573088"/>
                  <a:gd name="connsiteY7" fmla="*/ 388938 h 550863"/>
                  <a:gd name="connsiteX8" fmla="*/ 556694 w 573088"/>
                  <a:gd name="connsiteY8" fmla="*/ 388938 h 550863"/>
                  <a:gd name="connsiteX9" fmla="*/ 573088 w 573088"/>
                  <a:gd name="connsiteY9" fmla="*/ 404092 h 550863"/>
                  <a:gd name="connsiteX10" fmla="*/ 556694 w 573088"/>
                  <a:gd name="connsiteY10" fmla="*/ 420688 h 550863"/>
                  <a:gd name="connsiteX11" fmla="*/ 16395 w 573088"/>
                  <a:gd name="connsiteY11" fmla="*/ 420688 h 550863"/>
                  <a:gd name="connsiteX12" fmla="*/ 0 w 573088"/>
                  <a:gd name="connsiteY12" fmla="*/ 404092 h 550863"/>
                  <a:gd name="connsiteX13" fmla="*/ 16395 w 573088"/>
                  <a:gd name="connsiteY13" fmla="*/ 388938 h 550863"/>
                  <a:gd name="connsiteX14" fmla="*/ 16395 w 573088"/>
                  <a:gd name="connsiteY14" fmla="*/ 257175 h 550863"/>
                  <a:gd name="connsiteX15" fmla="*/ 556694 w 573088"/>
                  <a:gd name="connsiteY15" fmla="*/ 257175 h 550863"/>
                  <a:gd name="connsiteX16" fmla="*/ 573088 w 573088"/>
                  <a:gd name="connsiteY16" fmla="*/ 276093 h 550863"/>
                  <a:gd name="connsiteX17" fmla="*/ 556694 w 573088"/>
                  <a:gd name="connsiteY17" fmla="*/ 292100 h 550863"/>
                  <a:gd name="connsiteX18" fmla="*/ 16395 w 573088"/>
                  <a:gd name="connsiteY18" fmla="*/ 292100 h 550863"/>
                  <a:gd name="connsiteX19" fmla="*/ 0 w 573088"/>
                  <a:gd name="connsiteY19" fmla="*/ 276093 h 550863"/>
                  <a:gd name="connsiteX20" fmla="*/ 16395 w 573088"/>
                  <a:gd name="connsiteY20" fmla="*/ 257175 h 550863"/>
                  <a:gd name="connsiteX21" fmla="*/ 16395 w 573088"/>
                  <a:gd name="connsiteY21" fmla="*/ 130175 h 550863"/>
                  <a:gd name="connsiteX22" fmla="*/ 556694 w 573088"/>
                  <a:gd name="connsiteY22" fmla="*/ 130175 h 550863"/>
                  <a:gd name="connsiteX23" fmla="*/ 573088 w 573088"/>
                  <a:gd name="connsiteY23" fmla="*/ 145329 h 550863"/>
                  <a:gd name="connsiteX24" fmla="*/ 556694 w 573088"/>
                  <a:gd name="connsiteY24" fmla="*/ 161925 h 550863"/>
                  <a:gd name="connsiteX25" fmla="*/ 16395 w 573088"/>
                  <a:gd name="connsiteY25" fmla="*/ 161925 h 550863"/>
                  <a:gd name="connsiteX26" fmla="*/ 0 w 573088"/>
                  <a:gd name="connsiteY26" fmla="*/ 145329 h 550863"/>
                  <a:gd name="connsiteX27" fmla="*/ 16395 w 573088"/>
                  <a:gd name="connsiteY27" fmla="*/ 130175 h 550863"/>
                  <a:gd name="connsiteX28" fmla="*/ 16395 w 573088"/>
                  <a:gd name="connsiteY28" fmla="*/ 0 h 550863"/>
                  <a:gd name="connsiteX29" fmla="*/ 556694 w 573088"/>
                  <a:gd name="connsiteY29" fmla="*/ 0 h 550863"/>
                  <a:gd name="connsiteX30" fmla="*/ 573088 w 573088"/>
                  <a:gd name="connsiteY30" fmla="*/ 16228 h 550863"/>
                  <a:gd name="connsiteX31" fmla="*/ 556694 w 573088"/>
                  <a:gd name="connsiteY31" fmla="*/ 31750 h 550863"/>
                  <a:gd name="connsiteX32" fmla="*/ 16395 w 573088"/>
                  <a:gd name="connsiteY32" fmla="*/ 31750 h 550863"/>
                  <a:gd name="connsiteX33" fmla="*/ 0 w 573088"/>
                  <a:gd name="connsiteY33" fmla="*/ 16228 h 550863"/>
                  <a:gd name="connsiteX34" fmla="*/ 16395 w 573088"/>
                  <a:gd name="connsiteY34" fmla="*/ 0 h 55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3088" h="550863">
                    <a:moveTo>
                      <a:pt x="16395" y="517525"/>
                    </a:moveTo>
                    <a:cubicBezTo>
                      <a:pt x="556694" y="517525"/>
                      <a:pt x="556694" y="517525"/>
                      <a:pt x="556694" y="517525"/>
                    </a:cubicBezTo>
                    <a:cubicBezTo>
                      <a:pt x="565960" y="517525"/>
                      <a:pt x="573088" y="524618"/>
                      <a:pt x="573088" y="533839"/>
                    </a:cubicBezTo>
                    <a:cubicBezTo>
                      <a:pt x="573088" y="543061"/>
                      <a:pt x="565960" y="550863"/>
                      <a:pt x="556694" y="550863"/>
                    </a:cubicBezTo>
                    <a:cubicBezTo>
                      <a:pt x="16395" y="550863"/>
                      <a:pt x="16395" y="550863"/>
                      <a:pt x="16395" y="550863"/>
                    </a:cubicBezTo>
                    <a:cubicBezTo>
                      <a:pt x="7128" y="550863"/>
                      <a:pt x="0" y="543061"/>
                      <a:pt x="0" y="533839"/>
                    </a:cubicBezTo>
                    <a:cubicBezTo>
                      <a:pt x="0" y="524618"/>
                      <a:pt x="7128" y="517525"/>
                      <a:pt x="16395" y="517525"/>
                    </a:cubicBezTo>
                    <a:close/>
                    <a:moveTo>
                      <a:pt x="16395" y="388938"/>
                    </a:moveTo>
                    <a:cubicBezTo>
                      <a:pt x="556694" y="388938"/>
                      <a:pt x="556694" y="388938"/>
                      <a:pt x="556694" y="388938"/>
                    </a:cubicBezTo>
                    <a:cubicBezTo>
                      <a:pt x="565960" y="388938"/>
                      <a:pt x="573088" y="396154"/>
                      <a:pt x="573088" y="404092"/>
                    </a:cubicBezTo>
                    <a:cubicBezTo>
                      <a:pt x="573088" y="414194"/>
                      <a:pt x="565960" y="420688"/>
                      <a:pt x="556694" y="420688"/>
                    </a:cubicBezTo>
                    <a:cubicBezTo>
                      <a:pt x="16395" y="420688"/>
                      <a:pt x="16395" y="420688"/>
                      <a:pt x="16395" y="420688"/>
                    </a:cubicBezTo>
                    <a:cubicBezTo>
                      <a:pt x="7128" y="420688"/>
                      <a:pt x="0" y="414194"/>
                      <a:pt x="0" y="404092"/>
                    </a:cubicBezTo>
                    <a:cubicBezTo>
                      <a:pt x="0" y="396154"/>
                      <a:pt x="7128" y="388938"/>
                      <a:pt x="16395" y="388938"/>
                    </a:cubicBezTo>
                    <a:close/>
                    <a:moveTo>
                      <a:pt x="16395" y="257175"/>
                    </a:moveTo>
                    <a:cubicBezTo>
                      <a:pt x="556694" y="257175"/>
                      <a:pt x="556694" y="257175"/>
                      <a:pt x="556694" y="257175"/>
                    </a:cubicBezTo>
                    <a:cubicBezTo>
                      <a:pt x="565960" y="257175"/>
                      <a:pt x="573088" y="264451"/>
                      <a:pt x="573088" y="276093"/>
                    </a:cubicBezTo>
                    <a:cubicBezTo>
                      <a:pt x="573088" y="285552"/>
                      <a:pt x="565960" y="292100"/>
                      <a:pt x="556694" y="292100"/>
                    </a:cubicBezTo>
                    <a:cubicBezTo>
                      <a:pt x="16395" y="292100"/>
                      <a:pt x="16395" y="292100"/>
                      <a:pt x="16395" y="292100"/>
                    </a:cubicBezTo>
                    <a:cubicBezTo>
                      <a:pt x="7128" y="292100"/>
                      <a:pt x="0" y="285552"/>
                      <a:pt x="0" y="276093"/>
                    </a:cubicBezTo>
                    <a:cubicBezTo>
                      <a:pt x="0" y="264451"/>
                      <a:pt x="7128" y="257175"/>
                      <a:pt x="16395" y="257175"/>
                    </a:cubicBezTo>
                    <a:close/>
                    <a:moveTo>
                      <a:pt x="16395" y="130175"/>
                    </a:moveTo>
                    <a:cubicBezTo>
                      <a:pt x="556694" y="130175"/>
                      <a:pt x="556694" y="130175"/>
                      <a:pt x="556694" y="130175"/>
                    </a:cubicBezTo>
                    <a:cubicBezTo>
                      <a:pt x="565960" y="130175"/>
                      <a:pt x="573088" y="137391"/>
                      <a:pt x="573088" y="145329"/>
                    </a:cubicBezTo>
                    <a:cubicBezTo>
                      <a:pt x="573088" y="153988"/>
                      <a:pt x="565960" y="161925"/>
                      <a:pt x="556694" y="161925"/>
                    </a:cubicBezTo>
                    <a:cubicBezTo>
                      <a:pt x="16395" y="161925"/>
                      <a:pt x="16395" y="161925"/>
                      <a:pt x="16395" y="161925"/>
                    </a:cubicBezTo>
                    <a:cubicBezTo>
                      <a:pt x="7128" y="161925"/>
                      <a:pt x="0" y="153988"/>
                      <a:pt x="0" y="145329"/>
                    </a:cubicBezTo>
                    <a:cubicBezTo>
                      <a:pt x="0" y="137391"/>
                      <a:pt x="7128" y="130175"/>
                      <a:pt x="16395" y="130175"/>
                    </a:cubicBezTo>
                    <a:close/>
                    <a:moveTo>
                      <a:pt x="16395" y="0"/>
                    </a:moveTo>
                    <a:cubicBezTo>
                      <a:pt x="556694" y="0"/>
                      <a:pt x="556694" y="0"/>
                      <a:pt x="556694" y="0"/>
                    </a:cubicBezTo>
                    <a:cubicBezTo>
                      <a:pt x="565960" y="0"/>
                      <a:pt x="573088" y="7056"/>
                      <a:pt x="573088" y="16228"/>
                    </a:cubicBezTo>
                    <a:cubicBezTo>
                      <a:pt x="573088" y="24695"/>
                      <a:pt x="565960" y="31750"/>
                      <a:pt x="556694" y="31750"/>
                    </a:cubicBezTo>
                    <a:cubicBezTo>
                      <a:pt x="16395" y="31750"/>
                      <a:pt x="16395" y="31750"/>
                      <a:pt x="16395" y="31750"/>
                    </a:cubicBezTo>
                    <a:cubicBezTo>
                      <a:pt x="7128" y="31750"/>
                      <a:pt x="0" y="24695"/>
                      <a:pt x="0" y="16228"/>
                    </a:cubicBezTo>
                    <a:cubicBezTo>
                      <a:pt x="0" y="7056"/>
                      <a:pt x="7128" y="0"/>
                      <a:pt x="16395"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pic>
        <p:nvPicPr>
          <p:cNvPr id="45" name="Picture 44" descr="A blue sign with white text&#10;&#10;Description automatically generated with low confidence">
            <a:extLst>
              <a:ext uri="{FF2B5EF4-FFF2-40B4-BE49-F238E27FC236}">
                <a16:creationId xmlns:a16="http://schemas.microsoft.com/office/drawing/2014/main" id="{CDC069F3-F94A-4CD2-B88A-7C545B356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656271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B49-B945-4B35-89F6-F1D737BC98DB}"/>
              </a:ext>
            </a:extLst>
          </p:cNvPr>
          <p:cNvSpPr>
            <a:spLocks noGrp="1"/>
          </p:cNvSpPr>
          <p:nvPr>
            <p:ph type="title"/>
          </p:nvPr>
        </p:nvSpPr>
        <p:spPr/>
        <p:txBody>
          <a:bodyPr vert="horz"/>
          <a:lstStyle/>
          <a:p>
            <a:r>
              <a:rPr lang="en-US" dirty="0"/>
              <a:t>Eligible Entity application process</a:t>
            </a:r>
          </a:p>
        </p:txBody>
      </p:sp>
      <p:pic>
        <p:nvPicPr>
          <p:cNvPr id="4" name="Picture 3" descr="A blue sign with white text&#10;&#10;Description automatically generated with low confidence">
            <a:extLst>
              <a:ext uri="{FF2B5EF4-FFF2-40B4-BE49-F238E27FC236}">
                <a16:creationId xmlns:a16="http://schemas.microsoft.com/office/drawing/2014/main" id="{5D67B8FF-2DEE-47A1-93FB-8ECBC7E94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4258592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itle 4">
            <a:extLst>
              <a:ext uri="{FF2B5EF4-FFF2-40B4-BE49-F238E27FC236}">
                <a16:creationId xmlns:a16="http://schemas.microsoft.com/office/drawing/2014/main" id="{D14DB433-30E7-4B2B-BB5C-07939651C313}"/>
              </a:ext>
            </a:extLst>
          </p:cNvPr>
          <p:cNvSpPr txBox="1">
            <a:spLocks/>
          </p:cNvSpPr>
          <p:nvPr/>
        </p:nvSpPr>
        <p:spPr>
          <a:xfrm>
            <a:off x="4368240" y="429432"/>
            <a:ext cx="6541060" cy="7478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3000" kern="1200" cap="all" baseline="0">
                <a:solidFill>
                  <a:schemeClr val="bg1"/>
                </a:solidFill>
                <a:latin typeface="+mj-lt"/>
                <a:ea typeface="+mj-ea"/>
                <a:cs typeface="+mj-cs"/>
                <a:sym typeface="Trebuchet MS" panose="020B0603020202020204" pitchFamily="34" charset="0"/>
              </a:defRPr>
            </a:lvl1pPr>
          </a:lstStyle>
          <a:p>
            <a:pPr>
              <a:buSzPts val="3000"/>
              <a:defRPr/>
            </a:pPr>
            <a:r>
              <a:rPr lang="en-US" sz="2700" cap="none" dirty="0">
                <a:solidFill>
                  <a:srgbClr val="164484"/>
                </a:solidFill>
              </a:rPr>
              <a:t>Each Eligible Entity will receive BEAD grants and distribute funds to subgrantees</a:t>
            </a:r>
          </a:p>
        </p:txBody>
      </p:sp>
      <p:sp>
        <p:nvSpPr>
          <p:cNvPr id="8" name="TextBox 7">
            <a:extLst>
              <a:ext uri="{FF2B5EF4-FFF2-40B4-BE49-F238E27FC236}">
                <a16:creationId xmlns:a16="http://schemas.microsoft.com/office/drawing/2014/main" id="{7B26BC4C-2B66-4C67-A55B-2C58DAF051CE}"/>
              </a:ext>
            </a:extLst>
          </p:cNvPr>
          <p:cNvSpPr txBox="1"/>
          <p:nvPr/>
        </p:nvSpPr>
        <p:spPr>
          <a:xfrm>
            <a:off x="4914993" y="1642315"/>
            <a:ext cx="6651484" cy="1231106"/>
          </a:xfrm>
          <a:prstGeom prst="rect">
            <a:avLst/>
          </a:prstGeom>
          <a:noFill/>
        </p:spPr>
        <p:txBody>
          <a:bodyPr vert="horz" wrap="square" lIns="0" tIns="0" rIns="0" bIns="0" rtlCol="0">
            <a:spAutoFit/>
          </a:bodyPr>
          <a:lstStyle/>
          <a:p>
            <a:pPr>
              <a:spcBef>
                <a:spcPts val="200"/>
              </a:spcBef>
              <a:buSzPct val="100000"/>
            </a:pPr>
            <a:r>
              <a:rPr lang="en-US" sz="2000" b="1" dirty="0">
                <a:solidFill>
                  <a:srgbClr val="164484"/>
                </a:solidFill>
              </a:rPr>
              <a:t>"Eligible Entity" </a:t>
            </a:r>
            <a:r>
              <a:rPr lang="en-US" sz="2000" dirty="0">
                <a:solidFill>
                  <a:srgbClr val="000000"/>
                </a:solidFill>
              </a:rPr>
              <a:t>refers to all 50 U.S. States, the District of Columbia, Puerto Rico, and other U.S. Territories (including the U.S. Virgin Islands, Guam, American Samoa, and the Commonwealth of the Northern Mariana Islands) </a:t>
            </a:r>
          </a:p>
        </p:txBody>
      </p:sp>
      <p:sp>
        <p:nvSpPr>
          <p:cNvPr id="9" name="TextBox 8">
            <a:extLst>
              <a:ext uri="{FF2B5EF4-FFF2-40B4-BE49-F238E27FC236}">
                <a16:creationId xmlns:a16="http://schemas.microsoft.com/office/drawing/2014/main" id="{2E371447-D08E-41A7-AB50-5141FB2518EA}"/>
              </a:ext>
            </a:extLst>
          </p:cNvPr>
          <p:cNvSpPr txBox="1"/>
          <p:nvPr/>
        </p:nvSpPr>
        <p:spPr>
          <a:xfrm>
            <a:off x="4914993" y="4358115"/>
            <a:ext cx="6651484" cy="1846659"/>
          </a:xfrm>
          <a:prstGeom prst="rect">
            <a:avLst/>
          </a:prstGeom>
          <a:noFill/>
        </p:spPr>
        <p:txBody>
          <a:bodyPr vert="horz" wrap="square" lIns="0" tIns="0" rIns="0" bIns="0" rtlCol="0">
            <a:spAutoFit/>
          </a:bodyPr>
          <a:lstStyle/>
          <a:p>
            <a:pPr>
              <a:spcBef>
                <a:spcPts val="200"/>
              </a:spcBef>
              <a:buSzPct val="100000"/>
            </a:pPr>
            <a:r>
              <a:rPr lang="en-US" sz="2000" b="1" dirty="0">
                <a:solidFill>
                  <a:srgbClr val="164484"/>
                </a:solidFill>
              </a:rPr>
              <a:t>"Subgrantees" </a:t>
            </a:r>
            <a:r>
              <a:rPr lang="en-US" sz="2000" dirty="0">
                <a:solidFill>
                  <a:srgbClr val="000000"/>
                </a:solidFill>
              </a:rPr>
              <a:t>are entities that receive grant funds from an Eligible Entity to carry out eligible activities – this includes traditional and non-traditional providers (i.e., electric co-ops, nonprofit orgs, public-private partnerships, public or private utilities, public utility districts, Tribal  entities, or local govts)</a:t>
            </a:r>
            <a:endParaRPr lang="en-US" dirty="0">
              <a:solidFill>
                <a:srgbClr val="000000"/>
              </a:solidFill>
            </a:endParaRPr>
          </a:p>
        </p:txBody>
      </p:sp>
      <p:grpSp>
        <p:nvGrpSpPr>
          <p:cNvPr id="16" name="Group 15">
            <a:extLst>
              <a:ext uri="{FF2B5EF4-FFF2-40B4-BE49-F238E27FC236}">
                <a16:creationId xmlns:a16="http://schemas.microsoft.com/office/drawing/2014/main" id="{829CA6EE-AB8B-4829-BDBF-CC813173093D}"/>
              </a:ext>
            </a:extLst>
          </p:cNvPr>
          <p:cNvGrpSpPr>
            <a:grpSpLocks noChangeAspect="1"/>
          </p:cNvGrpSpPr>
          <p:nvPr/>
        </p:nvGrpSpPr>
        <p:grpSpPr>
          <a:xfrm>
            <a:off x="4368241" y="2104413"/>
            <a:ext cx="306910" cy="306910"/>
            <a:chOff x="982662" y="1847850"/>
            <a:chExt cx="269875" cy="269875"/>
          </a:xfrm>
        </p:grpSpPr>
        <p:sp>
          <p:nvSpPr>
            <p:cNvPr id="17" name="Oval 50">
              <a:extLst>
                <a:ext uri="{FF2B5EF4-FFF2-40B4-BE49-F238E27FC236}">
                  <a16:creationId xmlns:a16="http://schemas.microsoft.com/office/drawing/2014/main" id="{265CEC7D-B37F-4BCC-9C37-433A5355239F}"/>
                </a:ext>
              </a:extLst>
            </p:cNvPr>
            <p:cNvSpPr>
              <a:spLocks noChangeArrowheads="1"/>
            </p:cNvSpPr>
            <p:nvPr/>
          </p:nvSpPr>
          <p:spPr bwMode="auto">
            <a:xfrm>
              <a:off x="982662" y="1847850"/>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51">
              <a:extLst>
                <a:ext uri="{FF2B5EF4-FFF2-40B4-BE49-F238E27FC236}">
                  <a16:creationId xmlns:a16="http://schemas.microsoft.com/office/drawing/2014/main" id="{06F389D9-4156-46E7-8E39-5B38A77FC649}"/>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9" name="Group 18">
            <a:extLst>
              <a:ext uri="{FF2B5EF4-FFF2-40B4-BE49-F238E27FC236}">
                <a16:creationId xmlns:a16="http://schemas.microsoft.com/office/drawing/2014/main" id="{A8808622-2A15-416C-A46A-C3A8D8BE1610}"/>
              </a:ext>
            </a:extLst>
          </p:cNvPr>
          <p:cNvGrpSpPr>
            <a:grpSpLocks noChangeAspect="1"/>
          </p:cNvGrpSpPr>
          <p:nvPr/>
        </p:nvGrpSpPr>
        <p:grpSpPr>
          <a:xfrm>
            <a:off x="4380940" y="5127989"/>
            <a:ext cx="306910" cy="306910"/>
            <a:chOff x="982662" y="1847850"/>
            <a:chExt cx="269875" cy="269875"/>
          </a:xfrm>
        </p:grpSpPr>
        <p:sp>
          <p:nvSpPr>
            <p:cNvPr id="20" name="Oval 50">
              <a:extLst>
                <a:ext uri="{FF2B5EF4-FFF2-40B4-BE49-F238E27FC236}">
                  <a16:creationId xmlns:a16="http://schemas.microsoft.com/office/drawing/2014/main" id="{E9FE501A-1BF3-4ED3-9A2D-89DC570F6710}"/>
                </a:ext>
              </a:extLst>
            </p:cNvPr>
            <p:cNvSpPr>
              <a:spLocks noChangeArrowheads="1"/>
            </p:cNvSpPr>
            <p:nvPr/>
          </p:nvSpPr>
          <p:spPr bwMode="auto">
            <a:xfrm>
              <a:off x="982662" y="1847850"/>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51">
              <a:extLst>
                <a:ext uri="{FF2B5EF4-FFF2-40B4-BE49-F238E27FC236}">
                  <a16:creationId xmlns:a16="http://schemas.microsoft.com/office/drawing/2014/main" id="{2E0790C7-FDF3-4DE3-900B-9F850D3C8E01}"/>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30" name="Picture 29">
            <a:extLst>
              <a:ext uri="{FF2B5EF4-FFF2-40B4-BE49-F238E27FC236}">
                <a16:creationId xmlns:a16="http://schemas.microsoft.com/office/drawing/2014/main" id="{32968F96-0B7A-412D-A2A2-D78476199A1B}"/>
              </a:ext>
            </a:extLst>
          </p:cNvPr>
          <p:cNvPicPr>
            <a:picLocks noChangeAspect="1"/>
          </p:cNvPicPr>
          <p:nvPr/>
        </p:nvPicPr>
        <p:blipFill rotWithShape="1">
          <a:blip r:embed="rId4">
            <a:extLst>
              <a:ext uri="{28A0092B-C50C-407E-A947-70E740481C1C}">
                <a14:useLocalDpi xmlns:a14="http://schemas.microsoft.com/office/drawing/2010/main" val="0"/>
              </a:ext>
            </a:extLst>
          </a:blip>
          <a:srcRect t="-127"/>
          <a:stretch/>
        </p:blipFill>
        <p:spPr>
          <a:xfrm>
            <a:off x="0" y="-8050"/>
            <a:ext cx="4110086" cy="6871822"/>
          </a:xfrm>
          <a:prstGeom prst="rect">
            <a:avLst/>
          </a:prstGeom>
          <a:noFill/>
        </p:spPr>
      </p:pic>
      <p:sp>
        <p:nvSpPr>
          <p:cNvPr id="23" name="Rectangle 22">
            <a:extLst>
              <a:ext uri="{FF2B5EF4-FFF2-40B4-BE49-F238E27FC236}">
                <a16:creationId xmlns:a16="http://schemas.microsoft.com/office/drawing/2014/main" id="{84E328C2-EB1D-436C-AF41-A4200460E6AD}"/>
              </a:ext>
            </a:extLst>
          </p:cNvPr>
          <p:cNvSpPr/>
          <p:nvPr/>
        </p:nvSpPr>
        <p:spPr>
          <a:xfrm>
            <a:off x="0" y="-8050"/>
            <a:ext cx="4110086" cy="6871823"/>
          </a:xfrm>
          <a:prstGeom prst="rect">
            <a:avLst/>
          </a:prstGeom>
          <a:solidFill>
            <a:schemeClr val="bg1">
              <a:lumMod val="95000"/>
              <a:alpha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22" name="TextBox 21">
            <a:extLst>
              <a:ext uri="{FF2B5EF4-FFF2-40B4-BE49-F238E27FC236}">
                <a16:creationId xmlns:a16="http://schemas.microsoft.com/office/drawing/2014/main" id="{DA547D01-294B-4BD8-9C0E-8D60350EF6F7}"/>
              </a:ext>
            </a:extLst>
          </p:cNvPr>
          <p:cNvSpPr txBox="1"/>
          <p:nvPr/>
        </p:nvSpPr>
        <p:spPr>
          <a:xfrm>
            <a:off x="4914993" y="3051759"/>
            <a:ext cx="6651484" cy="1077218"/>
          </a:xfrm>
          <a:prstGeom prst="rect">
            <a:avLst/>
          </a:prstGeom>
          <a:noFill/>
        </p:spPr>
        <p:txBody>
          <a:bodyPr wrap="square">
            <a:spAutoFit/>
          </a:bodyPr>
          <a:lstStyle/>
          <a:p>
            <a:pPr>
              <a:spcBef>
                <a:spcPts val="200"/>
              </a:spcBef>
              <a:buSzPct val="100000"/>
            </a:pPr>
            <a:r>
              <a:rPr lang="en-US" sz="1600" i="1" dirty="0">
                <a:solidFill>
                  <a:srgbClr val="000000"/>
                </a:solidFill>
              </a:rPr>
              <a:t>If an Eligible Entity fails to submit or gain approval for a "Covered application" (LOI, initial proposal or final proposal) by the relevant deadline, a </a:t>
            </a:r>
            <a:r>
              <a:rPr lang="en-US" sz="1600" b="1" i="1" dirty="0">
                <a:solidFill>
                  <a:srgbClr val="000000"/>
                </a:solidFill>
              </a:rPr>
              <a:t>political subdivision, or consortium of political subdivisions </a:t>
            </a:r>
            <a:r>
              <a:rPr lang="en-US" sz="1600" i="1" dirty="0">
                <a:solidFill>
                  <a:srgbClr val="000000"/>
                </a:solidFill>
              </a:rPr>
              <a:t>of the entity</a:t>
            </a:r>
            <a:r>
              <a:rPr lang="en-US" sz="1600" b="1" i="1" dirty="0">
                <a:solidFill>
                  <a:srgbClr val="000000"/>
                </a:solidFill>
              </a:rPr>
              <a:t>, </a:t>
            </a:r>
            <a:r>
              <a:rPr lang="en-US" sz="1600" i="1" dirty="0">
                <a:solidFill>
                  <a:srgbClr val="000000"/>
                </a:solidFill>
              </a:rPr>
              <a:t>may submit a covered application</a:t>
            </a:r>
          </a:p>
        </p:txBody>
      </p:sp>
      <p:pic>
        <p:nvPicPr>
          <p:cNvPr id="15" name="Picture 14" descr="A blue sign with white text&#10;&#10;Description automatically generated with low confidence">
            <a:extLst>
              <a:ext uri="{FF2B5EF4-FFF2-40B4-BE49-F238E27FC236}">
                <a16:creationId xmlns:a16="http://schemas.microsoft.com/office/drawing/2014/main" id="{DFF7BB91-ED99-44C4-8DEC-63C867B5E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custDataLst>
      <p:tags r:id="rId1"/>
    </p:custDataLst>
    <p:extLst>
      <p:ext uri="{BB962C8B-B14F-4D97-AF65-F5344CB8AC3E}">
        <p14:creationId xmlns:p14="http://schemas.microsoft.com/office/powerpoint/2010/main" val="2292799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F0FD8AF-2D3A-4A32-A56A-61AFD4F9880A}"/>
              </a:ext>
            </a:extLst>
          </p:cNvPr>
          <p:cNvGraphicFramePr>
            <a:graphicFrameLocks noChangeAspect="1"/>
          </p:cNvGraphicFramePr>
          <p:nvPr>
            <p:custDataLst>
              <p:tags r:id="rId1"/>
            </p:custDataLst>
            <p:extLst>
              <p:ext uri="{D42A27DB-BD31-4B8C-83A1-F6EECF244321}">
                <p14:modId xmlns:p14="http://schemas.microsoft.com/office/powerpoint/2010/main" val="1011756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9F0FD8AF-2D3A-4A32-A56A-61AFD4F988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9" name="Straight Connector 58">
            <a:extLst>
              <a:ext uri="{FF2B5EF4-FFF2-40B4-BE49-F238E27FC236}">
                <a16:creationId xmlns:a16="http://schemas.microsoft.com/office/drawing/2014/main" id="{F49AB5D3-C65D-4AA7-98A6-BBB89F5D9E57}"/>
              </a:ext>
            </a:extLst>
          </p:cNvPr>
          <p:cNvCxnSpPr>
            <a:cxnSpLocks/>
          </p:cNvCxnSpPr>
          <p:nvPr/>
        </p:nvCxnSpPr>
        <p:spPr>
          <a:xfrm flipV="1">
            <a:off x="2445828" y="3006519"/>
            <a:ext cx="0" cy="2084395"/>
          </a:xfrm>
          <a:prstGeom prst="line">
            <a:avLst/>
          </a:prstGeom>
          <a:ln w="1270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Arrow: Chevron 18">
            <a:extLst>
              <a:ext uri="{FF2B5EF4-FFF2-40B4-BE49-F238E27FC236}">
                <a16:creationId xmlns:a16="http://schemas.microsoft.com/office/drawing/2014/main" id="{BC38370C-72D9-48A6-95D2-6074B7623F6E}"/>
              </a:ext>
            </a:extLst>
          </p:cNvPr>
          <p:cNvSpPr/>
          <p:nvPr/>
        </p:nvSpPr>
        <p:spPr bwMode="gray">
          <a:xfrm>
            <a:off x="3724226" y="2371816"/>
            <a:ext cx="3251013" cy="1097715"/>
          </a:xfrm>
          <a:prstGeom prst="chevron">
            <a:avLst>
              <a:gd name="adj" fmla="val 21216"/>
            </a:avLst>
          </a:prstGeom>
          <a:solidFill>
            <a:srgbClr val="164484"/>
          </a:solidFill>
          <a:ln w="12700" cap="flat" cmpd="sng" algn="ctr">
            <a:solidFill>
              <a:schemeClr val="bg1"/>
            </a:solidFill>
            <a:prstDash val="solid"/>
            <a:miter lim="800000"/>
            <a:headEnd type="none" w="med" len="med"/>
            <a:tailEnd type="none" w="med" len="med"/>
          </a:ln>
        </p:spPr>
        <p:txBody>
          <a:bodyPr wrap="square" lIns="97790" tIns="97790" rIns="97790" bIns="97790" rtlCol="0" anchor="ctr"/>
          <a:lstStyle/>
          <a:p>
            <a:pPr algn="ctr">
              <a:lnSpc>
                <a:spcPct val="106000"/>
              </a:lnSpc>
              <a:buFont typeface="Wingdings 2" pitchFamily="18" charset="2"/>
              <a:buNone/>
            </a:pPr>
            <a:endParaRPr lang="en-US" sz="1600" b="1" dirty="0">
              <a:solidFill>
                <a:schemeClr val="bg1"/>
              </a:solidFill>
            </a:endParaRPr>
          </a:p>
        </p:txBody>
      </p:sp>
      <p:cxnSp>
        <p:nvCxnSpPr>
          <p:cNvPr id="105" name="Straight Connector 104">
            <a:extLst>
              <a:ext uri="{FF2B5EF4-FFF2-40B4-BE49-F238E27FC236}">
                <a16:creationId xmlns:a16="http://schemas.microsoft.com/office/drawing/2014/main" id="{28ACAF3D-94EB-4835-8ED6-0DB8BBDE8C07}"/>
              </a:ext>
            </a:extLst>
          </p:cNvPr>
          <p:cNvCxnSpPr>
            <a:cxnSpLocks/>
          </p:cNvCxnSpPr>
          <p:nvPr/>
        </p:nvCxnSpPr>
        <p:spPr>
          <a:xfrm flipV="1">
            <a:off x="5019193" y="2935026"/>
            <a:ext cx="0" cy="1587337"/>
          </a:xfrm>
          <a:prstGeom prst="line">
            <a:avLst/>
          </a:prstGeom>
          <a:ln w="12700" cap="flat" cmpd="sng" algn="ctr">
            <a:solidFill>
              <a:srgbClr val="76717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A087509-3433-4FD5-B15F-3A5F9A5B113D}"/>
              </a:ext>
            </a:extLst>
          </p:cNvPr>
          <p:cNvCxnSpPr>
            <a:cxnSpLocks/>
          </p:cNvCxnSpPr>
          <p:nvPr/>
        </p:nvCxnSpPr>
        <p:spPr>
          <a:xfrm flipV="1">
            <a:off x="7347356" y="3356029"/>
            <a:ext cx="0" cy="1196921"/>
          </a:xfrm>
          <a:prstGeom prst="line">
            <a:avLst/>
          </a:prstGeom>
          <a:ln w="12700" cap="flat" cmpd="sng" algn="ctr">
            <a:solidFill>
              <a:srgbClr val="76717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F6276FD-0733-4CF9-BD5F-981330A27EAA}"/>
              </a:ext>
            </a:extLst>
          </p:cNvPr>
          <p:cNvCxnSpPr>
            <a:cxnSpLocks/>
          </p:cNvCxnSpPr>
          <p:nvPr/>
        </p:nvCxnSpPr>
        <p:spPr>
          <a:xfrm flipV="1">
            <a:off x="9956136" y="3356029"/>
            <a:ext cx="0" cy="1196921"/>
          </a:xfrm>
          <a:prstGeom prst="line">
            <a:avLst/>
          </a:prstGeom>
          <a:ln w="12700" cap="flat" cmpd="sng" algn="ctr">
            <a:solidFill>
              <a:srgbClr val="76717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DF9DEC18-BE5D-49F7-8FA2-08877F2AC036}"/>
              </a:ext>
            </a:extLst>
          </p:cNvPr>
          <p:cNvSpPr>
            <a:spLocks noGrp="1"/>
          </p:cNvSpPr>
          <p:nvPr>
            <p:ph type="title"/>
          </p:nvPr>
        </p:nvSpPr>
        <p:spPr>
          <a:xfrm>
            <a:off x="400051" y="387882"/>
            <a:ext cx="9976848" cy="566735"/>
          </a:xfrm>
          <a:prstGeom prst="rect">
            <a:avLst/>
          </a:prstGeom>
        </p:spPr>
        <p:txBody>
          <a:bodyPr vert="horz">
            <a:noAutofit/>
          </a:bodyPr>
          <a:lstStyle/>
          <a:p>
            <a:pPr>
              <a:buSzPts val="3000"/>
              <a:defRPr/>
            </a:pPr>
            <a:r>
              <a:rPr lang="en-US" sz="2700" cap="none" dirty="0">
                <a:solidFill>
                  <a:srgbClr val="164484"/>
                </a:solidFill>
              </a:rPr>
              <a:t>Eligible Entity application includes five key steps</a:t>
            </a:r>
          </a:p>
        </p:txBody>
      </p:sp>
      <p:cxnSp>
        <p:nvCxnSpPr>
          <p:cNvPr id="46" name="Straight Connector 45">
            <a:extLst>
              <a:ext uri="{FF2B5EF4-FFF2-40B4-BE49-F238E27FC236}">
                <a16:creationId xmlns:a16="http://schemas.microsoft.com/office/drawing/2014/main" id="{260BBD42-B2F5-4515-AE13-489BCA9D5FA5}"/>
              </a:ext>
            </a:extLst>
          </p:cNvPr>
          <p:cNvCxnSpPr>
            <a:cxnSpLocks/>
          </p:cNvCxnSpPr>
          <p:nvPr/>
        </p:nvCxnSpPr>
        <p:spPr>
          <a:xfrm flipV="1">
            <a:off x="3602411" y="2935026"/>
            <a:ext cx="0" cy="988876"/>
          </a:xfrm>
          <a:prstGeom prst="line">
            <a:avLst/>
          </a:prstGeom>
          <a:ln w="1270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E67434-1D50-447B-A6A1-9C3CA9E55FD3}"/>
              </a:ext>
            </a:extLst>
          </p:cNvPr>
          <p:cNvSpPr txBox="1"/>
          <p:nvPr/>
        </p:nvSpPr>
        <p:spPr>
          <a:xfrm>
            <a:off x="3080205" y="1422922"/>
            <a:ext cx="2040417" cy="575542"/>
          </a:xfrm>
          <a:prstGeom prst="rect">
            <a:avLst/>
          </a:prstGeom>
          <a:noFill/>
        </p:spPr>
        <p:txBody>
          <a:bodyPr wrap="square" lIns="100584" tIns="50292" rIns="100584" bIns="50292" rtlCol="0">
            <a:spAutoFit/>
          </a:bodyPr>
          <a:lstStyle/>
          <a:p>
            <a:pPr algn="ctr"/>
            <a:r>
              <a:rPr lang="en-US" sz="1540" i="1" dirty="0">
                <a:solidFill>
                  <a:srgbClr val="164484"/>
                </a:solidFill>
              </a:rPr>
              <a:t>FCC data maps released</a:t>
            </a:r>
          </a:p>
        </p:txBody>
      </p:sp>
      <p:cxnSp>
        <p:nvCxnSpPr>
          <p:cNvPr id="47" name="Straight Connector 46">
            <a:extLst>
              <a:ext uri="{FF2B5EF4-FFF2-40B4-BE49-F238E27FC236}">
                <a16:creationId xmlns:a16="http://schemas.microsoft.com/office/drawing/2014/main" id="{FC692CD3-073E-486B-910A-D3451DF6DE0A}"/>
              </a:ext>
            </a:extLst>
          </p:cNvPr>
          <p:cNvCxnSpPr/>
          <p:nvPr/>
        </p:nvCxnSpPr>
        <p:spPr>
          <a:xfrm flipV="1">
            <a:off x="6602681" y="3420982"/>
            <a:ext cx="0" cy="502920"/>
          </a:xfrm>
          <a:prstGeom prst="line">
            <a:avLst/>
          </a:prstGeom>
          <a:ln w="1270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3DEA066-23A6-4EE6-BB73-4890F52AB1FA}"/>
              </a:ext>
            </a:extLst>
          </p:cNvPr>
          <p:cNvCxnSpPr/>
          <p:nvPr/>
        </p:nvCxnSpPr>
        <p:spPr>
          <a:xfrm flipV="1">
            <a:off x="9113758" y="3420982"/>
            <a:ext cx="0" cy="502920"/>
          </a:xfrm>
          <a:prstGeom prst="line">
            <a:avLst/>
          </a:prstGeom>
          <a:ln w="1270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555142C-EBE9-4151-A5F1-F4D5249DC426}"/>
              </a:ext>
            </a:extLst>
          </p:cNvPr>
          <p:cNvSpPr txBox="1"/>
          <p:nvPr/>
        </p:nvSpPr>
        <p:spPr>
          <a:xfrm>
            <a:off x="6829642" y="3705919"/>
            <a:ext cx="1309212" cy="1600438"/>
          </a:xfrm>
          <a:prstGeom prst="rect">
            <a:avLst/>
          </a:prstGeom>
          <a:solidFill>
            <a:srgbClr val="F2F4F8"/>
          </a:solidFill>
          <a:ln w="12700">
            <a:noFill/>
            <a:prstDash val="dash"/>
          </a:ln>
          <a:extLst>
            <a:ext uri="{91240B29-F687-4F45-9708-019B960494DF}">
              <a14:hiddenLine xmlns:a14="http://schemas.microsoft.com/office/drawing/2010/main" w="12700">
                <a:solidFill>
                  <a:srgbClr val="767171"/>
                </a:solidFill>
                <a:prstDash val="dash"/>
              </a14:hiddenLine>
            </a:ext>
          </a:extLst>
        </p:spPr>
        <p:txBody>
          <a:bodyPr wrap="square" lIns="27432" tIns="45720" rIns="27432" bIns="45720" rtlCol="0" anchor="t">
            <a:spAutoFit/>
          </a:bodyPr>
          <a:lstStyle/>
          <a:p>
            <a:pPr algn="ctr"/>
            <a:r>
              <a:rPr lang="en-US" sz="1400" i="1" dirty="0"/>
              <a:t>Once approved, 20% (or more) of allocation awarded</a:t>
            </a:r>
            <a:r>
              <a:rPr lang="en-US" sz="1400" i="1" baseline="30000" dirty="0"/>
              <a:t>2</a:t>
            </a:r>
            <a:r>
              <a:rPr lang="en-US" sz="1400" i="1" dirty="0"/>
              <a:t> and implementation begins</a:t>
            </a:r>
          </a:p>
        </p:txBody>
      </p:sp>
      <p:sp>
        <p:nvSpPr>
          <p:cNvPr id="50" name="TextBox 49">
            <a:extLst>
              <a:ext uri="{FF2B5EF4-FFF2-40B4-BE49-F238E27FC236}">
                <a16:creationId xmlns:a16="http://schemas.microsoft.com/office/drawing/2014/main" id="{3126BE2E-2703-4C9F-82A1-961022E36302}"/>
              </a:ext>
            </a:extLst>
          </p:cNvPr>
          <p:cNvSpPr txBox="1"/>
          <p:nvPr/>
        </p:nvSpPr>
        <p:spPr>
          <a:xfrm>
            <a:off x="9694527" y="3705919"/>
            <a:ext cx="914248" cy="1169551"/>
          </a:xfrm>
          <a:prstGeom prst="rect">
            <a:avLst/>
          </a:prstGeom>
          <a:solidFill>
            <a:srgbClr val="F2F4F8"/>
          </a:solidFill>
          <a:ln w="12700">
            <a:noFill/>
            <a:prstDash val="dash"/>
          </a:ln>
          <a:extLst>
            <a:ext uri="{91240B29-F687-4F45-9708-019B960494DF}">
              <a14:hiddenLine xmlns:a14="http://schemas.microsoft.com/office/drawing/2010/main" w="12700">
                <a:solidFill>
                  <a:srgbClr val="767171"/>
                </a:solidFill>
                <a:prstDash val="dash"/>
              </a14:hiddenLine>
            </a:ext>
          </a:extLst>
        </p:spPr>
        <p:txBody>
          <a:bodyPr wrap="square" lIns="27432" tIns="45720" rIns="27432" bIns="45720" rtlCol="0" anchor="t">
            <a:spAutoFit/>
          </a:bodyPr>
          <a:lstStyle/>
          <a:p>
            <a:pPr algn="ctr"/>
            <a:r>
              <a:rPr lang="en-US" sz="1400" i="1" dirty="0"/>
              <a:t>Once approved, remaining allocation awarded</a:t>
            </a:r>
          </a:p>
        </p:txBody>
      </p:sp>
      <p:sp>
        <p:nvSpPr>
          <p:cNvPr id="58" name="Rectangle 57">
            <a:extLst>
              <a:ext uri="{FF2B5EF4-FFF2-40B4-BE49-F238E27FC236}">
                <a16:creationId xmlns:a16="http://schemas.microsoft.com/office/drawing/2014/main" id="{A6AE6855-3FCC-47B4-8D97-5B750973F851}"/>
              </a:ext>
            </a:extLst>
          </p:cNvPr>
          <p:cNvSpPr/>
          <p:nvPr/>
        </p:nvSpPr>
        <p:spPr>
          <a:xfrm>
            <a:off x="504256" y="4678073"/>
            <a:ext cx="2038985" cy="1169551"/>
          </a:xfrm>
          <a:prstGeom prst="rect">
            <a:avLst/>
          </a:prstGeom>
          <a:solidFill>
            <a:srgbClr val="FFFFFF"/>
          </a:solidFill>
          <a:ln w="12700" cap="flat" cmpd="sng" algn="ctr">
            <a:solidFill>
              <a:srgbClr val="164484"/>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27432" tIns="45720" rIns="27432" bIns="45720" rtlCol="0" anchor="t">
            <a:spAutoFit/>
          </a:bodyPr>
          <a:lstStyle/>
          <a:p>
            <a:pPr algn="ctr"/>
            <a:r>
              <a:rPr lang="en-US" sz="1400" dirty="0">
                <a:solidFill>
                  <a:schemeClr val="tx1"/>
                </a:solidFill>
              </a:rPr>
              <a:t>Request up to $5M of </a:t>
            </a:r>
            <a:r>
              <a:rPr lang="en-US" sz="1400" b="1" dirty="0">
                <a:solidFill>
                  <a:srgbClr val="164484"/>
                </a:solidFill>
              </a:rPr>
              <a:t>Initial Planning Funds</a:t>
            </a:r>
            <a:r>
              <a:rPr lang="en-US" sz="1400" dirty="0">
                <a:solidFill>
                  <a:srgbClr val="000000"/>
                </a:solidFill>
              </a:rPr>
              <a:t>; Initial Planning Funds require a separate application due 8/15</a:t>
            </a:r>
            <a:endParaRPr lang="en-US" sz="1400" dirty="0">
              <a:solidFill>
                <a:schemeClr val="tx1"/>
              </a:solidFill>
            </a:endParaRPr>
          </a:p>
        </p:txBody>
      </p:sp>
      <p:sp>
        <p:nvSpPr>
          <p:cNvPr id="41" name="Rectangle 40">
            <a:extLst>
              <a:ext uri="{FF2B5EF4-FFF2-40B4-BE49-F238E27FC236}">
                <a16:creationId xmlns:a16="http://schemas.microsoft.com/office/drawing/2014/main" id="{63571458-12F7-4489-828F-034D0D6DA8B3}"/>
              </a:ext>
            </a:extLst>
          </p:cNvPr>
          <p:cNvSpPr/>
          <p:nvPr/>
        </p:nvSpPr>
        <p:spPr>
          <a:xfrm>
            <a:off x="2619766" y="3705919"/>
            <a:ext cx="1161115" cy="1815882"/>
          </a:xfrm>
          <a:prstGeom prst="rect">
            <a:avLst/>
          </a:prstGeom>
          <a:solidFill>
            <a:srgbClr val="FFFFFF"/>
          </a:solidFill>
          <a:ln w="12700" cap="flat" cmpd="sng" algn="ctr">
            <a:solidFill>
              <a:srgbClr val="164484"/>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27432" tIns="45720" rIns="27432" bIns="45720" rtlCol="0" anchor="t">
            <a:spAutoFit/>
          </a:bodyPr>
          <a:lstStyle/>
          <a:p>
            <a:pPr algn="ctr"/>
            <a:r>
              <a:rPr lang="en-US" sz="1400" dirty="0">
                <a:solidFill>
                  <a:schemeClr val="tx1"/>
                </a:solidFill>
              </a:rPr>
              <a:t>Submit a </a:t>
            </a:r>
            <a:r>
              <a:rPr lang="en-US" sz="1400" b="1" dirty="0">
                <a:solidFill>
                  <a:srgbClr val="164484"/>
                </a:solidFill>
              </a:rPr>
              <a:t>Five-Year Action Plan</a:t>
            </a:r>
            <a:r>
              <a:rPr lang="en-US" sz="1400" b="1" baseline="30000" dirty="0">
                <a:solidFill>
                  <a:srgbClr val="164484"/>
                </a:solidFill>
              </a:rPr>
              <a:t>1</a:t>
            </a:r>
            <a:r>
              <a:rPr lang="en-US" sz="1400" b="1" dirty="0">
                <a:solidFill>
                  <a:srgbClr val="164484"/>
                </a:solidFill>
              </a:rPr>
              <a:t> </a:t>
            </a:r>
            <a:r>
              <a:rPr lang="en-US" sz="1400" dirty="0">
                <a:solidFill>
                  <a:schemeClr val="tx1"/>
                </a:solidFill>
              </a:rPr>
              <a:t>due 270 days after initial planning funds received</a:t>
            </a:r>
          </a:p>
        </p:txBody>
      </p:sp>
      <p:sp>
        <p:nvSpPr>
          <p:cNvPr id="42" name="Rectangle 41">
            <a:extLst>
              <a:ext uri="{FF2B5EF4-FFF2-40B4-BE49-F238E27FC236}">
                <a16:creationId xmlns:a16="http://schemas.microsoft.com/office/drawing/2014/main" id="{BAEAED72-F746-4F3B-8596-A6286B7AE4A0}"/>
              </a:ext>
            </a:extLst>
          </p:cNvPr>
          <p:cNvSpPr/>
          <p:nvPr/>
        </p:nvSpPr>
        <p:spPr>
          <a:xfrm>
            <a:off x="5209893" y="3705919"/>
            <a:ext cx="1543223" cy="1384995"/>
          </a:xfrm>
          <a:prstGeom prst="rect">
            <a:avLst/>
          </a:prstGeom>
          <a:solidFill>
            <a:srgbClr val="FFFFFF"/>
          </a:solidFill>
          <a:ln w="12700" cap="flat" cmpd="sng" algn="ctr">
            <a:solidFill>
              <a:srgbClr val="164484"/>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27432" tIns="45720" rIns="27432" bIns="45720" rtlCol="0" anchor="t">
            <a:spAutoFit/>
          </a:bodyPr>
          <a:lstStyle/>
          <a:p>
            <a:pPr algn="ctr"/>
            <a:r>
              <a:rPr lang="en-US" sz="1400" dirty="0">
                <a:solidFill>
                  <a:schemeClr val="tx1"/>
                </a:solidFill>
              </a:rPr>
              <a:t>Prepare and submit </a:t>
            </a:r>
            <a:r>
              <a:rPr lang="en-US" sz="1400" b="1" dirty="0">
                <a:solidFill>
                  <a:srgbClr val="164484"/>
                </a:solidFill>
              </a:rPr>
              <a:t>Initial Proposal</a:t>
            </a:r>
            <a:r>
              <a:rPr lang="en-US" sz="1400" b="1" dirty="0">
                <a:solidFill>
                  <a:srgbClr val="0A3161"/>
                </a:solidFill>
              </a:rPr>
              <a:t> </a:t>
            </a:r>
            <a:r>
              <a:rPr lang="en-US" sz="1400" dirty="0">
                <a:solidFill>
                  <a:schemeClr val="tx1"/>
                </a:solidFill>
              </a:rPr>
              <a:t>due 180 days after notice of available amounts issued</a:t>
            </a:r>
          </a:p>
        </p:txBody>
      </p:sp>
      <p:sp>
        <p:nvSpPr>
          <p:cNvPr id="43" name="Rectangle 42">
            <a:extLst>
              <a:ext uri="{FF2B5EF4-FFF2-40B4-BE49-F238E27FC236}">
                <a16:creationId xmlns:a16="http://schemas.microsoft.com/office/drawing/2014/main" id="{449943B5-27D5-43E8-9A14-A567D1617587}"/>
              </a:ext>
            </a:extLst>
          </p:cNvPr>
          <p:cNvSpPr/>
          <p:nvPr/>
        </p:nvSpPr>
        <p:spPr>
          <a:xfrm>
            <a:off x="8215380" y="3705919"/>
            <a:ext cx="1402621" cy="1384995"/>
          </a:xfrm>
          <a:prstGeom prst="rect">
            <a:avLst/>
          </a:prstGeom>
          <a:solidFill>
            <a:srgbClr val="FFFFFF"/>
          </a:solidFill>
          <a:ln w="12700" cap="flat" cmpd="sng" algn="ctr">
            <a:solidFill>
              <a:srgbClr val="164484"/>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27432" tIns="45720" rIns="27432" bIns="45720" rtlCol="0" anchor="t">
            <a:spAutoFit/>
          </a:bodyPr>
          <a:lstStyle/>
          <a:p>
            <a:pPr algn="ctr"/>
            <a:r>
              <a:rPr lang="en-US" sz="1400" dirty="0">
                <a:solidFill>
                  <a:schemeClr val="tx1"/>
                </a:solidFill>
              </a:rPr>
              <a:t>Develop and submit </a:t>
            </a:r>
            <a:r>
              <a:rPr lang="en-US" sz="1400" b="1" dirty="0">
                <a:solidFill>
                  <a:srgbClr val="164484"/>
                </a:solidFill>
              </a:rPr>
              <a:t>Final Proposal </a:t>
            </a:r>
            <a:r>
              <a:rPr lang="en-US" sz="1400" dirty="0">
                <a:solidFill>
                  <a:schemeClr val="tx1"/>
                </a:solidFill>
              </a:rPr>
              <a:t>due 12 months after initial proposal approval</a:t>
            </a:r>
          </a:p>
        </p:txBody>
      </p:sp>
      <p:cxnSp>
        <p:nvCxnSpPr>
          <p:cNvPr id="53" name="Straight Connector 52">
            <a:extLst>
              <a:ext uri="{FF2B5EF4-FFF2-40B4-BE49-F238E27FC236}">
                <a16:creationId xmlns:a16="http://schemas.microsoft.com/office/drawing/2014/main" id="{A11BE6FF-023E-4369-A4C7-7D46CA55F2C4}"/>
              </a:ext>
            </a:extLst>
          </p:cNvPr>
          <p:cNvCxnSpPr>
            <a:cxnSpLocks/>
          </p:cNvCxnSpPr>
          <p:nvPr/>
        </p:nvCxnSpPr>
        <p:spPr>
          <a:xfrm flipV="1">
            <a:off x="11355577" y="2234028"/>
            <a:ext cx="0" cy="1710196"/>
          </a:xfrm>
          <a:prstGeom prst="line">
            <a:avLst/>
          </a:prstGeom>
          <a:ln w="1270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46EA8F88-6C0A-4F81-906F-3BD591124B67}"/>
              </a:ext>
            </a:extLst>
          </p:cNvPr>
          <p:cNvSpPr/>
          <p:nvPr/>
        </p:nvSpPr>
        <p:spPr>
          <a:xfrm>
            <a:off x="10685301" y="3705919"/>
            <a:ext cx="1449468" cy="1169551"/>
          </a:xfrm>
          <a:prstGeom prst="rect">
            <a:avLst/>
          </a:prstGeom>
          <a:solidFill>
            <a:srgbClr val="FFFFFF"/>
          </a:solidFill>
          <a:ln w="12700" cap="flat" cmpd="sng" algn="ctr">
            <a:solidFill>
              <a:srgbClr val="164484"/>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27432" tIns="45720" rIns="27432" bIns="45720" rtlCol="0" anchor="t">
            <a:spAutoFit/>
          </a:bodyPr>
          <a:lstStyle/>
          <a:p>
            <a:pPr algn="ctr"/>
            <a:r>
              <a:rPr lang="en-US" sz="1400" dirty="0">
                <a:solidFill>
                  <a:schemeClr val="tx1"/>
                </a:solidFill>
              </a:rPr>
              <a:t>Subgrant for implementation and monitor progress regularly</a:t>
            </a:r>
            <a:endParaRPr lang="en-US" sz="1400" b="1" dirty="0">
              <a:solidFill>
                <a:schemeClr val="tx1"/>
              </a:solidFill>
            </a:endParaRPr>
          </a:p>
        </p:txBody>
      </p:sp>
      <p:sp>
        <p:nvSpPr>
          <p:cNvPr id="55" name="ee4pFootnotes">
            <a:extLst>
              <a:ext uri="{FF2B5EF4-FFF2-40B4-BE49-F238E27FC236}">
                <a16:creationId xmlns:a16="http://schemas.microsoft.com/office/drawing/2014/main" id="{83B1AE80-4E32-4E9A-8221-12EB0E76D826}"/>
              </a:ext>
            </a:extLst>
          </p:cNvPr>
          <p:cNvSpPr>
            <a:spLocks noChangeArrowheads="1"/>
          </p:cNvSpPr>
          <p:nvPr/>
        </p:nvSpPr>
        <p:spPr bwMode="auto">
          <a:xfrm>
            <a:off x="400051" y="6214031"/>
            <a:ext cx="9232900"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a:solidFill>
                  <a:srgbClr val="555555"/>
                </a:solidFill>
              </a:rPr>
              <a:t>1. Required for entities that receive initial planning funds 2. Must be used for projects in areas with &gt;80% unserved locations or high poverty areas </a:t>
            </a:r>
          </a:p>
          <a:p>
            <a:r>
              <a:rPr lang="en-US" sz="1000" dirty="0">
                <a:solidFill>
                  <a:srgbClr val="555555"/>
                </a:solidFill>
              </a:rPr>
              <a:t>Note: funding amounts inclusive of all administrative set-asides</a:t>
            </a:r>
          </a:p>
        </p:txBody>
      </p:sp>
      <p:sp>
        <p:nvSpPr>
          <p:cNvPr id="15" name="Arrow: Pentagon 14">
            <a:extLst>
              <a:ext uri="{FF2B5EF4-FFF2-40B4-BE49-F238E27FC236}">
                <a16:creationId xmlns:a16="http://schemas.microsoft.com/office/drawing/2014/main" id="{99ABCF20-5850-4E9E-ADFB-16C2BD5B3553}"/>
              </a:ext>
            </a:extLst>
          </p:cNvPr>
          <p:cNvSpPr/>
          <p:nvPr/>
        </p:nvSpPr>
        <p:spPr bwMode="gray">
          <a:xfrm>
            <a:off x="400051" y="2095591"/>
            <a:ext cx="801521" cy="1097716"/>
          </a:xfrm>
          <a:prstGeom prst="homePlate">
            <a:avLst>
              <a:gd name="adj" fmla="val 27898"/>
            </a:avLst>
          </a:prstGeom>
          <a:solidFill>
            <a:srgbClr val="767171"/>
          </a:solidFill>
          <a:ln w="12700" cap="flat" cmpd="sng" algn="ctr">
            <a:solidFill>
              <a:schemeClr val="bg1"/>
            </a:solidFill>
            <a:prstDash val="solid"/>
            <a:miter lim="800000"/>
            <a:headEnd type="none" w="med" len="med"/>
            <a:tailEnd type="none" w="med" len="med"/>
          </a:ln>
        </p:spPr>
        <p:txBody>
          <a:bodyPr wrap="square" lIns="97790" tIns="97790" rIns="97790" bIns="97790" rtlCol="0" anchor="ctr"/>
          <a:lstStyle/>
          <a:p>
            <a:pPr algn="ctr">
              <a:lnSpc>
                <a:spcPct val="106000"/>
              </a:lnSpc>
              <a:buFont typeface="Wingdings 2" pitchFamily="18" charset="2"/>
              <a:buNone/>
            </a:pPr>
            <a:endParaRPr lang="en-US" sz="1600" b="1" dirty="0">
              <a:solidFill>
                <a:schemeClr val="bg1"/>
              </a:solidFill>
            </a:endParaRPr>
          </a:p>
        </p:txBody>
      </p:sp>
      <p:sp>
        <p:nvSpPr>
          <p:cNvPr id="16" name="Arrow: Chevron 15">
            <a:extLst>
              <a:ext uri="{FF2B5EF4-FFF2-40B4-BE49-F238E27FC236}">
                <a16:creationId xmlns:a16="http://schemas.microsoft.com/office/drawing/2014/main" id="{56476BBB-9550-428A-AD5F-CAD2568F760F}"/>
              </a:ext>
            </a:extLst>
          </p:cNvPr>
          <p:cNvSpPr/>
          <p:nvPr/>
        </p:nvSpPr>
        <p:spPr bwMode="gray">
          <a:xfrm>
            <a:off x="2655916" y="2095591"/>
            <a:ext cx="1749044" cy="1083122"/>
          </a:xfrm>
          <a:prstGeom prst="chevron">
            <a:avLst>
              <a:gd name="adj" fmla="val 21712"/>
            </a:avLst>
          </a:prstGeom>
          <a:solidFill>
            <a:srgbClr val="164484"/>
          </a:solidFill>
          <a:ln w="12700" cap="flat" cmpd="sng" algn="ctr">
            <a:solidFill>
              <a:schemeClr val="bg1"/>
            </a:solidFill>
            <a:prstDash val="solid"/>
            <a:miter lim="800000"/>
            <a:headEnd type="none" w="med" len="med"/>
            <a:tailEnd type="none" w="med" len="med"/>
          </a:ln>
        </p:spPr>
        <p:txBody>
          <a:bodyPr wrap="square" lIns="97790" tIns="97790" rIns="97790" bIns="97790" rtlCol="0" anchor="ctr"/>
          <a:lstStyle/>
          <a:p>
            <a:pPr algn="ctr">
              <a:lnSpc>
                <a:spcPct val="106000"/>
              </a:lnSpc>
              <a:buFont typeface="Wingdings 2" pitchFamily="18" charset="2"/>
              <a:buNone/>
            </a:pPr>
            <a:endParaRPr lang="en-US" sz="1600" b="1" dirty="0">
              <a:solidFill>
                <a:schemeClr val="bg1"/>
              </a:solidFill>
            </a:endParaRPr>
          </a:p>
        </p:txBody>
      </p:sp>
      <p:sp>
        <p:nvSpPr>
          <p:cNvPr id="17" name="TextBox 16">
            <a:extLst>
              <a:ext uri="{FF2B5EF4-FFF2-40B4-BE49-F238E27FC236}">
                <a16:creationId xmlns:a16="http://schemas.microsoft.com/office/drawing/2014/main" id="{CFE5F75E-9810-4B25-85E6-FDD61B429B14}"/>
              </a:ext>
            </a:extLst>
          </p:cNvPr>
          <p:cNvSpPr txBox="1"/>
          <p:nvPr/>
        </p:nvSpPr>
        <p:spPr>
          <a:xfrm>
            <a:off x="504256" y="2521339"/>
            <a:ext cx="593111" cy="246221"/>
          </a:xfrm>
          <a:prstGeom prst="rect">
            <a:avLst/>
          </a:prstGeom>
          <a:noFill/>
        </p:spPr>
        <p:txBody>
          <a:bodyPr vert="horz" wrap="none" lIns="0" tIns="0" rIns="0" bIns="0" rtlCol="0" anchor="ctr">
            <a:spAutoFit/>
          </a:bodyPr>
          <a:lstStyle/>
          <a:p>
            <a:pPr algn="ctr">
              <a:spcBef>
                <a:spcPts val="200"/>
              </a:spcBef>
              <a:buSzPct val="100000"/>
            </a:pPr>
            <a:r>
              <a:rPr lang="en-US" sz="1600" dirty="0">
                <a:solidFill>
                  <a:srgbClr val="FFFFFF"/>
                </a:solidFill>
              </a:rPr>
              <a:t>NOFO</a:t>
            </a:r>
          </a:p>
        </p:txBody>
      </p:sp>
      <p:sp>
        <p:nvSpPr>
          <p:cNvPr id="18" name="TextBox 17">
            <a:extLst>
              <a:ext uri="{FF2B5EF4-FFF2-40B4-BE49-F238E27FC236}">
                <a16:creationId xmlns:a16="http://schemas.microsoft.com/office/drawing/2014/main" id="{8AA93256-599E-4A2E-A1F4-EE9E1F7EC69C}"/>
              </a:ext>
            </a:extLst>
          </p:cNvPr>
          <p:cNvSpPr txBox="1"/>
          <p:nvPr/>
        </p:nvSpPr>
        <p:spPr>
          <a:xfrm>
            <a:off x="3003137" y="2378106"/>
            <a:ext cx="1054601" cy="518091"/>
          </a:xfrm>
          <a:prstGeom prst="rect">
            <a:avLst/>
          </a:prstGeom>
          <a:noFill/>
        </p:spPr>
        <p:txBody>
          <a:bodyPr vert="horz" wrap="none" lIns="0" tIns="0" rIns="0" bIns="0" rtlCol="0" anchor="ctr">
            <a:spAutoFit/>
          </a:bodyPr>
          <a:lstStyle/>
          <a:p>
            <a:pPr algn="ctr">
              <a:spcBef>
                <a:spcPts val="200"/>
              </a:spcBef>
              <a:buSzPct val="100000"/>
            </a:pPr>
            <a:r>
              <a:rPr lang="en-US" sz="1600" dirty="0">
                <a:solidFill>
                  <a:schemeClr val="bg1"/>
                </a:solidFill>
              </a:rPr>
              <a:t>Five-Year </a:t>
            </a:r>
          </a:p>
          <a:p>
            <a:pPr algn="ctr">
              <a:spcBef>
                <a:spcPts val="200"/>
              </a:spcBef>
              <a:buSzPct val="100000"/>
            </a:pPr>
            <a:r>
              <a:rPr lang="en-US" sz="1600" dirty="0">
                <a:solidFill>
                  <a:schemeClr val="bg1"/>
                </a:solidFill>
              </a:rPr>
              <a:t>Action Plan</a:t>
            </a:r>
          </a:p>
        </p:txBody>
      </p:sp>
      <p:sp>
        <p:nvSpPr>
          <p:cNvPr id="20" name="TextBox 19">
            <a:extLst>
              <a:ext uri="{FF2B5EF4-FFF2-40B4-BE49-F238E27FC236}">
                <a16:creationId xmlns:a16="http://schemas.microsoft.com/office/drawing/2014/main" id="{B4F3AA63-DE68-4F31-85E1-AE639FC331C3}"/>
              </a:ext>
            </a:extLst>
          </p:cNvPr>
          <p:cNvSpPr txBox="1"/>
          <p:nvPr/>
        </p:nvSpPr>
        <p:spPr>
          <a:xfrm>
            <a:off x="5691010" y="2674452"/>
            <a:ext cx="819414" cy="492443"/>
          </a:xfrm>
          <a:prstGeom prst="rect">
            <a:avLst/>
          </a:prstGeom>
          <a:noFill/>
        </p:spPr>
        <p:txBody>
          <a:bodyPr vert="horz" wrap="none" lIns="0" tIns="0" rIns="0" bIns="0" rtlCol="0" anchor="ctr">
            <a:spAutoFit/>
          </a:bodyPr>
          <a:lstStyle/>
          <a:p>
            <a:pPr algn="ctr">
              <a:spcBef>
                <a:spcPts val="200"/>
              </a:spcBef>
              <a:buSzPct val="100000"/>
            </a:pPr>
            <a:r>
              <a:rPr lang="en-US" sz="1600" dirty="0">
                <a:solidFill>
                  <a:srgbClr val="FFFFFF"/>
                </a:solidFill>
              </a:rPr>
              <a:t>Initial </a:t>
            </a:r>
            <a:br>
              <a:rPr lang="en-US" sz="1600" dirty="0">
                <a:solidFill>
                  <a:srgbClr val="FFFFFF"/>
                </a:solidFill>
              </a:rPr>
            </a:br>
            <a:r>
              <a:rPr lang="en-US" sz="1600" dirty="0">
                <a:solidFill>
                  <a:srgbClr val="FFFFFF"/>
                </a:solidFill>
              </a:rPr>
              <a:t>Proposal</a:t>
            </a:r>
          </a:p>
        </p:txBody>
      </p:sp>
      <p:sp>
        <p:nvSpPr>
          <p:cNvPr id="21" name="Arrow: Chevron 20">
            <a:extLst>
              <a:ext uri="{FF2B5EF4-FFF2-40B4-BE49-F238E27FC236}">
                <a16:creationId xmlns:a16="http://schemas.microsoft.com/office/drawing/2014/main" id="{1AB156ED-D35F-4429-852D-2D253811485D}"/>
              </a:ext>
            </a:extLst>
          </p:cNvPr>
          <p:cNvSpPr/>
          <p:nvPr/>
        </p:nvSpPr>
        <p:spPr bwMode="gray">
          <a:xfrm>
            <a:off x="9398168" y="2371816"/>
            <a:ext cx="1115935" cy="1097715"/>
          </a:xfrm>
          <a:prstGeom prst="chevron">
            <a:avLst>
              <a:gd name="adj" fmla="val 20012"/>
            </a:avLst>
          </a:prstGeom>
          <a:solidFill>
            <a:srgbClr val="767171"/>
          </a:solidFill>
          <a:ln w="12700" cap="flat" cmpd="sng" algn="ctr">
            <a:solidFill>
              <a:schemeClr val="bg1"/>
            </a:solidFill>
            <a:prstDash val="solid"/>
            <a:miter lim="800000"/>
            <a:headEnd type="none" w="med" len="med"/>
            <a:tailEnd type="none" w="med" len="med"/>
          </a:ln>
        </p:spPr>
        <p:txBody>
          <a:bodyPr wrap="square" lIns="97790" tIns="97790" rIns="97790" bIns="97790" rtlCol="0" anchor="ctr"/>
          <a:lstStyle/>
          <a:p>
            <a:pPr algn="ctr">
              <a:lnSpc>
                <a:spcPct val="106000"/>
              </a:lnSpc>
              <a:buFont typeface="Wingdings 2" pitchFamily="18" charset="2"/>
              <a:buNone/>
            </a:pPr>
            <a:endParaRPr lang="en-US" sz="1600" b="1" dirty="0">
              <a:solidFill>
                <a:schemeClr val="bg1"/>
              </a:solidFill>
            </a:endParaRPr>
          </a:p>
        </p:txBody>
      </p:sp>
      <p:sp>
        <p:nvSpPr>
          <p:cNvPr id="22" name="TextBox 21">
            <a:extLst>
              <a:ext uri="{FF2B5EF4-FFF2-40B4-BE49-F238E27FC236}">
                <a16:creationId xmlns:a16="http://schemas.microsoft.com/office/drawing/2014/main" id="{4D313F4E-B997-4648-8022-CAEFCD8056E6}"/>
              </a:ext>
            </a:extLst>
          </p:cNvPr>
          <p:cNvSpPr txBox="1"/>
          <p:nvPr/>
        </p:nvSpPr>
        <p:spPr>
          <a:xfrm>
            <a:off x="9591099" y="2674452"/>
            <a:ext cx="798441" cy="492443"/>
          </a:xfrm>
          <a:prstGeom prst="rect">
            <a:avLst/>
          </a:prstGeom>
          <a:noFill/>
        </p:spPr>
        <p:txBody>
          <a:bodyPr vert="horz" wrap="none" lIns="0" tIns="0" rIns="0" bIns="0" rtlCol="0" anchor="ctr">
            <a:spAutoFit/>
          </a:bodyPr>
          <a:lstStyle/>
          <a:p>
            <a:pPr algn="ctr">
              <a:spcBef>
                <a:spcPts val="200"/>
              </a:spcBef>
              <a:buSzPct val="100000"/>
            </a:pPr>
            <a:r>
              <a:rPr lang="en-US" sz="1600" dirty="0">
                <a:solidFill>
                  <a:srgbClr val="FFFFFF"/>
                </a:solidFill>
              </a:rPr>
              <a:t>NTIA </a:t>
            </a:r>
            <a:br>
              <a:rPr lang="en-US" sz="1600" dirty="0">
                <a:solidFill>
                  <a:srgbClr val="FFFFFF"/>
                </a:solidFill>
              </a:rPr>
            </a:br>
            <a:r>
              <a:rPr lang="en-US" sz="1600" dirty="0">
                <a:solidFill>
                  <a:srgbClr val="FFFFFF"/>
                </a:solidFill>
              </a:rPr>
              <a:t>approval</a:t>
            </a:r>
          </a:p>
        </p:txBody>
      </p:sp>
      <p:sp>
        <p:nvSpPr>
          <p:cNvPr id="23" name="Arrow: Chevron 22">
            <a:extLst>
              <a:ext uri="{FF2B5EF4-FFF2-40B4-BE49-F238E27FC236}">
                <a16:creationId xmlns:a16="http://schemas.microsoft.com/office/drawing/2014/main" id="{2D2E53D0-A4D0-44E9-BAE6-0534E1F91790}"/>
              </a:ext>
            </a:extLst>
          </p:cNvPr>
          <p:cNvSpPr/>
          <p:nvPr/>
        </p:nvSpPr>
        <p:spPr bwMode="gray">
          <a:xfrm>
            <a:off x="7819261" y="1809841"/>
            <a:ext cx="4296537" cy="424187"/>
          </a:xfrm>
          <a:prstGeom prst="chevron">
            <a:avLst>
              <a:gd name="adj" fmla="val 19407"/>
            </a:avLst>
          </a:prstGeom>
          <a:solidFill>
            <a:srgbClr val="164484"/>
          </a:solidFill>
          <a:ln w="12700" cap="flat" cmpd="sng" algn="ctr">
            <a:solidFill>
              <a:schemeClr val="bg1"/>
            </a:solidFill>
            <a:prstDash val="solid"/>
            <a:miter lim="800000"/>
            <a:headEnd type="none" w="med" len="med"/>
            <a:tailEnd type="none" w="med" len="med"/>
          </a:ln>
        </p:spPr>
        <p:txBody>
          <a:bodyPr wrap="square" lIns="97790" tIns="97790" rIns="97790" bIns="97790" rtlCol="0" anchor="ctr"/>
          <a:lstStyle/>
          <a:p>
            <a:pPr algn="ctr">
              <a:lnSpc>
                <a:spcPct val="106000"/>
              </a:lnSpc>
              <a:buFont typeface="Wingdings 2" pitchFamily="18" charset="2"/>
              <a:buNone/>
            </a:pPr>
            <a:endParaRPr lang="en-US" sz="1600" b="1" dirty="0">
              <a:solidFill>
                <a:schemeClr val="bg1"/>
              </a:solidFill>
            </a:endParaRPr>
          </a:p>
        </p:txBody>
      </p:sp>
      <p:sp>
        <p:nvSpPr>
          <p:cNvPr id="24" name="TextBox 23">
            <a:extLst>
              <a:ext uri="{FF2B5EF4-FFF2-40B4-BE49-F238E27FC236}">
                <a16:creationId xmlns:a16="http://schemas.microsoft.com/office/drawing/2014/main" id="{086B9210-82AF-4776-A9EC-54370FFCFA18}"/>
              </a:ext>
            </a:extLst>
          </p:cNvPr>
          <p:cNvSpPr txBox="1"/>
          <p:nvPr/>
        </p:nvSpPr>
        <p:spPr>
          <a:xfrm>
            <a:off x="8307663" y="1898824"/>
            <a:ext cx="3319732" cy="246221"/>
          </a:xfrm>
          <a:prstGeom prst="rect">
            <a:avLst/>
          </a:prstGeom>
          <a:noFill/>
        </p:spPr>
        <p:txBody>
          <a:bodyPr vert="horz" wrap="square" lIns="0" tIns="0" rIns="0" bIns="0" rtlCol="0" anchor="ctr">
            <a:spAutoFit/>
          </a:bodyPr>
          <a:lstStyle/>
          <a:p>
            <a:pPr algn="ctr">
              <a:spcBef>
                <a:spcPts val="200"/>
              </a:spcBef>
              <a:buSzPct val="100000"/>
            </a:pPr>
            <a:r>
              <a:rPr lang="en-US" sz="1600" dirty="0">
                <a:solidFill>
                  <a:srgbClr val="FFFFFF"/>
                </a:solidFill>
              </a:rPr>
              <a:t>Implementation and monitoring</a:t>
            </a:r>
          </a:p>
        </p:txBody>
      </p:sp>
      <p:sp>
        <p:nvSpPr>
          <p:cNvPr id="25" name="Arrow: Chevron 24">
            <a:extLst>
              <a:ext uri="{FF2B5EF4-FFF2-40B4-BE49-F238E27FC236}">
                <a16:creationId xmlns:a16="http://schemas.microsoft.com/office/drawing/2014/main" id="{4D3911F2-DFA5-4F44-ABB9-2FE1A61C403F}"/>
              </a:ext>
            </a:extLst>
          </p:cNvPr>
          <p:cNvSpPr/>
          <p:nvPr/>
        </p:nvSpPr>
        <p:spPr bwMode="gray">
          <a:xfrm>
            <a:off x="1054222" y="2095591"/>
            <a:ext cx="1749044" cy="1097715"/>
          </a:xfrm>
          <a:prstGeom prst="chevron">
            <a:avLst>
              <a:gd name="adj" fmla="val 20994"/>
            </a:avLst>
          </a:prstGeom>
          <a:solidFill>
            <a:srgbClr val="164484"/>
          </a:solidFill>
          <a:ln w="12700" cap="flat" cmpd="sng" algn="ctr">
            <a:solidFill>
              <a:schemeClr val="bg1"/>
            </a:solidFill>
            <a:prstDash val="solid"/>
            <a:miter lim="800000"/>
            <a:headEnd type="none" w="med" len="med"/>
            <a:tailEnd type="none" w="med" len="med"/>
          </a:ln>
        </p:spPr>
        <p:txBody>
          <a:bodyPr wrap="square" lIns="97790" tIns="97790" rIns="97790" bIns="97790" rtlCol="0" anchor="ctr"/>
          <a:lstStyle/>
          <a:p>
            <a:pPr algn="ctr">
              <a:lnSpc>
                <a:spcPct val="106000"/>
              </a:lnSpc>
              <a:buFont typeface="Wingdings 2" pitchFamily="18" charset="2"/>
              <a:buNone/>
            </a:pPr>
            <a:endParaRPr lang="en-US" sz="1600" b="1" dirty="0">
              <a:solidFill>
                <a:schemeClr val="bg1"/>
              </a:solidFill>
            </a:endParaRPr>
          </a:p>
        </p:txBody>
      </p:sp>
      <p:sp>
        <p:nvSpPr>
          <p:cNvPr id="29" name="TextBox 28">
            <a:extLst>
              <a:ext uri="{FF2B5EF4-FFF2-40B4-BE49-F238E27FC236}">
                <a16:creationId xmlns:a16="http://schemas.microsoft.com/office/drawing/2014/main" id="{138891C3-8518-41DA-AAAB-E8F5A2DA0DCF}"/>
              </a:ext>
            </a:extLst>
          </p:cNvPr>
          <p:cNvSpPr txBox="1"/>
          <p:nvPr/>
        </p:nvSpPr>
        <p:spPr>
          <a:xfrm>
            <a:off x="1517539" y="2385403"/>
            <a:ext cx="822410" cy="518091"/>
          </a:xfrm>
          <a:prstGeom prst="rect">
            <a:avLst/>
          </a:prstGeom>
          <a:noFill/>
        </p:spPr>
        <p:txBody>
          <a:bodyPr vert="horz" wrap="none" lIns="0" tIns="0" rIns="0" bIns="0" rtlCol="0" anchor="ctr">
            <a:spAutoFit/>
          </a:bodyPr>
          <a:lstStyle/>
          <a:p>
            <a:pPr algn="ctr">
              <a:spcBef>
                <a:spcPts val="200"/>
              </a:spcBef>
              <a:buSzPct val="100000"/>
            </a:pPr>
            <a:r>
              <a:rPr lang="en-US" sz="1600" dirty="0">
                <a:solidFill>
                  <a:srgbClr val="FFFFFF"/>
                </a:solidFill>
              </a:rPr>
              <a:t>Letter of </a:t>
            </a:r>
          </a:p>
          <a:p>
            <a:pPr algn="ctr">
              <a:spcBef>
                <a:spcPts val="200"/>
              </a:spcBef>
              <a:buSzPct val="100000"/>
            </a:pPr>
            <a:r>
              <a:rPr lang="en-US" sz="1600" dirty="0">
                <a:solidFill>
                  <a:srgbClr val="FFFFFF"/>
                </a:solidFill>
              </a:rPr>
              <a:t>Intent</a:t>
            </a:r>
          </a:p>
        </p:txBody>
      </p:sp>
      <p:sp>
        <p:nvSpPr>
          <p:cNvPr id="30" name="Arrow: Chevron 29">
            <a:extLst>
              <a:ext uri="{FF2B5EF4-FFF2-40B4-BE49-F238E27FC236}">
                <a16:creationId xmlns:a16="http://schemas.microsoft.com/office/drawing/2014/main" id="{21F24725-BB4F-4CFA-9F91-FB5AE4E3BBAE}"/>
              </a:ext>
            </a:extLst>
          </p:cNvPr>
          <p:cNvSpPr/>
          <p:nvPr/>
        </p:nvSpPr>
        <p:spPr bwMode="gray">
          <a:xfrm>
            <a:off x="7796474" y="2371816"/>
            <a:ext cx="1749044" cy="1097715"/>
          </a:xfrm>
          <a:prstGeom prst="chevron">
            <a:avLst>
              <a:gd name="adj" fmla="val 20396"/>
            </a:avLst>
          </a:prstGeom>
          <a:solidFill>
            <a:srgbClr val="164484"/>
          </a:solidFill>
          <a:ln w="12700" cap="flat" cmpd="sng" algn="ctr">
            <a:solidFill>
              <a:schemeClr val="bg1"/>
            </a:solidFill>
            <a:prstDash val="solid"/>
            <a:miter lim="800000"/>
            <a:headEnd type="none" w="med" len="med"/>
            <a:tailEnd type="none" w="med" len="med"/>
          </a:ln>
        </p:spPr>
        <p:txBody>
          <a:bodyPr wrap="square" lIns="97790" tIns="97790" rIns="97790" bIns="97790" rtlCol="0" anchor="ctr"/>
          <a:lstStyle/>
          <a:p>
            <a:pPr algn="ctr">
              <a:lnSpc>
                <a:spcPct val="106000"/>
              </a:lnSpc>
              <a:buFont typeface="Wingdings 2" pitchFamily="18" charset="2"/>
              <a:buNone/>
            </a:pPr>
            <a:endParaRPr lang="en-US" sz="1600" b="1" dirty="0">
              <a:solidFill>
                <a:schemeClr val="bg1"/>
              </a:solidFill>
            </a:endParaRPr>
          </a:p>
        </p:txBody>
      </p:sp>
      <p:sp>
        <p:nvSpPr>
          <p:cNvPr id="31" name="TextBox 30">
            <a:extLst>
              <a:ext uri="{FF2B5EF4-FFF2-40B4-BE49-F238E27FC236}">
                <a16:creationId xmlns:a16="http://schemas.microsoft.com/office/drawing/2014/main" id="{77CE1CA9-64A7-4F9F-BC31-D2365956DAEB}"/>
              </a:ext>
            </a:extLst>
          </p:cNvPr>
          <p:cNvSpPr txBox="1"/>
          <p:nvPr/>
        </p:nvSpPr>
        <p:spPr>
          <a:xfrm>
            <a:off x="8261289" y="2674452"/>
            <a:ext cx="819414" cy="492443"/>
          </a:xfrm>
          <a:prstGeom prst="rect">
            <a:avLst/>
          </a:prstGeom>
          <a:noFill/>
        </p:spPr>
        <p:txBody>
          <a:bodyPr vert="horz" wrap="none" lIns="0" tIns="0" rIns="0" bIns="0" rtlCol="0" anchor="ctr">
            <a:spAutoFit/>
          </a:bodyPr>
          <a:lstStyle/>
          <a:p>
            <a:pPr algn="ctr">
              <a:spcBef>
                <a:spcPts val="200"/>
              </a:spcBef>
              <a:buSzPct val="100000"/>
            </a:pPr>
            <a:r>
              <a:rPr lang="en-US" sz="1600" dirty="0">
                <a:solidFill>
                  <a:srgbClr val="FFFFFF"/>
                </a:solidFill>
              </a:rPr>
              <a:t>Final </a:t>
            </a:r>
            <a:br>
              <a:rPr lang="en-US" sz="1600" dirty="0">
                <a:solidFill>
                  <a:srgbClr val="FFFFFF"/>
                </a:solidFill>
              </a:rPr>
            </a:br>
            <a:r>
              <a:rPr lang="en-US" sz="1600" dirty="0">
                <a:solidFill>
                  <a:srgbClr val="FFFFFF"/>
                </a:solidFill>
              </a:rPr>
              <a:t>Proposal</a:t>
            </a:r>
          </a:p>
        </p:txBody>
      </p:sp>
      <p:sp>
        <p:nvSpPr>
          <p:cNvPr id="35" name="Arrow: Chevron 34">
            <a:extLst>
              <a:ext uri="{FF2B5EF4-FFF2-40B4-BE49-F238E27FC236}">
                <a16:creationId xmlns:a16="http://schemas.microsoft.com/office/drawing/2014/main" id="{8A422F1A-62BE-4F56-8188-670B60203AAB}"/>
              </a:ext>
            </a:extLst>
          </p:cNvPr>
          <p:cNvSpPr/>
          <p:nvPr/>
        </p:nvSpPr>
        <p:spPr bwMode="gray">
          <a:xfrm>
            <a:off x="6827889" y="2371816"/>
            <a:ext cx="1115935" cy="1097715"/>
          </a:xfrm>
          <a:prstGeom prst="chevron">
            <a:avLst>
              <a:gd name="adj" fmla="val 20389"/>
            </a:avLst>
          </a:prstGeom>
          <a:solidFill>
            <a:srgbClr val="767171"/>
          </a:solidFill>
          <a:ln w="12700" cap="flat" cmpd="sng" algn="ctr">
            <a:solidFill>
              <a:schemeClr val="bg1"/>
            </a:solidFill>
            <a:prstDash val="solid"/>
            <a:miter lim="800000"/>
            <a:headEnd type="none" w="med" len="med"/>
            <a:tailEnd type="none" w="med" len="med"/>
          </a:ln>
        </p:spPr>
        <p:txBody>
          <a:bodyPr wrap="square" lIns="97790" tIns="97790" rIns="97790" bIns="97790" rtlCol="0" anchor="ctr"/>
          <a:lstStyle/>
          <a:p>
            <a:pPr algn="ctr">
              <a:lnSpc>
                <a:spcPct val="106000"/>
              </a:lnSpc>
              <a:buFont typeface="Wingdings 2" pitchFamily="18" charset="2"/>
              <a:buNone/>
            </a:pPr>
            <a:endParaRPr lang="en-US" sz="1600" b="1" dirty="0">
              <a:solidFill>
                <a:schemeClr val="bg1"/>
              </a:solidFill>
            </a:endParaRPr>
          </a:p>
        </p:txBody>
      </p:sp>
      <p:sp>
        <p:nvSpPr>
          <p:cNvPr id="36" name="TextBox 35">
            <a:extLst>
              <a:ext uri="{FF2B5EF4-FFF2-40B4-BE49-F238E27FC236}">
                <a16:creationId xmlns:a16="http://schemas.microsoft.com/office/drawing/2014/main" id="{F25076CA-F1C1-49D0-8708-656CA19B862D}"/>
              </a:ext>
            </a:extLst>
          </p:cNvPr>
          <p:cNvSpPr txBox="1"/>
          <p:nvPr/>
        </p:nvSpPr>
        <p:spPr>
          <a:xfrm>
            <a:off x="7020820" y="2674452"/>
            <a:ext cx="798441" cy="492443"/>
          </a:xfrm>
          <a:prstGeom prst="rect">
            <a:avLst/>
          </a:prstGeom>
          <a:noFill/>
        </p:spPr>
        <p:txBody>
          <a:bodyPr vert="horz" wrap="none" lIns="0" tIns="0" rIns="0" bIns="0" rtlCol="0" anchor="ctr">
            <a:spAutoFit/>
          </a:bodyPr>
          <a:lstStyle/>
          <a:p>
            <a:pPr algn="ctr">
              <a:spcBef>
                <a:spcPts val="200"/>
              </a:spcBef>
              <a:buSzPct val="100000"/>
            </a:pPr>
            <a:r>
              <a:rPr lang="en-US" sz="1600" dirty="0">
                <a:solidFill>
                  <a:srgbClr val="FFFFFF"/>
                </a:solidFill>
              </a:rPr>
              <a:t>NTIA </a:t>
            </a:r>
            <a:br>
              <a:rPr lang="en-US" sz="1600" dirty="0">
                <a:solidFill>
                  <a:srgbClr val="FFFFFF"/>
                </a:solidFill>
              </a:rPr>
            </a:br>
            <a:r>
              <a:rPr lang="en-US" sz="1600" dirty="0">
                <a:solidFill>
                  <a:srgbClr val="FFFFFF"/>
                </a:solidFill>
              </a:rPr>
              <a:t>approval</a:t>
            </a:r>
          </a:p>
        </p:txBody>
      </p:sp>
      <p:sp>
        <p:nvSpPr>
          <p:cNvPr id="100" name="Arrow: Chevron 99">
            <a:extLst>
              <a:ext uri="{FF2B5EF4-FFF2-40B4-BE49-F238E27FC236}">
                <a16:creationId xmlns:a16="http://schemas.microsoft.com/office/drawing/2014/main" id="{D2E22366-FD10-4D23-9905-2F5ADF4CD37B}"/>
              </a:ext>
            </a:extLst>
          </p:cNvPr>
          <p:cNvSpPr/>
          <p:nvPr/>
        </p:nvSpPr>
        <p:spPr bwMode="gray">
          <a:xfrm>
            <a:off x="4257610" y="2095591"/>
            <a:ext cx="1115935" cy="1097715"/>
          </a:xfrm>
          <a:prstGeom prst="chevron">
            <a:avLst>
              <a:gd name="adj" fmla="val 20389"/>
            </a:avLst>
          </a:prstGeom>
          <a:solidFill>
            <a:srgbClr val="767171"/>
          </a:solidFill>
          <a:ln w="12700" cap="flat" cmpd="sng" algn="ctr">
            <a:solidFill>
              <a:schemeClr val="bg1"/>
            </a:solidFill>
            <a:prstDash val="solid"/>
            <a:miter lim="800000"/>
            <a:headEnd type="none" w="med" len="med"/>
            <a:tailEnd type="none" w="med" len="med"/>
          </a:ln>
        </p:spPr>
        <p:txBody>
          <a:bodyPr wrap="square" lIns="97790" tIns="97790" rIns="97790" bIns="97790" rtlCol="0" anchor="ctr"/>
          <a:lstStyle/>
          <a:p>
            <a:pPr algn="ctr">
              <a:lnSpc>
                <a:spcPct val="106000"/>
              </a:lnSpc>
              <a:buFont typeface="Wingdings 2" pitchFamily="18" charset="2"/>
              <a:buNone/>
            </a:pPr>
            <a:endParaRPr lang="en-US" sz="1600" b="1" dirty="0">
              <a:solidFill>
                <a:schemeClr val="bg1"/>
              </a:solidFill>
            </a:endParaRPr>
          </a:p>
        </p:txBody>
      </p:sp>
      <p:sp>
        <p:nvSpPr>
          <p:cNvPr id="101" name="TextBox 100">
            <a:extLst>
              <a:ext uri="{FF2B5EF4-FFF2-40B4-BE49-F238E27FC236}">
                <a16:creationId xmlns:a16="http://schemas.microsoft.com/office/drawing/2014/main" id="{B31EC24E-B5D0-4681-8BE0-230591C3E38F}"/>
              </a:ext>
            </a:extLst>
          </p:cNvPr>
          <p:cNvSpPr txBox="1"/>
          <p:nvPr/>
        </p:nvSpPr>
        <p:spPr>
          <a:xfrm>
            <a:off x="4554007" y="2398227"/>
            <a:ext cx="591508" cy="492443"/>
          </a:xfrm>
          <a:prstGeom prst="rect">
            <a:avLst/>
          </a:prstGeom>
          <a:noFill/>
        </p:spPr>
        <p:txBody>
          <a:bodyPr vert="horz" wrap="none" lIns="0" tIns="0" rIns="0" bIns="0" rtlCol="0" anchor="ctr">
            <a:spAutoFit/>
          </a:bodyPr>
          <a:lstStyle/>
          <a:p>
            <a:pPr algn="ctr">
              <a:spcBef>
                <a:spcPts val="200"/>
              </a:spcBef>
              <a:buSzPct val="100000"/>
            </a:pPr>
            <a:r>
              <a:rPr lang="en-US" sz="1600" dirty="0">
                <a:solidFill>
                  <a:srgbClr val="FFFFFF"/>
                </a:solidFill>
              </a:rPr>
              <a:t>NTIA </a:t>
            </a:r>
            <a:br>
              <a:rPr lang="en-US" sz="1600" dirty="0">
                <a:solidFill>
                  <a:srgbClr val="FFFFFF"/>
                </a:solidFill>
              </a:rPr>
            </a:br>
            <a:r>
              <a:rPr lang="en-US" sz="1600" dirty="0">
                <a:solidFill>
                  <a:srgbClr val="FFFFFF"/>
                </a:solidFill>
              </a:rPr>
              <a:t>review</a:t>
            </a:r>
          </a:p>
        </p:txBody>
      </p:sp>
      <p:sp>
        <p:nvSpPr>
          <p:cNvPr id="40" name="Oval 50">
            <a:extLst>
              <a:ext uri="{FF2B5EF4-FFF2-40B4-BE49-F238E27FC236}">
                <a16:creationId xmlns:a16="http://schemas.microsoft.com/office/drawing/2014/main" id="{81C2447F-D192-47CF-AF02-261338E767DE}"/>
              </a:ext>
            </a:extLst>
          </p:cNvPr>
          <p:cNvSpPr>
            <a:spLocks noChangeArrowheads="1"/>
          </p:cNvSpPr>
          <p:nvPr/>
        </p:nvSpPr>
        <p:spPr bwMode="auto">
          <a:xfrm>
            <a:off x="1006597" y="1990816"/>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1</a:t>
            </a:r>
          </a:p>
        </p:txBody>
      </p:sp>
      <p:sp>
        <p:nvSpPr>
          <p:cNvPr id="51" name="Oval 50">
            <a:extLst>
              <a:ext uri="{FF2B5EF4-FFF2-40B4-BE49-F238E27FC236}">
                <a16:creationId xmlns:a16="http://schemas.microsoft.com/office/drawing/2014/main" id="{D7EF6B87-3C09-4576-8995-825CBF159B88}"/>
              </a:ext>
            </a:extLst>
          </p:cNvPr>
          <p:cNvSpPr>
            <a:spLocks noChangeArrowheads="1"/>
          </p:cNvSpPr>
          <p:nvPr/>
        </p:nvSpPr>
        <p:spPr bwMode="auto">
          <a:xfrm>
            <a:off x="2608291" y="1990816"/>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2</a:t>
            </a:r>
          </a:p>
        </p:txBody>
      </p:sp>
      <p:sp>
        <p:nvSpPr>
          <p:cNvPr id="44" name="Oval 43">
            <a:extLst>
              <a:ext uri="{FF2B5EF4-FFF2-40B4-BE49-F238E27FC236}">
                <a16:creationId xmlns:a16="http://schemas.microsoft.com/office/drawing/2014/main" id="{F991B682-B23B-4430-9ED6-7CE2251DC7BA}"/>
              </a:ext>
            </a:extLst>
          </p:cNvPr>
          <p:cNvSpPr>
            <a:spLocks noChangeArrowheads="1"/>
          </p:cNvSpPr>
          <p:nvPr/>
        </p:nvSpPr>
        <p:spPr bwMode="auto">
          <a:xfrm>
            <a:off x="5440052" y="2628116"/>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sp>
        <p:nvSpPr>
          <p:cNvPr id="57" name="Oval 56">
            <a:extLst>
              <a:ext uri="{FF2B5EF4-FFF2-40B4-BE49-F238E27FC236}">
                <a16:creationId xmlns:a16="http://schemas.microsoft.com/office/drawing/2014/main" id="{10549AA7-69FE-48A0-84F7-3F785D1935C7}"/>
              </a:ext>
            </a:extLst>
          </p:cNvPr>
          <p:cNvSpPr>
            <a:spLocks noChangeArrowheads="1"/>
          </p:cNvSpPr>
          <p:nvPr/>
        </p:nvSpPr>
        <p:spPr bwMode="auto">
          <a:xfrm>
            <a:off x="7748849" y="2267041"/>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4</a:t>
            </a:r>
          </a:p>
        </p:txBody>
      </p:sp>
      <p:sp>
        <p:nvSpPr>
          <p:cNvPr id="60" name="Oval 59">
            <a:extLst>
              <a:ext uri="{FF2B5EF4-FFF2-40B4-BE49-F238E27FC236}">
                <a16:creationId xmlns:a16="http://schemas.microsoft.com/office/drawing/2014/main" id="{56204304-39BD-4809-8F0A-7EC755B96171}"/>
              </a:ext>
            </a:extLst>
          </p:cNvPr>
          <p:cNvSpPr>
            <a:spLocks noChangeArrowheads="1"/>
          </p:cNvSpPr>
          <p:nvPr/>
        </p:nvSpPr>
        <p:spPr bwMode="auto">
          <a:xfrm>
            <a:off x="7721346" y="1676767"/>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5</a:t>
            </a:r>
          </a:p>
        </p:txBody>
      </p:sp>
      <p:sp>
        <p:nvSpPr>
          <p:cNvPr id="104" name="TextBox 103">
            <a:extLst>
              <a:ext uri="{FF2B5EF4-FFF2-40B4-BE49-F238E27FC236}">
                <a16:creationId xmlns:a16="http://schemas.microsoft.com/office/drawing/2014/main" id="{C90FB832-C639-4078-85F1-DB4C5578B646}"/>
              </a:ext>
            </a:extLst>
          </p:cNvPr>
          <p:cNvSpPr txBox="1"/>
          <p:nvPr/>
        </p:nvSpPr>
        <p:spPr>
          <a:xfrm>
            <a:off x="3857407" y="3705919"/>
            <a:ext cx="1309212" cy="1815882"/>
          </a:xfrm>
          <a:prstGeom prst="rect">
            <a:avLst/>
          </a:prstGeom>
          <a:solidFill>
            <a:srgbClr val="F2F4F8"/>
          </a:solidFill>
          <a:ln w="12700">
            <a:noFill/>
            <a:prstDash val="dash"/>
          </a:ln>
          <a:extLst>
            <a:ext uri="{91240B29-F687-4F45-9708-019B960494DF}">
              <a14:hiddenLine xmlns:a14="http://schemas.microsoft.com/office/drawing/2010/main" w="12700">
                <a:solidFill>
                  <a:srgbClr val="767171"/>
                </a:solidFill>
                <a:prstDash val="dash"/>
              </a14:hiddenLine>
            </a:ext>
          </a:extLst>
        </p:spPr>
        <p:txBody>
          <a:bodyPr wrap="square" lIns="27432" tIns="45720" rIns="27432" bIns="45720" rtlCol="0" anchor="t">
            <a:spAutoFit/>
          </a:bodyPr>
          <a:lstStyle/>
          <a:p>
            <a:pPr algn="ctr"/>
            <a:r>
              <a:rPr lang="en-US" sz="1400" i="1" dirty="0"/>
              <a:t>Feedback provided throughout planning and implementation, including to each plan that is submitted</a:t>
            </a:r>
          </a:p>
        </p:txBody>
      </p:sp>
      <p:cxnSp>
        <p:nvCxnSpPr>
          <p:cNvPr id="7" name="Straight Connector 6">
            <a:extLst>
              <a:ext uri="{FF2B5EF4-FFF2-40B4-BE49-F238E27FC236}">
                <a16:creationId xmlns:a16="http://schemas.microsoft.com/office/drawing/2014/main" id="{AEF54E9F-BBB5-4C23-B006-542F4612A7FF}"/>
              </a:ext>
            </a:extLst>
          </p:cNvPr>
          <p:cNvCxnSpPr>
            <a:cxnSpLocks/>
            <a:stCxn id="8" idx="2"/>
          </p:cNvCxnSpPr>
          <p:nvPr/>
        </p:nvCxnSpPr>
        <p:spPr>
          <a:xfrm>
            <a:off x="4100414" y="1998464"/>
            <a:ext cx="0" cy="1471067"/>
          </a:xfrm>
          <a:prstGeom prst="line">
            <a:avLst/>
          </a:prstGeom>
          <a:ln w="12700" cap="flat" cmpd="sng" algn="ctr">
            <a:solidFill>
              <a:schemeClr val="bg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7CC4571-8D01-4571-8426-E9733806107D}"/>
              </a:ext>
            </a:extLst>
          </p:cNvPr>
          <p:cNvSpPr/>
          <p:nvPr/>
        </p:nvSpPr>
        <p:spPr>
          <a:xfrm>
            <a:off x="662730" y="3705919"/>
            <a:ext cx="1880511" cy="523220"/>
          </a:xfrm>
          <a:prstGeom prst="rect">
            <a:avLst/>
          </a:prstGeom>
          <a:solidFill>
            <a:srgbClr val="FFFFFF"/>
          </a:solidFill>
          <a:ln w="12700" cap="flat" cmpd="sng" algn="ctr">
            <a:solidFill>
              <a:srgbClr val="164484"/>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27432" tIns="45720" rIns="27432" bIns="45720" rtlCol="0" anchor="t">
            <a:spAutoFit/>
          </a:bodyPr>
          <a:lstStyle/>
          <a:p>
            <a:pPr algn="ctr"/>
            <a:r>
              <a:rPr lang="en-US" sz="1400" dirty="0">
                <a:solidFill>
                  <a:schemeClr val="tx1"/>
                </a:solidFill>
              </a:rPr>
              <a:t>Submit a </a:t>
            </a:r>
            <a:r>
              <a:rPr lang="en-US" sz="1400" b="1" dirty="0">
                <a:solidFill>
                  <a:srgbClr val="164484"/>
                </a:solidFill>
              </a:rPr>
              <a:t>Letter of Intent </a:t>
            </a:r>
            <a:r>
              <a:rPr lang="en-US" sz="1400" dirty="0">
                <a:solidFill>
                  <a:schemeClr val="tx1"/>
                </a:solidFill>
              </a:rPr>
              <a:t>due 7/18</a:t>
            </a:r>
          </a:p>
        </p:txBody>
      </p:sp>
      <p:grpSp>
        <p:nvGrpSpPr>
          <p:cNvPr id="10" name="Group 9">
            <a:extLst>
              <a:ext uri="{FF2B5EF4-FFF2-40B4-BE49-F238E27FC236}">
                <a16:creationId xmlns:a16="http://schemas.microsoft.com/office/drawing/2014/main" id="{82E696BC-27AC-47A5-B184-429A09A5550A}"/>
              </a:ext>
            </a:extLst>
          </p:cNvPr>
          <p:cNvGrpSpPr/>
          <p:nvPr/>
        </p:nvGrpSpPr>
        <p:grpSpPr>
          <a:xfrm>
            <a:off x="6972241" y="5500583"/>
            <a:ext cx="5143557" cy="439114"/>
            <a:chOff x="5136223" y="5651045"/>
            <a:chExt cx="5143557" cy="439114"/>
          </a:xfrm>
        </p:grpSpPr>
        <p:sp>
          <p:nvSpPr>
            <p:cNvPr id="56" name="Rectangle 55">
              <a:extLst>
                <a:ext uri="{FF2B5EF4-FFF2-40B4-BE49-F238E27FC236}">
                  <a16:creationId xmlns:a16="http://schemas.microsoft.com/office/drawing/2014/main" id="{661DB997-A059-46B2-9284-59C204AC95A6}"/>
                </a:ext>
              </a:extLst>
            </p:cNvPr>
            <p:cNvSpPr/>
            <p:nvPr/>
          </p:nvSpPr>
          <p:spPr>
            <a:xfrm>
              <a:off x="5136223" y="5651045"/>
              <a:ext cx="5143557" cy="439114"/>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76717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Legend |        </a:t>
              </a:r>
              <a:r>
                <a:rPr lang="en-US" sz="1400" dirty="0">
                  <a:solidFill>
                    <a:schemeClr val="tx1"/>
                  </a:solidFill>
                </a:rPr>
                <a:t>Eligible Entity activity         NTIA activity</a:t>
              </a:r>
            </a:p>
          </p:txBody>
        </p:sp>
        <p:sp>
          <p:nvSpPr>
            <p:cNvPr id="61" name="Rectangle 60">
              <a:extLst>
                <a:ext uri="{FF2B5EF4-FFF2-40B4-BE49-F238E27FC236}">
                  <a16:creationId xmlns:a16="http://schemas.microsoft.com/office/drawing/2014/main" id="{C9A0EFF3-B09B-4435-B7E2-D7F99C0F465C}"/>
                </a:ext>
              </a:extLst>
            </p:cNvPr>
            <p:cNvSpPr/>
            <p:nvPr/>
          </p:nvSpPr>
          <p:spPr>
            <a:xfrm>
              <a:off x="6063966" y="5752196"/>
              <a:ext cx="236811" cy="236811"/>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defTabSz="582930">
                <a:lnSpc>
                  <a:spcPct val="90000"/>
                </a:lnSpc>
                <a:spcAft>
                  <a:spcPts val="638"/>
                </a:spcAft>
              </a:pPr>
              <a:endParaRPr lang="en-US" sz="1400" kern="0" dirty="0">
                <a:solidFill>
                  <a:prstClr val="white"/>
                </a:solidFill>
                <a:latin typeface="Century Gothic"/>
              </a:endParaRPr>
            </a:p>
          </p:txBody>
        </p:sp>
        <p:sp>
          <p:nvSpPr>
            <p:cNvPr id="64" name="Rectangle 63">
              <a:extLst>
                <a:ext uri="{FF2B5EF4-FFF2-40B4-BE49-F238E27FC236}">
                  <a16:creationId xmlns:a16="http://schemas.microsoft.com/office/drawing/2014/main" id="{B21F94C7-EF19-4079-8812-6EC210A20AFE}"/>
                </a:ext>
              </a:extLst>
            </p:cNvPr>
            <p:cNvSpPr/>
            <p:nvPr/>
          </p:nvSpPr>
          <p:spPr>
            <a:xfrm>
              <a:off x="8156467" y="5752196"/>
              <a:ext cx="236811" cy="236811"/>
            </a:xfrm>
            <a:prstGeom prst="rect">
              <a:avLst/>
            </a:prstGeom>
            <a:solidFill>
              <a:srgbClr val="76717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defTabSz="582930">
                <a:lnSpc>
                  <a:spcPct val="90000"/>
                </a:lnSpc>
                <a:spcAft>
                  <a:spcPts val="638"/>
                </a:spcAft>
              </a:pPr>
              <a:endParaRPr lang="en-US" sz="1400" kern="0" dirty="0">
                <a:solidFill>
                  <a:prstClr val="white"/>
                </a:solidFill>
                <a:latin typeface="Century Gothic"/>
              </a:endParaRPr>
            </a:p>
          </p:txBody>
        </p:sp>
      </p:grpSp>
      <p:pic>
        <p:nvPicPr>
          <p:cNvPr id="52" name="Picture 51" descr="A blue sign with white text&#10;&#10;Description automatically generated with low confidence">
            <a:extLst>
              <a:ext uri="{FF2B5EF4-FFF2-40B4-BE49-F238E27FC236}">
                <a16:creationId xmlns:a16="http://schemas.microsoft.com/office/drawing/2014/main" id="{80386BFA-DE05-40E6-AFFF-BF9919A7B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644287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B49-B945-4B35-89F6-F1D737BC98DB}"/>
              </a:ext>
            </a:extLst>
          </p:cNvPr>
          <p:cNvSpPr>
            <a:spLocks noGrp="1"/>
          </p:cNvSpPr>
          <p:nvPr>
            <p:ph type="title"/>
          </p:nvPr>
        </p:nvSpPr>
        <p:spPr/>
        <p:txBody>
          <a:bodyPr vert="horz"/>
          <a:lstStyle/>
          <a:p>
            <a:r>
              <a:rPr lang="en-US" dirty="0"/>
              <a:t>Eligible Entity application process</a:t>
            </a:r>
            <a:br>
              <a:rPr lang="en-US" dirty="0"/>
            </a:br>
            <a:r>
              <a:rPr lang="en-US" sz="4400" i="1" dirty="0">
                <a:solidFill>
                  <a:srgbClr val="C8C8C8"/>
                </a:solidFill>
              </a:rPr>
              <a:t>Letter of intent and planning funds application</a:t>
            </a:r>
            <a:endParaRPr lang="en-US" i="1" dirty="0">
              <a:solidFill>
                <a:srgbClr val="C8C8C8"/>
              </a:solidFill>
            </a:endParaRPr>
          </a:p>
        </p:txBody>
      </p:sp>
      <p:sp>
        <p:nvSpPr>
          <p:cNvPr id="10" name="Oval 50">
            <a:extLst>
              <a:ext uri="{FF2B5EF4-FFF2-40B4-BE49-F238E27FC236}">
                <a16:creationId xmlns:a16="http://schemas.microsoft.com/office/drawing/2014/main" id="{235398EB-F603-408C-B2ED-4BAE26B2D1EF}"/>
              </a:ext>
            </a:extLst>
          </p:cNvPr>
          <p:cNvSpPr>
            <a:spLocks noChangeArrowheads="1"/>
          </p:cNvSpPr>
          <p:nvPr/>
        </p:nvSpPr>
        <p:spPr bwMode="auto">
          <a:xfrm>
            <a:off x="1499393" y="1648059"/>
            <a:ext cx="506900" cy="506900"/>
          </a:xfrm>
          <a:prstGeom prst="ellipse">
            <a:avLst/>
          </a:prstGeom>
          <a:solidFill>
            <a:schemeClr val="bg1"/>
          </a:solidFill>
          <a:ln>
            <a:noFill/>
          </a:ln>
        </p:spPr>
        <p:txBody>
          <a:bodyPr vert="horz" wrap="square" lIns="91440" tIns="45720" rIns="91440" bIns="45720" numCol="1" anchor="ctr" anchorCtr="0" compatLnSpc="1">
            <a:prstTxWarp prst="textNoShape">
              <a:avLst/>
            </a:prstTxWarp>
          </a:bodyPr>
          <a:lstStyle/>
          <a:p>
            <a:pPr algn="ctr"/>
            <a:r>
              <a:rPr lang="en-US" sz="3200" dirty="0">
                <a:solidFill>
                  <a:srgbClr val="164484"/>
                </a:solidFill>
              </a:rPr>
              <a:t>1</a:t>
            </a:r>
          </a:p>
        </p:txBody>
      </p:sp>
      <p:pic>
        <p:nvPicPr>
          <p:cNvPr id="5" name="Picture 4" descr="A blue sign with white text&#10;&#10;Description automatically generated with low confidence">
            <a:extLst>
              <a:ext uri="{FF2B5EF4-FFF2-40B4-BE49-F238E27FC236}">
                <a16:creationId xmlns:a16="http://schemas.microsoft.com/office/drawing/2014/main" id="{B3F43279-47D1-4997-8839-DD663E288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232042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387882"/>
            <a:ext cx="9976848" cy="566735"/>
          </a:xfrm>
          <a:prstGeom prst="rect">
            <a:avLst/>
          </a:prstGeom>
        </p:spPr>
        <p:txBody>
          <a:bodyPr vert="horz">
            <a:noAutofit/>
          </a:bodyPr>
          <a:lstStyle/>
          <a:p>
            <a:pPr>
              <a:buSzPts val="3000"/>
            </a:pPr>
            <a:r>
              <a:rPr lang="en-US" sz="2700" b="1" cap="none" dirty="0">
                <a:solidFill>
                  <a:srgbClr val="164484"/>
                </a:solidFill>
                <a:effectLst/>
                <a:latin typeface="+mn-lt"/>
                <a:ea typeface="Times New Roman" panose="02020603050405020304" pitchFamily="18" charset="0"/>
              </a:rPr>
              <a:t>Letter of Intent | </a:t>
            </a:r>
            <a:r>
              <a:rPr lang="en-US" sz="2700" cap="none" dirty="0">
                <a:solidFill>
                  <a:srgbClr val="164484"/>
                </a:solidFill>
                <a:latin typeface="+mn-lt"/>
                <a:ea typeface="Times New Roman" panose="02020603050405020304" pitchFamily="18" charset="0"/>
              </a:rPr>
              <a:t>Eligible Entit</a:t>
            </a:r>
            <a:r>
              <a:rPr lang="en-US" sz="2700" cap="none" dirty="0">
                <a:solidFill>
                  <a:srgbClr val="164484"/>
                </a:solidFill>
                <a:effectLst/>
                <a:latin typeface="+mn-lt"/>
                <a:ea typeface="Times New Roman" panose="02020603050405020304" pitchFamily="18" charset="0"/>
              </a:rPr>
              <a:t>ies must submit a Letter of Intent by </a:t>
            </a:r>
            <a:r>
              <a:rPr lang="en-US" sz="2700" cap="none" dirty="0">
                <a:solidFill>
                  <a:srgbClr val="164484"/>
                </a:solidFill>
                <a:latin typeface="+mn-lt"/>
                <a:ea typeface="Times New Roman" panose="02020603050405020304" pitchFamily="18" charset="0"/>
              </a:rPr>
              <a:t>J</a:t>
            </a:r>
            <a:r>
              <a:rPr lang="en-US" sz="2700" cap="none" dirty="0">
                <a:solidFill>
                  <a:srgbClr val="164484"/>
                </a:solidFill>
                <a:effectLst/>
                <a:latin typeface="+mn-lt"/>
                <a:ea typeface="Times New Roman" panose="02020603050405020304" pitchFamily="18" charset="0"/>
              </a:rPr>
              <a:t>uly 18, 2022, to participate in the BEAD Program</a:t>
            </a:r>
            <a:endParaRPr lang="en-US" sz="2700" cap="none" dirty="0">
              <a:solidFill>
                <a:srgbClr val="164484"/>
              </a:solidFill>
              <a:latin typeface="+mn-lt"/>
            </a:endParaRPr>
          </a:p>
        </p:txBody>
      </p:sp>
      <p:grpSp>
        <p:nvGrpSpPr>
          <p:cNvPr id="32" name="Group 31">
            <a:extLst>
              <a:ext uri="{FF2B5EF4-FFF2-40B4-BE49-F238E27FC236}">
                <a16:creationId xmlns:a16="http://schemas.microsoft.com/office/drawing/2014/main" id="{240C7F4C-02B4-46F5-AA42-ABDC26F8C623}"/>
              </a:ext>
            </a:extLst>
          </p:cNvPr>
          <p:cNvGrpSpPr/>
          <p:nvPr/>
        </p:nvGrpSpPr>
        <p:grpSpPr>
          <a:xfrm>
            <a:off x="6719986" y="1759501"/>
            <a:ext cx="306171" cy="4079081"/>
            <a:chOff x="5942914" y="2081213"/>
            <a:chExt cx="306171" cy="4079081"/>
          </a:xfrm>
        </p:grpSpPr>
        <p:cxnSp>
          <p:nvCxnSpPr>
            <p:cNvPr id="33" name="Straight Connector 32">
              <a:extLst>
                <a:ext uri="{FF2B5EF4-FFF2-40B4-BE49-F238E27FC236}">
                  <a16:creationId xmlns:a16="http://schemas.microsoft.com/office/drawing/2014/main" id="{115599C2-759D-44FB-8732-D7E8398426E3}"/>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64D5D345-4D6C-461A-8627-7D6950D53FF3}"/>
                </a:ext>
              </a:extLst>
            </p:cNvPr>
            <p:cNvGrpSpPr/>
            <p:nvPr/>
          </p:nvGrpSpPr>
          <p:grpSpPr>
            <a:xfrm>
              <a:off x="5942914" y="3967299"/>
              <a:ext cx="306171" cy="306910"/>
              <a:chOff x="5937564" y="3833745"/>
              <a:chExt cx="306171" cy="306910"/>
            </a:xfrm>
          </p:grpSpPr>
          <p:sp>
            <p:nvSpPr>
              <p:cNvPr id="35" name="Freeform 94">
                <a:extLst>
                  <a:ext uri="{FF2B5EF4-FFF2-40B4-BE49-F238E27FC236}">
                    <a16:creationId xmlns:a16="http://schemas.microsoft.com/office/drawing/2014/main" id="{FBD56EE2-E8A0-4036-8191-8AF7F8FB2429}"/>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a:solidFill>
                  <a:srgbClr val="0A3161"/>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36" name="Freeform 95">
                <a:extLst>
                  <a:ext uri="{FF2B5EF4-FFF2-40B4-BE49-F238E27FC236}">
                    <a16:creationId xmlns:a16="http://schemas.microsoft.com/office/drawing/2014/main" id="{E5F2DE9B-3C48-49BA-8407-5BC2C79C4486}"/>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7" name="Group 6">
            <a:extLst>
              <a:ext uri="{FF2B5EF4-FFF2-40B4-BE49-F238E27FC236}">
                <a16:creationId xmlns:a16="http://schemas.microsoft.com/office/drawing/2014/main" id="{BDED2C7A-6A5D-4608-8FF1-1AC3905380DD}"/>
              </a:ext>
            </a:extLst>
          </p:cNvPr>
          <p:cNvGrpSpPr/>
          <p:nvPr/>
        </p:nvGrpSpPr>
        <p:grpSpPr>
          <a:xfrm>
            <a:off x="7215372" y="1177442"/>
            <a:ext cx="4435285" cy="4936289"/>
            <a:chOff x="546100" y="1370883"/>
            <a:chExt cx="4152900" cy="4936289"/>
          </a:xfrm>
        </p:grpSpPr>
        <p:sp>
          <p:nvSpPr>
            <p:cNvPr id="25" name="TextBox 24">
              <a:extLst>
                <a:ext uri="{FF2B5EF4-FFF2-40B4-BE49-F238E27FC236}">
                  <a16:creationId xmlns:a16="http://schemas.microsoft.com/office/drawing/2014/main" id="{6B7CECAB-F7FE-4F41-B7F3-77C0371B0863}"/>
                </a:ext>
              </a:extLst>
            </p:cNvPr>
            <p:cNvSpPr txBox="1"/>
            <p:nvPr/>
          </p:nvSpPr>
          <p:spPr>
            <a:xfrm>
              <a:off x="546100" y="4240132"/>
              <a:ext cx="4152900" cy="92333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Clr>
                  <a:srgbClr val="0A3161"/>
                </a:buClr>
                <a:buFont typeface="Trebuchet MS" panose="020B0603020202020204" pitchFamily="34" charset="0"/>
                <a:buChar char="​"/>
              </a:pPr>
              <a:r>
                <a:rPr lang="en-US" sz="1800" dirty="0">
                  <a:solidFill>
                    <a:srgbClr val="000000"/>
                  </a:solidFill>
                  <a:effectLst/>
                  <a:latin typeface="+mj-lt"/>
                  <a:ea typeface="Times New Roman" panose="02020603050405020304" pitchFamily="18" charset="0"/>
                </a:rPr>
                <a:t>Letters of Intent must be received through the NTIA Application Portal no later than 11:59 p.m. EDT on July 18, 2022</a:t>
              </a:r>
              <a:endParaRPr lang="en-US" dirty="0">
                <a:solidFill>
                  <a:srgbClr val="000000"/>
                </a:solidFill>
                <a:latin typeface="+mj-lt"/>
              </a:endParaRPr>
            </a:p>
          </p:txBody>
        </p:sp>
        <p:sp>
          <p:nvSpPr>
            <p:cNvPr id="26" name="TextBox 25">
              <a:extLst>
                <a:ext uri="{FF2B5EF4-FFF2-40B4-BE49-F238E27FC236}">
                  <a16:creationId xmlns:a16="http://schemas.microsoft.com/office/drawing/2014/main" id="{6DC56371-0129-4840-88C1-4DB2E656C6D2}"/>
                </a:ext>
              </a:extLst>
            </p:cNvPr>
            <p:cNvSpPr txBox="1"/>
            <p:nvPr/>
          </p:nvSpPr>
          <p:spPr>
            <a:xfrm>
              <a:off x="546100" y="3651250"/>
              <a:ext cx="4152900" cy="52322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Clr>
                  <a:srgbClr val="0A3161"/>
                </a:buClr>
                <a:buFont typeface="Trebuchet MS" panose="020B0603020202020204" pitchFamily="34" charset="0"/>
                <a:buChar char="​"/>
              </a:pPr>
              <a:r>
                <a:rPr lang="en-US" sz="2800" dirty="0">
                  <a:solidFill>
                    <a:srgbClr val="164484"/>
                  </a:solidFill>
                  <a:effectLst/>
                  <a:latin typeface="+mj-lt"/>
                  <a:ea typeface="Times New Roman" panose="02020603050405020304" pitchFamily="18" charset="0"/>
                </a:rPr>
                <a:t>NTIA Application Portal</a:t>
              </a:r>
              <a:endParaRPr lang="en-US" sz="2800" dirty="0">
                <a:solidFill>
                  <a:srgbClr val="164484"/>
                </a:solidFill>
                <a:latin typeface="+mj-lt"/>
              </a:endParaRPr>
            </a:p>
          </p:txBody>
        </p:sp>
        <p:grpSp>
          <p:nvGrpSpPr>
            <p:cNvPr id="6" name="Group 5">
              <a:extLst>
                <a:ext uri="{FF2B5EF4-FFF2-40B4-BE49-F238E27FC236}">
                  <a16:creationId xmlns:a16="http://schemas.microsoft.com/office/drawing/2014/main" id="{11A1E672-47A1-4571-86BB-975F7282727A}"/>
                </a:ext>
              </a:extLst>
            </p:cNvPr>
            <p:cNvGrpSpPr/>
            <p:nvPr/>
          </p:nvGrpSpPr>
          <p:grpSpPr>
            <a:xfrm>
              <a:off x="1557438" y="1370883"/>
              <a:ext cx="2130223" cy="2130224"/>
              <a:chOff x="1557438" y="1370883"/>
              <a:chExt cx="2130223" cy="2130224"/>
            </a:xfrm>
          </p:grpSpPr>
          <p:sp>
            <p:nvSpPr>
              <p:cNvPr id="27" name="Oval 26">
                <a:extLst>
                  <a:ext uri="{FF2B5EF4-FFF2-40B4-BE49-F238E27FC236}">
                    <a16:creationId xmlns:a16="http://schemas.microsoft.com/office/drawing/2014/main" id="{CD5C2C0F-CF4B-4EF3-AAC3-474D887A3E04}"/>
                  </a:ext>
                </a:extLst>
              </p:cNvPr>
              <p:cNvSpPr/>
              <p:nvPr/>
            </p:nvSpPr>
            <p:spPr>
              <a:xfrm>
                <a:off x="1557438" y="1370883"/>
                <a:ext cx="2130223" cy="2130224"/>
              </a:xfrm>
              <a:prstGeom prst="ellipse">
                <a:avLst/>
              </a:prstGeom>
              <a:solidFill>
                <a:schemeClr val="bg1"/>
              </a:solidFill>
              <a:ln w="76200" cap="flat" cmpd="sng" algn="ctr">
                <a:gradFill flip="none" rotWithShape="1">
                  <a:gsLst>
                    <a:gs pos="100000">
                      <a:srgbClr val="245795"/>
                    </a:gs>
                    <a:gs pos="0">
                      <a:srgbClr val="0A3161"/>
                    </a:gs>
                  </a:gsLst>
                  <a:lin ang="2700000" scaled="1"/>
                  <a:tileRect/>
                </a:gradFill>
                <a:prstDash val="solid"/>
              </a:ln>
              <a:effectLst/>
            </p:spPr>
            <p:txBody>
              <a:bodyPr lIns="0" tIns="0" rIns="0" bIns="0" rtlCol="0" anchor="ctr"/>
              <a:lstStyle/>
              <a:p>
                <a:pPr algn="ctr">
                  <a:lnSpc>
                    <a:spcPct val="95000"/>
                  </a:lnSpc>
                </a:pPr>
                <a:endParaRPr lang="en-US" kern="0" dirty="0">
                  <a:solidFill>
                    <a:prstClr val="white">
                      <a:lumMod val="50000"/>
                    </a:prstClr>
                  </a:solidFill>
                  <a:cs typeface="Arial" panose="020B0604020202020204" pitchFamily="34" charset="0"/>
                </a:endParaRPr>
              </a:p>
            </p:txBody>
          </p:sp>
          <p:grpSp>
            <p:nvGrpSpPr>
              <p:cNvPr id="28" name="bcgIcons_OnlineSurvey">
                <a:extLst>
                  <a:ext uri="{FF2B5EF4-FFF2-40B4-BE49-F238E27FC236}">
                    <a16:creationId xmlns:a16="http://schemas.microsoft.com/office/drawing/2014/main" id="{1924EFF0-352F-4B4B-AF4D-D8EA70C30828}"/>
                  </a:ext>
                </a:extLst>
              </p:cNvPr>
              <p:cNvGrpSpPr>
                <a:grpSpLocks noChangeAspect="1"/>
              </p:cNvGrpSpPr>
              <p:nvPr/>
            </p:nvGrpSpPr>
            <p:grpSpPr bwMode="auto">
              <a:xfrm>
                <a:off x="1800352" y="1613035"/>
                <a:ext cx="1644396" cy="1645920"/>
                <a:chOff x="1682" y="0"/>
                <a:chExt cx="4316" cy="4320"/>
              </a:xfrm>
            </p:grpSpPr>
            <p:sp>
              <p:nvSpPr>
                <p:cNvPr id="29" name="AutoShape 8">
                  <a:extLst>
                    <a:ext uri="{FF2B5EF4-FFF2-40B4-BE49-F238E27FC236}">
                      <a16:creationId xmlns:a16="http://schemas.microsoft.com/office/drawing/2014/main" id="{8F20505E-FD2A-42B8-A4E5-289B367525F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
                  <a:extLst>
                    <a:ext uri="{FF2B5EF4-FFF2-40B4-BE49-F238E27FC236}">
                      <a16:creationId xmlns:a16="http://schemas.microsoft.com/office/drawing/2014/main" id="{0153FD9B-F362-48ED-A714-4E6B0A70879D}"/>
                    </a:ext>
                  </a:extLst>
                </p:cNvPr>
                <p:cNvSpPr>
                  <a:spLocks noEditPoints="1"/>
                </p:cNvSpPr>
                <p:nvPr/>
              </p:nvSpPr>
              <p:spPr bwMode="auto">
                <a:xfrm>
                  <a:off x="2085" y="720"/>
                  <a:ext cx="3510" cy="2876"/>
                </a:xfrm>
                <a:custGeom>
                  <a:avLst/>
                  <a:gdLst>
                    <a:gd name="T0" fmla="*/ 1327 w 1874"/>
                    <a:gd name="T1" fmla="*/ 1534 h 1534"/>
                    <a:gd name="T2" fmla="*/ 547 w 1874"/>
                    <a:gd name="T3" fmla="*/ 1534 h 1534"/>
                    <a:gd name="T4" fmla="*/ 525 w 1874"/>
                    <a:gd name="T5" fmla="*/ 1512 h 1534"/>
                    <a:gd name="T6" fmla="*/ 525 w 1874"/>
                    <a:gd name="T7" fmla="*/ 1436 h 1534"/>
                    <a:gd name="T8" fmla="*/ 547 w 1874"/>
                    <a:gd name="T9" fmla="*/ 1414 h 1534"/>
                    <a:gd name="T10" fmla="*/ 753 w 1874"/>
                    <a:gd name="T11" fmla="*/ 1414 h 1534"/>
                    <a:gd name="T12" fmla="*/ 753 w 1874"/>
                    <a:gd name="T13" fmla="*/ 1366 h 1534"/>
                    <a:gd name="T14" fmla="*/ 775 w 1874"/>
                    <a:gd name="T15" fmla="*/ 1344 h 1534"/>
                    <a:gd name="T16" fmla="*/ 797 w 1874"/>
                    <a:gd name="T17" fmla="*/ 1366 h 1534"/>
                    <a:gd name="T18" fmla="*/ 797 w 1874"/>
                    <a:gd name="T19" fmla="*/ 1436 h 1534"/>
                    <a:gd name="T20" fmla="*/ 775 w 1874"/>
                    <a:gd name="T21" fmla="*/ 1458 h 1534"/>
                    <a:gd name="T22" fmla="*/ 569 w 1874"/>
                    <a:gd name="T23" fmla="*/ 1458 h 1534"/>
                    <a:gd name="T24" fmla="*/ 569 w 1874"/>
                    <a:gd name="T25" fmla="*/ 1490 h 1534"/>
                    <a:gd name="T26" fmla="*/ 1305 w 1874"/>
                    <a:gd name="T27" fmla="*/ 1490 h 1534"/>
                    <a:gd name="T28" fmla="*/ 1305 w 1874"/>
                    <a:gd name="T29" fmla="*/ 1458 h 1534"/>
                    <a:gd name="T30" fmla="*/ 1101 w 1874"/>
                    <a:gd name="T31" fmla="*/ 1458 h 1534"/>
                    <a:gd name="T32" fmla="*/ 1079 w 1874"/>
                    <a:gd name="T33" fmla="*/ 1436 h 1534"/>
                    <a:gd name="T34" fmla="*/ 1079 w 1874"/>
                    <a:gd name="T35" fmla="*/ 1366 h 1534"/>
                    <a:gd name="T36" fmla="*/ 1101 w 1874"/>
                    <a:gd name="T37" fmla="*/ 1344 h 1534"/>
                    <a:gd name="T38" fmla="*/ 1123 w 1874"/>
                    <a:gd name="T39" fmla="*/ 1366 h 1534"/>
                    <a:gd name="T40" fmla="*/ 1123 w 1874"/>
                    <a:gd name="T41" fmla="*/ 1414 h 1534"/>
                    <a:gd name="T42" fmla="*/ 1327 w 1874"/>
                    <a:gd name="T43" fmla="*/ 1414 h 1534"/>
                    <a:gd name="T44" fmla="*/ 1349 w 1874"/>
                    <a:gd name="T45" fmla="*/ 1436 h 1534"/>
                    <a:gd name="T46" fmla="*/ 1349 w 1874"/>
                    <a:gd name="T47" fmla="*/ 1512 h 1534"/>
                    <a:gd name="T48" fmla="*/ 1327 w 1874"/>
                    <a:gd name="T49" fmla="*/ 1534 h 1534"/>
                    <a:gd name="T50" fmla="*/ 1874 w 1874"/>
                    <a:gd name="T51" fmla="*/ 22 h 1534"/>
                    <a:gd name="T52" fmla="*/ 1874 w 1874"/>
                    <a:gd name="T53" fmla="*/ 1284 h 1534"/>
                    <a:gd name="T54" fmla="*/ 1852 w 1874"/>
                    <a:gd name="T55" fmla="*/ 1306 h 1534"/>
                    <a:gd name="T56" fmla="*/ 22 w 1874"/>
                    <a:gd name="T57" fmla="*/ 1306 h 1534"/>
                    <a:gd name="T58" fmla="*/ 0 w 1874"/>
                    <a:gd name="T59" fmla="*/ 1284 h 1534"/>
                    <a:gd name="T60" fmla="*/ 0 w 1874"/>
                    <a:gd name="T61" fmla="*/ 22 h 1534"/>
                    <a:gd name="T62" fmla="*/ 22 w 1874"/>
                    <a:gd name="T63" fmla="*/ 0 h 1534"/>
                    <a:gd name="T64" fmla="*/ 1852 w 1874"/>
                    <a:gd name="T65" fmla="*/ 0 h 1534"/>
                    <a:gd name="T66" fmla="*/ 1874 w 1874"/>
                    <a:gd name="T67" fmla="*/ 22 h 1534"/>
                    <a:gd name="T68" fmla="*/ 44 w 1874"/>
                    <a:gd name="T69" fmla="*/ 44 h 1534"/>
                    <a:gd name="T70" fmla="*/ 44 w 1874"/>
                    <a:gd name="T71" fmla="*/ 1091 h 1534"/>
                    <a:gd name="T72" fmla="*/ 1830 w 1874"/>
                    <a:gd name="T73" fmla="*/ 1091 h 1534"/>
                    <a:gd name="T74" fmla="*/ 1830 w 1874"/>
                    <a:gd name="T75" fmla="*/ 44 h 1534"/>
                    <a:gd name="T76" fmla="*/ 44 w 1874"/>
                    <a:gd name="T77" fmla="*/ 44 h 1534"/>
                    <a:gd name="T78" fmla="*/ 1830 w 1874"/>
                    <a:gd name="T79" fmla="*/ 1262 h 1534"/>
                    <a:gd name="T80" fmla="*/ 1830 w 1874"/>
                    <a:gd name="T81" fmla="*/ 1135 h 1534"/>
                    <a:gd name="T82" fmla="*/ 44 w 1874"/>
                    <a:gd name="T83" fmla="*/ 1135 h 1534"/>
                    <a:gd name="T84" fmla="*/ 44 w 1874"/>
                    <a:gd name="T85" fmla="*/ 1262 h 1534"/>
                    <a:gd name="T86" fmla="*/ 1830 w 1874"/>
                    <a:gd name="T87" fmla="*/ 126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4" h="1534">
                      <a:moveTo>
                        <a:pt x="1327" y="1534"/>
                      </a:moveTo>
                      <a:cubicBezTo>
                        <a:pt x="547" y="1534"/>
                        <a:pt x="547" y="1534"/>
                        <a:pt x="547" y="1534"/>
                      </a:cubicBezTo>
                      <a:cubicBezTo>
                        <a:pt x="535" y="1534"/>
                        <a:pt x="525" y="1524"/>
                        <a:pt x="525" y="1512"/>
                      </a:cubicBezTo>
                      <a:cubicBezTo>
                        <a:pt x="525" y="1436"/>
                        <a:pt x="525" y="1436"/>
                        <a:pt x="525" y="1436"/>
                      </a:cubicBezTo>
                      <a:cubicBezTo>
                        <a:pt x="525" y="1424"/>
                        <a:pt x="535" y="1414"/>
                        <a:pt x="547" y="1414"/>
                      </a:cubicBezTo>
                      <a:cubicBezTo>
                        <a:pt x="753" y="1414"/>
                        <a:pt x="753" y="1414"/>
                        <a:pt x="753" y="1414"/>
                      </a:cubicBezTo>
                      <a:cubicBezTo>
                        <a:pt x="753" y="1366"/>
                        <a:pt x="753" y="1366"/>
                        <a:pt x="753" y="1366"/>
                      </a:cubicBezTo>
                      <a:cubicBezTo>
                        <a:pt x="753" y="1354"/>
                        <a:pt x="763" y="1344"/>
                        <a:pt x="775" y="1344"/>
                      </a:cubicBezTo>
                      <a:cubicBezTo>
                        <a:pt x="787" y="1344"/>
                        <a:pt x="797" y="1354"/>
                        <a:pt x="797" y="1366"/>
                      </a:cubicBezTo>
                      <a:cubicBezTo>
                        <a:pt x="797" y="1436"/>
                        <a:pt x="797" y="1436"/>
                        <a:pt x="797" y="1436"/>
                      </a:cubicBezTo>
                      <a:cubicBezTo>
                        <a:pt x="797" y="1448"/>
                        <a:pt x="787" y="1458"/>
                        <a:pt x="775" y="1458"/>
                      </a:cubicBezTo>
                      <a:cubicBezTo>
                        <a:pt x="569" y="1458"/>
                        <a:pt x="569" y="1458"/>
                        <a:pt x="569" y="1458"/>
                      </a:cubicBezTo>
                      <a:cubicBezTo>
                        <a:pt x="569" y="1490"/>
                        <a:pt x="569" y="1490"/>
                        <a:pt x="569" y="1490"/>
                      </a:cubicBezTo>
                      <a:cubicBezTo>
                        <a:pt x="1305" y="1490"/>
                        <a:pt x="1305" y="1490"/>
                        <a:pt x="1305" y="1490"/>
                      </a:cubicBezTo>
                      <a:cubicBezTo>
                        <a:pt x="1305" y="1458"/>
                        <a:pt x="1305" y="1458"/>
                        <a:pt x="1305" y="1458"/>
                      </a:cubicBezTo>
                      <a:cubicBezTo>
                        <a:pt x="1101" y="1458"/>
                        <a:pt x="1101" y="1458"/>
                        <a:pt x="1101" y="1458"/>
                      </a:cubicBezTo>
                      <a:cubicBezTo>
                        <a:pt x="1089" y="1458"/>
                        <a:pt x="1079" y="1448"/>
                        <a:pt x="1079" y="1436"/>
                      </a:cubicBezTo>
                      <a:cubicBezTo>
                        <a:pt x="1079" y="1366"/>
                        <a:pt x="1079" y="1366"/>
                        <a:pt x="1079" y="1366"/>
                      </a:cubicBezTo>
                      <a:cubicBezTo>
                        <a:pt x="1079" y="1354"/>
                        <a:pt x="1089" y="1344"/>
                        <a:pt x="1101" y="1344"/>
                      </a:cubicBezTo>
                      <a:cubicBezTo>
                        <a:pt x="1114" y="1344"/>
                        <a:pt x="1123" y="1354"/>
                        <a:pt x="1123" y="1366"/>
                      </a:cubicBezTo>
                      <a:cubicBezTo>
                        <a:pt x="1123" y="1414"/>
                        <a:pt x="1123" y="1414"/>
                        <a:pt x="1123" y="1414"/>
                      </a:cubicBezTo>
                      <a:cubicBezTo>
                        <a:pt x="1327" y="1414"/>
                        <a:pt x="1327" y="1414"/>
                        <a:pt x="1327" y="1414"/>
                      </a:cubicBezTo>
                      <a:cubicBezTo>
                        <a:pt x="1339" y="1414"/>
                        <a:pt x="1349" y="1424"/>
                        <a:pt x="1349" y="1436"/>
                      </a:cubicBezTo>
                      <a:cubicBezTo>
                        <a:pt x="1349" y="1512"/>
                        <a:pt x="1349" y="1512"/>
                        <a:pt x="1349" y="1512"/>
                      </a:cubicBezTo>
                      <a:cubicBezTo>
                        <a:pt x="1349" y="1524"/>
                        <a:pt x="1339" y="1534"/>
                        <a:pt x="1327" y="1534"/>
                      </a:cubicBezTo>
                      <a:close/>
                      <a:moveTo>
                        <a:pt x="1874" y="22"/>
                      </a:moveTo>
                      <a:cubicBezTo>
                        <a:pt x="1874" y="1284"/>
                        <a:pt x="1874" y="1284"/>
                        <a:pt x="1874" y="1284"/>
                      </a:cubicBezTo>
                      <a:cubicBezTo>
                        <a:pt x="1874" y="1296"/>
                        <a:pt x="1864" y="1306"/>
                        <a:pt x="1852" y="1306"/>
                      </a:cubicBezTo>
                      <a:cubicBezTo>
                        <a:pt x="22" y="1306"/>
                        <a:pt x="22" y="1306"/>
                        <a:pt x="22" y="1306"/>
                      </a:cubicBezTo>
                      <a:cubicBezTo>
                        <a:pt x="10" y="1306"/>
                        <a:pt x="0" y="1296"/>
                        <a:pt x="0" y="1284"/>
                      </a:cubicBezTo>
                      <a:cubicBezTo>
                        <a:pt x="0" y="22"/>
                        <a:pt x="0" y="22"/>
                        <a:pt x="0" y="22"/>
                      </a:cubicBezTo>
                      <a:cubicBezTo>
                        <a:pt x="0" y="10"/>
                        <a:pt x="10" y="0"/>
                        <a:pt x="22" y="0"/>
                      </a:cubicBezTo>
                      <a:cubicBezTo>
                        <a:pt x="1852" y="0"/>
                        <a:pt x="1852" y="0"/>
                        <a:pt x="1852" y="0"/>
                      </a:cubicBezTo>
                      <a:cubicBezTo>
                        <a:pt x="1864" y="0"/>
                        <a:pt x="1874" y="10"/>
                        <a:pt x="1874" y="22"/>
                      </a:cubicBezTo>
                      <a:close/>
                      <a:moveTo>
                        <a:pt x="44" y="44"/>
                      </a:moveTo>
                      <a:cubicBezTo>
                        <a:pt x="44" y="1091"/>
                        <a:pt x="44" y="1091"/>
                        <a:pt x="44" y="1091"/>
                      </a:cubicBezTo>
                      <a:cubicBezTo>
                        <a:pt x="1830" y="1091"/>
                        <a:pt x="1830" y="1091"/>
                        <a:pt x="1830" y="1091"/>
                      </a:cubicBezTo>
                      <a:cubicBezTo>
                        <a:pt x="1830" y="44"/>
                        <a:pt x="1830" y="44"/>
                        <a:pt x="1830" y="44"/>
                      </a:cubicBezTo>
                      <a:lnTo>
                        <a:pt x="44" y="44"/>
                      </a:lnTo>
                      <a:close/>
                      <a:moveTo>
                        <a:pt x="1830" y="1262"/>
                      </a:moveTo>
                      <a:cubicBezTo>
                        <a:pt x="1830" y="1135"/>
                        <a:pt x="1830" y="1135"/>
                        <a:pt x="1830" y="1135"/>
                      </a:cubicBezTo>
                      <a:cubicBezTo>
                        <a:pt x="44" y="1135"/>
                        <a:pt x="44" y="1135"/>
                        <a:pt x="44" y="1135"/>
                      </a:cubicBezTo>
                      <a:cubicBezTo>
                        <a:pt x="44" y="1262"/>
                        <a:pt x="44" y="1262"/>
                        <a:pt x="44" y="1262"/>
                      </a:cubicBezTo>
                      <a:lnTo>
                        <a:pt x="1830" y="1262"/>
                      </a:ln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
                  <a:extLst>
                    <a:ext uri="{FF2B5EF4-FFF2-40B4-BE49-F238E27FC236}">
                      <a16:creationId xmlns:a16="http://schemas.microsoft.com/office/drawing/2014/main" id="{CA3F7F33-840C-4030-8310-C5720636404C}"/>
                    </a:ext>
                  </a:extLst>
                </p:cNvPr>
                <p:cNvSpPr>
                  <a:spLocks noEditPoints="1"/>
                </p:cNvSpPr>
                <p:nvPr/>
              </p:nvSpPr>
              <p:spPr bwMode="auto">
                <a:xfrm>
                  <a:off x="2261" y="906"/>
                  <a:ext cx="3158" cy="2148"/>
                </a:xfrm>
                <a:custGeom>
                  <a:avLst/>
                  <a:gdLst>
                    <a:gd name="T0" fmla="*/ 799 w 1686"/>
                    <a:gd name="T1" fmla="*/ 1102 h 1146"/>
                    <a:gd name="T2" fmla="*/ 843 w 1686"/>
                    <a:gd name="T3" fmla="*/ 1057 h 1146"/>
                    <a:gd name="T4" fmla="*/ 887 w 1686"/>
                    <a:gd name="T5" fmla="*/ 1102 h 1146"/>
                    <a:gd name="T6" fmla="*/ 843 w 1686"/>
                    <a:gd name="T7" fmla="*/ 1146 h 1146"/>
                    <a:gd name="T8" fmla="*/ 799 w 1686"/>
                    <a:gd name="T9" fmla="*/ 1102 h 1146"/>
                    <a:gd name="T10" fmla="*/ 327 w 1686"/>
                    <a:gd name="T11" fmla="*/ 518 h 1146"/>
                    <a:gd name="T12" fmla="*/ 325 w 1686"/>
                    <a:gd name="T13" fmla="*/ 518 h 1146"/>
                    <a:gd name="T14" fmla="*/ 303 w 1686"/>
                    <a:gd name="T15" fmla="*/ 505 h 1146"/>
                    <a:gd name="T16" fmla="*/ 254 w 1686"/>
                    <a:gd name="T17" fmla="*/ 436 h 1146"/>
                    <a:gd name="T18" fmla="*/ 261 w 1686"/>
                    <a:gd name="T19" fmla="*/ 394 h 1146"/>
                    <a:gd name="T20" fmla="*/ 303 w 1686"/>
                    <a:gd name="T21" fmla="*/ 401 h 1146"/>
                    <a:gd name="T22" fmla="*/ 330 w 1686"/>
                    <a:gd name="T23" fmla="*/ 440 h 1146"/>
                    <a:gd name="T24" fmla="*/ 415 w 1686"/>
                    <a:gd name="T25" fmla="*/ 347 h 1146"/>
                    <a:gd name="T26" fmla="*/ 215 w 1686"/>
                    <a:gd name="T27" fmla="*/ 347 h 1146"/>
                    <a:gd name="T28" fmla="*/ 215 w 1686"/>
                    <a:gd name="T29" fmla="*/ 574 h 1146"/>
                    <a:gd name="T30" fmla="*/ 441 w 1686"/>
                    <a:gd name="T31" fmla="*/ 574 h 1146"/>
                    <a:gd name="T32" fmla="*/ 441 w 1686"/>
                    <a:gd name="T33" fmla="*/ 407 h 1146"/>
                    <a:gd name="T34" fmla="*/ 350 w 1686"/>
                    <a:gd name="T35" fmla="*/ 508 h 1146"/>
                    <a:gd name="T36" fmla="*/ 327 w 1686"/>
                    <a:gd name="T37" fmla="*/ 518 h 1146"/>
                    <a:gd name="T38" fmla="*/ 1686 w 1686"/>
                    <a:gd name="T39" fmla="*/ 10 h 1146"/>
                    <a:gd name="T40" fmla="*/ 1686 w 1686"/>
                    <a:gd name="T41" fmla="*/ 926 h 1146"/>
                    <a:gd name="T42" fmla="*/ 1676 w 1686"/>
                    <a:gd name="T43" fmla="*/ 936 h 1146"/>
                    <a:gd name="T44" fmla="*/ 10 w 1686"/>
                    <a:gd name="T45" fmla="*/ 936 h 1146"/>
                    <a:gd name="T46" fmla="*/ 0 w 1686"/>
                    <a:gd name="T47" fmla="*/ 926 h 1146"/>
                    <a:gd name="T48" fmla="*/ 0 w 1686"/>
                    <a:gd name="T49" fmla="*/ 10 h 1146"/>
                    <a:gd name="T50" fmla="*/ 10 w 1686"/>
                    <a:gd name="T51" fmla="*/ 0 h 1146"/>
                    <a:gd name="T52" fmla="*/ 1676 w 1686"/>
                    <a:gd name="T53" fmla="*/ 0 h 1146"/>
                    <a:gd name="T54" fmla="*/ 1686 w 1686"/>
                    <a:gd name="T55" fmla="*/ 10 h 1146"/>
                    <a:gd name="T56" fmla="*/ 555 w 1686"/>
                    <a:gd name="T57" fmla="*/ 238 h 1146"/>
                    <a:gd name="T58" fmla="*/ 512 w 1686"/>
                    <a:gd name="T59" fmla="*/ 240 h 1146"/>
                    <a:gd name="T60" fmla="*/ 469 w 1686"/>
                    <a:gd name="T61" fmla="*/ 287 h 1146"/>
                    <a:gd name="T62" fmla="*/ 185 w 1686"/>
                    <a:gd name="T63" fmla="*/ 287 h 1146"/>
                    <a:gd name="T64" fmla="*/ 155 w 1686"/>
                    <a:gd name="T65" fmla="*/ 317 h 1146"/>
                    <a:gd name="T66" fmla="*/ 155 w 1686"/>
                    <a:gd name="T67" fmla="*/ 604 h 1146"/>
                    <a:gd name="T68" fmla="*/ 185 w 1686"/>
                    <a:gd name="T69" fmla="*/ 634 h 1146"/>
                    <a:gd name="T70" fmla="*/ 471 w 1686"/>
                    <a:gd name="T71" fmla="*/ 634 h 1146"/>
                    <a:gd name="T72" fmla="*/ 501 w 1686"/>
                    <a:gd name="T73" fmla="*/ 604 h 1146"/>
                    <a:gd name="T74" fmla="*/ 501 w 1686"/>
                    <a:gd name="T75" fmla="*/ 341 h 1146"/>
                    <a:gd name="T76" fmla="*/ 557 w 1686"/>
                    <a:gd name="T77" fmla="*/ 280 h 1146"/>
                    <a:gd name="T78" fmla="*/ 555 w 1686"/>
                    <a:gd name="T79" fmla="*/ 238 h 1146"/>
                    <a:gd name="T80" fmla="*/ 1531 w 1686"/>
                    <a:gd name="T81" fmla="*/ 562 h 1146"/>
                    <a:gd name="T82" fmla="*/ 1501 w 1686"/>
                    <a:gd name="T83" fmla="*/ 532 h 1146"/>
                    <a:gd name="T84" fmla="*/ 691 w 1686"/>
                    <a:gd name="T85" fmla="*/ 532 h 1146"/>
                    <a:gd name="T86" fmla="*/ 661 w 1686"/>
                    <a:gd name="T87" fmla="*/ 562 h 1146"/>
                    <a:gd name="T88" fmla="*/ 691 w 1686"/>
                    <a:gd name="T89" fmla="*/ 592 h 1146"/>
                    <a:gd name="T90" fmla="*/ 1501 w 1686"/>
                    <a:gd name="T91" fmla="*/ 592 h 1146"/>
                    <a:gd name="T92" fmla="*/ 1531 w 1686"/>
                    <a:gd name="T93" fmla="*/ 562 h 1146"/>
                    <a:gd name="T94" fmla="*/ 1531 w 1686"/>
                    <a:gd name="T95" fmla="*/ 358 h 1146"/>
                    <a:gd name="T96" fmla="*/ 1501 w 1686"/>
                    <a:gd name="T97" fmla="*/ 328 h 1146"/>
                    <a:gd name="T98" fmla="*/ 691 w 1686"/>
                    <a:gd name="T99" fmla="*/ 328 h 1146"/>
                    <a:gd name="T100" fmla="*/ 661 w 1686"/>
                    <a:gd name="T101" fmla="*/ 358 h 1146"/>
                    <a:gd name="T102" fmla="*/ 691 w 1686"/>
                    <a:gd name="T103" fmla="*/ 388 h 1146"/>
                    <a:gd name="T104" fmla="*/ 1501 w 1686"/>
                    <a:gd name="T105" fmla="*/ 388 h 1146"/>
                    <a:gd name="T106" fmla="*/ 1531 w 1686"/>
                    <a:gd name="T107" fmla="*/ 35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6" h="1146">
                      <a:moveTo>
                        <a:pt x="799" y="1102"/>
                      </a:moveTo>
                      <a:cubicBezTo>
                        <a:pt x="799" y="1077"/>
                        <a:pt x="818" y="1057"/>
                        <a:pt x="843" y="1057"/>
                      </a:cubicBezTo>
                      <a:cubicBezTo>
                        <a:pt x="868" y="1057"/>
                        <a:pt x="887" y="1077"/>
                        <a:pt x="887" y="1102"/>
                      </a:cubicBezTo>
                      <a:cubicBezTo>
                        <a:pt x="887" y="1126"/>
                        <a:pt x="868" y="1146"/>
                        <a:pt x="843" y="1146"/>
                      </a:cubicBezTo>
                      <a:cubicBezTo>
                        <a:pt x="818" y="1146"/>
                        <a:pt x="799" y="1126"/>
                        <a:pt x="799" y="1102"/>
                      </a:cubicBezTo>
                      <a:close/>
                      <a:moveTo>
                        <a:pt x="327" y="518"/>
                      </a:moveTo>
                      <a:cubicBezTo>
                        <a:pt x="327" y="518"/>
                        <a:pt x="326" y="518"/>
                        <a:pt x="325" y="518"/>
                      </a:cubicBezTo>
                      <a:cubicBezTo>
                        <a:pt x="316" y="517"/>
                        <a:pt x="308" y="513"/>
                        <a:pt x="303" y="505"/>
                      </a:cubicBezTo>
                      <a:cubicBezTo>
                        <a:pt x="254" y="436"/>
                        <a:pt x="254" y="436"/>
                        <a:pt x="254" y="436"/>
                      </a:cubicBezTo>
                      <a:cubicBezTo>
                        <a:pt x="245" y="422"/>
                        <a:pt x="248" y="404"/>
                        <a:pt x="261" y="394"/>
                      </a:cubicBezTo>
                      <a:cubicBezTo>
                        <a:pt x="275" y="385"/>
                        <a:pt x="294" y="388"/>
                        <a:pt x="303" y="401"/>
                      </a:cubicBezTo>
                      <a:cubicBezTo>
                        <a:pt x="330" y="440"/>
                        <a:pt x="330" y="440"/>
                        <a:pt x="330" y="440"/>
                      </a:cubicBezTo>
                      <a:cubicBezTo>
                        <a:pt x="415" y="347"/>
                        <a:pt x="415" y="347"/>
                        <a:pt x="415" y="347"/>
                      </a:cubicBezTo>
                      <a:cubicBezTo>
                        <a:pt x="215" y="347"/>
                        <a:pt x="215" y="347"/>
                        <a:pt x="215" y="347"/>
                      </a:cubicBezTo>
                      <a:cubicBezTo>
                        <a:pt x="215" y="574"/>
                        <a:pt x="215" y="574"/>
                        <a:pt x="215" y="574"/>
                      </a:cubicBezTo>
                      <a:cubicBezTo>
                        <a:pt x="441" y="574"/>
                        <a:pt x="441" y="574"/>
                        <a:pt x="441" y="574"/>
                      </a:cubicBezTo>
                      <a:cubicBezTo>
                        <a:pt x="441" y="407"/>
                        <a:pt x="441" y="407"/>
                        <a:pt x="441" y="407"/>
                      </a:cubicBezTo>
                      <a:cubicBezTo>
                        <a:pt x="350" y="508"/>
                        <a:pt x="350" y="508"/>
                        <a:pt x="350" y="508"/>
                      </a:cubicBezTo>
                      <a:cubicBezTo>
                        <a:pt x="344" y="514"/>
                        <a:pt x="336" y="518"/>
                        <a:pt x="327" y="518"/>
                      </a:cubicBezTo>
                      <a:close/>
                      <a:moveTo>
                        <a:pt x="1686" y="10"/>
                      </a:moveTo>
                      <a:cubicBezTo>
                        <a:pt x="1686" y="926"/>
                        <a:pt x="1686" y="926"/>
                        <a:pt x="1686" y="926"/>
                      </a:cubicBezTo>
                      <a:cubicBezTo>
                        <a:pt x="1686" y="932"/>
                        <a:pt x="1681" y="936"/>
                        <a:pt x="1676" y="936"/>
                      </a:cubicBezTo>
                      <a:cubicBezTo>
                        <a:pt x="10" y="936"/>
                        <a:pt x="10" y="936"/>
                        <a:pt x="10" y="936"/>
                      </a:cubicBezTo>
                      <a:cubicBezTo>
                        <a:pt x="5" y="936"/>
                        <a:pt x="0" y="932"/>
                        <a:pt x="0" y="926"/>
                      </a:cubicBezTo>
                      <a:cubicBezTo>
                        <a:pt x="0" y="10"/>
                        <a:pt x="0" y="10"/>
                        <a:pt x="0" y="10"/>
                      </a:cubicBezTo>
                      <a:cubicBezTo>
                        <a:pt x="0" y="4"/>
                        <a:pt x="5" y="0"/>
                        <a:pt x="10" y="0"/>
                      </a:cubicBezTo>
                      <a:cubicBezTo>
                        <a:pt x="1676" y="0"/>
                        <a:pt x="1676" y="0"/>
                        <a:pt x="1676" y="0"/>
                      </a:cubicBezTo>
                      <a:cubicBezTo>
                        <a:pt x="1681" y="0"/>
                        <a:pt x="1686" y="4"/>
                        <a:pt x="1686" y="10"/>
                      </a:cubicBezTo>
                      <a:close/>
                      <a:moveTo>
                        <a:pt x="555" y="238"/>
                      </a:moveTo>
                      <a:cubicBezTo>
                        <a:pt x="543" y="227"/>
                        <a:pt x="524" y="228"/>
                        <a:pt x="512" y="240"/>
                      </a:cubicBezTo>
                      <a:cubicBezTo>
                        <a:pt x="469" y="287"/>
                        <a:pt x="469" y="287"/>
                        <a:pt x="469" y="287"/>
                      </a:cubicBezTo>
                      <a:cubicBezTo>
                        <a:pt x="185" y="287"/>
                        <a:pt x="185" y="287"/>
                        <a:pt x="185" y="287"/>
                      </a:cubicBezTo>
                      <a:cubicBezTo>
                        <a:pt x="168" y="287"/>
                        <a:pt x="155" y="301"/>
                        <a:pt x="155" y="317"/>
                      </a:cubicBezTo>
                      <a:cubicBezTo>
                        <a:pt x="155" y="604"/>
                        <a:pt x="155" y="604"/>
                        <a:pt x="155" y="604"/>
                      </a:cubicBezTo>
                      <a:cubicBezTo>
                        <a:pt x="155" y="620"/>
                        <a:pt x="168" y="634"/>
                        <a:pt x="185" y="634"/>
                      </a:cubicBezTo>
                      <a:cubicBezTo>
                        <a:pt x="471" y="634"/>
                        <a:pt x="471" y="634"/>
                        <a:pt x="471" y="634"/>
                      </a:cubicBezTo>
                      <a:cubicBezTo>
                        <a:pt x="488" y="634"/>
                        <a:pt x="501" y="620"/>
                        <a:pt x="501" y="604"/>
                      </a:cubicBezTo>
                      <a:cubicBezTo>
                        <a:pt x="501" y="341"/>
                        <a:pt x="501" y="341"/>
                        <a:pt x="501" y="341"/>
                      </a:cubicBezTo>
                      <a:cubicBezTo>
                        <a:pt x="557" y="280"/>
                        <a:pt x="557" y="280"/>
                        <a:pt x="557" y="280"/>
                      </a:cubicBezTo>
                      <a:cubicBezTo>
                        <a:pt x="568" y="268"/>
                        <a:pt x="567" y="249"/>
                        <a:pt x="555" y="238"/>
                      </a:cubicBezTo>
                      <a:close/>
                      <a:moveTo>
                        <a:pt x="1531" y="562"/>
                      </a:moveTo>
                      <a:cubicBezTo>
                        <a:pt x="1531" y="545"/>
                        <a:pt x="1518" y="532"/>
                        <a:pt x="1501" y="532"/>
                      </a:cubicBezTo>
                      <a:cubicBezTo>
                        <a:pt x="691" y="532"/>
                        <a:pt x="691" y="532"/>
                        <a:pt x="691" y="532"/>
                      </a:cubicBezTo>
                      <a:cubicBezTo>
                        <a:pt x="674" y="532"/>
                        <a:pt x="661" y="545"/>
                        <a:pt x="661" y="562"/>
                      </a:cubicBezTo>
                      <a:cubicBezTo>
                        <a:pt x="661" y="579"/>
                        <a:pt x="674" y="592"/>
                        <a:pt x="691" y="592"/>
                      </a:cubicBezTo>
                      <a:cubicBezTo>
                        <a:pt x="1501" y="592"/>
                        <a:pt x="1501" y="592"/>
                        <a:pt x="1501" y="592"/>
                      </a:cubicBezTo>
                      <a:cubicBezTo>
                        <a:pt x="1518" y="592"/>
                        <a:pt x="1531" y="579"/>
                        <a:pt x="1531" y="562"/>
                      </a:cubicBezTo>
                      <a:close/>
                      <a:moveTo>
                        <a:pt x="1531" y="358"/>
                      </a:moveTo>
                      <a:cubicBezTo>
                        <a:pt x="1531" y="341"/>
                        <a:pt x="1518" y="328"/>
                        <a:pt x="1501" y="328"/>
                      </a:cubicBezTo>
                      <a:cubicBezTo>
                        <a:pt x="691" y="328"/>
                        <a:pt x="691" y="328"/>
                        <a:pt x="691" y="328"/>
                      </a:cubicBezTo>
                      <a:cubicBezTo>
                        <a:pt x="674" y="328"/>
                        <a:pt x="661" y="341"/>
                        <a:pt x="661" y="358"/>
                      </a:cubicBezTo>
                      <a:cubicBezTo>
                        <a:pt x="661" y="375"/>
                        <a:pt x="674" y="388"/>
                        <a:pt x="691" y="388"/>
                      </a:cubicBezTo>
                      <a:cubicBezTo>
                        <a:pt x="1501" y="388"/>
                        <a:pt x="1501" y="388"/>
                        <a:pt x="1501" y="388"/>
                      </a:cubicBezTo>
                      <a:cubicBezTo>
                        <a:pt x="1518" y="388"/>
                        <a:pt x="1531" y="375"/>
                        <a:pt x="1531" y="358"/>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64484"/>
                    </a:solidFill>
                  </a:endParaRPr>
                </a:p>
              </p:txBody>
            </p:sp>
          </p:grpSp>
        </p:grpSp>
        <p:sp>
          <p:nvSpPr>
            <p:cNvPr id="39" name="TextBox 38">
              <a:extLst>
                <a:ext uri="{FF2B5EF4-FFF2-40B4-BE49-F238E27FC236}">
                  <a16:creationId xmlns:a16="http://schemas.microsoft.com/office/drawing/2014/main" id="{1901F51C-E9AD-42F1-8B5B-B304FBF52A06}"/>
                </a:ext>
              </a:extLst>
            </p:cNvPr>
            <p:cNvSpPr txBox="1"/>
            <p:nvPr/>
          </p:nvSpPr>
          <p:spPr>
            <a:xfrm>
              <a:off x="546100" y="5383842"/>
              <a:ext cx="4152900" cy="92333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Clr>
                  <a:srgbClr val="0A3161"/>
                </a:buClr>
                <a:buFont typeface="Trebuchet MS" panose="020B0603020202020204" pitchFamily="34" charset="0"/>
                <a:buChar char="​"/>
              </a:pPr>
              <a:r>
                <a:rPr lang="en-US" sz="1800" i="1" dirty="0">
                  <a:solidFill>
                    <a:srgbClr val="000000"/>
                  </a:solidFill>
                  <a:effectLst/>
                  <a:latin typeface="+mj-lt"/>
                  <a:ea typeface="Times New Roman" panose="02020603050405020304" pitchFamily="18" charset="0"/>
                </a:rPr>
                <a:t>Please contact </a:t>
              </a:r>
              <a:r>
                <a:rPr lang="en-US" sz="1800" i="1" dirty="0">
                  <a:solidFill>
                    <a:srgbClr val="000000"/>
                  </a:solidFill>
                  <a:effectLst/>
                  <a:latin typeface="+mj-lt"/>
                  <a:ea typeface="Times New Roman" panose="02020603050405020304" pitchFamily="18" charset="0"/>
                  <a:hlinkClick r:id="rId3"/>
                </a:rPr>
                <a:t>BEAD@ntia.gov</a:t>
              </a:r>
              <a:r>
                <a:rPr lang="en-US" sz="1800" i="1" dirty="0">
                  <a:solidFill>
                    <a:srgbClr val="000000"/>
                  </a:solidFill>
                  <a:effectLst/>
                  <a:latin typeface="+mj-lt"/>
                  <a:ea typeface="Times New Roman" panose="02020603050405020304" pitchFamily="18" charset="0"/>
                </a:rPr>
                <a:t> with any questions and </a:t>
              </a:r>
              <a:r>
                <a:rPr lang="en-US" sz="1800" i="1" dirty="0">
                  <a:solidFill>
                    <a:srgbClr val="000000"/>
                  </a:solidFill>
                  <a:effectLst/>
                  <a:latin typeface="+mj-lt"/>
                  <a:ea typeface="Times New Roman" panose="02020603050405020304" pitchFamily="18" charset="0"/>
                  <a:hlinkClick r:id="rId4"/>
                </a:rPr>
                <a:t>ngphelpdesk@ntia.gov</a:t>
              </a:r>
              <a:r>
                <a:rPr lang="en-US" sz="1800" i="1" dirty="0">
                  <a:solidFill>
                    <a:srgbClr val="000000"/>
                  </a:solidFill>
                  <a:effectLst/>
                  <a:latin typeface="+mj-lt"/>
                  <a:ea typeface="Times New Roman" panose="02020603050405020304" pitchFamily="18" charset="0"/>
                </a:rPr>
                <a:t> for technical support with the portal</a:t>
              </a:r>
              <a:endParaRPr lang="en-US" i="1" dirty="0">
                <a:solidFill>
                  <a:srgbClr val="000000"/>
                </a:solidFill>
                <a:latin typeface="+mj-lt"/>
              </a:endParaRPr>
            </a:p>
          </p:txBody>
        </p:sp>
      </p:grpSp>
      <p:grpSp>
        <p:nvGrpSpPr>
          <p:cNvPr id="11" name="Group 10">
            <a:extLst>
              <a:ext uri="{FF2B5EF4-FFF2-40B4-BE49-F238E27FC236}">
                <a16:creationId xmlns:a16="http://schemas.microsoft.com/office/drawing/2014/main" id="{4738CDBC-52DA-46C4-B4E5-C5B4F5F91B11}"/>
              </a:ext>
            </a:extLst>
          </p:cNvPr>
          <p:cNvGrpSpPr/>
          <p:nvPr/>
        </p:nvGrpSpPr>
        <p:grpSpPr>
          <a:xfrm>
            <a:off x="400051" y="1762380"/>
            <a:ext cx="6283806" cy="4073324"/>
            <a:chOff x="400051" y="1632729"/>
            <a:chExt cx="6283806" cy="4073324"/>
          </a:xfrm>
        </p:grpSpPr>
        <p:grpSp>
          <p:nvGrpSpPr>
            <p:cNvPr id="4" name="Group 3">
              <a:extLst>
                <a:ext uri="{FF2B5EF4-FFF2-40B4-BE49-F238E27FC236}">
                  <a16:creationId xmlns:a16="http://schemas.microsoft.com/office/drawing/2014/main" id="{944420BF-4330-47B2-99FA-6035417C9F05}"/>
                </a:ext>
              </a:extLst>
            </p:cNvPr>
            <p:cNvGrpSpPr/>
            <p:nvPr/>
          </p:nvGrpSpPr>
          <p:grpSpPr>
            <a:xfrm>
              <a:off x="400051" y="1632729"/>
              <a:ext cx="5718534" cy="2457435"/>
              <a:chOff x="5927366" y="1864726"/>
              <a:chExt cx="5718534" cy="2457435"/>
            </a:xfrm>
          </p:grpSpPr>
          <p:sp>
            <p:nvSpPr>
              <p:cNvPr id="37" name="ee4pContent1">
                <a:extLst>
                  <a:ext uri="{FF2B5EF4-FFF2-40B4-BE49-F238E27FC236}">
                    <a16:creationId xmlns:a16="http://schemas.microsoft.com/office/drawing/2014/main" id="{5BA6A5A2-0CFC-4DFF-9B4B-0A4157B88F2C}"/>
                  </a:ext>
                </a:extLst>
              </p:cNvPr>
              <p:cNvSpPr txBox="1"/>
              <p:nvPr/>
            </p:nvSpPr>
            <p:spPr>
              <a:xfrm>
                <a:off x="5927366" y="1864726"/>
                <a:ext cx="5515333" cy="56673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defPPr>
                  <a:defRPr lang="en-US"/>
                </a:defPPr>
                <a:lvl1pPr>
                  <a:buSzPct val="100000"/>
                  <a:buFont typeface="Trebuchet MS" panose="020B0603020202020204" pitchFamily="34" charset="0"/>
                  <a:buChar char="​"/>
                  <a:defRPr sz="1200">
                    <a:solidFill>
                      <a:srgbClr val="000000"/>
                    </a:solidFill>
                    <a:latin typeface="Trebuchet MS" panose="020B0603020202020204" pitchFamily="34" charset="0"/>
                    <a:cs typeface="Arial" pitchFamily="34" charset="0"/>
                  </a:defRPr>
                </a:lvl1pPr>
                <a:lvl2pPr marL="324000" lvl="1" indent="-216000">
                  <a:buClr>
                    <a:srgbClr val="008341"/>
                  </a:buClr>
                  <a:buSzPct val="100000"/>
                  <a:buFont typeface="Trebuchet MS" panose="020B0603020202020204" pitchFamily="34" charset="0"/>
                  <a:buChar char="•"/>
                  <a:defRPr sz="1200">
                    <a:solidFill>
                      <a:srgbClr val="000000"/>
                    </a:solidFill>
                    <a:latin typeface="Trebuchet MS" panose="020B0603020202020204" pitchFamily="34" charset="0"/>
                  </a:defRPr>
                </a:lvl2pPr>
                <a:lvl3pPr marL="648000" lvl="2" indent="-216000">
                  <a:buClr>
                    <a:srgbClr val="008341"/>
                  </a:buClr>
                  <a:buSzPct val="100000"/>
                  <a:buFont typeface="Trebuchet MS" panose="020B0603020202020204" pitchFamily="34" charset="0"/>
                  <a:buChar char="–"/>
                  <a:defRPr sz="1200">
                    <a:solidFill>
                      <a:srgbClr val="000000"/>
                    </a:solidFill>
                    <a:latin typeface="Trebuchet MS" panose="020B0603020202020204" pitchFamily="34" charset="0"/>
                  </a:defRPr>
                </a:lvl3pPr>
                <a:lvl4pPr marL="0" lvl="3">
                  <a:buSzPct val="100000"/>
                  <a:buFont typeface="Trebuchet MS" panose="020B0603020202020204" pitchFamily="34" charset="0"/>
                  <a:buChar char="​"/>
                  <a:defRPr sz="1600">
                    <a:solidFill>
                      <a:srgbClr val="008341"/>
                    </a:solidFill>
                    <a:latin typeface="Trebuchet MS" panose="020B0603020202020204" pitchFamily="34" charset="0"/>
                  </a:defRPr>
                </a:lvl4pPr>
                <a:lvl5pPr marL="0" lvl="4">
                  <a:buSzPct val="100000"/>
                  <a:buFont typeface="Trebuchet MS" panose="020B0603020202020204" pitchFamily="34" charset="0"/>
                  <a:buChar char="​"/>
                  <a:defRPr sz="1600" b="1">
                    <a:solidFill>
                      <a:srgbClr val="000000"/>
                    </a:solidFill>
                    <a:latin typeface="Trebuchet MS" panose="020B0603020202020204" pitchFamily="34" charset="0"/>
                  </a:defRPr>
                </a:lvl5pPr>
                <a:lvl6pPr marL="324000" lvl="5" indent="-216000">
                  <a:buClr>
                    <a:srgbClr val="008341"/>
                  </a:buClr>
                  <a:buSzPct val="100000"/>
                  <a:buFont typeface="Trebuchet MS" panose="020B0603020202020204" pitchFamily="34" charset="0"/>
                  <a:buChar char="•"/>
                  <a:defRPr sz="1600">
                    <a:solidFill>
                      <a:srgbClr val="000000"/>
                    </a:solidFill>
                    <a:latin typeface="Trebuchet MS" panose="020B0603020202020204" pitchFamily="34" charset="0"/>
                  </a:defRPr>
                </a:lvl6pPr>
                <a:lvl7pPr marL="0" lvl="6">
                  <a:buSzPct val="100000"/>
                  <a:buFont typeface="Trebuchet MS" panose="020B0603020202020204" pitchFamily="34" charset="0"/>
                  <a:buChar char="​"/>
                  <a:defRPr sz="4400">
                    <a:solidFill>
                      <a:srgbClr val="000000"/>
                    </a:solidFill>
                    <a:latin typeface="Trebuchet MS" panose="020B0603020202020204" pitchFamily="34" charset="0"/>
                  </a:defRPr>
                </a:lvl7pPr>
                <a:lvl8pPr marL="0" lvl="7">
                  <a:buSzPct val="100000"/>
                  <a:buFont typeface="Trebuchet MS" panose="020B0603020202020204" pitchFamily="34" charset="0"/>
                  <a:buChar char="​"/>
                  <a:defRPr sz="5400">
                    <a:solidFill>
                      <a:srgbClr val="008341"/>
                    </a:solidFill>
                    <a:latin typeface="Trebuchet MS" panose="020B0603020202020204" pitchFamily="34" charset="0"/>
                  </a:defRPr>
                </a:lvl8pPr>
                <a:lvl9pPr marL="0" lvl="8">
                  <a:buSzPct val="100000"/>
                  <a:buFont typeface="Trebuchet MS" panose="020B0603020202020204" pitchFamily="34" charset="0"/>
                  <a:buChar char="​"/>
                  <a:defRPr sz="2400">
                    <a:solidFill>
                      <a:srgbClr val="008341"/>
                    </a:solidFill>
                    <a:latin typeface="Trebuchet MS" panose="020B0603020202020204" pitchFamily="34" charset="0"/>
                  </a:defRPr>
                </a:lvl9pPr>
              </a:lstStyle>
              <a:p>
                <a:pPr>
                  <a:spcAft>
                    <a:spcPts val="1200"/>
                  </a:spcAft>
                </a:pPr>
                <a:r>
                  <a:rPr lang="en-US" sz="2400" dirty="0">
                    <a:solidFill>
                      <a:srgbClr val="164484"/>
                    </a:solidFill>
                    <a:latin typeface="Arial" panose="020B0604020202020204" pitchFamily="34" charset="0"/>
                    <a:sym typeface="Arial" panose="020B0604020202020204" pitchFamily="34" charset="0"/>
                  </a:rPr>
                  <a:t>Letter of Intent requirements</a:t>
                </a:r>
              </a:p>
            </p:txBody>
          </p:sp>
          <p:sp>
            <p:nvSpPr>
              <p:cNvPr id="38" name="ee4pContent1">
                <a:extLst>
                  <a:ext uri="{FF2B5EF4-FFF2-40B4-BE49-F238E27FC236}">
                    <a16:creationId xmlns:a16="http://schemas.microsoft.com/office/drawing/2014/main" id="{98EFAB47-155F-4376-BF25-9A05CBB73F4F}"/>
                  </a:ext>
                </a:extLst>
              </p:cNvPr>
              <p:cNvSpPr txBox="1"/>
              <p:nvPr/>
            </p:nvSpPr>
            <p:spPr>
              <a:xfrm>
                <a:off x="5927366" y="2629390"/>
                <a:ext cx="5718534" cy="169277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SzPct val="100000"/>
                  <a:buFont typeface="Trebuchet MS" panose="020B0603020202020204" pitchFamily="34" charset="0"/>
                  <a:buChar char="​"/>
                  <a:defRPr sz="1200">
                    <a:solidFill>
                      <a:srgbClr val="000000"/>
                    </a:solidFill>
                    <a:latin typeface="Trebuchet MS" panose="020B0603020202020204" pitchFamily="34" charset="0"/>
                    <a:cs typeface="Arial" pitchFamily="34" charset="0"/>
                  </a:defRPr>
                </a:lvl1pPr>
                <a:lvl2pPr marL="324000" lvl="1" indent="-216000">
                  <a:buClr>
                    <a:srgbClr val="008341"/>
                  </a:buClr>
                  <a:buSzPct val="100000"/>
                  <a:buFont typeface="Trebuchet MS" panose="020B0603020202020204" pitchFamily="34" charset="0"/>
                  <a:buChar char="•"/>
                  <a:defRPr sz="1200">
                    <a:solidFill>
                      <a:srgbClr val="000000"/>
                    </a:solidFill>
                    <a:latin typeface="Trebuchet MS" panose="020B0603020202020204" pitchFamily="34" charset="0"/>
                  </a:defRPr>
                </a:lvl2pPr>
                <a:lvl3pPr marL="648000" lvl="2" indent="-216000">
                  <a:buClr>
                    <a:srgbClr val="008341"/>
                  </a:buClr>
                  <a:buSzPct val="100000"/>
                  <a:buFont typeface="Trebuchet MS" panose="020B0603020202020204" pitchFamily="34" charset="0"/>
                  <a:buChar char="–"/>
                  <a:defRPr sz="1200">
                    <a:solidFill>
                      <a:srgbClr val="000000"/>
                    </a:solidFill>
                    <a:latin typeface="Trebuchet MS" panose="020B0603020202020204" pitchFamily="34" charset="0"/>
                  </a:defRPr>
                </a:lvl3pPr>
                <a:lvl4pPr marL="0" lvl="3">
                  <a:buSzPct val="100000"/>
                  <a:buFont typeface="Trebuchet MS" panose="020B0603020202020204" pitchFamily="34" charset="0"/>
                  <a:buChar char="​"/>
                  <a:defRPr sz="1600">
                    <a:solidFill>
                      <a:srgbClr val="008341"/>
                    </a:solidFill>
                    <a:latin typeface="Trebuchet MS" panose="020B0603020202020204" pitchFamily="34" charset="0"/>
                  </a:defRPr>
                </a:lvl4pPr>
                <a:lvl5pPr marL="0" lvl="4">
                  <a:buSzPct val="100000"/>
                  <a:buFont typeface="Trebuchet MS" panose="020B0603020202020204" pitchFamily="34" charset="0"/>
                  <a:buChar char="​"/>
                  <a:defRPr sz="1600" b="1">
                    <a:solidFill>
                      <a:srgbClr val="000000"/>
                    </a:solidFill>
                    <a:latin typeface="Trebuchet MS" panose="020B0603020202020204" pitchFamily="34" charset="0"/>
                  </a:defRPr>
                </a:lvl5pPr>
                <a:lvl6pPr marL="324000" lvl="5" indent="-216000">
                  <a:buClr>
                    <a:srgbClr val="008341"/>
                  </a:buClr>
                  <a:buSzPct val="100000"/>
                  <a:buFont typeface="Trebuchet MS" panose="020B0603020202020204" pitchFamily="34" charset="0"/>
                  <a:buChar char="•"/>
                  <a:defRPr sz="1600">
                    <a:solidFill>
                      <a:srgbClr val="000000"/>
                    </a:solidFill>
                    <a:latin typeface="Trebuchet MS" panose="020B0603020202020204" pitchFamily="34" charset="0"/>
                  </a:defRPr>
                </a:lvl6pPr>
                <a:lvl7pPr marL="0" lvl="6">
                  <a:buSzPct val="100000"/>
                  <a:buFont typeface="Trebuchet MS" panose="020B0603020202020204" pitchFamily="34" charset="0"/>
                  <a:buChar char="​"/>
                  <a:defRPr sz="4400">
                    <a:solidFill>
                      <a:srgbClr val="000000"/>
                    </a:solidFill>
                    <a:latin typeface="Trebuchet MS" panose="020B0603020202020204" pitchFamily="34" charset="0"/>
                  </a:defRPr>
                </a:lvl7pPr>
                <a:lvl8pPr marL="0" lvl="7">
                  <a:buSzPct val="100000"/>
                  <a:buFont typeface="Trebuchet MS" panose="020B0603020202020204" pitchFamily="34" charset="0"/>
                  <a:buChar char="​"/>
                  <a:defRPr sz="5400">
                    <a:solidFill>
                      <a:srgbClr val="008341"/>
                    </a:solidFill>
                    <a:latin typeface="Trebuchet MS" panose="020B0603020202020204" pitchFamily="34" charset="0"/>
                  </a:defRPr>
                </a:lvl8pPr>
                <a:lvl9pPr marL="0" lvl="8">
                  <a:buSzPct val="100000"/>
                  <a:buFont typeface="Trebuchet MS" panose="020B0603020202020204" pitchFamily="34" charset="0"/>
                  <a:buChar char="​"/>
                  <a:defRPr sz="2400">
                    <a:solidFill>
                      <a:srgbClr val="008341"/>
                    </a:solidFill>
                    <a:latin typeface="Trebuchet MS" panose="020B0603020202020204" pitchFamily="34" charset="0"/>
                  </a:defRPr>
                </a:lvl9pPr>
              </a:lstStyle>
              <a:p>
                <a:pPr marL="259200" lvl="1" indent="-172800">
                  <a:spcAft>
                    <a:spcPts val="1200"/>
                  </a:spcAft>
                  <a:buClr>
                    <a:srgbClr val="0A3161"/>
                  </a:buClr>
                </a:pPr>
                <a:r>
                  <a:rPr lang="en-US" sz="1800" dirty="0">
                    <a:latin typeface="Arial" panose="020B0604020202020204" pitchFamily="34" charset="0"/>
                    <a:sym typeface="Arial" panose="020B0604020202020204" pitchFamily="34" charset="0"/>
                  </a:rPr>
                  <a:t>Statement that the Eligible Entity plans to participate</a:t>
                </a:r>
              </a:p>
              <a:p>
                <a:pPr marL="259200" lvl="1" indent="-172800">
                  <a:spcAft>
                    <a:spcPts val="1200"/>
                  </a:spcAft>
                  <a:buClr>
                    <a:srgbClr val="0A3161"/>
                  </a:buClr>
                </a:pPr>
                <a:r>
                  <a:rPr lang="en-US" sz="1800" dirty="0">
                    <a:latin typeface="Arial" panose="020B0604020202020204" pitchFamily="34" charset="0"/>
                    <a:sym typeface="Arial" panose="020B0604020202020204" pitchFamily="34" charset="0"/>
                  </a:rPr>
                  <a:t>Identification of the office that will receive and administer any BEAD Program award funds and its main point of contact</a:t>
                </a:r>
              </a:p>
              <a:p>
                <a:pPr marL="259200" lvl="1" indent="-172800">
                  <a:spcAft>
                    <a:spcPts val="1200"/>
                  </a:spcAft>
                  <a:buClr>
                    <a:srgbClr val="0A3161"/>
                  </a:buClr>
                </a:pPr>
                <a:r>
                  <a:rPr lang="en-US" sz="1800" dirty="0">
                    <a:latin typeface="Arial" panose="020B0604020202020204" pitchFamily="34" charset="0"/>
                    <a:sym typeface="Arial" panose="020B0604020202020204" pitchFamily="34" charset="0"/>
                  </a:rPr>
                  <a:t>Request up to $5M for initial planning funds (optional)</a:t>
                </a:r>
              </a:p>
            </p:txBody>
          </p:sp>
        </p:grpSp>
        <p:sp>
          <p:nvSpPr>
            <p:cNvPr id="10" name="TextBox 9">
              <a:extLst>
                <a:ext uri="{FF2B5EF4-FFF2-40B4-BE49-F238E27FC236}">
                  <a16:creationId xmlns:a16="http://schemas.microsoft.com/office/drawing/2014/main" id="{C06CE8AD-E6F8-4D47-9039-75082591EE4F}"/>
                </a:ext>
              </a:extLst>
            </p:cNvPr>
            <p:cNvSpPr txBox="1"/>
            <p:nvPr/>
          </p:nvSpPr>
          <p:spPr>
            <a:xfrm>
              <a:off x="400051" y="4505724"/>
              <a:ext cx="6283806" cy="12003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solidFill>
                    <a:srgbClr val="000000"/>
                  </a:solidFill>
                </a:rPr>
                <a:t>An Eligible Entity requesting initial planning funds will need to submit their applications for initial planning funds and required documentation through the NTIA Application Portal by August 15, 2022</a:t>
              </a:r>
            </a:p>
          </p:txBody>
        </p:sp>
      </p:grpSp>
      <p:sp>
        <p:nvSpPr>
          <p:cNvPr id="41" name="Oval 50">
            <a:extLst>
              <a:ext uri="{FF2B5EF4-FFF2-40B4-BE49-F238E27FC236}">
                <a16:creationId xmlns:a16="http://schemas.microsoft.com/office/drawing/2014/main" id="{EDA47B2A-7701-4B20-A124-E6792C362953}"/>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1</a:t>
            </a:r>
          </a:p>
        </p:txBody>
      </p:sp>
      <p:pic>
        <p:nvPicPr>
          <p:cNvPr id="40" name="Picture 39" descr="A blue sign with white text&#10;&#10;Description automatically generated with low confidence">
            <a:extLst>
              <a:ext uri="{FF2B5EF4-FFF2-40B4-BE49-F238E27FC236}">
                <a16:creationId xmlns:a16="http://schemas.microsoft.com/office/drawing/2014/main" id="{9BF4325B-F842-45EF-9FBA-7F5BA391FD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77307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B49-B945-4B35-89F6-F1D737BC98DB}"/>
              </a:ext>
            </a:extLst>
          </p:cNvPr>
          <p:cNvSpPr>
            <a:spLocks noGrp="1"/>
          </p:cNvSpPr>
          <p:nvPr>
            <p:ph type="title"/>
          </p:nvPr>
        </p:nvSpPr>
        <p:spPr/>
        <p:txBody>
          <a:bodyPr vert="horz"/>
          <a:lstStyle/>
          <a:p>
            <a:r>
              <a:rPr lang="en-US" dirty="0"/>
              <a:t>Eligible Entity application process</a:t>
            </a:r>
            <a:br>
              <a:rPr lang="en-US" dirty="0"/>
            </a:br>
            <a:r>
              <a:rPr lang="en-US" sz="4400" i="1" dirty="0">
                <a:solidFill>
                  <a:srgbClr val="C8C8C8"/>
                </a:solidFill>
              </a:rPr>
              <a:t>Five-Year Action Plan</a:t>
            </a:r>
          </a:p>
        </p:txBody>
      </p:sp>
      <p:sp>
        <p:nvSpPr>
          <p:cNvPr id="5" name="Oval 50">
            <a:extLst>
              <a:ext uri="{FF2B5EF4-FFF2-40B4-BE49-F238E27FC236}">
                <a16:creationId xmlns:a16="http://schemas.microsoft.com/office/drawing/2014/main" id="{EAED0DAB-0D07-4CA3-9EE8-EE296FC6103C}"/>
              </a:ext>
            </a:extLst>
          </p:cNvPr>
          <p:cNvSpPr>
            <a:spLocks noChangeArrowheads="1"/>
          </p:cNvSpPr>
          <p:nvPr/>
        </p:nvSpPr>
        <p:spPr bwMode="auto">
          <a:xfrm>
            <a:off x="1499393" y="1648059"/>
            <a:ext cx="506900" cy="506900"/>
          </a:xfrm>
          <a:prstGeom prst="ellipse">
            <a:avLst/>
          </a:prstGeom>
          <a:solidFill>
            <a:schemeClr val="bg1"/>
          </a:solidFill>
          <a:ln>
            <a:noFill/>
          </a:ln>
        </p:spPr>
        <p:txBody>
          <a:bodyPr vert="horz" wrap="square" lIns="91440" tIns="45720" rIns="91440" bIns="45720" numCol="1" anchor="ctr" anchorCtr="0" compatLnSpc="1">
            <a:prstTxWarp prst="textNoShape">
              <a:avLst/>
            </a:prstTxWarp>
          </a:bodyPr>
          <a:lstStyle/>
          <a:p>
            <a:pPr algn="ctr"/>
            <a:r>
              <a:rPr lang="en-US" sz="3200" dirty="0">
                <a:solidFill>
                  <a:srgbClr val="164484"/>
                </a:solidFill>
              </a:rPr>
              <a:t>2</a:t>
            </a:r>
          </a:p>
        </p:txBody>
      </p:sp>
      <p:pic>
        <p:nvPicPr>
          <p:cNvPr id="6" name="Picture 5" descr="A blue sign with white text&#10;&#10;Description automatically generated with low confidence">
            <a:extLst>
              <a:ext uri="{FF2B5EF4-FFF2-40B4-BE49-F238E27FC236}">
                <a16:creationId xmlns:a16="http://schemas.microsoft.com/office/drawing/2014/main" id="{297771DD-71CA-4D46-8312-77BC1A69A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4165058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EB37-BC62-4BC4-A9CC-FD43B8F5E53D}"/>
              </a:ext>
            </a:extLst>
          </p:cNvPr>
          <p:cNvSpPr>
            <a:spLocks noGrp="1"/>
          </p:cNvSpPr>
          <p:nvPr>
            <p:ph type="title"/>
          </p:nvPr>
        </p:nvSpPr>
        <p:spPr>
          <a:xfrm>
            <a:off x="400050" y="387882"/>
            <a:ext cx="11117033" cy="566735"/>
          </a:xfrm>
        </p:spPr>
        <p:txBody>
          <a:bodyPr vert="horz"/>
          <a:lstStyle/>
          <a:p>
            <a:pPr>
              <a:buSzPts val="3000"/>
            </a:pPr>
            <a:r>
              <a:rPr lang="en-US" sz="2700" b="1" cap="none" dirty="0">
                <a:solidFill>
                  <a:srgbClr val="164484"/>
                </a:solidFill>
                <a:effectLst/>
                <a:latin typeface="+mn-lt"/>
                <a:ea typeface="Times New Roman" panose="02020603050405020304" pitchFamily="18" charset="0"/>
              </a:rPr>
              <a:t>Five-Year Action Plan | </a:t>
            </a:r>
            <a:r>
              <a:rPr lang="en-US" sz="2700" cap="none" dirty="0">
                <a:solidFill>
                  <a:srgbClr val="164484"/>
                </a:solidFill>
              </a:rPr>
              <a:t>Eligible Entities that receive Initial Planning Funds must submit their Five-Year Action Plans </a:t>
            </a:r>
          </a:p>
        </p:txBody>
      </p:sp>
      <p:sp>
        <p:nvSpPr>
          <p:cNvPr id="16" name="Rectangle 15">
            <a:extLst>
              <a:ext uri="{FF2B5EF4-FFF2-40B4-BE49-F238E27FC236}">
                <a16:creationId xmlns:a16="http://schemas.microsoft.com/office/drawing/2014/main" id="{048FC2CA-C321-4616-9AAC-B0BE17E60855}"/>
              </a:ext>
            </a:extLst>
          </p:cNvPr>
          <p:cNvSpPr/>
          <p:nvPr/>
        </p:nvSpPr>
        <p:spPr>
          <a:xfrm>
            <a:off x="602673" y="1504373"/>
            <a:ext cx="3347028" cy="45720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20" name="Oval 19">
            <a:extLst>
              <a:ext uri="{FF2B5EF4-FFF2-40B4-BE49-F238E27FC236}">
                <a16:creationId xmlns:a16="http://schemas.microsoft.com/office/drawing/2014/main" id="{4ED9557E-1765-4F42-A255-45CB71F88261}"/>
              </a:ext>
            </a:extLst>
          </p:cNvPr>
          <p:cNvSpPr/>
          <p:nvPr/>
        </p:nvSpPr>
        <p:spPr>
          <a:xfrm>
            <a:off x="1274619" y="1909618"/>
            <a:ext cx="2003136" cy="2003136"/>
          </a:xfrm>
          <a:prstGeom prst="ellipse">
            <a:avLst/>
          </a:prstGeom>
          <a:solidFill>
            <a:srgbClr val="FFFFFF"/>
          </a:solidFill>
          <a:ln w="76200" cap="flat" cmpd="sng" algn="ctr">
            <a:gradFill flip="none" rotWithShape="1">
              <a:gsLst>
                <a:gs pos="100000">
                  <a:srgbClr val="245795"/>
                </a:gs>
                <a:gs pos="0">
                  <a:srgbClr val="0A3161"/>
                </a:gs>
              </a:gsLst>
              <a:lin ang="2700000" scaled="1"/>
              <a:tileRect/>
            </a:gradFill>
            <a:prstDash val="solid"/>
          </a:ln>
          <a:effectLst/>
        </p:spPr>
        <p:txBody>
          <a:bodyPr lIns="0" tIns="0" rIns="0" bIns="0" rtlCol="0" anchor="ctr"/>
          <a:lstStyle/>
          <a:p>
            <a:pPr algn="ctr">
              <a:lnSpc>
                <a:spcPct val="95000"/>
              </a:lnSpc>
            </a:pPr>
            <a:r>
              <a:rPr lang="en-US" sz="4400" kern="0" dirty="0">
                <a:solidFill>
                  <a:srgbClr val="164484"/>
                </a:solidFill>
              </a:rPr>
              <a:t>$5M </a:t>
            </a:r>
            <a:r>
              <a:rPr lang="en-US" sz="2000" kern="0" dirty="0">
                <a:solidFill>
                  <a:srgbClr val="000000"/>
                </a:solidFill>
              </a:rPr>
              <a:t>funding available</a:t>
            </a:r>
          </a:p>
        </p:txBody>
      </p:sp>
      <p:sp>
        <p:nvSpPr>
          <p:cNvPr id="66" name="TextBox 65">
            <a:extLst>
              <a:ext uri="{FF2B5EF4-FFF2-40B4-BE49-F238E27FC236}">
                <a16:creationId xmlns:a16="http://schemas.microsoft.com/office/drawing/2014/main" id="{AB5D8A76-9A67-456B-BB75-56A1FFE55B76}"/>
              </a:ext>
            </a:extLst>
          </p:cNvPr>
          <p:cNvSpPr txBox="1"/>
          <p:nvPr/>
        </p:nvSpPr>
        <p:spPr>
          <a:xfrm>
            <a:off x="602673" y="4067785"/>
            <a:ext cx="3347028" cy="193437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5000"/>
              </a:lnSpc>
            </a:pPr>
            <a:r>
              <a:rPr lang="en-US" kern="0" dirty="0">
                <a:solidFill>
                  <a:srgbClr val="000000"/>
                </a:solidFill>
              </a:rPr>
              <a:t>An Eligible Entity may choose to request ≤$5M Initial Planning Funds</a:t>
            </a:r>
          </a:p>
          <a:p>
            <a:pPr algn="ctr">
              <a:lnSpc>
                <a:spcPct val="95000"/>
              </a:lnSpc>
            </a:pPr>
            <a:endParaRPr lang="en-US" kern="0" dirty="0">
              <a:solidFill>
                <a:srgbClr val="000000"/>
              </a:solidFill>
            </a:endParaRPr>
          </a:p>
          <a:p>
            <a:pPr algn="ctr">
              <a:lnSpc>
                <a:spcPct val="95000"/>
              </a:lnSpc>
            </a:pPr>
            <a:r>
              <a:rPr lang="en-US" kern="0" dirty="0">
                <a:solidFill>
                  <a:srgbClr val="000000"/>
                </a:solidFill>
              </a:rPr>
              <a:t>An Eligible Entity that receives Initial Planning Funds must submit a Five-Year Action</a:t>
            </a:r>
          </a:p>
        </p:txBody>
      </p:sp>
      <p:sp>
        <p:nvSpPr>
          <p:cNvPr id="68" name="TextBox 67">
            <a:extLst>
              <a:ext uri="{FF2B5EF4-FFF2-40B4-BE49-F238E27FC236}">
                <a16:creationId xmlns:a16="http://schemas.microsoft.com/office/drawing/2014/main" id="{229076A4-5461-455A-97EA-C8F39486476F}"/>
              </a:ext>
            </a:extLst>
          </p:cNvPr>
          <p:cNvSpPr txBox="1"/>
          <p:nvPr/>
        </p:nvSpPr>
        <p:spPr>
          <a:xfrm>
            <a:off x="4621647" y="1504373"/>
            <a:ext cx="7099753" cy="67710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95000"/>
              </a:lnSpc>
            </a:pPr>
            <a:r>
              <a:rPr lang="en-US" sz="2000" kern="0" dirty="0">
                <a:solidFill>
                  <a:srgbClr val="164484"/>
                </a:solidFill>
              </a:rPr>
              <a:t>Example uses for Initial Planning Funds for planning and pre-deployment activities</a:t>
            </a:r>
          </a:p>
        </p:txBody>
      </p:sp>
      <p:sp>
        <p:nvSpPr>
          <p:cNvPr id="21" name="Oval 50">
            <a:extLst>
              <a:ext uri="{FF2B5EF4-FFF2-40B4-BE49-F238E27FC236}">
                <a16:creationId xmlns:a16="http://schemas.microsoft.com/office/drawing/2014/main" id="{E161F335-9034-4AEB-A32E-F9798B2F3906}"/>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2</a:t>
            </a:r>
          </a:p>
        </p:txBody>
      </p:sp>
      <p:sp>
        <p:nvSpPr>
          <p:cNvPr id="25" name="TextBox 24">
            <a:extLst>
              <a:ext uri="{FF2B5EF4-FFF2-40B4-BE49-F238E27FC236}">
                <a16:creationId xmlns:a16="http://schemas.microsoft.com/office/drawing/2014/main" id="{FA10C0BE-BA4B-4AEF-86CA-FD7998C58E9E}"/>
              </a:ext>
            </a:extLst>
          </p:cNvPr>
          <p:cNvSpPr txBox="1"/>
          <p:nvPr/>
        </p:nvSpPr>
        <p:spPr>
          <a:xfrm>
            <a:off x="4621647" y="2276361"/>
            <a:ext cx="7099753" cy="3570208"/>
          </a:xfrm>
          <a:prstGeom prst="rect">
            <a:avLst/>
          </a:prstGeom>
          <a:noFill/>
        </p:spPr>
        <p:txBody>
          <a:bodyPr vert="horz" wrap="square" lIns="0" tIns="0" rIns="0" bIns="0" rtlCol="0">
            <a:spAutoFit/>
          </a:bodyPr>
          <a:lstStyle/>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Establishing capacity in office of Eligible Entity running program</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Research and data collection</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Development of a preliminary budget for pre-planning activities</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Publications, outreach &amp; communication support</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Providing technical assistance to potential subgrantees</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Training for employees (e.g., Eligible Entity, stakeholders, etc.)</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Conducting surveys of unserved, underserved, and underrepresented communities </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Local coordination, including capacity building </a:t>
            </a:r>
          </a:p>
        </p:txBody>
      </p:sp>
      <p:pic>
        <p:nvPicPr>
          <p:cNvPr id="10" name="Picture 9" descr="A blue sign with white text&#10;&#10;Description automatically generated with low confidence">
            <a:extLst>
              <a:ext uri="{FF2B5EF4-FFF2-40B4-BE49-F238E27FC236}">
                <a16:creationId xmlns:a16="http://schemas.microsoft.com/office/drawing/2014/main" id="{ED0160D4-8DFC-4756-B69D-4E8EC7010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620294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87882"/>
            <a:ext cx="10202359" cy="566735"/>
          </a:xfrm>
          <a:prstGeom prst="rect">
            <a:avLst/>
          </a:prstGeom>
        </p:spPr>
        <p:txBody>
          <a:bodyPr vert="horz">
            <a:noAutofit/>
          </a:bodyPr>
          <a:lstStyle/>
          <a:p>
            <a:r>
              <a:rPr lang="en-US" sz="2700" b="1" cap="none" dirty="0">
                <a:solidFill>
                  <a:srgbClr val="164484"/>
                </a:solidFill>
                <a:latin typeface="+mn-lt"/>
              </a:rPr>
              <a:t>Five-Year Action Plan | </a:t>
            </a:r>
            <a:r>
              <a:rPr lang="en-US" sz="2700" cap="none" dirty="0">
                <a:solidFill>
                  <a:srgbClr val="164484"/>
                </a:solidFill>
                <a:latin typeface="+mn-lt"/>
              </a:rPr>
              <a:t>Eligible Entities that receive planning funds must submit a Five-Year Action Plan</a:t>
            </a:r>
            <a:endParaRPr lang="en-US" sz="2700" cap="none" dirty="0">
              <a:solidFill>
                <a:srgbClr val="164484"/>
              </a:solidFill>
            </a:endParaRPr>
          </a:p>
        </p:txBody>
      </p:sp>
      <p:graphicFrame>
        <p:nvGraphicFramePr>
          <p:cNvPr id="7" name="Table 4">
            <a:extLst>
              <a:ext uri="{FF2B5EF4-FFF2-40B4-BE49-F238E27FC236}">
                <a16:creationId xmlns:a16="http://schemas.microsoft.com/office/drawing/2014/main" id="{7075F3AF-CF31-4BEB-90DE-9F88525F37DB}"/>
              </a:ext>
            </a:extLst>
          </p:cNvPr>
          <p:cNvGraphicFramePr>
            <a:graphicFrameLocks noGrp="1"/>
          </p:cNvGraphicFramePr>
          <p:nvPr>
            <p:extLst>
              <p:ext uri="{D42A27DB-BD31-4B8C-83A1-F6EECF244321}">
                <p14:modId xmlns:p14="http://schemas.microsoft.com/office/powerpoint/2010/main" val="1878092611"/>
              </p:ext>
            </p:extLst>
          </p:nvPr>
        </p:nvGraphicFramePr>
        <p:xfrm>
          <a:off x="363767" y="1355917"/>
          <a:ext cx="11464465" cy="5120640"/>
        </p:xfrm>
        <a:graphic>
          <a:graphicData uri="http://schemas.openxmlformats.org/drawingml/2006/table">
            <a:tbl>
              <a:tblPr firstRow="1" bandRow="1">
                <a:tableStyleId>{5C22544A-7EE6-4342-B048-85BDC9FD1C3A}</a:tableStyleId>
              </a:tblPr>
              <a:tblGrid>
                <a:gridCol w="338166">
                  <a:extLst>
                    <a:ext uri="{9D8B030D-6E8A-4147-A177-3AD203B41FA5}">
                      <a16:colId xmlns:a16="http://schemas.microsoft.com/office/drawing/2014/main" val="1856943140"/>
                    </a:ext>
                  </a:extLst>
                </a:gridCol>
                <a:gridCol w="5531226">
                  <a:extLst>
                    <a:ext uri="{9D8B030D-6E8A-4147-A177-3AD203B41FA5}">
                      <a16:colId xmlns:a16="http://schemas.microsoft.com/office/drawing/2014/main" val="3659914897"/>
                    </a:ext>
                  </a:extLst>
                </a:gridCol>
                <a:gridCol w="350520">
                  <a:extLst>
                    <a:ext uri="{9D8B030D-6E8A-4147-A177-3AD203B41FA5}">
                      <a16:colId xmlns:a16="http://schemas.microsoft.com/office/drawing/2014/main" val="2316861636"/>
                    </a:ext>
                  </a:extLst>
                </a:gridCol>
                <a:gridCol w="5244553">
                  <a:extLst>
                    <a:ext uri="{9D8B030D-6E8A-4147-A177-3AD203B41FA5}">
                      <a16:colId xmlns:a16="http://schemas.microsoft.com/office/drawing/2014/main" val="2697539953"/>
                    </a:ext>
                  </a:extLst>
                </a:gridCol>
              </a:tblGrid>
              <a:tr h="731520">
                <a:tc>
                  <a:txBody>
                    <a:bodyPr/>
                    <a:lstStyle/>
                    <a:p>
                      <a:endParaRPr lang="en-US"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rgbClr val="000000"/>
                          </a:solidFill>
                          <a:latin typeface="+mj-lt"/>
                        </a:rPr>
                        <a:t>Details of the </a:t>
                      </a:r>
                      <a:r>
                        <a:rPr lang="en-US" sz="1400" b="1" dirty="0">
                          <a:solidFill>
                            <a:srgbClr val="164484"/>
                          </a:solidFill>
                          <a:latin typeface="+mj-lt"/>
                        </a:rPr>
                        <a:t>existing broadband program</a:t>
                      </a:r>
                      <a:r>
                        <a:rPr lang="en-US" sz="1400" b="0" dirty="0">
                          <a:solidFill>
                            <a:srgbClr val="000000"/>
                          </a:solidFill>
                          <a:latin typeface="+mj-lt"/>
                        </a:rPr>
                        <a:t>, including its activities, any previous entity-wide plans or goals for availability of broadband, and any prior experience awarding broadband deployment grants </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rgbClr val="000000"/>
                        </a:solidFill>
                        <a:latin typeface="+mj-lt"/>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mj-lt"/>
                          <a:sym typeface="Trebuchet MS" panose="020B0603020202020204" pitchFamily="34" charset="0"/>
                        </a:rPr>
                        <a:t>Available federal, Eligible Entity, or local </a:t>
                      </a:r>
                      <a:r>
                        <a:rPr lang="en-US" sz="1400" b="1" kern="1200" dirty="0">
                          <a:solidFill>
                            <a:srgbClr val="164484"/>
                          </a:solidFill>
                          <a:latin typeface="+mj-lt"/>
                          <a:ea typeface="+mn-ea"/>
                          <a:cs typeface="+mn-cs"/>
                          <a:sym typeface="Trebuchet MS" panose="020B0603020202020204" pitchFamily="34" charset="0"/>
                        </a:rPr>
                        <a:t>broadband availability and adoption data</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1908821"/>
                  </a:ext>
                </a:extLst>
              </a:tr>
              <a:tr h="731520">
                <a:tc>
                  <a:txBody>
                    <a:bodyPr/>
                    <a:lstStyle/>
                    <a:p>
                      <a:endParaRPr lang="en-US" sz="1400" dirty="0"/>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rgbClr val="164484"/>
                          </a:solidFill>
                          <a:latin typeface="+mj-lt"/>
                          <a:ea typeface="+mn-ea"/>
                          <a:cs typeface="+mn-cs"/>
                        </a:rPr>
                        <a:t>Current funding available for broadband deployment </a:t>
                      </a:r>
                      <a:r>
                        <a:rPr kumimoji="0" lang="en-US" sz="1400" b="0" i="0" u="none" strike="noStrike" kern="1200" cap="none" spc="0" normalizeH="0" baseline="0" noProof="0" dirty="0">
                          <a:ln>
                            <a:noFill/>
                          </a:ln>
                          <a:solidFill>
                            <a:srgbClr val="000000"/>
                          </a:solidFill>
                          <a:effectLst/>
                          <a:uLnTx/>
                          <a:uFillTx/>
                          <a:latin typeface="+mj-lt"/>
                          <a:ea typeface="+mn-ea"/>
                          <a:cs typeface="+mn-cs"/>
                        </a:rPr>
                        <a:t>or other related activities and the sources of that funding, including additional funds that may be pursued but are not yet in hand</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rgbClr val="000000"/>
                        </a:solidFill>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164484"/>
                          </a:solidFill>
                          <a:latin typeface="+mj-lt"/>
                          <a:ea typeface="+mn-ea"/>
                          <a:cs typeface="+mn-cs"/>
                          <a:sym typeface="Trebuchet MS" panose="020B0603020202020204" pitchFamily="34" charset="0"/>
                        </a:rPr>
                        <a:t>Local broadband service needs and gaps</a:t>
                      </a:r>
                      <a:r>
                        <a:rPr lang="en-US" sz="1400" b="0" dirty="0">
                          <a:solidFill>
                            <a:srgbClr val="000000"/>
                          </a:solidFill>
                          <a:latin typeface="+mj-lt"/>
                          <a:sym typeface="Trebuchet MS" panose="020B0603020202020204" pitchFamily="34" charset="0"/>
                        </a:rPr>
                        <a:t>, including un- or underserved locations and CAIs without gigabit service, and/or any plans to make determinations where availability is unclear</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274378"/>
                  </a:ext>
                </a:extLst>
              </a:tr>
              <a:tr h="731520">
                <a:tc>
                  <a:txBody>
                    <a:bodyPr/>
                    <a:lstStyle/>
                    <a:p>
                      <a:endParaRPr lang="en-US" sz="1400" dirty="0"/>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164484"/>
                          </a:solidFill>
                          <a:latin typeface="+mj-lt"/>
                          <a:ea typeface="+mn-ea"/>
                          <a:cs typeface="+mn-cs"/>
                          <a:sym typeface="Trebuchet MS" panose="020B0603020202020204" pitchFamily="34" charset="0"/>
                        </a:rPr>
                        <a:t>Existing efforts funded by the federal government </a:t>
                      </a:r>
                      <a:r>
                        <a:rPr lang="en-US" sz="1400" b="0" dirty="0">
                          <a:solidFill>
                            <a:srgbClr val="000000"/>
                          </a:solidFill>
                          <a:latin typeface="+mj-lt"/>
                          <a:sym typeface="Trebuchet MS" panose="020B0603020202020204" pitchFamily="34" charset="0"/>
                        </a:rPr>
                        <a:t>or an Eligible Entity within the jurisdiction of the Eligible Entity to deploy broadband and close the digital divide.</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rgbClr val="000000"/>
                        </a:solidFill>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164484"/>
                          </a:solidFill>
                          <a:latin typeface="+mj-lt"/>
                          <a:ea typeface="+mn-ea"/>
                          <a:cs typeface="+mn-cs"/>
                          <a:sym typeface="Trebuchet MS" panose="020B0603020202020204" pitchFamily="34" charset="0"/>
                        </a:rPr>
                        <a:t>A comprehensive, high-level plan </a:t>
                      </a:r>
                      <a:r>
                        <a:rPr lang="en-US" sz="1400" b="0" dirty="0">
                          <a:solidFill>
                            <a:srgbClr val="000000"/>
                          </a:solidFill>
                          <a:latin typeface="+mj-lt"/>
                          <a:sym typeface="Trebuchet MS" panose="020B0603020202020204" pitchFamily="34" charset="0"/>
                        </a:rPr>
                        <a:t>for providing universal, reliable, affordable, high-speed broadband service throughout the jurisdiction</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776535"/>
                  </a:ext>
                </a:extLst>
              </a:tr>
              <a:tr h="731520">
                <a:tc>
                  <a:txBody>
                    <a:bodyPr/>
                    <a:lstStyle/>
                    <a:p>
                      <a:endParaRPr lang="en-US" sz="1400" dirty="0"/>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164484"/>
                          </a:solidFill>
                          <a:latin typeface="+mj-lt"/>
                          <a:ea typeface="+mn-ea"/>
                          <a:cs typeface="+mn-cs"/>
                          <a:sym typeface="Trebuchet MS" panose="020B0603020202020204" pitchFamily="34" charset="0"/>
                        </a:rPr>
                        <a:t>Current employees </a:t>
                      </a:r>
                      <a:r>
                        <a:rPr lang="en-US" sz="1400" b="0" kern="1200" dirty="0">
                          <a:solidFill>
                            <a:srgbClr val="000000"/>
                          </a:solidFill>
                          <a:latin typeface="+mj-lt"/>
                          <a:ea typeface="+mn-ea"/>
                          <a:cs typeface="+mn-cs"/>
                          <a:sym typeface="Trebuchet MS" panose="020B0603020202020204" pitchFamily="34" charset="0"/>
                        </a:rPr>
                        <a:t>who will assist </a:t>
                      </a:r>
                      <a:r>
                        <a:rPr lang="en-US" sz="1400" b="0" dirty="0">
                          <a:solidFill>
                            <a:srgbClr val="000000"/>
                          </a:solidFill>
                          <a:latin typeface="+mj-lt"/>
                          <a:sym typeface="Trebuchet MS" panose="020B0603020202020204" pitchFamily="34" charset="0"/>
                        </a:rPr>
                        <a:t>in implementing and administering the BEAD Program and their duties, as well as any existing contracted support, and any planned expansion</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rgbClr val="000000"/>
                        </a:solidFill>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rgbClr val="164484"/>
                          </a:solidFill>
                          <a:latin typeface="+mj-lt"/>
                          <a:ea typeface="+mn-ea"/>
                          <a:cs typeface="+mn-cs"/>
                        </a:rPr>
                        <a:t>Digital equity and inclusion needs, goals, and strategies</a:t>
                      </a:r>
                      <a:r>
                        <a:rPr kumimoji="0" lang="en-US" sz="1400" b="0" i="0" u="none" strike="noStrike" kern="1200" cap="none" spc="0" normalizeH="0" baseline="0" noProof="0" dirty="0">
                          <a:ln>
                            <a:noFill/>
                          </a:ln>
                          <a:solidFill>
                            <a:srgbClr val="000000"/>
                          </a:solidFill>
                          <a:effectLst/>
                          <a:uLnTx/>
                          <a:uFillTx/>
                          <a:latin typeface="+mj-lt"/>
                          <a:ea typeface="+mn-ea"/>
                          <a:cs typeface="+mn-cs"/>
                        </a:rPr>
                        <a:t>, including ways it plans to utilize BEAD funding, Digital Equity Act funding and/or other funding in concert</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910691"/>
                  </a:ext>
                </a:extLst>
              </a:tr>
              <a:tr h="731520">
                <a:tc>
                  <a:txBody>
                    <a:bodyPr/>
                    <a:lstStyle/>
                    <a:p>
                      <a:endParaRPr lang="en-US" sz="1400" dirty="0"/>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164484"/>
                          </a:solidFill>
                          <a:latin typeface="+mj-lt"/>
                          <a:ea typeface="+mn-ea"/>
                          <a:cs typeface="+mn-cs"/>
                          <a:sym typeface="Trebuchet MS" panose="020B0603020202020204" pitchFamily="34" charset="0"/>
                        </a:rPr>
                        <a:t>Known or potential obstacles or barriers</a:t>
                      </a:r>
                      <a:r>
                        <a:rPr lang="en-US" sz="1400" b="1" kern="1200" dirty="0">
                          <a:solidFill>
                            <a:srgbClr val="0A3161"/>
                          </a:solidFill>
                          <a:latin typeface="+mj-lt"/>
                          <a:ea typeface="+mn-ea"/>
                          <a:cs typeface="+mn-cs"/>
                          <a:sym typeface="Trebuchet MS" panose="020B0603020202020204" pitchFamily="34" charset="0"/>
                        </a:rPr>
                        <a:t> </a:t>
                      </a:r>
                      <a:r>
                        <a:rPr lang="en-US" sz="1400" b="0" dirty="0">
                          <a:solidFill>
                            <a:srgbClr val="000000"/>
                          </a:solidFill>
                          <a:latin typeface="+mj-lt"/>
                          <a:sym typeface="Trebuchet MS" panose="020B0603020202020204" pitchFamily="34" charset="0"/>
                        </a:rPr>
                        <a:t>to implementation and corresponding plans to address them.</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rgbClr val="000000"/>
                        </a:solidFill>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j-lt"/>
                          <a:ea typeface="+mn-ea"/>
                          <a:cs typeface="+mn-cs"/>
                        </a:rPr>
                        <a:t>Alignment of the Five-Year Action Plan with </a:t>
                      </a:r>
                      <a:r>
                        <a:rPr lang="en-US" sz="1400" b="1" kern="1200" noProof="0" dirty="0">
                          <a:solidFill>
                            <a:srgbClr val="164484"/>
                          </a:solidFill>
                          <a:latin typeface="+mj-lt"/>
                          <a:ea typeface="+mn-ea"/>
                          <a:cs typeface="+mn-cs"/>
                        </a:rPr>
                        <a:t>other existing and planned priorities</a:t>
                      </a:r>
                      <a:r>
                        <a:rPr kumimoji="0" lang="en-US" sz="1400" b="0" i="0" u="none" strike="noStrike" kern="1200" cap="none" spc="0" normalizeH="0" baseline="0" noProof="0" dirty="0">
                          <a:ln>
                            <a:noFill/>
                          </a:ln>
                          <a:solidFill>
                            <a:srgbClr val="000000"/>
                          </a:solidFill>
                          <a:effectLst/>
                          <a:uLnTx/>
                          <a:uFillTx/>
                          <a:latin typeface="+mj-lt"/>
                          <a:ea typeface="+mn-ea"/>
                          <a:cs typeface="+mn-cs"/>
                        </a:rPr>
                        <a:t>, incl. economic development, telehealth, workforce development, related connectivity priorities</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869718"/>
                  </a:ext>
                </a:extLst>
              </a:tr>
              <a:tr h="731520">
                <a:tc>
                  <a:txBody>
                    <a:bodyPr/>
                    <a:lstStyle/>
                    <a:p>
                      <a:endParaRPr lang="en-US" sz="1400" dirty="0"/>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164484"/>
                          </a:solidFill>
                          <a:latin typeface="+mj-lt"/>
                          <a:ea typeface="+mn-ea"/>
                          <a:cs typeface="+mn-cs"/>
                          <a:sym typeface="Trebuchet MS" panose="020B0603020202020204" pitchFamily="34" charset="0"/>
                        </a:rPr>
                        <a:t>An asset inventory </a:t>
                      </a:r>
                      <a:r>
                        <a:rPr lang="en-US" sz="1400" b="0" dirty="0">
                          <a:solidFill>
                            <a:srgbClr val="000000"/>
                          </a:solidFill>
                          <a:latin typeface="+mj-lt"/>
                          <a:sym typeface="Trebuchet MS" panose="020B0603020202020204" pitchFamily="34" charset="0"/>
                        </a:rPr>
                        <a:t>that catalogues broadband adoption, affordability, equity, access, and deployment activities and provides details regarding any relevant partners</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rgbClr val="000000"/>
                        </a:solidFill>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164484"/>
                          </a:solidFill>
                          <a:latin typeface="+mj-lt"/>
                          <a:ea typeface="+mn-ea"/>
                          <a:cs typeface="+mn-cs"/>
                          <a:sym typeface="Trebuchet MS" panose="020B0603020202020204" pitchFamily="34" charset="0"/>
                        </a:rPr>
                        <a:t>Technical assistance and additional capacity needed </a:t>
                      </a:r>
                      <a:r>
                        <a:rPr lang="en-US" sz="1400" b="0" dirty="0">
                          <a:solidFill>
                            <a:srgbClr val="000000"/>
                          </a:solidFill>
                          <a:latin typeface="Arial" panose="020B0604020202020204" pitchFamily="34" charset="0"/>
                          <a:sym typeface="Trebuchet MS" panose="020B0603020202020204" pitchFamily="34" charset="0"/>
                        </a:rPr>
                        <a:t>for successful implementation of the BEAD Program</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153145"/>
                  </a:ext>
                </a:extLst>
              </a:tr>
              <a:tr h="731520">
                <a:tc>
                  <a:txBody>
                    <a:bodyPr/>
                    <a:lstStyle/>
                    <a:p>
                      <a:endParaRPr lang="en-US" sz="1400" dirty="0"/>
                    </a:p>
                  </a:txBody>
                  <a:tcPr anchor="ctr">
                    <a:lnL w="12700" cmpd="sng">
                      <a:noFill/>
                    </a:lnL>
                    <a:lnR w="12700" cmpd="sng">
                      <a:noFill/>
                    </a:lnR>
                    <a:lnT w="12700"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latin typeface="+mn-lt"/>
                          <a:ea typeface="+mn-ea"/>
                          <a:cs typeface="+mn-cs"/>
                          <a:sym typeface="Trebuchet MS" panose="020B0603020202020204" pitchFamily="34" charset="0"/>
                        </a:rPr>
                        <a:t>Details of its </a:t>
                      </a:r>
                      <a:r>
                        <a:rPr lang="en-US" sz="1400" b="1" kern="1200" dirty="0">
                          <a:solidFill>
                            <a:srgbClr val="164484"/>
                          </a:solidFill>
                          <a:latin typeface="+mj-lt"/>
                          <a:ea typeface="+mn-ea"/>
                          <a:cs typeface="+mn-cs"/>
                          <a:sym typeface="Trebuchet MS" panose="020B0603020202020204" pitchFamily="34" charset="0"/>
                        </a:rPr>
                        <a:t>external engagement process</a:t>
                      </a:r>
                      <a:r>
                        <a:rPr lang="en-US" sz="1400" b="0" kern="1200" dirty="0">
                          <a:solidFill>
                            <a:srgbClr val="000000"/>
                          </a:solidFill>
                          <a:latin typeface="+mn-lt"/>
                          <a:ea typeface="+mn-ea"/>
                          <a:cs typeface="+mn-cs"/>
                          <a:sym typeface="Trebuchet MS" panose="020B0603020202020204" pitchFamily="34" charset="0"/>
                        </a:rPr>
                        <a:t>, demonstrating collaboration with local, regional, and Tribal / Native entities </a:t>
                      </a:r>
                    </a:p>
                  </a:txBody>
                  <a:tcPr anchor="ctr">
                    <a:lnL w="12700" cmpd="sng">
                      <a:noFill/>
                    </a:lnL>
                    <a:lnR w="12700" cmpd="sng">
                      <a:noFill/>
                    </a:lnR>
                    <a:lnT w="12700"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400" b="0" dirty="0">
                        <a:solidFill>
                          <a:srgbClr val="000000"/>
                        </a:solidFill>
                        <a:latin typeface="+mj-lt"/>
                      </a:endParaRPr>
                    </a:p>
                  </a:txBody>
                  <a:tcPr anchor="ctr">
                    <a:lnL w="12700" cmpd="sng">
                      <a:noFill/>
                    </a:lnL>
                    <a:lnR w="12700" cmpd="sng">
                      <a:noFill/>
                    </a:lnR>
                    <a:lnT w="12700"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j-lt"/>
                        <a:ea typeface="+mn-ea"/>
                        <a:cs typeface="+mn-cs"/>
                      </a:endParaRPr>
                    </a:p>
                  </a:txBody>
                  <a:tcPr anchor="ctr">
                    <a:lnL w="12700" cmpd="sng">
                      <a:noFill/>
                    </a:lnL>
                    <a:lnR w="12700" cmpd="sng">
                      <a:noFill/>
                    </a:lnR>
                    <a:lnT w="12700"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7935544"/>
                  </a:ext>
                </a:extLst>
              </a:tr>
            </a:tbl>
          </a:graphicData>
        </a:graphic>
      </p:graphicFrame>
      <p:sp>
        <p:nvSpPr>
          <p:cNvPr id="8" name="Oval 20">
            <a:extLst>
              <a:ext uri="{FF2B5EF4-FFF2-40B4-BE49-F238E27FC236}">
                <a16:creationId xmlns:a16="http://schemas.microsoft.com/office/drawing/2014/main" id="{88766260-7053-42E5-B339-EDD1C8FCEFC4}"/>
              </a:ext>
            </a:extLst>
          </p:cNvPr>
          <p:cNvSpPr>
            <a:spLocks noChangeAspect="1" noChangeArrowheads="1"/>
          </p:cNvSpPr>
          <p:nvPr/>
        </p:nvSpPr>
        <p:spPr bwMode="auto">
          <a:xfrm>
            <a:off x="6291835" y="1527356"/>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noAutofit/>
          </a:bodyPr>
          <a:lstStyle/>
          <a:p>
            <a:pPr algn="ctr"/>
            <a:r>
              <a:rPr lang="en-US" sz="1200" dirty="0">
                <a:solidFill>
                  <a:schemeClr val="bg1"/>
                </a:solidFill>
                <a:latin typeface="Arial" panose="020B0604020202020204" pitchFamily="34" charset="0"/>
              </a:rPr>
              <a:t>8</a:t>
            </a:r>
          </a:p>
        </p:txBody>
      </p:sp>
      <p:sp>
        <p:nvSpPr>
          <p:cNvPr id="9" name="Oval 20">
            <a:extLst>
              <a:ext uri="{FF2B5EF4-FFF2-40B4-BE49-F238E27FC236}">
                <a16:creationId xmlns:a16="http://schemas.microsoft.com/office/drawing/2014/main" id="{F2D5BBDA-2133-41E0-B200-2F92D2F07E61}"/>
              </a:ext>
            </a:extLst>
          </p:cNvPr>
          <p:cNvSpPr>
            <a:spLocks noChangeAspect="1" noChangeArrowheads="1"/>
          </p:cNvSpPr>
          <p:nvPr/>
        </p:nvSpPr>
        <p:spPr bwMode="auto">
          <a:xfrm>
            <a:off x="6291835" y="2257112"/>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9</a:t>
            </a:r>
          </a:p>
        </p:txBody>
      </p:sp>
      <p:sp>
        <p:nvSpPr>
          <p:cNvPr id="10" name="Oval 20">
            <a:extLst>
              <a:ext uri="{FF2B5EF4-FFF2-40B4-BE49-F238E27FC236}">
                <a16:creationId xmlns:a16="http://schemas.microsoft.com/office/drawing/2014/main" id="{8D333978-EF9A-4D5D-8539-4E77A0F14606}"/>
              </a:ext>
            </a:extLst>
          </p:cNvPr>
          <p:cNvSpPr>
            <a:spLocks noChangeAspect="1" noChangeArrowheads="1"/>
          </p:cNvSpPr>
          <p:nvPr/>
        </p:nvSpPr>
        <p:spPr bwMode="auto">
          <a:xfrm>
            <a:off x="6291835" y="2986868"/>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10</a:t>
            </a:r>
          </a:p>
        </p:txBody>
      </p:sp>
      <p:sp>
        <p:nvSpPr>
          <p:cNvPr id="11" name="Oval 20">
            <a:extLst>
              <a:ext uri="{FF2B5EF4-FFF2-40B4-BE49-F238E27FC236}">
                <a16:creationId xmlns:a16="http://schemas.microsoft.com/office/drawing/2014/main" id="{0A9EC730-74B0-4A73-BB99-6ACAAAB047D3}"/>
              </a:ext>
            </a:extLst>
          </p:cNvPr>
          <p:cNvSpPr>
            <a:spLocks noChangeAspect="1" noChangeArrowheads="1"/>
          </p:cNvSpPr>
          <p:nvPr/>
        </p:nvSpPr>
        <p:spPr bwMode="auto">
          <a:xfrm>
            <a:off x="6291835" y="3716624"/>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11</a:t>
            </a:r>
          </a:p>
        </p:txBody>
      </p:sp>
      <p:sp>
        <p:nvSpPr>
          <p:cNvPr id="12" name="Oval 20">
            <a:extLst>
              <a:ext uri="{FF2B5EF4-FFF2-40B4-BE49-F238E27FC236}">
                <a16:creationId xmlns:a16="http://schemas.microsoft.com/office/drawing/2014/main" id="{C11423A2-1464-42A1-8719-B7F802A1D546}"/>
              </a:ext>
            </a:extLst>
          </p:cNvPr>
          <p:cNvSpPr>
            <a:spLocks noChangeAspect="1" noChangeArrowheads="1"/>
          </p:cNvSpPr>
          <p:nvPr/>
        </p:nvSpPr>
        <p:spPr bwMode="auto">
          <a:xfrm>
            <a:off x="6291835" y="4446380"/>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12</a:t>
            </a:r>
          </a:p>
        </p:txBody>
      </p:sp>
      <p:sp>
        <p:nvSpPr>
          <p:cNvPr id="13" name="Oval 20">
            <a:extLst>
              <a:ext uri="{FF2B5EF4-FFF2-40B4-BE49-F238E27FC236}">
                <a16:creationId xmlns:a16="http://schemas.microsoft.com/office/drawing/2014/main" id="{43E88DD5-F8A8-40EB-895D-964F9D67A779}"/>
              </a:ext>
            </a:extLst>
          </p:cNvPr>
          <p:cNvSpPr>
            <a:spLocks noChangeAspect="1" noChangeArrowheads="1"/>
          </p:cNvSpPr>
          <p:nvPr/>
        </p:nvSpPr>
        <p:spPr bwMode="auto">
          <a:xfrm>
            <a:off x="414273" y="5201943"/>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6</a:t>
            </a:r>
          </a:p>
        </p:txBody>
      </p:sp>
      <p:sp>
        <p:nvSpPr>
          <p:cNvPr id="14" name="Oval 20">
            <a:extLst>
              <a:ext uri="{FF2B5EF4-FFF2-40B4-BE49-F238E27FC236}">
                <a16:creationId xmlns:a16="http://schemas.microsoft.com/office/drawing/2014/main" id="{E7CCE0EA-4AE0-438C-B05E-036F69D989F8}"/>
              </a:ext>
            </a:extLst>
          </p:cNvPr>
          <p:cNvSpPr>
            <a:spLocks noChangeAspect="1" noChangeArrowheads="1"/>
          </p:cNvSpPr>
          <p:nvPr/>
        </p:nvSpPr>
        <p:spPr bwMode="auto">
          <a:xfrm>
            <a:off x="400051" y="1549443"/>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1</a:t>
            </a:r>
          </a:p>
        </p:txBody>
      </p:sp>
      <p:sp>
        <p:nvSpPr>
          <p:cNvPr id="15" name="Oval 20">
            <a:extLst>
              <a:ext uri="{FF2B5EF4-FFF2-40B4-BE49-F238E27FC236}">
                <a16:creationId xmlns:a16="http://schemas.microsoft.com/office/drawing/2014/main" id="{353BA3C5-D5AE-4429-A12E-E1E182999759}"/>
              </a:ext>
            </a:extLst>
          </p:cNvPr>
          <p:cNvSpPr>
            <a:spLocks noChangeAspect="1" noChangeArrowheads="1"/>
          </p:cNvSpPr>
          <p:nvPr/>
        </p:nvSpPr>
        <p:spPr bwMode="auto">
          <a:xfrm>
            <a:off x="415397" y="2279943"/>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2</a:t>
            </a:r>
          </a:p>
        </p:txBody>
      </p:sp>
      <p:sp>
        <p:nvSpPr>
          <p:cNvPr id="16" name="Oval 20">
            <a:extLst>
              <a:ext uri="{FF2B5EF4-FFF2-40B4-BE49-F238E27FC236}">
                <a16:creationId xmlns:a16="http://schemas.microsoft.com/office/drawing/2014/main" id="{66399191-2060-4256-BD9B-C5B93B8D2ADF}"/>
              </a:ext>
            </a:extLst>
          </p:cNvPr>
          <p:cNvSpPr>
            <a:spLocks noChangeAspect="1" noChangeArrowheads="1"/>
          </p:cNvSpPr>
          <p:nvPr/>
        </p:nvSpPr>
        <p:spPr bwMode="auto">
          <a:xfrm>
            <a:off x="400051" y="3010443"/>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3</a:t>
            </a:r>
          </a:p>
        </p:txBody>
      </p:sp>
      <p:sp>
        <p:nvSpPr>
          <p:cNvPr id="17" name="Oval 20">
            <a:extLst>
              <a:ext uri="{FF2B5EF4-FFF2-40B4-BE49-F238E27FC236}">
                <a16:creationId xmlns:a16="http://schemas.microsoft.com/office/drawing/2014/main" id="{5DE0C88D-DCB7-45DB-A681-1F7B4EA18331}"/>
              </a:ext>
            </a:extLst>
          </p:cNvPr>
          <p:cNvSpPr>
            <a:spLocks noChangeAspect="1" noChangeArrowheads="1"/>
          </p:cNvSpPr>
          <p:nvPr/>
        </p:nvSpPr>
        <p:spPr bwMode="auto">
          <a:xfrm>
            <a:off x="415397" y="3740943"/>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4</a:t>
            </a:r>
          </a:p>
        </p:txBody>
      </p:sp>
      <p:sp>
        <p:nvSpPr>
          <p:cNvPr id="18" name="Oval 20">
            <a:extLst>
              <a:ext uri="{FF2B5EF4-FFF2-40B4-BE49-F238E27FC236}">
                <a16:creationId xmlns:a16="http://schemas.microsoft.com/office/drawing/2014/main" id="{AC41AAC5-EEBB-47AB-B49B-B0C6B536130C}"/>
              </a:ext>
            </a:extLst>
          </p:cNvPr>
          <p:cNvSpPr>
            <a:spLocks noChangeAspect="1" noChangeArrowheads="1"/>
          </p:cNvSpPr>
          <p:nvPr/>
        </p:nvSpPr>
        <p:spPr bwMode="auto">
          <a:xfrm>
            <a:off x="430743" y="4471443"/>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5</a:t>
            </a:r>
          </a:p>
        </p:txBody>
      </p:sp>
      <p:sp>
        <p:nvSpPr>
          <p:cNvPr id="19" name="Oval 20">
            <a:extLst>
              <a:ext uri="{FF2B5EF4-FFF2-40B4-BE49-F238E27FC236}">
                <a16:creationId xmlns:a16="http://schemas.microsoft.com/office/drawing/2014/main" id="{E5160BEC-49D4-4D14-8D9E-A8838440EA98}"/>
              </a:ext>
            </a:extLst>
          </p:cNvPr>
          <p:cNvSpPr>
            <a:spLocks noChangeAspect="1" noChangeArrowheads="1"/>
          </p:cNvSpPr>
          <p:nvPr/>
        </p:nvSpPr>
        <p:spPr bwMode="auto">
          <a:xfrm>
            <a:off x="415397" y="5932444"/>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7</a:t>
            </a:r>
          </a:p>
        </p:txBody>
      </p:sp>
      <p:sp>
        <p:nvSpPr>
          <p:cNvPr id="20" name="Oval 20">
            <a:extLst>
              <a:ext uri="{FF2B5EF4-FFF2-40B4-BE49-F238E27FC236}">
                <a16:creationId xmlns:a16="http://schemas.microsoft.com/office/drawing/2014/main" id="{96B01888-7A8B-49C6-AA18-C8889190814B}"/>
              </a:ext>
            </a:extLst>
          </p:cNvPr>
          <p:cNvSpPr>
            <a:spLocks noChangeAspect="1" noChangeArrowheads="1"/>
          </p:cNvSpPr>
          <p:nvPr/>
        </p:nvSpPr>
        <p:spPr bwMode="auto">
          <a:xfrm>
            <a:off x="6291122" y="5176134"/>
            <a:ext cx="306910" cy="306910"/>
          </a:xfrm>
          <a:prstGeom prst="ellipse">
            <a:avLst/>
          </a:prstGeom>
          <a:solidFill>
            <a:srgbClr val="164484"/>
          </a:solidFill>
          <a:ln w="9525"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00" dirty="0">
                <a:solidFill>
                  <a:schemeClr val="bg1"/>
                </a:solidFill>
                <a:latin typeface="Arial" panose="020B0604020202020204" pitchFamily="34" charset="0"/>
              </a:rPr>
              <a:t>13</a:t>
            </a:r>
          </a:p>
        </p:txBody>
      </p:sp>
      <p:sp>
        <p:nvSpPr>
          <p:cNvPr id="21" name="Oval 50">
            <a:extLst>
              <a:ext uri="{FF2B5EF4-FFF2-40B4-BE49-F238E27FC236}">
                <a16:creationId xmlns:a16="http://schemas.microsoft.com/office/drawing/2014/main" id="{841D843D-8756-4721-AA33-D89C0774A96C}"/>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2</a:t>
            </a:r>
          </a:p>
        </p:txBody>
      </p:sp>
      <p:pic>
        <p:nvPicPr>
          <p:cNvPr id="22" name="Picture 21" descr="A blue sign with white text&#10;&#10;Description automatically generated with low confidence">
            <a:extLst>
              <a:ext uri="{FF2B5EF4-FFF2-40B4-BE49-F238E27FC236}">
                <a16:creationId xmlns:a16="http://schemas.microsoft.com/office/drawing/2014/main" id="{BB3C7B82-87FD-491F-9A08-18F94BE90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36372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e4pContent1"/>
          <p:cNvSpPr txBox="1"/>
          <p:nvPr/>
        </p:nvSpPr>
        <p:spPr>
          <a:xfrm>
            <a:off x="4652695" y="3371600"/>
            <a:ext cx="3357829" cy="29530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t>The Assistant Secretary will publish an online template for submission of the Five-Year Action Plan</a:t>
            </a:r>
          </a:p>
          <a:p>
            <a:endParaRPr lang="en-US" sz="1600" dirty="0"/>
          </a:p>
          <a:p>
            <a:r>
              <a:rPr lang="en-US" sz="1600" dirty="0"/>
              <a:t>The use of this template is optional </a:t>
            </a:r>
          </a:p>
          <a:p>
            <a:endParaRPr lang="en-US" sz="1600" dirty="0"/>
          </a:p>
          <a:p>
            <a:r>
              <a:rPr lang="en-US" sz="1600" dirty="0"/>
              <a:t>If an Eligible Entity does not use the online template., it must also provide an index, crosswalk, or similar document to allow the reader to quickly and efficiently locate content</a:t>
            </a:r>
          </a:p>
        </p:txBody>
      </p:sp>
      <p:sp>
        <p:nvSpPr>
          <p:cNvPr id="5" name="ee4pContent2"/>
          <p:cNvSpPr txBox="1"/>
          <p:nvPr/>
        </p:nvSpPr>
        <p:spPr>
          <a:xfrm>
            <a:off x="8406944" y="3371600"/>
            <a:ext cx="3357829" cy="29530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t>An Eligible Entity may submit an existing plan and supplemental materials to fulfill requirements</a:t>
            </a:r>
          </a:p>
          <a:p>
            <a:endParaRPr lang="en-US" sz="1600" dirty="0"/>
          </a:p>
          <a:p>
            <a:r>
              <a:rPr lang="en-US" sz="1600" dirty="0"/>
              <a:t>Existing plans must have been completed within 1 year of receipt of Initial Planning Funds</a:t>
            </a:r>
          </a:p>
          <a:p>
            <a:endParaRPr lang="en-US" sz="1600" dirty="0"/>
          </a:p>
          <a:p>
            <a:r>
              <a:rPr lang="en-US" sz="1600" dirty="0"/>
              <a:t>An Eligible Entity may not use BEAD funds to previously incurred costs</a:t>
            </a:r>
          </a:p>
        </p:txBody>
      </p:sp>
      <p:sp>
        <p:nvSpPr>
          <p:cNvPr id="2" name="Title 1"/>
          <p:cNvSpPr>
            <a:spLocks noGrp="1"/>
          </p:cNvSpPr>
          <p:nvPr>
            <p:ph type="title"/>
          </p:nvPr>
        </p:nvSpPr>
        <p:spPr>
          <a:xfrm>
            <a:off x="400051" y="2681103"/>
            <a:ext cx="3357830" cy="1495794"/>
          </a:xfrm>
          <a:prstGeom prst="rect">
            <a:avLst/>
          </a:prstGeom>
        </p:spPr>
        <p:txBody>
          <a:bodyPr vert="horz"/>
          <a:lstStyle/>
          <a:p>
            <a:r>
              <a:rPr lang="en-US" b="1" cap="none" dirty="0"/>
              <a:t>Five-Year Action Plan | </a:t>
            </a:r>
            <a:r>
              <a:rPr lang="en-US" cap="none" dirty="0"/>
              <a:t>Eligible Entities may use template or an existing plan</a:t>
            </a:r>
          </a:p>
        </p:txBody>
      </p:sp>
      <p:sp>
        <p:nvSpPr>
          <p:cNvPr id="7" name="Oval 50">
            <a:extLst>
              <a:ext uri="{FF2B5EF4-FFF2-40B4-BE49-F238E27FC236}">
                <a16:creationId xmlns:a16="http://schemas.microsoft.com/office/drawing/2014/main" id="{FA95CA17-9C6A-4A82-9DB7-AF2BE26FC60F}"/>
              </a:ext>
            </a:extLst>
          </p:cNvPr>
          <p:cNvSpPr>
            <a:spLocks noChangeArrowheads="1"/>
          </p:cNvSpPr>
          <p:nvPr/>
        </p:nvSpPr>
        <p:spPr bwMode="auto">
          <a:xfrm>
            <a:off x="94889" y="113091"/>
            <a:ext cx="306910" cy="306910"/>
          </a:xfrm>
          <a:prstGeom prst="ellipse">
            <a:avLst/>
          </a:prstGeom>
          <a:solidFill>
            <a:schemeClr val="bg1"/>
          </a:solidFill>
          <a:ln>
            <a:noFill/>
          </a:ln>
        </p:spPr>
        <p:txBody>
          <a:bodyPr vert="horz" wrap="square" lIns="91440" tIns="45720" rIns="91440" bIns="45720" numCol="1" anchor="ctr" anchorCtr="0" compatLnSpc="1">
            <a:prstTxWarp prst="textNoShape">
              <a:avLst/>
            </a:prstTxWarp>
          </a:bodyPr>
          <a:lstStyle/>
          <a:p>
            <a:pPr algn="ctr"/>
            <a:r>
              <a:rPr lang="en-US" dirty="0">
                <a:solidFill>
                  <a:srgbClr val="164484"/>
                </a:solidFill>
              </a:rPr>
              <a:t>2</a:t>
            </a:r>
          </a:p>
        </p:txBody>
      </p:sp>
      <p:sp>
        <p:nvSpPr>
          <p:cNvPr id="19" name="ee4pContent1">
            <a:extLst>
              <a:ext uri="{FF2B5EF4-FFF2-40B4-BE49-F238E27FC236}">
                <a16:creationId xmlns:a16="http://schemas.microsoft.com/office/drawing/2014/main" id="{8C19933F-92C7-48C5-9BDA-BE7DADE3ED6F}"/>
              </a:ext>
            </a:extLst>
          </p:cNvPr>
          <p:cNvSpPr txBox="1"/>
          <p:nvPr/>
        </p:nvSpPr>
        <p:spPr>
          <a:xfrm>
            <a:off x="4652695" y="2487400"/>
            <a:ext cx="3357829" cy="72417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dirty="0">
                <a:solidFill>
                  <a:srgbClr val="164484"/>
                </a:solidFill>
              </a:rPr>
              <a:t>Templates will be published on grants.ntia.gov</a:t>
            </a:r>
          </a:p>
        </p:txBody>
      </p:sp>
      <p:sp>
        <p:nvSpPr>
          <p:cNvPr id="20" name="ee4pContent2">
            <a:extLst>
              <a:ext uri="{FF2B5EF4-FFF2-40B4-BE49-F238E27FC236}">
                <a16:creationId xmlns:a16="http://schemas.microsoft.com/office/drawing/2014/main" id="{C9EA724F-F7C1-4D1F-9BCD-4EAE6A78E350}"/>
              </a:ext>
            </a:extLst>
          </p:cNvPr>
          <p:cNvSpPr txBox="1"/>
          <p:nvPr/>
        </p:nvSpPr>
        <p:spPr>
          <a:xfrm>
            <a:off x="8406944" y="2487400"/>
            <a:ext cx="3357829" cy="72417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dirty="0">
                <a:solidFill>
                  <a:srgbClr val="164484"/>
                </a:solidFill>
              </a:rPr>
              <a:t>Eligible entities may use existing plans</a:t>
            </a:r>
          </a:p>
        </p:txBody>
      </p:sp>
      <p:grpSp>
        <p:nvGrpSpPr>
          <p:cNvPr id="21" name="Group 20">
            <a:extLst>
              <a:ext uri="{FF2B5EF4-FFF2-40B4-BE49-F238E27FC236}">
                <a16:creationId xmlns:a16="http://schemas.microsoft.com/office/drawing/2014/main" id="{1D722AB3-9CF2-4FE4-A580-BBAD9D3F3338}"/>
              </a:ext>
            </a:extLst>
          </p:cNvPr>
          <p:cNvGrpSpPr>
            <a:grpSpLocks noChangeAspect="1"/>
          </p:cNvGrpSpPr>
          <p:nvPr/>
        </p:nvGrpSpPr>
        <p:grpSpPr>
          <a:xfrm>
            <a:off x="5508491" y="1001713"/>
            <a:ext cx="1646238" cy="1644650"/>
            <a:chOff x="6464300" y="2606675"/>
            <a:chExt cx="1646238" cy="1644650"/>
          </a:xfrm>
        </p:grpSpPr>
        <p:sp>
          <p:nvSpPr>
            <p:cNvPr id="22" name="AutoShape 3">
              <a:extLst>
                <a:ext uri="{FF2B5EF4-FFF2-40B4-BE49-F238E27FC236}">
                  <a16:creationId xmlns:a16="http://schemas.microsoft.com/office/drawing/2014/main" id="{DBF57910-297F-4EFB-954B-F486F4991433}"/>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3" name="Group 22">
              <a:extLst>
                <a:ext uri="{FF2B5EF4-FFF2-40B4-BE49-F238E27FC236}">
                  <a16:creationId xmlns:a16="http://schemas.microsoft.com/office/drawing/2014/main" id="{C451426C-CBE3-456C-9513-60AAC075B9DD}"/>
                </a:ext>
              </a:extLst>
            </p:cNvPr>
            <p:cNvGrpSpPr/>
            <p:nvPr/>
          </p:nvGrpSpPr>
          <p:grpSpPr>
            <a:xfrm>
              <a:off x="6634163" y="2962275"/>
              <a:ext cx="1306513" cy="931863"/>
              <a:chOff x="6634163" y="2962275"/>
              <a:chExt cx="1306513" cy="931863"/>
            </a:xfrm>
          </p:grpSpPr>
          <p:sp>
            <p:nvSpPr>
              <p:cNvPr id="24" name="Freeform 11">
                <a:extLst>
                  <a:ext uri="{FF2B5EF4-FFF2-40B4-BE49-F238E27FC236}">
                    <a16:creationId xmlns:a16="http://schemas.microsoft.com/office/drawing/2014/main" id="{26A44FC4-D04F-4404-9886-B96841ED7564}"/>
                  </a:ext>
                </a:extLst>
              </p:cNvPr>
              <p:cNvSpPr>
                <a:spLocks/>
              </p:cNvSpPr>
              <p:nvPr/>
            </p:nvSpPr>
            <p:spPr bwMode="auto">
              <a:xfrm>
                <a:off x="6634163" y="2962275"/>
                <a:ext cx="1306513" cy="931863"/>
              </a:xfrm>
              <a:custGeom>
                <a:avLst/>
                <a:gdLst>
                  <a:gd name="connsiteX0" fmla="*/ 924442 w 1306513"/>
                  <a:gd name="connsiteY0" fmla="*/ 836613 h 931863"/>
                  <a:gd name="connsiteX1" fmla="*/ 1226621 w 1306513"/>
                  <a:gd name="connsiteY1" fmla="*/ 836613 h 931863"/>
                  <a:gd name="connsiteX2" fmla="*/ 1243013 w 1306513"/>
                  <a:gd name="connsiteY2" fmla="*/ 853653 h 931863"/>
                  <a:gd name="connsiteX3" fmla="*/ 1226621 w 1306513"/>
                  <a:gd name="connsiteY3" fmla="*/ 869951 h 931863"/>
                  <a:gd name="connsiteX4" fmla="*/ 924442 w 1306513"/>
                  <a:gd name="connsiteY4" fmla="*/ 869951 h 931863"/>
                  <a:gd name="connsiteX5" fmla="*/ 908050 w 1306513"/>
                  <a:gd name="connsiteY5" fmla="*/ 853653 h 931863"/>
                  <a:gd name="connsiteX6" fmla="*/ 924442 w 1306513"/>
                  <a:gd name="connsiteY6" fmla="*/ 836613 h 931863"/>
                  <a:gd name="connsiteX7" fmla="*/ 502244 w 1306513"/>
                  <a:gd name="connsiteY7" fmla="*/ 836613 h 931863"/>
                  <a:gd name="connsiteX8" fmla="*/ 805855 w 1306513"/>
                  <a:gd name="connsiteY8" fmla="*/ 836613 h 931863"/>
                  <a:gd name="connsiteX9" fmla="*/ 822325 w 1306513"/>
                  <a:gd name="connsiteY9" fmla="*/ 853653 h 931863"/>
                  <a:gd name="connsiteX10" fmla="*/ 805855 w 1306513"/>
                  <a:gd name="connsiteY10" fmla="*/ 869951 h 931863"/>
                  <a:gd name="connsiteX11" fmla="*/ 502244 w 1306513"/>
                  <a:gd name="connsiteY11" fmla="*/ 869951 h 931863"/>
                  <a:gd name="connsiteX12" fmla="*/ 485775 w 1306513"/>
                  <a:gd name="connsiteY12" fmla="*/ 853653 h 931863"/>
                  <a:gd name="connsiteX13" fmla="*/ 502244 w 1306513"/>
                  <a:gd name="connsiteY13" fmla="*/ 836613 h 931863"/>
                  <a:gd name="connsiteX14" fmla="*/ 79969 w 1306513"/>
                  <a:gd name="connsiteY14" fmla="*/ 836613 h 931863"/>
                  <a:gd name="connsiteX15" fmla="*/ 383580 w 1306513"/>
                  <a:gd name="connsiteY15" fmla="*/ 836613 h 931863"/>
                  <a:gd name="connsiteX16" fmla="*/ 400050 w 1306513"/>
                  <a:gd name="connsiteY16" fmla="*/ 853653 h 931863"/>
                  <a:gd name="connsiteX17" fmla="*/ 383580 w 1306513"/>
                  <a:gd name="connsiteY17" fmla="*/ 869951 h 931863"/>
                  <a:gd name="connsiteX18" fmla="*/ 79969 w 1306513"/>
                  <a:gd name="connsiteY18" fmla="*/ 869951 h 931863"/>
                  <a:gd name="connsiteX19" fmla="*/ 63500 w 1306513"/>
                  <a:gd name="connsiteY19" fmla="*/ 853653 h 931863"/>
                  <a:gd name="connsiteX20" fmla="*/ 79969 w 1306513"/>
                  <a:gd name="connsiteY20" fmla="*/ 836613 h 931863"/>
                  <a:gd name="connsiteX21" fmla="*/ 924487 w 1306513"/>
                  <a:gd name="connsiteY21" fmla="*/ 762000 h 931863"/>
                  <a:gd name="connsiteX22" fmla="*/ 1113864 w 1306513"/>
                  <a:gd name="connsiteY22" fmla="*/ 762000 h 931863"/>
                  <a:gd name="connsiteX23" fmla="*/ 1130300 w 1306513"/>
                  <a:gd name="connsiteY23" fmla="*/ 777522 h 931863"/>
                  <a:gd name="connsiteX24" fmla="*/ 1113864 w 1306513"/>
                  <a:gd name="connsiteY24" fmla="*/ 793750 h 931863"/>
                  <a:gd name="connsiteX25" fmla="*/ 924487 w 1306513"/>
                  <a:gd name="connsiteY25" fmla="*/ 793750 h 931863"/>
                  <a:gd name="connsiteX26" fmla="*/ 908050 w 1306513"/>
                  <a:gd name="connsiteY26" fmla="*/ 777522 h 931863"/>
                  <a:gd name="connsiteX27" fmla="*/ 924487 w 1306513"/>
                  <a:gd name="connsiteY27" fmla="*/ 762000 h 931863"/>
                  <a:gd name="connsiteX28" fmla="*/ 502211 w 1306513"/>
                  <a:gd name="connsiteY28" fmla="*/ 762000 h 931863"/>
                  <a:gd name="connsiteX29" fmla="*/ 691588 w 1306513"/>
                  <a:gd name="connsiteY29" fmla="*/ 762000 h 931863"/>
                  <a:gd name="connsiteX30" fmla="*/ 708025 w 1306513"/>
                  <a:gd name="connsiteY30" fmla="*/ 777522 h 931863"/>
                  <a:gd name="connsiteX31" fmla="*/ 691588 w 1306513"/>
                  <a:gd name="connsiteY31" fmla="*/ 793750 h 931863"/>
                  <a:gd name="connsiteX32" fmla="*/ 502211 w 1306513"/>
                  <a:gd name="connsiteY32" fmla="*/ 793750 h 931863"/>
                  <a:gd name="connsiteX33" fmla="*/ 485775 w 1306513"/>
                  <a:gd name="connsiteY33" fmla="*/ 777522 h 931863"/>
                  <a:gd name="connsiteX34" fmla="*/ 502211 w 1306513"/>
                  <a:gd name="connsiteY34" fmla="*/ 762000 h 931863"/>
                  <a:gd name="connsiteX35" fmla="*/ 79936 w 1306513"/>
                  <a:gd name="connsiteY35" fmla="*/ 762000 h 931863"/>
                  <a:gd name="connsiteX36" fmla="*/ 269313 w 1306513"/>
                  <a:gd name="connsiteY36" fmla="*/ 762000 h 931863"/>
                  <a:gd name="connsiteX37" fmla="*/ 285750 w 1306513"/>
                  <a:gd name="connsiteY37" fmla="*/ 777522 h 931863"/>
                  <a:gd name="connsiteX38" fmla="*/ 269313 w 1306513"/>
                  <a:gd name="connsiteY38" fmla="*/ 793750 h 931863"/>
                  <a:gd name="connsiteX39" fmla="*/ 79936 w 1306513"/>
                  <a:gd name="connsiteY39" fmla="*/ 793750 h 931863"/>
                  <a:gd name="connsiteX40" fmla="*/ 63500 w 1306513"/>
                  <a:gd name="connsiteY40" fmla="*/ 777522 h 931863"/>
                  <a:gd name="connsiteX41" fmla="*/ 79936 w 1306513"/>
                  <a:gd name="connsiteY41" fmla="*/ 762000 h 931863"/>
                  <a:gd name="connsiteX42" fmla="*/ 924442 w 1306513"/>
                  <a:gd name="connsiteY42" fmla="*/ 681038 h 931863"/>
                  <a:gd name="connsiteX43" fmla="*/ 1226621 w 1306513"/>
                  <a:gd name="connsiteY43" fmla="*/ 681038 h 931863"/>
                  <a:gd name="connsiteX44" fmla="*/ 1243013 w 1306513"/>
                  <a:gd name="connsiteY44" fmla="*/ 697707 h 931863"/>
                  <a:gd name="connsiteX45" fmla="*/ 1226621 w 1306513"/>
                  <a:gd name="connsiteY45" fmla="*/ 714376 h 931863"/>
                  <a:gd name="connsiteX46" fmla="*/ 924442 w 1306513"/>
                  <a:gd name="connsiteY46" fmla="*/ 714376 h 931863"/>
                  <a:gd name="connsiteX47" fmla="*/ 908050 w 1306513"/>
                  <a:gd name="connsiteY47" fmla="*/ 697707 h 931863"/>
                  <a:gd name="connsiteX48" fmla="*/ 924442 w 1306513"/>
                  <a:gd name="connsiteY48" fmla="*/ 681038 h 931863"/>
                  <a:gd name="connsiteX49" fmla="*/ 502244 w 1306513"/>
                  <a:gd name="connsiteY49" fmla="*/ 681038 h 931863"/>
                  <a:gd name="connsiteX50" fmla="*/ 805855 w 1306513"/>
                  <a:gd name="connsiteY50" fmla="*/ 681038 h 931863"/>
                  <a:gd name="connsiteX51" fmla="*/ 822325 w 1306513"/>
                  <a:gd name="connsiteY51" fmla="*/ 697707 h 931863"/>
                  <a:gd name="connsiteX52" fmla="*/ 805855 w 1306513"/>
                  <a:gd name="connsiteY52" fmla="*/ 714376 h 931863"/>
                  <a:gd name="connsiteX53" fmla="*/ 502244 w 1306513"/>
                  <a:gd name="connsiteY53" fmla="*/ 714376 h 931863"/>
                  <a:gd name="connsiteX54" fmla="*/ 485775 w 1306513"/>
                  <a:gd name="connsiteY54" fmla="*/ 697707 h 931863"/>
                  <a:gd name="connsiteX55" fmla="*/ 502244 w 1306513"/>
                  <a:gd name="connsiteY55" fmla="*/ 681038 h 931863"/>
                  <a:gd name="connsiteX56" fmla="*/ 79969 w 1306513"/>
                  <a:gd name="connsiteY56" fmla="*/ 681038 h 931863"/>
                  <a:gd name="connsiteX57" fmla="*/ 383580 w 1306513"/>
                  <a:gd name="connsiteY57" fmla="*/ 681038 h 931863"/>
                  <a:gd name="connsiteX58" fmla="*/ 400050 w 1306513"/>
                  <a:gd name="connsiteY58" fmla="*/ 697707 h 931863"/>
                  <a:gd name="connsiteX59" fmla="*/ 383580 w 1306513"/>
                  <a:gd name="connsiteY59" fmla="*/ 714376 h 931863"/>
                  <a:gd name="connsiteX60" fmla="*/ 79969 w 1306513"/>
                  <a:gd name="connsiteY60" fmla="*/ 714376 h 931863"/>
                  <a:gd name="connsiteX61" fmla="*/ 63500 w 1306513"/>
                  <a:gd name="connsiteY61" fmla="*/ 697707 h 931863"/>
                  <a:gd name="connsiteX62" fmla="*/ 79969 w 1306513"/>
                  <a:gd name="connsiteY62" fmla="*/ 681038 h 931863"/>
                  <a:gd name="connsiteX63" fmla="*/ 502230 w 1306513"/>
                  <a:gd name="connsiteY63" fmla="*/ 595313 h 931863"/>
                  <a:gd name="connsiteX64" fmla="*/ 788408 w 1306513"/>
                  <a:gd name="connsiteY64" fmla="*/ 595313 h 931863"/>
                  <a:gd name="connsiteX65" fmla="*/ 804863 w 1306513"/>
                  <a:gd name="connsiteY65" fmla="*/ 611982 h 931863"/>
                  <a:gd name="connsiteX66" fmla="*/ 788408 w 1306513"/>
                  <a:gd name="connsiteY66" fmla="*/ 628651 h 931863"/>
                  <a:gd name="connsiteX67" fmla="*/ 502230 w 1306513"/>
                  <a:gd name="connsiteY67" fmla="*/ 628651 h 931863"/>
                  <a:gd name="connsiteX68" fmla="*/ 485775 w 1306513"/>
                  <a:gd name="connsiteY68" fmla="*/ 611982 h 931863"/>
                  <a:gd name="connsiteX69" fmla="*/ 502230 w 1306513"/>
                  <a:gd name="connsiteY69" fmla="*/ 595313 h 931863"/>
                  <a:gd name="connsiteX70" fmla="*/ 79955 w 1306513"/>
                  <a:gd name="connsiteY70" fmla="*/ 595313 h 931863"/>
                  <a:gd name="connsiteX71" fmla="*/ 366133 w 1306513"/>
                  <a:gd name="connsiteY71" fmla="*/ 595313 h 931863"/>
                  <a:gd name="connsiteX72" fmla="*/ 382588 w 1306513"/>
                  <a:gd name="connsiteY72" fmla="*/ 611982 h 931863"/>
                  <a:gd name="connsiteX73" fmla="*/ 366133 w 1306513"/>
                  <a:gd name="connsiteY73" fmla="*/ 628651 h 931863"/>
                  <a:gd name="connsiteX74" fmla="*/ 79955 w 1306513"/>
                  <a:gd name="connsiteY74" fmla="*/ 628651 h 931863"/>
                  <a:gd name="connsiteX75" fmla="*/ 63500 w 1306513"/>
                  <a:gd name="connsiteY75" fmla="*/ 611982 h 931863"/>
                  <a:gd name="connsiteX76" fmla="*/ 79955 w 1306513"/>
                  <a:gd name="connsiteY76" fmla="*/ 595313 h 931863"/>
                  <a:gd name="connsiteX77" fmla="*/ 502244 w 1306513"/>
                  <a:gd name="connsiteY77" fmla="*/ 512763 h 931863"/>
                  <a:gd name="connsiteX78" fmla="*/ 805855 w 1306513"/>
                  <a:gd name="connsiteY78" fmla="*/ 512763 h 931863"/>
                  <a:gd name="connsiteX79" fmla="*/ 822325 w 1306513"/>
                  <a:gd name="connsiteY79" fmla="*/ 528638 h 931863"/>
                  <a:gd name="connsiteX80" fmla="*/ 805855 w 1306513"/>
                  <a:gd name="connsiteY80" fmla="*/ 544513 h 931863"/>
                  <a:gd name="connsiteX81" fmla="*/ 502244 w 1306513"/>
                  <a:gd name="connsiteY81" fmla="*/ 544513 h 931863"/>
                  <a:gd name="connsiteX82" fmla="*/ 485775 w 1306513"/>
                  <a:gd name="connsiteY82" fmla="*/ 528638 h 931863"/>
                  <a:gd name="connsiteX83" fmla="*/ 502244 w 1306513"/>
                  <a:gd name="connsiteY83" fmla="*/ 512763 h 931863"/>
                  <a:gd name="connsiteX84" fmla="*/ 1166812 w 1306513"/>
                  <a:gd name="connsiteY84" fmla="*/ 449263 h 931863"/>
                  <a:gd name="connsiteX85" fmla="*/ 1119187 w 1306513"/>
                  <a:gd name="connsiteY85" fmla="*/ 496888 h 931863"/>
                  <a:gd name="connsiteX86" fmla="*/ 1166812 w 1306513"/>
                  <a:gd name="connsiteY86" fmla="*/ 544513 h 931863"/>
                  <a:gd name="connsiteX87" fmla="*/ 1214437 w 1306513"/>
                  <a:gd name="connsiteY87" fmla="*/ 496888 h 931863"/>
                  <a:gd name="connsiteX88" fmla="*/ 1166812 w 1306513"/>
                  <a:gd name="connsiteY88" fmla="*/ 449263 h 931863"/>
                  <a:gd name="connsiteX89" fmla="*/ 969169 w 1306513"/>
                  <a:gd name="connsiteY89" fmla="*/ 449263 h 931863"/>
                  <a:gd name="connsiteX90" fmla="*/ 922337 w 1306513"/>
                  <a:gd name="connsiteY90" fmla="*/ 497246 h 931863"/>
                  <a:gd name="connsiteX91" fmla="*/ 969169 w 1306513"/>
                  <a:gd name="connsiteY91" fmla="*/ 544513 h 931863"/>
                  <a:gd name="connsiteX92" fmla="*/ 1016000 w 1306513"/>
                  <a:gd name="connsiteY92" fmla="*/ 497246 h 931863"/>
                  <a:gd name="connsiteX93" fmla="*/ 969169 w 1306513"/>
                  <a:gd name="connsiteY93" fmla="*/ 449263 h 931863"/>
                  <a:gd name="connsiteX94" fmla="*/ 502213 w 1306513"/>
                  <a:gd name="connsiteY94" fmla="*/ 428625 h 931863"/>
                  <a:gd name="connsiteX95" fmla="*/ 813825 w 1306513"/>
                  <a:gd name="connsiteY95" fmla="*/ 428625 h 931863"/>
                  <a:gd name="connsiteX96" fmla="*/ 830263 w 1306513"/>
                  <a:gd name="connsiteY96" fmla="*/ 445294 h 931863"/>
                  <a:gd name="connsiteX97" fmla="*/ 813825 w 1306513"/>
                  <a:gd name="connsiteY97" fmla="*/ 461963 h 931863"/>
                  <a:gd name="connsiteX98" fmla="*/ 502213 w 1306513"/>
                  <a:gd name="connsiteY98" fmla="*/ 461963 h 931863"/>
                  <a:gd name="connsiteX99" fmla="*/ 485775 w 1306513"/>
                  <a:gd name="connsiteY99" fmla="*/ 445294 h 931863"/>
                  <a:gd name="connsiteX100" fmla="*/ 502213 w 1306513"/>
                  <a:gd name="connsiteY100" fmla="*/ 428625 h 931863"/>
                  <a:gd name="connsiteX101" fmla="*/ 79941 w 1306513"/>
                  <a:gd name="connsiteY101" fmla="*/ 428625 h 931863"/>
                  <a:gd name="connsiteX102" fmla="*/ 291533 w 1306513"/>
                  <a:gd name="connsiteY102" fmla="*/ 428625 h 931863"/>
                  <a:gd name="connsiteX103" fmla="*/ 307975 w 1306513"/>
                  <a:gd name="connsiteY103" fmla="*/ 445294 h 931863"/>
                  <a:gd name="connsiteX104" fmla="*/ 291533 w 1306513"/>
                  <a:gd name="connsiteY104" fmla="*/ 461963 h 931863"/>
                  <a:gd name="connsiteX105" fmla="*/ 79941 w 1306513"/>
                  <a:gd name="connsiteY105" fmla="*/ 461963 h 931863"/>
                  <a:gd name="connsiteX106" fmla="*/ 63500 w 1306513"/>
                  <a:gd name="connsiteY106" fmla="*/ 445294 h 931863"/>
                  <a:gd name="connsiteX107" fmla="*/ 79941 w 1306513"/>
                  <a:gd name="connsiteY107" fmla="*/ 428625 h 931863"/>
                  <a:gd name="connsiteX108" fmla="*/ 1133309 w 1306513"/>
                  <a:gd name="connsiteY108" fmla="*/ 377825 h 931863"/>
                  <a:gd name="connsiteX109" fmla="*/ 1067311 w 1306513"/>
                  <a:gd name="connsiteY109" fmla="*/ 411474 h 931863"/>
                  <a:gd name="connsiteX110" fmla="*/ 1002748 w 1306513"/>
                  <a:gd name="connsiteY110" fmla="*/ 378541 h 931863"/>
                  <a:gd name="connsiteX111" fmla="*/ 982662 w 1306513"/>
                  <a:gd name="connsiteY111" fmla="*/ 418633 h 931863"/>
                  <a:gd name="connsiteX112" fmla="*/ 1047225 w 1306513"/>
                  <a:gd name="connsiteY112" fmla="*/ 496670 h 931863"/>
                  <a:gd name="connsiteX113" fmla="*/ 1043638 w 1306513"/>
                  <a:gd name="connsiteY113" fmla="*/ 520295 h 931863"/>
                  <a:gd name="connsiteX114" fmla="*/ 1068029 w 1306513"/>
                  <a:gd name="connsiteY114" fmla="*/ 523875 h 931863"/>
                  <a:gd name="connsiteX115" fmla="*/ 1092419 w 1306513"/>
                  <a:gd name="connsiteY115" fmla="*/ 520295 h 931863"/>
                  <a:gd name="connsiteX116" fmla="*/ 1088115 w 1306513"/>
                  <a:gd name="connsiteY116" fmla="*/ 496670 h 931863"/>
                  <a:gd name="connsiteX117" fmla="*/ 1154112 w 1306513"/>
                  <a:gd name="connsiteY117" fmla="*/ 418633 h 931863"/>
                  <a:gd name="connsiteX118" fmla="*/ 1133309 w 1306513"/>
                  <a:gd name="connsiteY118" fmla="*/ 377825 h 931863"/>
                  <a:gd name="connsiteX119" fmla="*/ 79980 w 1306513"/>
                  <a:gd name="connsiteY119" fmla="*/ 346075 h 931863"/>
                  <a:gd name="connsiteX120" fmla="*/ 393095 w 1306513"/>
                  <a:gd name="connsiteY120" fmla="*/ 346075 h 931863"/>
                  <a:gd name="connsiteX121" fmla="*/ 409575 w 1306513"/>
                  <a:gd name="connsiteY121" fmla="*/ 362744 h 931863"/>
                  <a:gd name="connsiteX122" fmla="*/ 393095 w 1306513"/>
                  <a:gd name="connsiteY122" fmla="*/ 379413 h 931863"/>
                  <a:gd name="connsiteX123" fmla="*/ 79980 w 1306513"/>
                  <a:gd name="connsiteY123" fmla="*/ 379413 h 931863"/>
                  <a:gd name="connsiteX124" fmla="*/ 63500 w 1306513"/>
                  <a:gd name="connsiteY124" fmla="*/ 362744 h 931863"/>
                  <a:gd name="connsiteX125" fmla="*/ 79980 w 1306513"/>
                  <a:gd name="connsiteY125" fmla="*/ 346075 h 931863"/>
                  <a:gd name="connsiteX126" fmla="*/ 502244 w 1306513"/>
                  <a:gd name="connsiteY126" fmla="*/ 344488 h 931863"/>
                  <a:gd name="connsiteX127" fmla="*/ 805855 w 1306513"/>
                  <a:gd name="connsiteY127" fmla="*/ 344488 h 931863"/>
                  <a:gd name="connsiteX128" fmla="*/ 822325 w 1306513"/>
                  <a:gd name="connsiteY128" fmla="*/ 360363 h 931863"/>
                  <a:gd name="connsiteX129" fmla="*/ 805855 w 1306513"/>
                  <a:gd name="connsiteY129" fmla="*/ 376238 h 931863"/>
                  <a:gd name="connsiteX130" fmla="*/ 502244 w 1306513"/>
                  <a:gd name="connsiteY130" fmla="*/ 376238 h 931863"/>
                  <a:gd name="connsiteX131" fmla="*/ 485775 w 1306513"/>
                  <a:gd name="connsiteY131" fmla="*/ 360363 h 931863"/>
                  <a:gd name="connsiteX132" fmla="*/ 502244 w 1306513"/>
                  <a:gd name="connsiteY132" fmla="*/ 344488 h 931863"/>
                  <a:gd name="connsiteX133" fmla="*/ 1068387 w 1306513"/>
                  <a:gd name="connsiteY133" fmla="*/ 285750 h 931863"/>
                  <a:gd name="connsiteX134" fmla="*/ 1020762 w 1306513"/>
                  <a:gd name="connsiteY134" fmla="*/ 333375 h 931863"/>
                  <a:gd name="connsiteX135" fmla="*/ 1068387 w 1306513"/>
                  <a:gd name="connsiteY135" fmla="*/ 381000 h 931863"/>
                  <a:gd name="connsiteX136" fmla="*/ 1116012 w 1306513"/>
                  <a:gd name="connsiteY136" fmla="*/ 333375 h 931863"/>
                  <a:gd name="connsiteX137" fmla="*/ 1068387 w 1306513"/>
                  <a:gd name="connsiteY137" fmla="*/ 285750 h 931863"/>
                  <a:gd name="connsiteX138" fmla="*/ 502230 w 1306513"/>
                  <a:gd name="connsiteY138" fmla="*/ 258763 h 931863"/>
                  <a:gd name="connsiteX139" fmla="*/ 788408 w 1306513"/>
                  <a:gd name="connsiteY139" fmla="*/ 258763 h 931863"/>
                  <a:gd name="connsiteX140" fmla="*/ 804863 w 1306513"/>
                  <a:gd name="connsiteY140" fmla="*/ 274638 h 931863"/>
                  <a:gd name="connsiteX141" fmla="*/ 788408 w 1306513"/>
                  <a:gd name="connsiteY141" fmla="*/ 290513 h 931863"/>
                  <a:gd name="connsiteX142" fmla="*/ 502230 w 1306513"/>
                  <a:gd name="connsiteY142" fmla="*/ 290513 h 931863"/>
                  <a:gd name="connsiteX143" fmla="*/ 485775 w 1306513"/>
                  <a:gd name="connsiteY143" fmla="*/ 274638 h 931863"/>
                  <a:gd name="connsiteX144" fmla="*/ 502230 w 1306513"/>
                  <a:gd name="connsiteY144" fmla="*/ 258763 h 931863"/>
                  <a:gd name="connsiteX145" fmla="*/ 79955 w 1306513"/>
                  <a:gd name="connsiteY145" fmla="*/ 258763 h 931863"/>
                  <a:gd name="connsiteX146" fmla="*/ 366133 w 1306513"/>
                  <a:gd name="connsiteY146" fmla="*/ 258763 h 931863"/>
                  <a:gd name="connsiteX147" fmla="*/ 382588 w 1306513"/>
                  <a:gd name="connsiteY147" fmla="*/ 274638 h 931863"/>
                  <a:gd name="connsiteX148" fmla="*/ 366133 w 1306513"/>
                  <a:gd name="connsiteY148" fmla="*/ 290513 h 931863"/>
                  <a:gd name="connsiteX149" fmla="*/ 79955 w 1306513"/>
                  <a:gd name="connsiteY149" fmla="*/ 290513 h 931863"/>
                  <a:gd name="connsiteX150" fmla="*/ 63500 w 1306513"/>
                  <a:gd name="connsiteY150" fmla="*/ 274638 h 931863"/>
                  <a:gd name="connsiteX151" fmla="*/ 79955 w 1306513"/>
                  <a:gd name="connsiteY151" fmla="*/ 258763 h 931863"/>
                  <a:gd name="connsiteX152" fmla="*/ 1067673 w 1306513"/>
                  <a:gd name="connsiteY152" fmla="*/ 254000 h 931863"/>
                  <a:gd name="connsiteX153" fmla="*/ 1147647 w 1306513"/>
                  <a:gd name="connsiteY153" fmla="*/ 332562 h 931863"/>
                  <a:gd name="connsiteX154" fmla="*/ 1146219 w 1306513"/>
                  <a:gd name="connsiteY154" fmla="*/ 346132 h 931863"/>
                  <a:gd name="connsiteX155" fmla="*/ 1186207 w 1306513"/>
                  <a:gd name="connsiteY155" fmla="*/ 419694 h 931863"/>
                  <a:gd name="connsiteX156" fmla="*/ 1246187 w 1306513"/>
                  <a:gd name="connsiteY156" fmla="*/ 496113 h 931863"/>
                  <a:gd name="connsiteX157" fmla="*/ 1167641 w 1306513"/>
                  <a:gd name="connsiteY157" fmla="*/ 574675 h 931863"/>
                  <a:gd name="connsiteX158" fmla="*/ 1108374 w 1306513"/>
                  <a:gd name="connsiteY158" fmla="*/ 547536 h 931863"/>
                  <a:gd name="connsiteX159" fmla="*/ 1068387 w 1306513"/>
                  <a:gd name="connsiteY159" fmla="*/ 554678 h 931863"/>
                  <a:gd name="connsiteX160" fmla="*/ 1028400 w 1306513"/>
                  <a:gd name="connsiteY160" fmla="*/ 547536 h 931863"/>
                  <a:gd name="connsiteX161" fmla="*/ 969133 w 1306513"/>
                  <a:gd name="connsiteY161" fmla="*/ 574675 h 931863"/>
                  <a:gd name="connsiteX162" fmla="*/ 890587 w 1306513"/>
                  <a:gd name="connsiteY162" fmla="*/ 496113 h 931863"/>
                  <a:gd name="connsiteX163" fmla="*/ 951282 w 1306513"/>
                  <a:gd name="connsiteY163" fmla="*/ 418980 h 931863"/>
                  <a:gd name="connsiteX164" fmla="*/ 990555 w 1306513"/>
                  <a:gd name="connsiteY164" fmla="*/ 346846 h 931863"/>
                  <a:gd name="connsiteX165" fmla="*/ 989127 w 1306513"/>
                  <a:gd name="connsiteY165" fmla="*/ 332562 h 931863"/>
                  <a:gd name="connsiteX166" fmla="*/ 1067673 w 1306513"/>
                  <a:gd name="connsiteY166" fmla="*/ 254000 h 931863"/>
                  <a:gd name="connsiteX167" fmla="*/ 31750 w 1306513"/>
                  <a:gd name="connsiteY167" fmla="*/ 31750 h 931863"/>
                  <a:gd name="connsiteX168" fmla="*/ 31750 w 1306513"/>
                  <a:gd name="connsiteY168" fmla="*/ 900113 h 931863"/>
                  <a:gd name="connsiteX169" fmla="*/ 1274763 w 1306513"/>
                  <a:gd name="connsiteY169" fmla="*/ 900113 h 931863"/>
                  <a:gd name="connsiteX170" fmla="*/ 1274763 w 1306513"/>
                  <a:gd name="connsiteY170" fmla="*/ 31750 h 931863"/>
                  <a:gd name="connsiteX171" fmla="*/ 31750 w 1306513"/>
                  <a:gd name="connsiteY171" fmla="*/ 31750 h 931863"/>
                  <a:gd name="connsiteX172" fmla="*/ 15724 w 1306513"/>
                  <a:gd name="connsiteY172" fmla="*/ 0 h 931863"/>
                  <a:gd name="connsiteX173" fmla="*/ 1290789 w 1306513"/>
                  <a:gd name="connsiteY173" fmla="*/ 0 h 931863"/>
                  <a:gd name="connsiteX174" fmla="*/ 1306513 w 1306513"/>
                  <a:gd name="connsiteY174" fmla="*/ 15698 h 931863"/>
                  <a:gd name="connsiteX175" fmla="*/ 1306513 w 1306513"/>
                  <a:gd name="connsiteY175" fmla="*/ 916166 h 931863"/>
                  <a:gd name="connsiteX176" fmla="*/ 1290789 w 1306513"/>
                  <a:gd name="connsiteY176" fmla="*/ 931863 h 931863"/>
                  <a:gd name="connsiteX177" fmla="*/ 15724 w 1306513"/>
                  <a:gd name="connsiteY177" fmla="*/ 931863 h 931863"/>
                  <a:gd name="connsiteX178" fmla="*/ 0 w 1306513"/>
                  <a:gd name="connsiteY178" fmla="*/ 916166 h 931863"/>
                  <a:gd name="connsiteX179" fmla="*/ 0 w 1306513"/>
                  <a:gd name="connsiteY179" fmla="*/ 15698 h 931863"/>
                  <a:gd name="connsiteX180" fmla="*/ 15724 w 1306513"/>
                  <a:gd name="connsiteY180" fmla="*/ 0 h 9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306513" h="931863">
                    <a:moveTo>
                      <a:pt x="924442" y="836613"/>
                    </a:moveTo>
                    <a:cubicBezTo>
                      <a:pt x="924442" y="836613"/>
                      <a:pt x="924442" y="836613"/>
                      <a:pt x="1226621" y="836613"/>
                    </a:cubicBezTo>
                    <a:cubicBezTo>
                      <a:pt x="1235886" y="836613"/>
                      <a:pt x="1243013" y="844022"/>
                      <a:pt x="1243013" y="853653"/>
                    </a:cubicBezTo>
                    <a:cubicBezTo>
                      <a:pt x="1243013" y="862543"/>
                      <a:pt x="1235886" y="869951"/>
                      <a:pt x="1226621" y="869951"/>
                    </a:cubicBezTo>
                    <a:cubicBezTo>
                      <a:pt x="1226621" y="869951"/>
                      <a:pt x="1226621" y="869951"/>
                      <a:pt x="924442" y="869951"/>
                    </a:cubicBezTo>
                    <a:cubicBezTo>
                      <a:pt x="915177" y="869951"/>
                      <a:pt x="908050" y="862543"/>
                      <a:pt x="908050" y="853653"/>
                    </a:cubicBezTo>
                    <a:cubicBezTo>
                      <a:pt x="908050" y="844022"/>
                      <a:pt x="915177" y="836613"/>
                      <a:pt x="924442" y="836613"/>
                    </a:cubicBezTo>
                    <a:close/>
                    <a:moveTo>
                      <a:pt x="502244" y="836613"/>
                    </a:moveTo>
                    <a:cubicBezTo>
                      <a:pt x="502244" y="836613"/>
                      <a:pt x="502244" y="836613"/>
                      <a:pt x="805855" y="836613"/>
                    </a:cubicBezTo>
                    <a:cubicBezTo>
                      <a:pt x="815164" y="836613"/>
                      <a:pt x="822325" y="844022"/>
                      <a:pt x="822325" y="853653"/>
                    </a:cubicBezTo>
                    <a:cubicBezTo>
                      <a:pt x="822325" y="862543"/>
                      <a:pt x="815164" y="869951"/>
                      <a:pt x="805855" y="869951"/>
                    </a:cubicBezTo>
                    <a:cubicBezTo>
                      <a:pt x="805855" y="869951"/>
                      <a:pt x="805855" y="869951"/>
                      <a:pt x="502244" y="869951"/>
                    </a:cubicBezTo>
                    <a:cubicBezTo>
                      <a:pt x="492219" y="869951"/>
                      <a:pt x="485775" y="862543"/>
                      <a:pt x="485775" y="853653"/>
                    </a:cubicBezTo>
                    <a:cubicBezTo>
                      <a:pt x="485775" y="844022"/>
                      <a:pt x="492219" y="836613"/>
                      <a:pt x="502244" y="836613"/>
                    </a:cubicBezTo>
                    <a:close/>
                    <a:moveTo>
                      <a:pt x="79969" y="836613"/>
                    </a:moveTo>
                    <a:cubicBezTo>
                      <a:pt x="79969" y="836613"/>
                      <a:pt x="79969" y="836613"/>
                      <a:pt x="383580" y="836613"/>
                    </a:cubicBezTo>
                    <a:cubicBezTo>
                      <a:pt x="393605" y="836613"/>
                      <a:pt x="400050" y="844022"/>
                      <a:pt x="400050" y="853653"/>
                    </a:cubicBezTo>
                    <a:cubicBezTo>
                      <a:pt x="400050" y="862543"/>
                      <a:pt x="393605" y="869951"/>
                      <a:pt x="383580" y="869951"/>
                    </a:cubicBezTo>
                    <a:cubicBezTo>
                      <a:pt x="383580" y="869951"/>
                      <a:pt x="383580" y="869951"/>
                      <a:pt x="79969" y="869951"/>
                    </a:cubicBezTo>
                    <a:cubicBezTo>
                      <a:pt x="71376" y="869951"/>
                      <a:pt x="63500" y="862543"/>
                      <a:pt x="63500" y="853653"/>
                    </a:cubicBezTo>
                    <a:cubicBezTo>
                      <a:pt x="63500" y="844022"/>
                      <a:pt x="71376" y="836613"/>
                      <a:pt x="79969" y="836613"/>
                    </a:cubicBezTo>
                    <a:close/>
                    <a:moveTo>
                      <a:pt x="924487" y="762000"/>
                    </a:moveTo>
                    <a:cubicBezTo>
                      <a:pt x="924487" y="762000"/>
                      <a:pt x="924487" y="762000"/>
                      <a:pt x="1113864" y="762000"/>
                    </a:cubicBezTo>
                    <a:cubicBezTo>
                      <a:pt x="1123154" y="762000"/>
                      <a:pt x="1130300" y="769056"/>
                      <a:pt x="1130300" y="777522"/>
                    </a:cubicBezTo>
                    <a:cubicBezTo>
                      <a:pt x="1130300" y="786695"/>
                      <a:pt x="1123154" y="793750"/>
                      <a:pt x="1113864" y="793750"/>
                    </a:cubicBezTo>
                    <a:cubicBezTo>
                      <a:pt x="1113864" y="793750"/>
                      <a:pt x="1113864" y="793750"/>
                      <a:pt x="924487" y="793750"/>
                    </a:cubicBezTo>
                    <a:cubicBezTo>
                      <a:pt x="915197" y="793750"/>
                      <a:pt x="908050" y="786695"/>
                      <a:pt x="908050" y="777522"/>
                    </a:cubicBezTo>
                    <a:cubicBezTo>
                      <a:pt x="908050" y="769056"/>
                      <a:pt x="915197" y="762000"/>
                      <a:pt x="924487" y="762000"/>
                    </a:cubicBezTo>
                    <a:close/>
                    <a:moveTo>
                      <a:pt x="502211" y="762000"/>
                    </a:moveTo>
                    <a:cubicBezTo>
                      <a:pt x="502211" y="762000"/>
                      <a:pt x="502211" y="762000"/>
                      <a:pt x="691588" y="762000"/>
                    </a:cubicBezTo>
                    <a:cubicBezTo>
                      <a:pt x="700164" y="762000"/>
                      <a:pt x="708025" y="769056"/>
                      <a:pt x="708025" y="777522"/>
                    </a:cubicBezTo>
                    <a:cubicBezTo>
                      <a:pt x="708025" y="786695"/>
                      <a:pt x="700164" y="793750"/>
                      <a:pt x="691588" y="793750"/>
                    </a:cubicBezTo>
                    <a:cubicBezTo>
                      <a:pt x="691588" y="793750"/>
                      <a:pt x="691588" y="793750"/>
                      <a:pt x="502211" y="793750"/>
                    </a:cubicBezTo>
                    <a:cubicBezTo>
                      <a:pt x="492206" y="793750"/>
                      <a:pt x="485775" y="786695"/>
                      <a:pt x="485775" y="777522"/>
                    </a:cubicBezTo>
                    <a:cubicBezTo>
                      <a:pt x="485775" y="769056"/>
                      <a:pt x="492206" y="762000"/>
                      <a:pt x="502211" y="762000"/>
                    </a:cubicBezTo>
                    <a:close/>
                    <a:moveTo>
                      <a:pt x="79936" y="762000"/>
                    </a:moveTo>
                    <a:cubicBezTo>
                      <a:pt x="79936" y="762000"/>
                      <a:pt x="79936" y="762000"/>
                      <a:pt x="269313" y="762000"/>
                    </a:cubicBezTo>
                    <a:cubicBezTo>
                      <a:pt x="278603" y="762000"/>
                      <a:pt x="285750" y="769056"/>
                      <a:pt x="285750" y="777522"/>
                    </a:cubicBezTo>
                    <a:cubicBezTo>
                      <a:pt x="285750" y="786695"/>
                      <a:pt x="278603" y="793750"/>
                      <a:pt x="269313" y="793750"/>
                    </a:cubicBezTo>
                    <a:cubicBezTo>
                      <a:pt x="269313" y="793750"/>
                      <a:pt x="269313" y="793750"/>
                      <a:pt x="79936" y="793750"/>
                    </a:cubicBezTo>
                    <a:cubicBezTo>
                      <a:pt x="71361" y="793750"/>
                      <a:pt x="63500" y="786695"/>
                      <a:pt x="63500" y="777522"/>
                    </a:cubicBezTo>
                    <a:cubicBezTo>
                      <a:pt x="63500" y="769056"/>
                      <a:pt x="71361" y="762000"/>
                      <a:pt x="79936" y="762000"/>
                    </a:cubicBezTo>
                    <a:close/>
                    <a:moveTo>
                      <a:pt x="924442" y="681038"/>
                    </a:moveTo>
                    <a:cubicBezTo>
                      <a:pt x="924442" y="681038"/>
                      <a:pt x="924442" y="681038"/>
                      <a:pt x="1226621" y="681038"/>
                    </a:cubicBezTo>
                    <a:cubicBezTo>
                      <a:pt x="1235886" y="681038"/>
                      <a:pt x="1243013" y="689010"/>
                      <a:pt x="1243013" y="697707"/>
                    </a:cubicBezTo>
                    <a:cubicBezTo>
                      <a:pt x="1243013" y="706404"/>
                      <a:pt x="1235886" y="714376"/>
                      <a:pt x="1226621" y="714376"/>
                    </a:cubicBezTo>
                    <a:cubicBezTo>
                      <a:pt x="1226621" y="714376"/>
                      <a:pt x="1226621" y="714376"/>
                      <a:pt x="924442" y="714376"/>
                    </a:cubicBezTo>
                    <a:cubicBezTo>
                      <a:pt x="915177" y="714376"/>
                      <a:pt x="908050" y="706404"/>
                      <a:pt x="908050" y="697707"/>
                    </a:cubicBezTo>
                    <a:cubicBezTo>
                      <a:pt x="908050" y="689010"/>
                      <a:pt x="915177" y="681038"/>
                      <a:pt x="924442" y="681038"/>
                    </a:cubicBezTo>
                    <a:close/>
                    <a:moveTo>
                      <a:pt x="502244" y="681038"/>
                    </a:moveTo>
                    <a:cubicBezTo>
                      <a:pt x="502244" y="681038"/>
                      <a:pt x="502244" y="681038"/>
                      <a:pt x="805855" y="681038"/>
                    </a:cubicBezTo>
                    <a:cubicBezTo>
                      <a:pt x="815164" y="681038"/>
                      <a:pt x="822325" y="689010"/>
                      <a:pt x="822325" y="697707"/>
                    </a:cubicBezTo>
                    <a:cubicBezTo>
                      <a:pt x="822325" y="706404"/>
                      <a:pt x="815164" y="714376"/>
                      <a:pt x="805855" y="714376"/>
                    </a:cubicBezTo>
                    <a:cubicBezTo>
                      <a:pt x="805855" y="714376"/>
                      <a:pt x="805855" y="714376"/>
                      <a:pt x="502244" y="714376"/>
                    </a:cubicBezTo>
                    <a:cubicBezTo>
                      <a:pt x="492219" y="714376"/>
                      <a:pt x="485775" y="706404"/>
                      <a:pt x="485775" y="697707"/>
                    </a:cubicBezTo>
                    <a:cubicBezTo>
                      <a:pt x="485775" y="689010"/>
                      <a:pt x="492219" y="681038"/>
                      <a:pt x="502244" y="681038"/>
                    </a:cubicBezTo>
                    <a:close/>
                    <a:moveTo>
                      <a:pt x="79969" y="681038"/>
                    </a:moveTo>
                    <a:cubicBezTo>
                      <a:pt x="79969" y="681038"/>
                      <a:pt x="79969" y="681038"/>
                      <a:pt x="383580" y="681038"/>
                    </a:cubicBezTo>
                    <a:cubicBezTo>
                      <a:pt x="393605" y="681038"/>
                      <a:pt x="400050" y="689010"/>
                      <a:pt x="400050" y="697707"/>
                    </a:cubicBezTo>
                    <a:cubicBezTo>
                      <a:pt x="400050" y="706404"/>
                      <a:pt x="393605" y="714376"/>
                      <a:pt x="383580" y="714376"/>
                    </a:cubicBezTo>
                    <a:cubicBezTo>
                      <a:pt x="383580" y="714376"/>
                      <a:pt x="383580" y="714376"/>
                      <a:pt x="79969" y="714376"/>
                    </a:cubicBezTo>
                    <a:cubicBezTo>
                      <a:pt x="71376" y="714376"/>
                      <a:pt x="63500" y="706404"/>
                      <a:pt x="63500" y="697707"/>
                    </a:cubicBezTo>
                    <a:cubicBezTo>
                      <a:pt x="63500" y="689010"/>
                      <a:pt x="71376" y="681038"/>
                      <a:pt x="79969" y="681038"/>
                    </a:cubicBezTo>
                    <a:close/>
                    <a:moveTo>
                      <a:pt x="502230" y="595313"/>
                    </a:moveTo>
                    <a:cubicBezTo>
                      <a:pt x="502230" y="595313"/>
                      <a:pt x="502230" y="595313"/>
                      <a:pt x="788408" y="595313"/>
                    </a:cubicBezTo>
                    <a:cubicBezTo>
                      <a:pt x="796993" y="595313"/>
                      <a:pt x="804863" y="603285"/>
                      <a:pt x="804863" y="611982"/>
                    </a:cubicBezTo>
                    <a:cubicBezTo>
                      <a:pt x="804863" y="621404"/>
                      <a:pt x="796993" y="628651"/>
                      <a:pt x="788408" y="628651"/>
                    </a:cubicBezTo>
                    <a:cubicBezTo>
                      <a:pt x="788408" y="628651"/>
                      <a:pt x="788408" y="628651"/>
                      <a:pt x="502230" y="628651"/>
                    </a:cubicBezTo>
                    <a:cubicBezTo>
                      <a:pt x="492214" y="628651"/>
                      <a:pt x="485775" y="621404"/>
                      <a:pt x="485775" y="611982"/>
                    </a:cubicBezTo>
                    <a:cubicBezTo>
                      <a:pt x="485775" y="603285"/>
                      <a:pt x="492214" y="595313"/>
                      <a:pt x="502230" y="595313"/>
                    </a:cubicBezTo>
                    <a:close/>
                    <a:moveTo>
                      <a:pt x="79955" y="595313"/>
                    </a:moveTo>
                    <a:cubicBezTo>
                      <a:pt x="79955" y="595313"/>
                      <a:pt x="79955" y="595313"/>
                      <a:pt x="366133" y="595313"/>
                    </a:cubicBezTo>
                    <a:cubicBezTo>
                      <a:pt x="375433" y="595313"/>
                      <a:pt x="382588" y="603285"/>
                      <a:pt x="382588" y="611982"/>
                    </a:cubicBezTo>
                    <a:cubicBezTo>
                      <a:pt x="382588" y="621404"/>
                      <a:pt x="375433" y="628651"/>
                      <a:pt x="366133" y="628651"/>
                    </a:cubicBezTo>
                    <a:cubicBezTo>
                      <a:pt x="366133" y="628651"/>
                      <a:pt x="366133" y="628651"/>
                      <a:pt x="79955" y="628651"/>
                    </a:cubicBezTo>
                    <a:cubicBezTo>
                      <a:pt x="71370" y="628651"/>
                      <a:pt x="63500" y="621404"/>
                      <a:pt x="63500" y="611982"/>
                    </a:cubicBezTo>
                    <a:cubicBezTo>
                      <a:pt x="63500" y="603285"/>
                      <a:pt x="71370" y="595313"/>
                      <a:pt x="79955" y="595313"/>
                    </a:cubicBezTo>
                    <a:close/>
                    <a:moveTo>
                      <a:pt x="502244" y="512763"/>
                    </a:moveTo>
                    <a:cubicBezTo>
                      <a:pt x="502244" y="512763"/>
                      <a:pt x="502244" y="512763"/>
                      <a:pt x="805855" y="512763"/>
                    </a:cubicBezTo>
                    <a:cubicBezTo>
                      <a:pt x="815164" y="512763"/>
                      <a:pt x="822325" y="519665"/>
                      <a:pt x="822325" y="528638"/>
                    </a:cubicBezTo>
                    <a:cubicBezTo>
                      <a:pt x="822325" y="536921"/>
                      <a:pt x="815164" y="544513"/>
                      <a:pt x="805855" y="544513"/>
                    </a:cubicBezTo>
                    <a:cubicBezTo>
                      <a:pt x="805855" y="544513"/>
                      <a:pt x="805855" y="544513"/>
                      <a:pt x="502244" y="544513"/>
                    </a:cubicBezTo>
                    <a:cubicBezTo>
                      <a:pt x="492219" y="544513"/>
                      <a:pt x="485775" y="536921"/>
                      <a:pt x="485775" y="528638"/>
                    </a:cubicBezTo>
                    <a:cubicBezTo>
                      <a:pt x="485775" y="519665"/>
                      <a:pt x="492219" y="512763"/>
                      <a:pt x="502244" y="512763"/>
                    </a:cubicBezTo>
                    <a:close/>
                    <a:moveTo>
                      <a:pt x="1166812" y="449263"/>
                    </a:moveTo>
                    <a:cubicBezTo>
                      <a:pt x="1140509" y="449263"/>
                      <a:pt x="1119187" y="470585"/>
                      <a:pt x="1119187" y="496888"/>
                    </a:cubicBezTo>
                    <a:cubicBezTo>
                      <a:pt x="1119187" y="523191"/>
                      <a:pt x="1140509" y="544513"/>
                      <a:pt x="1166812" y="544513"/>
                    </a:cubicBezTo>
                    <a:cubicBezTo>
                      <a:pt x="1193115" y="544513"/>
                      <a:pt x="1214437" y="523191"/>
                      <a:pt x="1214437" y="496888"/>
                    </a:cubicBezTo>
                    <a:cubicBezTo>
                      <a:pt x="1214437" y="470585"/>
                      <a:pt x="1193115" y="449263"/>
                      <a:pt x="1166812" y="449263"/>
                    </a:cubicBezTo>
                    <a:close/>
                    <a:moveTo>
                      <a:pt x="969169" y="449263"/>
                    </a:moveTo>
                    <a:cubicBezTo>
                      <a:pt x="942915" y="449263"/>
                      <a:pt x="922337" y="470748"/>
                      <a:pt x="922337" y="497246"/>
                    </a:cubicBezTo>
                    <a:cubicBezTo>
                      <a:pt x="922337" y="523744"/>
                      <a:pt x="942915" y="544513"/>
                      <a:pt x="969169" y="544513"/>
                    </a:cubicBezTo>
                    <a:cubicBezTo>
                      <a:pt x="994713" y="544513"/>
                      <a:pt x="1016000" y="523028"/>
                      <a:pt x="1016000" y="497246"/>
                    </a:cubicBezTo>
                    <a:cubicBezTo>
                      <a:pt x="1016000" y="470748"/>
                      <a:pt x="994713" y="449263"/>
                      <a:pt x="969169" y="449263"/>
                    </a:cubicBezTo>
                    <a:close/>
                    <a:moveTo>
                      <a:pt x="502213" y="428625"/>
                    </a:moveTo>
                    <a:cubicBezTo>
                      <a:pt x="502213" y="428625"/>
                      <a:pt x="502213" y="428625"/>
                      <a:pt x="813825" y="428625"/>
                    </a:cubicBezTo>
                    <a:cubicBezTo>
                      <a:pt x="823116" y="428625"/>
                      <a:pt x="830263" y="436597"/>
                      <a:pt x="830263" y="445294"/>
                    </a:cubicBezTo>
                    <a:cubicBezTo>
                      <a:pt x="830263" y="454716"/>
                      <a:pt x="823116" y="461963"/>
                      <a:pt x="813825" y="461963"/>
                    </a:cubicBezTo>
                    <a:cubicBezTo>
                      <a:pt x="813825" y="461963"/>
                      <a:pt x="813825" y="461963"/>
                      <a:pt x="502213" y="461963"/>
                    </a:cubicBezTo>
                    <a:cubicBezTo>
                      <a:pt x="492207" y="461963"/>
                      <a:pt x="485775" y="454716"/>
                      <a:pt x="485775" y="445294"/>
                    </a:cubicBezTo>
                    <a:cubicBezTo>
                      <a:pt x="485775" y="436597"/>
                      <a:pt x="492207" y="428625"/>
                      <a:pt x="502213" y="428625"/>
                    </a:cubicBezTo>
                    <a:close/>
                    <a:moveTo>
                      <a:pt x="79941" y="428625"/>
                    </a:moveTo>
                    <a:cubicBezTo>
                      <a:pt x="79941" y="428625"/>
                      <a:pt x="79941" y="428625"/>
                      <a:pt x="291533" y="428625"/>
                    </a:cubicBezTo>
                    <a:cubicBezTo>
                      <a:pt x="301541" y="428625"/>
                      <a:pt x="307975" y="436597"/>
                      <a:pt x="307975" y="445294"/>
                    </a:cubicBezTo>
                    <a:cubicBezTo>
                      <a:pt x="307975" y="454716"/>
                      <a:pt x="301541" y="461963"/>
                      <a:pt x="291533" y="461963"/>
                    </a:cubicBezTo>
                    <a:cubicBezTo>
                      <a:pt x="291533" y="461963"/>
                      <a:pt x="291533" y="461963"/>
                      <a:pt x="79941" y="461963"/>
                    </a:cubicBezTo>
                    <a:cubicBezTo>
                      <a:pt x="71363" y="461963"/>
                      <a:pt x="63500" y="454716"/>
                      <a:pt x="63500" y="445294"/>
                    </a:cubicBezTo>
                    <a:cubicBezTo>
                      <a:pt x="63500" y="436597"/>
                      <a:pt x="71363" y="428625"/>
                      <a:pt x="79941" y="428625"/>
                    </a:cubicBezTo>
                    <a:close/>
                    <a:moveTo>
                      <a:pt x="1133309" y="377825"/>
                    </a:moveTo>
                    <a:cubicBezTo>
                      <a:pt x="1118961" y="398587"/>
                      <a:pt x="1094571" y="411474"/>
                      <a:pt x="1067311" y="411474"/>
                    </a:cubicBezTo>
                    <a:cubicBezTo>
                      <a:pt x="1040769" y="411474"/>
                      <a:pt x="1017096" y="398587"/>
                      <a:pt x="1002748" y="378541"/>
                    </a:cubicBezTo>
                    <a:cubicBezTo>
                      <a:pt x="992705" y="389280"/>
                      <a:pt x="985532" y="403599"/>
                      <a:pt x="982662" y="418633"/>
                    </a:cubicBezTo>
                    <a:cubicBezTo>
                      <a:pt x="1019248" y="425793"/>
                      <a:pt x="1047225" y="458009"/>
                      <a:pt x="1047225" y="496670"/>
                    </a:cubicBezTo>
                    <a:cubicBezTo>
                      <a:pt x="1047225" y="504545"/>
                      <a:pt x="1045790" y="512420"/>
                      <a:pt x="1043638" y="520295"/>
                    </a:cubicBezTo>
                    <a:cubicBezTo>
                      <a:pt x="1051529" y="522443"/>
                      <a:pt x="1059420" y="523875"/>
                      <a:pt x="1068029" y="523875"/>
                    </a:cubicBezTo>
                    <a:cubicBezTo>
                      <a:pt x="1076637" y="523875"/>
                      <a:pt x="1084528" y="522443"/>
                      <a:pt x="1092419" y="520295"/>
                    </a:cubicBezTo>
                    <a:cubicBezTo>
                      <a:pt x="1089549" y="513136"/>
                      <a:pt x="1088115" y="504545"/>
                      <a:pt x="1088115" y="496670"/>
                    </a:cubicBezTo>
                    <a:cubicBezTo>
                      <a:pt x="1088115" y="457294"/>
                      <a:pt x="1116809" y="425077"/>
                      <a:pt x="1154112" y="418633"/>
                    </a:cubicBezTo>
                    <a:cubicBezTo>
                      <a:pt x="1150525" y="402883"/>
                      <a:pt x="1143352" y="389280"/>
                      <a:pt x="1133309" y="377825"/>
                    </a:cubicBezTo>
                    <a:close/>
                    <a:moveTo>
                      <a:pt x="79980" y="346075"/>
                    </a:moveTo>
                    <a:cubicBezTo>
                      <a:pt x="79980" y="346075"/>
                      <a:pt x="79980" y="346075"/>
                      <a:pt x="393095" y="346075"/>
                    </a:cubicBezTo>
                    <a:cubicBezTo>
                      <a:pt x="401693" y="346075"/>
                      <a:pt x="409575" y="353323"/>
                      <a:pt x="409575" y="362744"/>
                    </a:cubicBezTo>
                    <a:cubicBezTo>
                      <a:pt x="409575" y="371441"/>
                      <a:pt x="401693" y="379413"/>
                      <a:pt x="393095" y="379413"/>
                    </a:cubicBezTo>
                    <a:cubicBezTo>
                      <a:pt x="393095" y="379413"/>
                      <a:pt x="393095" y="379413"/>
                      <a:pt x="79980" y="379413"/>
                    </a:cubicBezTo>
                    <a:cubicBezTo>
                      <a:pt x="71381" y="379413"/>
                      <a:pt x="63500" y="371441"/>
                      <a:pt x="63500" y="362744"/>
                    </a:cubicBezTo>
                    <a:cubicBezTo>
                      <a:pt x="63500" y="353323"/>
                      <a:pt x="71381" y="346075"/>
                      <a:pt x="79980" y="346075"/>
                    </a:cubicBezTo>
                    <a:close/>
                    <a:moveTo>
                      <a:pt x="502244" y="344488"/>
                    </a:moveTo>
                    <a:cubicBezTo>
                      <a:pt x="502244" y="344488"/>
                      <a:pt x="502244" y="344488"/>
                      <a:pt x="805855" y="344488"/>
                    </a:cubicBezTo>
                    <a:cubicBezTo>
                      <a:pt x="815164" y="344488"/>
                      <a:pt x="822325" y="351390"/>
                      <a:pt x="822325" y="360363"/>
                    </a:cubicBezTo>
                    <a:cubicBezTo>
                      <a:pt x="822325" y="368646"/>
                      <a:pt x="815164" y="376238"/>
                      <a:pt x="805855" y="376238"/>
                    </a:cubicBezTo>
                    <a:cubicBezTo>
                      <a:pt x="805855" y="376238"/>
                      <a:pt x="805855" y="376238"/>
                      <a:pt x="502244" y="376238"/>
                    </a:cubicBezTo>
                    <a:cubicBezTo>
                      <a:pt x="492219" y="376238"/>
                      <a:pt x="485775" y="368646"/>
                      <a:pt x="485775" y="360363"/>
                    </a:cubicBezTo>
                    <a:cubicBezTo>
                      <a:pt x="485775" y="351390"/>
                      <a:pt x="492219" y="344488"/>
                      <a:pt x="502244" y="344488"/>
                    </a:cubicBezTo>
                    <a:close/>
                    <a:moveTo>
                      <a:pt x="1068387" y="285750"/>
                    </a:moveTo>
                    <a:cubicBezTo>
                      <a:pt x="1042084" y="285750"/>
                      <a:pt x="1020762" y="307072"/>
                      <a:pt x="1020762" y="333375"/>
                    </a:cubicBezTo>
                    <a:cubicBezTo>
                      <a:pt x="1020762" y="359678"/>
                      <a:pt x="1042084" y="381000"/>
                      <a:pt x="1068387" y="381000"/>
                    </a:cubicBezTo>
                    <a:cubicBezTo>
                      <a:pt x="1094690" y="381000"/>
                      <a:pt x="1116012" y="359678"/>
                      <a:pt x="1116012" y="333375"/>
                    </a:cubicBezTo>
                    <a:cubicBezTo>
                      <a:pt x="1116012" y="307072"/>
                      <a:pt x="1094690" y="285750"/>
                      <a:pt x="1068387" y="285750"/>
                    </a:cubicBezTo>
                    <a:close/>
                    <a:moveTo>
                      <a:pt x="502230" y="258763"/>
                    </a:moveTo>
                    <a:cubicBezTo>
                      <a:pt x="502230" y="258763"/>
                      <a:pt x="502230" y="258763"/>
                      <a:pt x="788408" y="258763"/>
                    </a:cubicBezTo>
                    <a:cubicBezTo>
                      <a:pt x="796993" y="258763"/>
                      <a:pt x="804863" y="266356"/>
                      <a:pt x="804863" y="274638"/>
                    </a:cubicBezTo>
                    <a:cubicBezTo>
                      <a:pt x="804863" y="284301"/>
                      <a:pt x="796993" y="290513"/>
                      <a:pt x="788408" y="290513"/>
                    </a:cubicBezTo>
                    <a:cubicBezTo>
                      <a:pt x="788408" y="290513"/>
                      <a:pt x="788408" y="290513"/>
                      <a:pt x="502230" y="290513"/>
                    </a:cubicBezTo>
                    <a:cubicBezTo>
                      <a:pt x="492214" y="290513"/>
                      <a:pt x="485775" y="284301"/>
                      <a:pt x="485775" y="274638"/>
                    </a:cubicBezTo>
                    <a:cubicBezTo>
                      <a:pt x="485775" y="266356"/>
                      <a:pt x="492214" y="258763"/>
                      <a:pt x="502230" y="258763"/>
                    </a:cubicBezTo>
                    <a:close/>
                    <a:moveTo>
                      <a:pt x="79955" y="258763"/>
                    </a:moveTo>
                    <a:cubicBezTo>
                      <a:pt x="79955" y="258763"/>
                      <a:pt x="79955" y="258763"/>
                      <a:pt x="366133" y="258763"/>
                    </a:cubicBezTo>
                    <a:cubicBezTo>
                      <a:pt x="375433" y="258763"/>
                      <a:pt x="382588" y="266356"/>
                      <a:pt x="382588" y="274638"/>
                    </a:cubicBezTo>
                    <a:cubicBezTo>
                      <a:pt x="382588" y="284301"/>
                      <a:pt x="375433" y="290513"/>
                      <a:pt x="366133" y="290513"/>
                    </a:cubicBezTo>
                    <a:cubicBezTo>
                      <a:pt x="366133" y="290513"/>
                      <a:pt x="366133" y="290513"/>
                      <a:pt x="79955" y="290513"/>
                    </a:cubicBezTo>
                    <a:cubicBezTo>
                      <a:pt x="71370" y="290513"/>
                      <a:pt x="63500" y="284301"/>
                      <a:pt x="63500" y="274638"/>
                    </a:cubicBezTo>
                    <a:cubicBezTo>
                      <a:pt x="63500" y="266356"/>
                      <a:pt x="71370" y="258763"/>
                      <a:pt x="79955" y="258763"/>
                    </a:cubicBezTo>
                    <a:close/>
                    <a:moveTo>
                      <a:pt x="1067673" y="254000"/>
                    </a:moveTo>
                    <a:cubicBezTo>
                      <a:pt x="1111945" y="254000"/>
                      <a:pt x="1147647" y="288996"/>
                      <a:pt x="1147647" y="332562"/>
                    </a:cubicBezTo>
                    <a:cubicBezTo>
                      <a:pt x="1147647" y="337561"/>
                      <a:pt x="1146933" y="341847"/>
                      <a:pt x="1146219" y="346132"/>
                    </a:cubicBezTo>
                    <a:cubicBezTo>
                      <a:pt x="1166927" y="364701"/>
                      <a:pt x="1181922" y="390412"/>
                      <a:pt x="1186207" y="419694"/>
                    </a:cubicBezTo>
                    <a:cubicBezTo>
                      <a:pt x="1220481" y="427550"/>
                      <a:pt x="1246187" y="458975"/>
                      <a:pt x="1246187" y="496113"/>
                    </a:cubicBezTo>
                    <a:cubicBezTo>
                      <a:pt x="1246187" y="539679"/>
                      <a:pt x="1211198" y="574675"/>
                      <a:pt x="1167641" y="574675"/>
                    </a:cubicBezTo>
                    <a:cubicBezTo>
                      <a:pt x="1144077" y="574675"/>
                      <a:pt x="1122656" y="563962"/>
                      <a:pt x="1108374" y="547536"/>
                    </a:cubicBezTo>
                    <a:cubicBezTo>
                      <a:pt x="1095521" y="552535"/>
                      <a:pt x="1082668" y="554678"/>
                      <a:pt x="1068387" y="554678"/>
                    </a:cubicBezTo>
                    <a:cubicBezTo>
                      <a:pt x="1054820" y="554678"/>
                      <a:pt x="1040539" y="552535"/>
                      <a:pt x="1028400" y="547536"/>
                    </a:cubicBezTo>
                    <a:cubicBezTo>
                      <a:pt x="1013405" y="563962"/>
                      <a:pt x="992697" y="574675"/>
                      <a:pt x="969133" y="574675"/>
                    </a:cubicBezTo>
                    <a:cubicBezTo>
                      <a:pt x="925576" y="574675"/>
                      <a:pt x="890587" y="539679"/>
                      <a:pt x="890587" y="496113"/>
                    </a:cubicBezTo>
                    <a:cubicBezTo>
                      <a:pt x="890587" y="458261"/>
                      <a:pt x="916293" y="427550"/>
                      <a:pt x="951282" y="418980"/>
                    </a:cubicBezTo>
                    <a:cubicBezTo>
                      <a:pt x="955566" y="390412"/>
                      <a:pt x="969847" y="364701"/>
                      <a:pt x="990555" y="346846"/>
                    </a:cubicBezTo>
                    <a:cubicBezTo>
                      <a:pt x="989841" y="342561"/>
                      <a:pt x="989127" y="337561"/>
                      <a:pt x="989127" y="332562"/>
                    </a:cubicBezTo>
                    <a:cubicBezTo>
                      <a:pt x="989127" y="288996"/>
                      <a:pt x="1024116" y="254000"/>
                      <a:pt x="1067673" y="254000"/>
                    </a:cubicBezTo>
                    <a:close/>
                    <a:moveTo>
                      <a:pt x="31750" y="31750"/>
                    </a:moveTo>
                    <a:cubicBezTo>
                      <a:pt x="31750" y="900113"/>
                      <a:pt x="31750" y="900113"/>
                      <a:pt x="31750" y="900113"/>
                    </a:cubicBezTo>
                    <a:cubicBezTo>
                      <a:pt x="1274763" y="900113"/>
                      <a:pt x="1274763" y="900113"/>
                      <a:pt x="1274763" y="900113"/>
                    </a:cubicBezTo>
                    <a:cubicBezTo>
                      <a:pt x="1274763" y="31750"/>
                      <a:pt x="1274763" y="31750"/>
                      <a:pt x="1274763" y="31750"/>
                    </a:cubicBezTo>
                    <a:cubicBezTo>
                      <a:pt x="31750" y="31750"/>
                      <a:pt x="31750" y="31750"/>
                      <a:pt x="31750" y="31750"/>
                    </a:cubicBezTo>
                    <a:close/>
                    <a:moveTo>
                      <a:pt x="15724" y="0"/>
                    </a:moveTo>
                    <a:cubicBezTo>
                      <a:pt x="15724" y="0"/>
                      <a:pt x="15724" y="0"/>
                      <a:pt x="1290789" y="0"/>
                    </a:cubicBezTo>
                    <a:cubicBezTo>
                      <a:pt x="1299366" y="0"/>
                      <a:pt x="1306513" y="6422"/>
                      <a:pt x="1306513" y="15698"/>
                    </a:cubicBezTo>
                    <a:cubicBezTo>
                      <a:pt x="1306513" y="15698"/>
                      <a:pt x="1306513" y="15698"/>
                      <a:pt x="1306513" y="916166"/>
                    </a:cubicBezTo>
                    <a:cubicBezTo>
                      <a:pt x="1306513" y="925441"/>
                      <a:pt x="1299366" y="931863"/>
                      <a:pt x="1290789" y="931863"/>
                    </a:cubicBezTo>
                    <a:cubicBezTo>
                      <a:pt x="1290789" y="931863"/>
                      <a:pt x="1290789" y="931863"/>
                      <a:pt x="15724" y="931863"/>
                    </a:cubicBezTo>
                    <a:cubicBezTo>
                      <a:pt x="7147" y="931863"/>
                      <a:pt x="0" y="925441"/>
                      <a:pt x="0" y="916166"/>
                    </a:cubicBezTo>
                    <a:cubicBezTo>
                      <a:pt x="0" y="916166"/>
                      <a:pt x="0" y="916166"/>
                      <a:pt x="0" y="15698"/>
                    </a:cubicBezTo>
                    <a:cubicBezTo>
                      <a:pt x="0" y="6422"/>
                      <a:pt x="7147" y="0"/>
                      <a:pt x="15724"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5" name="Freeform 12">
                <a:extLst>
                  <a:ext uri="{FF2B5EF4-FFF2-40B4-BE49-F238E27FC236}">
                    <a16:creationId xmlns:a16="http://schemas.microsoft.com/office/drawing/2014/main" id="{C48DE13F-8F36-4353-83A7-4547E27985A0}"/>
                  </a:ext>
                </a:extLst>
              </p:cNvPr>
              <p:cNvSpPr>
                <a:spLocks/>
              </p:cNvSpPr>
              <p:nvPr/>
            </p:nvSpPr>
            <p:spPr bwMode="auto">
              <a:xfrm>
                <a:off x="6697663" y="3025775"/>
                <a:ext cx="1135063" cy="449263"/>
              </a:xfrm>
              <a:custGeom>
                <a:avLst/>
                <a:gdLst>
                  <a:gd name="connsiteX0" fmla="*/ 1087718 w 1135063"/>
                  <a:gd name="connsiteY0" fmla="*/ 417513 h 449263"/>
                  <a:gd name="connsiteX1" fmla="*/ 1121224 w 1135063"/>
                  <a:gd name="connsiteY1" fmla="*/ 417513 h 449263"/>
                  <a:gd name="connsiteX2" fmla="*/ 1135063 w 1135063"/>
                  <a:gd name="connsiteY2" fmla="*/ 433388 h 449263"/>
                  <a:gd name="connsiteX3" fmla="*/ 1121224 w 1135063"/>
                  <a:gd name="connsiteY3" fmla="*/ 449263 h 449263"/>
                  <a:gd name="connsiteX4" fmla="*/ 1087718 w 1135063"/>
                  <a:gd name="connsiteY4" fmla="*/ 449263 h 449263"/>
                  <a:gd name="connsiteX5" fmla="*/ 1073150 w 1135063"/>
                  <a:gd name="connsiteY5" fmla="*/ 433388 h 449263"/>
                  <a:gd name="connsiteX6" fmla="*/ 1087718 w 1135063"/>
                  <a:gd name="connsiteY6" fmla="*/ 417513 h 449263"/>
                  <a:gd name="connsiteX7" fmla="*/ 888906 w 1135063"/>
                  <a:gd name="connsiteY7" fmla="*/ 417513 h 449263"/>
                  <a:gd name="connsiteX8" fmla="*/ 921553 w 1135063"/>
                  <a:gd name="connsiteY8" fmla="*/ 417513 h 449263"/>
                  <a:gd name="connsiteX9" fmla="*/ 935037 w 1135063"/>
                  <a:gd name="connsiteY9" fmla="*/ 433388 h 449263"/>
                  <a:gd name="connsiteX10" fmla="*/ 921553 w 1135063"/>
                  <a:gd name="connsiteY10" fmla="*/ 449263 h 449263"/>
                  <a:gd name="connsiteX11" fmla="*/ 888906 w 1135063"/>
                  <a:gd name="connsiteY11" fmla="*/ 449263 h 449263"/>
                  <a:gd name="connsiteX12" fmla="*/ 874712 w 1135063"/>
                  <a:gd name="connsiteY12" fmla="*/ 433388 h 449263"/>
                  <a:gd name="connsiteX13" fmla="*/ 888906 w 1135063"/>
                  <a:gd name="connsiteY13" fmla="*/ 417513 h 449263"/>
                  <a:gd name="connsiteX14" fmla="*/ 988919 w 1135063"/>
                  <a:gd name="connsiteY14" fmla="*/ 254000 h 449263"/>
                  <a:gd name="connsiteX15" fmla="*/ 1021566 w 1135063"/>
                  <a:gd name="connsiteY15" fmla="*/ 254000 h 449263"/>
                  <a:gd name="connsiteX16" fmla="*/ 1035050 w 1135063"/>
                  <a:gd name="connsiteY16" fmla="*/ 269875 h 449263"/>
                  <a:gd name="connsiteX17" fmla="*/ 1021566 w 1135063"/>
                  <a:gd name="connsiteY17" fmla="*/ 285750 h 449263"/>
                  <a:gd name="connsiteX18" fmla="*/ 988919 w 1135063"/>
                  <a:gd name="connsiteY18" fmla="*/ 285750 h 449263"/>
                  <a:gd name="connsiteX19" fmla="*/ 974725 w 1135063"/>
                  <a:gd name="connsiteY19" fmla="*/ 269875 h 449263"/>
                  <a:gd name="connsiteX20" fmla="*/ 988919 w 1135063"/>
                  <a:gd name="connsiteY20" fmla="*/ 254000 h 449263"/>
                  <a:gd name="connsiteX21" fmla="*/ 16428 w 1135063"/>
                  <a:gd name="connsiteY21" fmla="*/ 82550 h 449263"/>
                  <a:gd name="connsiteX22" fmla="*/ 532847 w 1135063"/>
                  <a:gd name="connsiteY22" fmla="*/ 82550 h 449263"/>
                  <a:gd name="connsiteX23" fmla="*/ 549275 w 1135063"/>
                  <a:gd name="connsiteY23" fmla="*/ 98425 h 449263"/>
                  <a:gd name="connsiteX24" fmla="*/ 532847 w 1135063"/>
                  <a:gd name="connsiteY24" fmla="*/ 114300 h 449263"/>
                  <a:gd name="connsiteX25" fmla="*/ 16428 w 1135063"/>
                  <a:gd name="connsiteY25" fmla="*/ 114300 h 449263"/>
                  <a:gd name="connsiteX26" fmla="*/ 0 w 1135063"/>
                  <a:gd name="connsiteY26" fmla="*/ 98425 h 449263"/>
                  <a:gd name="connsiteX27" fmla="*/ 16428 w 1135063"/>
                  <a:gd name="connsiteY27" fmla="*/ 82550 h 449263"/>
                  <a:gd name="connsiteX28" fmla="*/ 16436 w 1135063"/>
                  <a:gd name="connsiteY28" fmla="*/ 0 h 449263"/>
                  <a:gd name="connsiteX29" fmla="*/ 751042 w 1135063"/>
                  <a:gd name="connsiteY29" fmla="*/ 0 h 449263"/>
                  <a:gd name="connsiteX30" fmla="*/ 766763 w 1135063"/>
                  <a:gd name="connsiteY30" fmla="*/ 15522 h 449263"/>
                  <a:gd name="connsiteX31" fmla="*/ 751042 w 1135063"/>
                  <a:gd name="connsiteY31" fmla="*/ 31750 h 449263"/>
                  <a:gd name="connsiteX32" fmla="*/ 16436 w 1135063"/>
                  <a:gd name="connsiteY32" fmla="*/ 31750 h 449263"/>
                  <a:gd name="connsiteX33" fmla="*/ 0 w 1135063"/>
                  <a:gd name="connsiteY33" fmla="*/ 15522 h 449263"/>
                  <a:gd name="connsiteX34" fmla="*/ 16436 w 1135063"/>
                  <a:gd name="connsiteY34" fmla="*/ 0 h 4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5063" h="449263">
                    <a:moveTo>
                      <a:pt x="1087718" y="417513"/>
                    </a:moveTo>
                    <a:cubicBezTo>
                      <a:pt x="1087718" y="417513"/>
                      <a:pt x="1087718" y="417513"/>
                      <a:pt x="1121224" y="417513"/>
                    </a:cubicBezTo>
                    <a:cubicBezTo>
                      <a:pt x="1128508" y="417513"/>
                      <a:pt x="1135063" y="424729"/>
                      <a:pt x="1135063" y="433388"/>
                    </a:cubicBezTo>
                    <a:cubicBezTo>
                      <a:pt x="1135063" y="442047"/>
                      <a:pt x="1128508" y="449263"/>
                      <a:pt x="1121224" y="449263"/>
                    </a:cubicBezTo>
                    <a:cubicBezTo>
                      <a:pt x="1121224" y="449263"/>
                      <a:pt x="1121224" y="449263"/>
                      <a:pt x="1087718" y="449263"/>
                    </a:cubicBezTo>
                    <a:cubicBezTo>
                      <a:pt x="1079706" y="449263"/>
                      <a:pt x="1073150" y="442047"/>
                      <a:pt x="1073150" y="433388"/>
                    </a:cubicBezTo>
                    <a:cubicBezTo>
                      <a:pt x="1073150" y="424729"/>
                      <a:pt x="1079706" y="417513"/>
                      <a:pt x="1087718" y="417513"/>
                    </a:cubicBezTo>
                    <a:close/>
                    <a:moveTo>
                      <a:pt x="888906" y="417513"/>
                    </a:moveTo>
                    <a:cubicBezTo>
                      <a:pt x="888906" y="417513"/>
                      <a:pt x="888906" y="417513"/>
                      <a:pt x="921553" y="417513"/>
                    </a:cubicBezTo>
                    <a:cubicBezTo>
                      <a:pt x="929360" y="417513"/>
                      <a:pt x="935037" y="424729"/>
                      <a:pt x="935037" y="433388"/>
                    </a:cubicBezTo>
                    <a:cubicBezTo>
                      <a:pt x="935037" y="442047"/>
                      <a:pt x="929360" y="449263"/>
                      <a:pt x="921553" y="449263"/>
                    </a:cubicBezTo>
                    <a:cubicBezTo>
                      <a:pt x="921553" y="449263"/>
                      <a:pt x="921553" y="449263"/>
                      <a:pt x="888906" y="449263"/>
                    </a:cubicBezTo>
                    <a:cubicBezTo>
                      <a:pt x="881100" y="449263"/>
                      <a:pt x="874712" y="442047"/>
                      <a:pt x="874712" y="433388"/>
                    </a:cubicBezTo>
                    <a:cubicBezTo>
                      <a:pt x="874712" y="424729"/>
                      <a:pt x="881100" y="417513"/>
                      <a:pt x="888906" y="417513"/>
                    </a:cubicBezTo>
                    <a:close/>
                    <a:moveTo>
                      <a:pt x="988919" y="254000"/>
                    </a:moveTo>
                    <a:cubicBezTo>
                      <a:pt x="988919" y="254000"/>
                      <a:pt x="988919" y="254000"/>
                      <a:pt x="1021566" y="254000"/>
                    </a:cubicBezTo>
                    <a:cubicBezTo>
                      <a:pt x="1029373" y="254000"/>
                      <a:pt x="1035050" y="261216"/>
                      <a:pt x="1035050" y="269875"/>
                    </a:cubicBezTo>
                    <a:cubicBezTo>
                      <a:pt x="1035050" y="278534"/>
                      <a:pt x="1029373" y="285750"/>
                      <a:pt x="1021566" y="285750"/>
                    </a:cubicBezTo>
                    <a:cubicBezTo>
                      <a:pt x="1021566" y="285750"/>
                      <a:pt x="1021566" y="285750"/>
                      <a:pt x="988919" y="285750"/>
                    </a:cubicBezTo>
                    <a:cubicBezTo>
                      <a:pt x="981113" y="285750"/>
                      <a:pt x="974725" y="278534"/>
                      <a:pt x="974725" y="269875"/>
                    </a:cubicBezTo>
                    <a:cubicBezTo>
                      <a:pt x="974725" y="261216"/>
                      <a:pt x="981113" y="254000"/>
                      <a:pt x="988919" y="254000"/>
                    </a:cubicBezTo>
                    <a:close/>
                    <a:moveTo>
                      <a:pt x="16428" y="82550"/>
                    </a:moveTo>
                    <a:cubicBezTo>
                      <a:pt x="16428" y="82550"/>
                      <a:pt x="16428" y="82550"/>
                      <a:pt x="532847" y="82550"/>
                    </a:cubicBezTo>
                    <a:cubicBezTo>
                      <a:pt x="542133" y="82550"/>
                      <a:pt x="549275" y="89452"/>
                      <a:pt x="549275" y="98425"/>
                    </a:cubicBezTo>
                    <a:cubicBezTo>
                      <a:pt x="549275" y="106708"/>
                      <a:pt x="542133" y="114300"/>
                      <a:pt x="532847" y="114300"/>
                    </a:cubicBezTo>
                    <a:cubicBezTo>
                      <a:pt x="532847" y="114300"/>
                      <a:pt x="532847" y="114300"/>
                      <a:pt x="16428" y="114300"/>
                    </a:cubicBezTo>
                    <a:cubicBezTo>
                      <a:pt x="7143" y="114300"/>
                      <a:pt x="0" y="106708"/>
                      <a:pt x="0" y="98425"/>
                    </a:cubicBezTo>
                    <a:cubicBezTo>
                      <a:pt x="0" y="89452"/>
                      <a:pt x="7143" y="82550"/>
                      <a:pt x="16428" y="82550"/>
                    </a:cubicBezTo>
                    <a:close/>
                    <a:moveTo>
                      <a:pt x="16436" y="0"/>
                    </a:moveTo>
                    <a:cubicBezTo>
                      <a:pt x="751042" y="0"/>
                      <a:pt x="751042" y="0"/>
                      <a:pt x="751042" y="0"/>
                    </a:cubicBezTo>
                    <a:cubicBezTo>
                      <a:pt x="759617" y="0"/>
                      <a:pt x="766763" y="7056"/>
                      <a:pt x="766763" y="15522"/>
                    </a:cubicBezTo>
                    <a:cubicBezTo>
                      <a:pt x="766763" y="24695"/>
                      <a:pt x="759617" y="31750"/>
                      <a:pt x="751042" y="31750"/>
                    </a:cubicBezTo>
                    <a:cubicBezTo>
                      <a:pt x="16436" y="31750"/>
                      <a:pt x="16436" y="31750"/>
                      <a:pt x="16436" y="31750"/>
                    </a:cubicBezTo>
                    <a:cubicBezTo>
                      <a:pt x="7146" y="31750"/>
                      <a:pt x="0" y="24695"/>
                      <a:pt x="0" y="15522"/>
                    </a:cubicBezTo>
                    <a:cubicBezTo>
                      <a:pt x="0" y="7056"/>
                      <a:pt x="7146" y="0"/>
                      <a:pt x="16436"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26" name="Group 25">
            <a:extLst>
              <a:ext uri="{FF2B5EF4-FFF2-40B4-BE49-F238E27FC236}">
                <a16:creationId xmlns:a16="http://schemas.microsoft.com/office/drawing/2014/main" id="{560A6A56-5366-421F-8989-C47BB76426EE}"/>
              </a:ext>
            </a:extLst>
          </p:cNvPr>
          <p:cNvGrpSpPr>
            <a:grpSpLocks noChangeAspect="1"/>
          </p:cNvGrpSpPr>
          <p:nvPr/>
        </p:nvGrpSpPr>
        <p:grpSpPr>
          <a:xfrm>
            <a:off x="9262740" y="1001713"/>
            <a:ext cx="1646238" cy="1644650"/>
            <a:chOff x="6464300" y="2606675"/>
            <a:chExt cx="1646238" cy="1644650"/>
          </a:xfrm>
        </p:grpSpPr>
        <p:sp>
          <p:nvSpPr>
            <p:cNvPr id="27" name="AutoShape 3">
              <a:extLst>
                <a:ext uri="{FF2B5EF4-FFF2-40B4-BE49-F238E27FC236}">
                  <a16:creationId xmlns:a16="http://schemas.microsoft.com/office/drawing/2014/main" id="{A3914D7A-9A2E-409C-B529-FC88BD4B756B}"/>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8" name="Group 27">
              <a:extLst>
                <a:ext uri="{FF2B5EF4-FFF2-40B4-BE49-F238E27FC236}">
                  <a16:creationId xmlns:a16="http://schemas.microsoft.com/office/drawing/2014/main" id="{4A4C1F61-280C-4C16-BB38-F5BEB6265567}"/>
                </a:ext>
              </a:extLst>
            </p:cNvPr>
            <p:cNvGrpSpPr/>
            <p:nvPr/>
          </p:nvGrpSpPr>
          <p:grpSpPr>
            <a:xfrm>
              <a:off x="6634163" y="2962275"/>
              <a:ext cx="1306513" cy="933450"/>
              <a:chOff x="6634163" y="2962275"/>
              <a:chExt cx="1306513" cy="933450"/>
            </a:xfrm>
          </p:grpSpPr>
          <p:sp>
            <p:nvSpPr>
              <p:cNvPr id="29" name="Freeform 13">
                <a:extLst>
                  <a:ext uri="{FF2B5EF4-FFF2-40B4-BE49-F238E27FC236}">
                    <a16:creationId xmlns:a16="http://schemas.microsoft.com/office/drawing/2014/main" id="{1D88AE1C-7103-46FE-8907-63003329FFDA}"/>
                  </a:ext>
                </a:extLst>
              </p:cNvPr>
              <p:cNvSpPr>
                <a:spLocks/>
              </p:cNvSpPr>
              <p:nvPr/>
            </p:nvSpPr>
            <p:spPr bwMode="auto">
              <a:xfrm>
                <a:off x="6634163" y="2962275"/>
                <a:ext cx="1306513" cy="933450"/>
              </a:xfrm>
              <a:custGeom>
                <a:avLst/>
                <a:gdLst>
                  <a:gd name="connsiteX0" fmla="*/ 31750 w 1306513"/>
                  <a:gd name="connsiteY0" fmla="*/ 31750 h 933450"/>
                  <a:gd name="connsiteX1" fmla="*/ 31750 w 1306513"/>
                  <a:gd name="connsiteY1" fmla="*/ 901700 h 933450"/>
                  <a:gd name="connsiteX2" fmla="*/ 1274763 w 1306513"/>
                  <a:gd name="connsiteY2" fmla="*/ 901700 h 933450"/>
                  <a:gd name="connsiteX3" fmla="*/ 1274763 w 1306513"/>
                  <a:gd name="connsiteY3" fmla="*/ 31750 h 933450"/>
                  <a:gd name="connsiteX4" fmla="*/ 31750 w 1306513"/>
                  <a:gd name="connsiteY4" fmla="*/ 31750 h 933450"/>
                  <a:gd name="connsiteX5" fmla="*/ 15724 w 1306513"/>
                  <a:gd name="connsiteY5" fmla="*/ 0 h 933450"/>
                  <a:gd name="connsiteX6" fmla="*/ 1290789 w 1306513"/>
                  <a:gd name="connsiteY6" fmla="*/ 0 h 933450"/>
                  <a:gd name="connsiteX7" fmla="*/ 1306513 w 1306513"/>
                  <a:gd name="connsiteY7" fmla="*/ 15724 h 933450"/>
                  <a:gd name="connsiteX8" fmla="*/ 1306513 w 1306513"/>
                  <a:gd name="connsiteY8" fmla="*/ 917726 h 933450"/>
                  <a:gd name="connsiteX9" fmla="*/ 1290789 w 1306513"/>
                  <a:gd name="connsiteY9" fmla="*/ 933450 h 933450"/>
                  <a:gd name="connsiteX10" fmla="*/ 15724 w 1306513"/>
                  <a:gd name="connsiteY10" fmla="*/ 933450 h 933450"/>
                  <a:gd name="connsiteX11" fmla="*/ 0 w 1306513"/>
                  <a:gd name="connsiteY11" fmla="*/ 917726 h 933450"/>
                  <a:gd name="connsiteX12" fmla="*/ 0 w 1306513"/>
                  <a:gd name="connsiteY12" fmla="*/ 15724 h 933450"/>
                  <a:gd name="connsiteX13" fmla="*/ 15724 w 1306513"/>
                  <a:gd name="connsiteY13"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6513" h="933450">
                    <a:moveTo>
                      <a:pt x="31750" y="31750"/>
                    </a:moveTo>
                    <a:cubicBezTo>
                      <a:pt x="31750" y="31750"/>
                      <a:pt x="31750" y="31750"/>
                      <a:pt x="31750" y="901700"/>
                    </a:cubicBezTo>
                    <a:cubicBezTo>
                      <a:pt x="31750" y="901700"/>
                      <a:pt x="31750" y="901700"/>
                      <a:pt x="1274763" y="901700"/>
                    </a:cubicBezTo>
                    <a:cubicBezTo>
                      <a:pt x="1274763" y="901700"/>
                      <a:pt x="1274763" y="901700"/>
                      <a:pt x="1274763" y="31750"/>
                    </a:cubicBezTo>
                    <a:cubicBezTo>
                      <a:pt x="1274763" y="31750"/>
                      <a:pt x="1274763" y="31750"/>
                      <a:pt x="31750" y="31750"/>
                    </a:cubicBezTo>
                    <a:close/>
                    <a:moveTo>
                      <a:pt x="15724" y="0"/>
                    </a:moveTo>
                    <a:cubicBezTo>
                      <a:pt x="15724" y="0"/>
                      <a:pt x="15724" y="0"/>
                      <a:pt x="1290789" y="0"/>
                    </a:cubicBezTo>
                    <a:cubicBezTo>
                      <a:pt x="1299366" y="0"/>
                      <a:pt x="1306513" y="6433"/>
                      <a:pt x="1306513" y="15724"/>
                    </a:cubicBezTo>
                    <a:cubicBezTo>
                      <a:pt x="1306513" y="15724"/>
                      <a:pt x="1306513" y="15724"/>
                      <a:pt x="1306513" y="917726"/>
                    </a:cubicBezTo>
                    <a:cubicBezTo>
                      <a:pt x="1306513" y="927017"/>
                      <a:pt x="1299366" y="933450"/>
                      <a:pt x="1290789" y="933450"/>
                    </a:cubicBezTo>
                    <a:cubicBezTo>
                      <a:pt x="1290789" y="933450"/>
                      <a:pt x="1290789" y="933450"/>
                      <a:pt x="15724" y="933450"/>
                    </a:cubicBezTo>
                    <a:cubicBezTo>
                      <a:pt x="7147" y="933450"/>
                      <a:pt x="0" y="927017"/>
                      <a:pt x="0" y="917726"/>
                    </a:cubicBezTo>
                    <a:cubicBezTo>
                      <a:pt x="0" y="917726"/>
                      <a:pt x="0" y="917726"/>
                      <a:pt x="0" y="15724"/>
                    </a:cubicBezTo>
                    <a:cubicBezTo>
                      <a:pt x="0" y="6433"/>
                      <a:pt x="7147" y="0"/>
                      <a:pt x="15724"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0" name="Freeform 14">
                <a:extLst>
                  <a:ext uri="{FF2B5EF4-FFF2-40B4-BE49-F238E27FC236}">
                    <a16:creationId xmlns:a16="http://schemas.microsoft.com/office/drawing/2014/main" id="{7A97BD2C-8768-4869-8B52-50976A3EDCD0}"/>
                  </a:ext>
                </a:extLst>
              </p:cNvPr>
              <p:cNvSpPr>
                <a:spLocks noChangeArrowheads="1"/>
              </p:cNvSpPr>
              <p:nvPr/>
            </p:nvSpPr>
            <p:spPr bwMode="auto">
              <a:xfrm>
                <a:off x="6697663" y="3025775"/>
                <a:ext cx="1179513" cy="806450"/>
              </a:xfrm>
              <a:custGeom>
                <a:avLst/>
                <a:gdLst>
                  <a:gd name="connsiteX0" fmla="*/ 776109 w 1179513"/>
                  <a:gd name="connsiteY0" fmla="*/ 581025 h 806450"/>
                  <a:gd name="connsiteX1" fmla="*/ 760412 w 1179513"/>
                  <a:gd name="connsiteY1" fmla="*/ 596900 h 806450"/>
                  <a:gd name="connsiteX2" fmla="*/ 776109 w 1179513"/>
                  <a:gd name="connsiteY2" fmla="*/ 612775 h 806450"/>
                  <a:gd name="connsiteX3" fmla="*/ 998716 w 1179513"/>
                  <a:gd name="connsiteY3" fmla="*/ 612775 h 806450"/>
                  <a:gd name="connsiteX4" fmla="*/ 1014412 w 1179513"/>
                  <a:gd name="connsiteY4" fmla="*/ 596900 h 806450"/>
                  <a:gd name="connsiteX5" fmla="*/ 998716 w 1179513"/>
                  <a:gd name="connsiteY5" fmla="*/ 581025 h 806450"/>
                  <a:gd name="connsiteX6" fmla="*/ 776109 w 1179513"/>
                  <a:gd name="connsiteY6" fmla="*/ 581025 h 806450"/>
                  <a:gd name="connsiteX7" fmla="*/ 776059 w 1179513"/>
                  <a:gd name="connsiteY7" fmla="*/ 517525 h 806450"/>
                  <a:gd name="connsiteX8" fmla="*/ 760412 w 1179513"/>
                  <a:gd name="connsiteY8" fmla="*/ 532607 h 806450"/>
                  <a:gd name="connsiteX9" fmla="*/ 776059 w 1179513"/>
                  <a:gd name="connsiteY9" fmla="*/ 547688 h 806450"/>
                  <a:gd name="connsiteX10" fmla="*/ 1032103 w 1179513"/>
                  <a:gd name="connsiteY10" fmla="*/ 547688 h 806450"/>
                  <a:gd name="connsiteX11" fmla="*/ 1047750 w 1179513"/>
                  <a:gd name="connsiteY11" fmla="*/ 532607 h 806450"/>
                  <a:gd name="connsiteX12" fmla="*/ 1032103 w 1179513"/>
                  <a:gd name="connsiteY12" fmla="*/ 517525 h 806450"/>
                  <a:gd name="connsiteX13" fmla="*/ 776059 w 1179513"/>
                  <a:gd name="connsiteY13" fmla="*/ 517525 h 806450"/>
                  <a:gd name="connsiteX14" fmla="*/ 776059 w 1179513"/>
                  <a:gd name="connsiteY14" fmla="*/ 450850 h 806450"/>
                  <a:gd name="connsiteX15" fmla="*/ 760412 w 1179513"/>
                  <a:gd name="connsiteY15" fmla="*/ 466725 h 806450"/>
                  <a:gd name="connsiteX16" fmla="*/ 776059 w 1179513"/>
                  <a:gd name="connsiteY16" fmla="*/ 482600 h 806450"/>
                  <a:gd name="connsiteX17" fmla="*/ 1032103 w 1179513"/>
                  <a:gd name="connsiteY17" fmla="*/ 482600 h 806450"/>
                  <a:gd name="connsiteX18" fmla="*/ 1047750 w 1179513"/>
                  <a:gd name="connsiteY18" fmla="*/ 466725 h 806450"/>
                  <a:gd name="connsiteX19" fmla="*/ 1032103 w 1179513"/>
                  <a:gd name="connsiteY19" fmla="*/ 450850 h 806450"/>
                  <a:gd name="connsiteX20" fmla="*/ 776059 w 1179513"/>
                  <a:gd name="connsiteY20" fmla="*/ 450850 h 806450"/>
                  <a:gd name="connsiteX21" fmla="*/ 482600 w 1179513"/>
                  <a:gd name="connsiteY21" fmla="*/ 258763 h 806450"/>
                  <a:gd name="connsiteX22" fmla="*/ 666510 w 1179513"/>
                  <a:gd name="connsiteY22" fmla="*/ 258763 h 806450"/>
                  <a:gd name="connsiteX23" fmla="*/ 709613 w 1179513"/>
                  <a:gd name="connsiteY23" fmla="*/ 306388 h 806450"/>
                  <a:gd name="connsiteX24" fmla="*/ 666510 w 1179513"/>
                  <a:gd name="connsiteY24" fmla="*/ 354013 h 806450"/>
                  <a:gd name="connsiteX25" fmla="*/ 482600 w 1179513"/>
                  <a:gd name="connsiteY25" fmla="*/ 354013 h 806450"/>
                  <a:gd name="connsiteX26" fmla="*/ 515646 w 1179513"/>
                  <a:gd name="connsiteY26" fmla="*/ 317212 h 806450"/>
                  <a:gd name="connsiteX27" fmla="*/ 515646 w 1179513"/>
                  <a:gd name="connsiteY27" fmla="*/ 295564 h 806450"/>
                  <a:gd name="connsiteX28" fmla="*/ 482600 w 1179513"/>
                  <a:gd name="connsiteY28" fmla="*/ 258763 h 806450"/>
                  <a:gd name="connsiteX29" fmla="*/ 134937 w 1179513"/>
                  <a:gd name="connsiteY29" fmla="*/ 258763 h 806450"/>
                  <a:gd name="connsiteX30" fmla="*/ 338082 w 1179513"/>
                  <a:gd name="connsiteY30" fmla="*/ 258763 h 806450"/>
                  <a:gd name="connsiteX31" fmla="*/ 381000 w 1179513"/>
                  <a:gd name="connsiteY31" fmla="*/ 306388 h 806450"/>
                  <a:gd name="connsiteX32" fmla="*/ 338082 w 1179513"/>
                  <a:gd name="connsiteY32" fmla="*/ 354013 h 806450"/>
                  <a:gd name="connsiteX33" fmla="*/ 134937 w 1179513"/>
                  <a:gd name="connsiteY33" fmla="*/ 354013 h 806450"/>
                  <a:gd name="connsiteX34" fmla="*/ 134937 w 1179513"/>
                  <a:gd name="connsiteY34" fmla="*/ 258763 h 806450"/>
                  <a:gd name="connsiteX35" fmla="*/ 775940 w 1179513"/>
                  <a:gd name="connsiteY35" fmla="*/ 227013 h 806450"/>
                  <a:gd name="connsiteX36" fmla="*/ 761678 w 1179513"/>
                  <a:gd name="connsiteY36" fmla="*/ 236300 h 806450"/>
                  <a:gd name="connsiteX37" fmla="*/ 764530 w 1179513"/>
                  <a:gd name="connsiteY37" fmla="*/ 253445 h 806450"/>
                  <a:gd name="connsiteX38" fmla="*/ 811596 w 1179513"/>
                  <a:gd name="connsiteY38" fmla="*/ 305595 h 806450"/>
                  <a:gd name="connsiteX39" fmla="*/ 764530 w 1179513"/>
                  <a:gd name="connsiteY39" fmla="*/ 357744 h 806450"/>
                  <a:gd name="connsiteX40" fmla="*/ 761678 w 1179513"/>
                  <a:gd name="connsiteY40" fmla="*/ 374889 h 806450"/>
                  <a:gd name="connsiteX41" fmla="*/ 775940 w 1179513"/>
                  <a:gd name="connsiteY41" fmla="*/ 384176 h 806450"/>
                  <a:gd name="connsiteX42" fmla="*/ 1000574 w 1179513"/>
                  <a:gd name="connsiteY42" fmla="*/ 384176 h 806450"/>
                  <a:gd name="connsiteX43" fmla="*/ 1011984 w 1179513"/>
                  <a:gd name="connsiteY43" fmla="*/ 379175 h 806450"/>
                  <a:gd name="connsiteX44" fmla="*/ 1069033 w 1179513"/>
                  <a:gd name="connsiteY44" fmla="*/ 316310 h 806450"/>
                  <a:gd name="connsiteX45" fmla="*/ 1069033 w 1179513"/>
                  <a:gd name="connsiteY45" fmla="*/ 294879 h 806450"/>
                  <a:gd name="connsiteX46" fmla="*/ 1011984 w 1179513"/>
                  <a:gd name="connsiteY46" fmla="*/ 232014 h 806450"/>
                  <a:gd name="connsiteX47" fmla="*/ 1000574 w 1179513"/>
                  <a:gd name="connsiteY47" fmla="*/ 227013 h 806450"/>
                  <a:gd name="connsiteX48" fmla="*/ 775940 w 1179513"/>
                  <a:gd name="connsiteY48" fmla="*/ 227013 h 806450"/>
                  <a:gd name="connsiteX49" fmla="*/ 447374 w 1179513"/>
                  <a:gd name="connsiteY49" fmla="*/ 227013 h 806450"/>
                  <a:gd name="connsiteX50" fmla="*/ 433073 w 1179513"/>
                  <a:gd name="connsiteY50" fmla="*/ 236300 h 806450"/>
                  <a:gd name="connsiteX51" fmla="*/ 435933 w 1179513"/>
                  <a:gd name="connsiteY51" fmla="*/ 253445 h 806450"/>
                  <a:gd name="connsiteX52" fmla="*/ 483129 w 1179513"/>
                  <a:gd name="connsiteY52" fmla="*/ 305595 h 806450"/>
                  <a:gd name="connsiteX53" fmla="*/ 435933 w 1179513"/>
                  <a:gd name="connsiteY53" fmla="*/ 357744 h 806450"/>
                  <a:gd name="connsiteX54" fmla="*/ 433073 w 1179513"/>
                  <a:gd name="connsiteY54" fmla="*/ 374889 h 806450"/>
                  <a:gd name="connsiteX55" fmla="*/ 447374 w 1179513"/>
                  <a:gd name="connsiteY55" fmla="*/ 384176 h 806450"/>
                  <a:gd name="connsiteX56" fmla="*/ 673343 w 1179513"/>
                  <a:gd name="connsiteY56" fmla="*/ 384176 h 806450"/>
                  <a:gd name="connsiteX57" fmla="*/ 684784 w 1179513"/>
                  <a:gd name="connsiteY57" fmla="*/ 379175 h 806450"/>
                  <a:gd name="connsiteX58" fmla="*/ 741992 w 1179513"/>
                  <a:gd name="connsiteY58" fmla="*/ 316310 h 806450"/>
                  <a:gd name="connsiteX59" fmla="*/ 741992 w 1179513"/>
                  <a:gd name="connsiteY59" fmla="*/ 294879 h 806450"/>
                  <a:gd name="connsiteX60" fmla="*/ 684784 w 1179513"/>
                  <a:gd name="connsiteY60" fmla="*/ 232014 h 806450"/>
                  <a:gd name="connsiteX61" fmla="*/ 673343 w 1179513"/>
                  <a:gd name="connsiteY61" fmla="*/ 227013 h 806450"/>
                  <a:gd name="connsiteX62" fmla="*/ 447374 w 1179513"/>
                  <a:gd name="connsiteY62" fmla="*/ 227013 h 806450"/>
                  <a:gd name="connsiteX63" fmla="*/ 120456 w 1179513"/>
                  <a:gd name="connsiteY63" fmla="*/ 227013 h 806450"/>
                  <a:gd name="connsiteX64" fmla="*/ 104775 w 1179513"/>
                  <a:gd name="connsiteY64" fmla="*/ 242729 h 806450"/>
                  <a:gd name="connsiteX65" fmla="*/ 104775 w 1179513"/>
                  <a:gd name="connsiteY65" fmla="*/ 368460 h 806450"/>
                  <a:gd name="connsiteX66" fmla="*/ 120456 w 1179513"/>
                  <a:gd name="connsiteY66" fmla="*/ 384176 h 806450"/>
                  <a:gd name="connsiteX67" fmla="*/ 344974 w 1179513"/>
                  <a:gd name="connsiteY67" fmla="*/ 384176 h 806450"/>
                  <a:gd name="connsiteX68" fmla="*/ 356378 w 1179513"/>
                  <a:gd name="connsiteY68" fmla="*/ 379175 h 806450"/>
                  <a:gd name="connsiteX69" fmla="*/ 413398 w 1179513"/>
                  <a:gd name="connsiteY69" fmla="*/ 316310 h 806450"/>
                  <a:gd name="connsiteX70" fmla="*/ 413398 w 1179513"/>
                  <a:gd name="connsiteY70" fmla="*/ 294879 h 806450"/>
                  <a:gd name="connsiteX71" fmla="*/ 356378 w 1179513"/>
                  <a:gd name="connsiteY71" fmla="*/ 232014 h 806450"/>
                  <a:gd name="connsiteX72" fmla="*/ 344974 w 1179513"/>
                  <a:gd name="connsiteY72" fmla="*/ 227013 h 806450"/>
                  <a:gd name="connsiteX73" fmla="*/ 120456 w 1179513"/>
                  <a:gd name="connsiteY73" fmla="*/ 227013 h 806450"/>
                  <a:gd name="connsiteX74" fmla="*/ 0 w 1179513"/>
                  <a:gd name="connsiteY74" fmla="*/ 0 h 806450"/>
                  <a:gd name="connsiteX75" fmla="*/ 1179513 w 1179513"/>
                  <a:gd name="connsiteY75" fmla="*/ 0 h 806450"/>
                  <a:gd name="connsiteX76" fmla="*/ 1179513 w 1179513"/>
                  <a:gd name="connsiteY76" fmla="*/ 806450 h 806450"/>
                  <a:gd name="connsiteX77" fmla="*/ 0 w 1179513"/>
                  <a:gd name="connsiteY77" fmla="*/ 80645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79513" h="806450">
                    <a:moveTo>
                      <a:pt x="776109" y="581025"/>
                    </a:moveTo>
                    <a:cubicBezTo>
                      <a:pt x="767547" y="581025"/>
                      <a:pt x="760412" y="588241"/>
                      <a:pt x="760412" y="596900"/>
                    </a:cubicBezTo>
                    <a:cubicBezTo>
                      <a:pt x="760412" y="605559"/>
                      <a:pt x="767547" y="612775"/>
                      <a:pt x="776109" y="612775"/>
                    </a:cubicBezTo>
                    <a:cubicBezTo>
                      <a:pt x="998716" y="612775"/>
                      <a:pt x="998716" y="612775"/>
                      <a:pt x="998716" y="612775"/>
                    </a:cubicBezTo>
                    <a:cubicBezTo>
                      <a:pt x="1007277" y="612775"/>
                      <a:pt x="1014412" y="605559"/>
                      <a:pt x="1014412" y="596900"/>
                    </a:cubicBezTo>
                    <a:cubicBezTo>
                      <a:pt x="1014412" y="588241"/>
                      <a:pt x="1007277" y="581025"/>
                      <a:pt x="998716" y="581025"/>
                    </a:cubicBezTo>
                    <a:cubicBezTo>
                      <a:pt x="776109" y="581025"/>
                      <a:pt x="776109" y="581025"/>
                      <a:pt x="776109" y="581025"/>
                    </a:cubicBezTo>
                    <a:close/>
                    <a:moveTo>
                      <a:pt x="776059" y="517525"/>
                    </a:moveTo>
                    <a:cubicBezTo>
                      <a:pt x="767525" y="517525"/>
                      <a:pt x="760412" y="523695"/>
                      <a:pt x="760412" y="532607"/>
                    </a:cubicBezTo>
                    <a:cubicBezTo>
                      <a:pt x="760412" y="540833"/>
                      <a:pt x="767525" y="547688"/>
                      <a:pt x="776059" y="547688"/>
                    </a:cubicBezTo>
                    <a:cubicBezTo>
                      <a:pt x="1032103" y="547688"/>
                      <a:pt x="1032103" y="547688"/>
                      <a:pt x="1032103" y="547688"/>
                    </a:cubicBezTo>
                    <a:cubicBezTo>
                      <a:pt x="1040638" y="547688"/>
                      <a:pt x="1047750" y="540833"/>
                      <a:pt x="1047750" y="532607"/>
                    </a:cubicBezTo>
                    <a:cubicBezTo>
                      <a:pt x="1047750" y="523695"/>
                      <a:pt x="1040638" y="517525"/>
                      <a:pt x="1032103" y="517525"/>
                    </a:cubicBezTo>
                    <a:cubicBezTo>
                      <a:pt x="776059" y="517525"/>
                      <a:pt x="776059" y="517525"/>
                      <a:pt x="776059" y="517525"/>
                    </a:cubicBezTo>
                    <a:close/>
                    <a:moveTo>
                      <a:pt x="776059" y="450850"/>
                    </a:moveTo>
                    <a:cubicBezTo>
                      <a:pt x="767525" y="450850"/>
                      <a:pt x="760412" y="458066"/>
                      <a:pt x="760412" y="466725"/>
                    </a:cubicBezTo>
                    <a:cubicBezTo>
                      <a:pt x="760412" y="475384"/>
                      <a:pt x="767525" y="482600"/>
                      <a:pt x="776059" y="482600"/>
                    </a:cubicBezTo>
                    <a:cubicBezTo>
                      <a:pt x="1032103" y="482600"/>
                      <a:pt x="1032103" y="482600"/>
                      <a:pt x="1032103" y="482600"/>
                    </a:cubicBezTo>
                    <a:cubicBezTo>
                      <a:pt x="1040638" y="482600"/>
                      <a:pt x="1047750" y="475384"/>
                      <a:pt x="1047750" y="466725"/>
                    </a:cubicBezTo>
                    <a:cubicBezTo>
                      <a:pt x="1047750" y="458066"/>
                      <a:pt x="1040638" y="450850"/>
                      <a:pt x="1032103" y="450850"/>
                    </a:cubicBezTo>
                    <a:cubicBezTo>
                      <a:pt x="776059" y="450850"/>
                      <a:pt x="776059" y="450850"/>
                      <a:pt x="776059" y="450850"/>
                    </a:cubicBezTo>
                    <a:close/>
                    <a:moveTo>
                      <a:pt x="482600" y="258763"/>
                    </a:moveTo>
                    <a:lnTo>
                      <a:pt x="666510" y="258763"/>
                    </a:lnTo>
                    <a:cubicBezTo>
                      <a:pt x="666510" y="258763"/>
                      <a:pt x="666510" y="258763"/>
                      <a:pt x="709613" y="306388"/>
                    </a:cubicBezTo>
                    <a:cubicBezTo>
                      <a:pt x="709613" y="306388"/>
                      <a:pt x="709613" y="306388"/>
                      <a:pt x="666510" y="354013"/>
                    </a:cubicBezTo>
                    <a:cubicBezTo>
                      <a:pt x="666510" y="354013"/>
                      <a:pt x="666510" y="354013"/>
                      <a:pt x="482600" y="354013"/>
                    </a:cubicBezTo>
                    <a:cubicBezTo>
                      <a:pt x="482600" y="354013"/>
                      <a:pt x="482600" y="354013"/>
                      <a:pt x="515646" y="317212"/>
                    </a:cubicBezTo>
                    <a:cubicBezTo>
                      <a:pt x="521394" y="310718"/>
                      <a:pt x="521394" y="301337"/>
                      <a:pt x="515646" y="295564"/>
                    </a:cubicBezTo>
                    <a:cubicBezTo>
                      <a:pt x="515646" y="295564"/>
                      <a:pt x="515646" y="295564"/>
                      <a:pt x="482600" y="258763"/>
                    </a:cubicBezTo>
                    <a:close/>
                    <a:moveTo>
                      <a:pt x="134937" y="258763"/>
                    </a:moveTo>
                    <a:lnTo>
                      <a:pt x="338082" y="258763"/>
                    </a:lnTo>
                    <a:cubicBezTo>
                      <a:pt x="381000" y="306388"/>
                      <a:pt x="381000" y="306388"/>
                      <a:pt x="381000" y="306388"/>
                    </a:cubicBezTo>
                    <a:cubicBezTo>
                      <a:pt x="338082" y="354013"/>
                      <a:pt x="338082" y="354013"/>
                      <a:pt x="338082" y="354013"/>
                    </a:cubicBezTo>
                    <a:cubicBezTo>
                      <a:pt x="134937" y="354013"/>
                      <a:pt x="134937" y="354013"/>
                      <a:pt x="134937" y="354013"/>
                    </a:cubicBezTo>
                    <a:cubicBezTo>
                      <a:pt x="134937" y="258763"/>
                      <a:pt x="134937" y="258763"/>
                      <a:pt x="134937" y="258763"/>
                    </a:cubicBezTo>
                    <a:close/>
                    <a:moveTo>
                      <a:pt x="775940" y="227013"/>
                    </a:moveTo>
                    <a:cubicBezTo>
                      <a:pt x="769522" y="227013"/>
                      <a:pt x="763817" y="230585"/>
                      <a:pt x="761678" y="236300"/>
                    </a:cubicBezTo>
                    <a:cubicBezTo>
                      <a:pt x="758825" y="242015"/>
                      <a:pt x="760251" y="248444"/>
                      <a:pt x="764530" y="253445"/>
                    </a:cubicBezTo>
                    <a:cubicBezTo>
                      <a:pt x="811596" y="305595"/>
                      <a:pt x="811596" y="305595"/>
                      <a:pt x="811596" y="305595"/>
                    </a:cubicBezTo>
                    <a:cubicBezTo>
                      <a:pt x="764530" y="357744"/>
                      <a:pt x="764530" y="357744"/>
                      <a:pt x="764530" y="357744"/>
                    </a:cubicBezTo>
                    <a:cubicBezTo>
                      <a:pt x="760251" y="362745"/>
                      <a:pt x="758825" y="369174"/>
                      <a:pt x="761678" y="374889"/>
                    </a:cubicBezTo>
                    <a:cubicBezTo>
                      <a:pt x="763817" y="380604"/>
                      <a:pt x="769522" y="384176"/>
                      <a:pt x="775940" y="384176"/>
                    </a:cubicBezTo>
                    <a:cubicBezTo>
                      <a:pt x="1000574" y="384176"/>
                      <a:pt x="1000574" y="384176"/>
                      <a:pt x="1000574" y="384176"/>
                    </a:cubicBezTo>
                    <a:cubicBezTo>
                      <a:pt x="1004852" y="384176"/>
                      <a:pt x="1009131" y="382033"/>
                      <a:pt x="1011984" y="379175"/>
                    </a:cubicBezTo>
                    <a:cubicBezTo>
                      <a:pt x="1069033" y="316310"/>
                      <a:pt x="1069033" y="316310"/>
                      <a:pt x="1069033" y="316310"/>
                    </a:cubicBezTo>
                    <a:cubicBezTo>
                      <a:pt x="1074738" y="309881"/>
                      <a:pt x="1074738" y="300594"/>
                      <a:pt x="1069033" y="294879"/>
                    </a:cubicBezTo>
                    <a:cubicBezTo>
                      <a:pt x="1011984" y="232014"/>
                      <a:pt x="1011984" y="232014"/>
                      <a:pt x="1011984" y="232014"/>
                    </a:cubicBezTo>
                    <a:cubicBezTo>
                      <a:pt x="1009131" y="229156"/>
                      <a:pt x="1004852" y="227013"/>
                      <a:pt x="1000574" y="227013"/>
                    </a:cubicBezTo>
                    <a:cubicBezTo>
                      <a:pt x="775940" y="227013"/>
                      <a:pt x="775940" y="227013"/>
                      <a:pt x="775940" y="227013"/>
                    </a:cubicBezTo>
                    <a:close/>
                    <a:moveTo>
                      <a:pt x="447374" y="227013"/>
                    </a:moveTo>
                    <a:cubicBezTo>
                      <a:pt x="440939" y="227013"/>
                      <a:pt x="435218" y="230585"/>
                      <a:pt x="433073" y="236300"/>
                    </a:cubicBezTo>
                    <a:cubicBezTo>
                      <a:pt x="430212" y="242015"/>
                      <a:pt x="431642" y="248444"/>
                      <a:pt x="435933" y="253445"/>
                    </a:cubicBezTo>
                    <a:cubicBezTo>
                      <a:pt x="483129" y="305595"/>
                      <a:pt x="483129" y="305595"/>
                      <a:pt x="483129" y="305595"/>
                    </a:cubicBezTo>
                    <a:cubicBezTo>
                      <a:pt x="435933" y="357744"/>
                      <a:pt x="435933" y="357744"/>
                      <a:pt x="435933" y="357744"/>
                    </a:cubicBezTo>
                    <a:cubicBezTo>
                      <a:pt x="431642" y="362745"/>
                      <a:pt x="430212" y="369174"/>
                      <a:pt x="433073" y="374889"/>
                    </a:cubicBezTo>
                    <a:cubicBezTo>
                      <a:pt x="435218" y="380604"/>
                      <a:pt x="440939" y="384176"/>
                      <a:pt x="447374" y="384176"/>
                    </a:cubicBezTo>
                    <a:cubicBezTo>
                      <a:pt x="673343" y="384176"/>
                      <a:pt x="673343" y="384176"/>
                      <a:pt x="673343" y="384176"/>
                    </a:cubicBezTo>
                    <a:cubicBezTo>
                      <a:pt x="677633" y="384176"/>
                      <a:pt x="681924" y="382033"/>
                      <a:pt x="684784" y="379175"/>
                    </a:cubicBezTo>
                    <a:cubicBezTo>
                      <a:pt x="741992" y="316310"/>
                      <a:pt x="741992" y="316310"/>
                      <a:pt x="741992" y="316310"/>
                    </a:cubicBezTo>
                    <a:cubicBezTo>
                      <a:pt x="747712" y="309881"/>
                      <a:pt x="747712" y="300594"/>
                      <a:pt x="741992" y="294879"/>
                    </a:cubicBezTo>
                    <a:cubicBezTo>
                      <a:pt x="684784" y="232014"/>
                      <a:pt x="684784" y="232014"/>
                      <a:pt x="684784" y="232014"/>
                    </a:cubicBezTo>
                    <a:cubicBezTo>
                      <a:pt x="681924" y="229156"/>
                      <a:pt x="677633" y="227013"/>
                      <a:pt x="673343" y="227013"/>
                    </a:cubicBezTo>
                    <a:cubicBezTo>
                      <a:pt x="447374" y="227013"/>
                      <a:pt x="447374" y="227013"/>
                      <a:pt x="447374" y="227013"/>
                    </a:cubicBezTo>
                    <a:close/>
                    <a:moveTo>
                      <a:pt x="120456" y="227013"/>
                    </a:moveTo>
                    <a:cubicBezTo>
                      <a:pt x="111903" y="227013"/>
                      <a:pt x="104775" y="234157"/>
                      <a:pt x="104775" y="242729"/>
                    </a:cubicBezTo>
                    <a:cubicBezTo>
                      <a:pt x="104775" y="368460"/>
                      <a:pt x="104775" y="368460"/>
                      <a:pt x="104775" y="368460"/>
                    </a:cubicBezTo>
                    <a:cubicBezTo>
                      <a:pt x="104775" y="377032"/>
                      <a:pt x="111903" y="384176"/>
                      <a:pt x="120456" y="384176"/>
                    </a:cubicBezTo>
                    <a:cubicBezTo>
                      <a:pt x="344974" y="384176"/>
                      <a:pt x="344974" y="384176"/>
                      <a:pt x="344974" y="384176"/>
                    </a:cubicBezTo>
                    <a:cubicBezTo>
                      <a:pt x="349250" y="384176"/>
                      <a:pt x="353527" y="382033"/>
                      <a:pt x="356378" y="379175"/>
                    </a:cubicBezTo>
                    <a:cubicBezTo>
                      <a:pt x="413398" y="316310"/>
                      <a:pt x="413398" y="316310"/>
                      <a:pt x="413398" y="316310"/>
                    </a:cubicBezTo>
                    <a:cubicBezTo>
                      <a:pt x="419100" y="309881"/>
                      <a:pt x="419100" y="300594"/>
                      <a:pt x="413398" y="294879"/>
                    </a:cubicBezTo>
                    <a:cubicBezTo>
                      <a:pt x="356378" y="232014"/>
                      <a:pt x="356378" y="232014"/>
                      <a:pt x="356378" y="232014"/>
                    </a:cubicBezTo>
                    <a:cubicBezTo>
                      <a:pt x="353527" y="229156"/>
                      <a:pt x="349250" y="227013"/>
                      <a:pt x="344974" y="227013"/>
                    </a:cubicBezTo>
                    <a:cubicBezTo>
                      <a:pt x="120456" y="227013"/>
                      <a:pt x="120456" y="227013"/>
                      <a:pt x="120456" y="227013"/>
                    </a:cubicBezTo>
                    <a:close/>
                    <a:moveTo>
                      <a:pt x="0" y="0"/>
                    </a:moveTo>
                    <a:lnTo>
                      <a:pt x="1179513" y="0"/>
                    </a:lnTo>
                    <a:lnTo>
                      <a:pt x="1179513" y="806450"/>
                    </a:lnTo>
                    <a:lnTo>
                      <a:pt x="0" y="806450"/>
                    </a:ln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pic>
        <p:nvPicPr>
          <p:cNvPr id="31" name="Picture 30" descr="A blue sign with white text&#10;&#10;Description automatically generated with low confidence">
            <a:extLst>
              <a:ext uri="{FF2B5EF4-FFF2-40B4-BE49-F238E27FC236}">
                <a16:creationId xmlns:a16="http://schemas.microsoft.com/office/drawing/2014/main" id="{252AE831-4B56-444E-A958-3F5746909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custDataLst>
      <p:tags r:id="rId1"/>
    </p:custDataLst>
    <p:extLst>
      <p:ext uri="{BB962C8B-B14F-4D97-AF65-F5344CB8AC3E}">
        <p14:creationId xmlns:p14="http://schemas.microsoft.com/office/powerpoint/2010/main" val="62353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1"/>
          </p:nvPr>
        </p:nvSpPr>
        <p:spPr>
          <a:xfrm>
            <a:off x="605170" y="621039"/>
            <a:ext cx="4409685" cy="5603086"/>
          </a:xfrm>
        </p:spPr>
        <p:txBody>
          <a:bodyPr anchor="ctr"/>
          <a:lstStyle/>
          <a:p>
            <a:pPr algn="ctr"/>
            <a:r>
              <a:rPr lang="en-US" sz="4400" dirty="0">
                <a:solidFill>
                  <a:schemeClr val="tx1"/>
                </a:solidFill>
              </a:rPr>
              <a:t>Topics for discussion</a:t>
            </a:r>
            <a:endParaRPr lang="en-US" sz="4400" dirty="0"/>
          </a:p>
        </p:txBody>
      </p:sp>
      <p:grpSp>
        <p:nvGrpSpPr>
          <p:cNvPr id="4" name="Group 3">
            <a:extLst>
              <a:ext uri="{FF2B5EF4-FFF2-40B4-BE49-F238E27FC236}">
                <a16:creationId xmlns:a16="http://schemas.microsoft.com/office/drawing/2014/main" id="{09329C7A-3BD1-46D0-88C0-446C2FFAFB2F}"/>
              </a:ext>
            </a:extLst>
          </p:cNvPr>
          <p:cNvGrpSpPr/>
          <p:nvPr/>
        </p:nvGrpSpPr>
        <p:grpSpPr>
          <a:xfrm>
            <a:off x="4856990" y="1265911"/>
            <a:ext cx="6363460" cy="4313342"/>
            <a:chOff x="4856990" y="902227"/>
            <a:chExt cx="6363460" cy="4313342"/>
          </a:xfrm>
        </p:grpSpPr>
        <p:sp>
          <p:nvSpPr>
            <p:cNvPr id="39" name="Content Placeholder 16">
              <a:extLst>
                <a:ext uri="{FF2B5EF4-FFF2-40B4-BE49-F238E27FC236}">
                  <a16:creationId xmlns:a16="http://schemas.microsoft.com/office/drawing/2014/main" id="{67C9685E-9094-436B-9ECC-097F96EF6FFA}"/>
                </a:ext>
              </a:extLst>
            </p:cNvPr>
            <p:cNvSpPr txBox="1">
              <a:spLocks/>
            </p:cNvSpPr>
            <p:nvPr/>
          </p:nvSpPr>
          <p:spPr>
            <a:xfrm>
              <a:off x="5344749" y="2008989"/>
              <a:ext cx="5875701" cy="2286716"/>
            </a:xfrm>
            <a:prstGeom prst="rect">
              <a:avLst/>
            </a:prstGeom>
          </p:spPr>
          <p:txBody>
            <a:bodyPr anchor="ctr">
              <a:spAutoFit/>
            </a:bodyPr>
            <a:lstStyle>
              <a:lvl1pPr marL="0" indent="0" algn="l" defTabSz="914400" rtl="0" eaLnBrk="1" latinLnBrk="0" hangingPunct="1">
                <a:lnSpc>
                  <a:spcPct val="110000"/>
                </a:lnSpc>
                <a:spcBef>
                  <a:spcPts val="60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A3161"/>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A3161"/>
                </a:buClr>
                <a:buFont typeface="Arial" panose="020B0604020202020204" pitchFamily="34" charset="0"/>
                <a:buChar char="​"/>
                <a:defRPr lang="en-US" sz="1600" kern="1200">
                  <a:solidFill>
                    <a:srgbClr val="0A3161"/>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A3161"/>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A3161"/>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A3161"/>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A3161"/>
                </a:buClr>
                <a:buFont typeface="Arial" panose="020B0604020202020204" pitchFamily="34" charset="0"/>
                <a:buChar char="​"/>
                <a:defRPr lang="en-US" sz="5400" kern="1200" baseline="0" smtClean="0">
                  <a:solidFill>
                    <a:srgbClr val="0A3161"/>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A3161"/>
                </a:buClr>
                <a:buFont typeface="Arial" panose="020B0604020202020204" pitchFamily="34" charset="0"/>
                <a:buChar char="​"/>
                <a:defRPr lang="en-US" sz="2400" kern="1200" baseline="0" dirty="0">
                  <a:solidFill>
                    <a:srgbClr val="0A3161"/>
                  </a:solidFill>
                  <a:latin typeface="+mn-lt"/>
                  <a:ea typeface="+mn-ea"/>
                  <a:cs typeface="+mn-cs"/>
                  <a:sym typeface="Trebuchet MS" panose="020B0603020202020204" pitchFamily="34" charset="0"/>
                </a:defRPr>
              </a:lvl9pPr>
            </a:lstStyle>
            <a:p>
              <a:pPr>
                <a:lnSpc>
                  <a:spcPct val="120000"/>
                </a:lnSpc>
                <a:spcBef>
                  <a:spcPts val="0"/>
                </a:spcBef>
                <a:spcAft>
                  <a:spcPts val="600"/>
                </a:spcAft>
                <a:buFont typeface="Trebuchet MS" panose="020B0603020202020204" pitchFamily="34" charset="0"/>
                <a:buChar char="​"/>
              </a:pPr>
              <a:r>
                <a:rPr lang="en-US" sz="2400" dirty="0"/>
                <a:t>Eligible Entity application process</a:t>
              </a:r>
            </a:p>
            <a:p>
              <a:pPr marL="324000" lvl="1" indent="-216000">
                <a:lnSpc>
                  <a:spcPct val="120000"/>
                </a:lnSpc>
                <a:spcAft>
                  <a:spcPts val="600"/>
                </a:spcAft>
                <a:buFont typeface="Trebuchet MS" panose="020B0603020202020204" pitchFamily="34" charset="0"/>
                <a:buChar char="•"/>
              </a:pPr>
              <a:r>
                <a:rPr lang="en-US" sz="2000" dirty="0"/>
                <a:t>Letter of Intent and planning funds application</a:t>
              </a:r>
            </a:p>
            <a:p>
              <a:pPr marL="324000" lvl="1" indent="-216000">
                <a:lnSpc>
                  <a:spcPct val="120000"/>
                </a:lnSpc>
                <a:spcAft>
                  <a:spcPts val="600"/>
                </a:spcAft>
                <a:buFont typeface="Trebuchet MS" panose="020B0603020202020204" pitchFamily="34" charset="0"/>
                <a:buChar char="•"/>
              </a:pPr>
              <a:r>
                <a:rPr lang="en-US" sz="2000" dirty="0"/>
                <a:t>Five-Year Action Plan</a:t>
              </a:r>
            </a:p>
            <a:p>
              <a:pPr marL="324000" lvl="1" indent="-216000">
                <a:lnSpc>
                  <a:spcPct val="120000"/>
                </a:lnSpc>
                <a:spcAft>
                  <a:spcPts val="600"/>
                </a:spcAft>
                <a:buFont typeface="Trebuchet MS" panose="020B0603020202020204" pitchFamily="34" charset="0"/>
                <a:buChar char="•"/>
              </a:pPr>
              <a:r>
                <a:rPr lang="en-US" sz="2000" dirty="0"/>
                <a:t>Initial Proposal</a:t>
              </a:r>
            </a:p>
            <a:p>
              <a:pPr marL="324000" lvl="1" indent="-216000">
                <a:lnSpc>
                  <a:spcPct val="120000"/>
                </a:lnSpc>
                <a:spcAft>
                  <a:spcPts val="600"/>
                </a:spcAft>
                <a:buFont typeface="Trebuchet MS" panose="020B0603020202020204" pitchFamily="34" charset="0"/>
                <a:buChar char="•"/>
              </a:pPr>
              <a:r>
                <a:rPr lang="en-US" sz="2000" dirty="0"/>
                <a:t>Final Proposal</a:t>
              </a:r>
            </a:p>
          </p:txBody>
        </p:sp>
        <p:sp>
          <p:nvSpPr>
            <p:cNvPr id="42" name="Content Placeholder 16">
              <a:extLst>
                <a:ext uri="{FF2B5EF4-FFF2-40B4-BE49-F238E27FC236}">
                  <a16:creationId xmlns:a16="http://schemas.microsoft.com/office/drawing/2014/main" id="{898D4404-01D4-49A1-8B96-37EA8747379C}"/>
                </a:ext>
              </a:extLst>
            </p:cNvPr>
            <p:cNvSpPr txBox="1">
              <a:spLocks/>
            </p:cNvSpPr>
            <p:nvPr/>
          </p:nvSpPr>
          <p:spPr>
            <a:xfrm>
              <a:off x="5344749" y="4753904"/>
              <a:ext cx="5875701" cy="461665"/>
            </a:xfrm>
            <a:prstGeom prst="rect">
              <a:avLst/>
            </a:prstGeom>
          </p:spPr>
          <p:txBody>
            <a:bodyPr anchor="ctr">
              <a:spAutoFit/>
            </a:bodyPr>
            <a:lstStyle>
              <a:lvl1pPr marL="0" indent="0" algn="l" defTabSz="914400" rtl="0" eaLnBrk="1" latinLnBrk="0" hangingPunct="1">
                <a:lnSpc>
                  <a:spcPct val="110000"/>
                </a:lnSpc>
                <a:spcBef>
                  <a:spcPts val="60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A3161"/>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A3161"/>
                </a:buClr>
                <a:buFont typeface="Arial" panose="020B0604020202020204" pitchFamily="34" charset="0"/>
                <a:buChar char="​"/>
                <a:defRPr lang="en-US" sz="1600" kern="1200">
                  <a:solidFill>
                    <a:srgbClr val="0A3161"/>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A3161"/>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A3161"/>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A3161"/>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A3161"/>
                </a:buClr>
                <a:buFont typeface="Arial" panose="020B0604020202020204" pitchFamily="34" charset="0"/>
                <a:buChar char="​"/>
                <a:defRPr lang="en-US" sz="5400" kern="1200" baseline="0" smtClean="0">
                  <a:solidFill>
                    <a:srgbClr val="0A3161"/>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A3161"/>
                </a:buClr>
                <a:buFont typeface="Arial" panose="020B0604020202020204" pitchFamily="34" charset="0"/>
                <a:buChar char="​"/>
                <a:defRPr lang="en-US" sz="2400" kern="1200" baseline="0" dirty="0">
                  <a:solidFill>
                    <a:srgbClr val="0A3161"/>
                  </a:solidFill>
                  <a:latin typeface="+mn-lt"/>
                  <a:ea typeface="+mn-ea"/>
                  <a:cs typeface="+mn-cs"/>
                  <a:sym typeface="Trebuchet MS" panose="020B0603020202020204" pitchFamily="34" charset="0"/>
                </a:defRPr>
              </a:lvl9pPr>
            </a:lstStyle>
            <a:p>
              <a:pPr>
                <a:lnSpc>
                  <a:spcPct val="100000"/>
                </a:lnSpc>
                <a:spcAft>
                  <a:spcPts val="0"/>
                </a:spcAft>
                <a:buNone/>
              </a:pPr>
              <a:r>
                <a:rPr lang="en-US" sz="2400" dirty="0"/>
                <a:t>Eligible Entity and subgrantee obligations</a:t>
              </a:r>
            </a:p>
          </p:txBody>
        </p:sp>
        <p:grpSp>
          <p:nvGrpSpPr>
            <p:cNvPr id="15" name="Group 14">
              <a:extLst>
                <a:ext uri="{FF2B5EF4-FFF2-40B4-BE49-F238E27FC236}">
                  <a16:creationId xmlns:a16="http://schemas.microsoft.com/office/drawing/2014/main" id="{7D64D6DF-01DB-4DC1-A27D-C55226302596}"/>
                </a:ext>
              </a:extLst>
            </p:cNvPr>
            <p:cNvGrpSpPr>
              <a:grpSpLocks noChangeAspect="1"/>
            </p:cNvGrpSpPr>
            <p:nvPr/>
          </p:nvGrpSpPr>
          <p:grpSpPr>
            <a:xfrm>
              <a:off x="4856990" y="2081726"/>
              <a:ext cx="343955" cy="343955"/>
              <a:chOff x="982662" y="1847850"/>
              <a:chExt cx="269875" cy="269875"/>
            </a:xfrm>
          </p:grpSpPr>
          <p:sp>
            <p:nvSpPr>
              <p:cNvPr id="16" name="Oval 50">
                <a:extLst>
                  <a:ext uri="{FF2B5EF4-FFF2-40B4-BE49-F238E27FC236}">
                    <a16:creationId xmlns:a16="http://schemas.microsoft.com/office/drawing/2014/main" id="{A5DFFBA7-C0CB-4C50-8510-987F93DE0DFE}"/>
                  </a:ext>
                </a:extLst>
              </p:cNvPr>
              <p:cNvSpPr>
                <a:spLocks noChangeArrowheads="1"/>
              </p:cNvSpPr>
              <p:nvPr/>
            </p:nvSpPr>
            <p:spPr bwMode="auto">
              <a:xfrm>
                <a:off x="982662" y="1847850"/>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51">
                <a:extLst>
                  <a:ext uri="{FF2B5EF4-FFF2-40B4-BE49-F238E27FC236}">
                    <a16:creationId xmlns:a16="http://schemas.microsoft.com/office/drawing/2014/main" id="{3024060F-E095-421E-80C8-46EB36922699}"/>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21" name="Group 20">
              <a:extLst>
                <a:ext uri="{FF2B5EF4-FFF2-40B4-BE49-F238E27FC236}">
                  <a16:creationId xmlns:a16="http://schemas.microsoft.com/office/drawing/2014/main" id="{C4FF09B6-A00E-436C-BB62-AB656B68A159}"/>
                </a:ext>
              </a:extLst>
            </p:cNvPr>
            <p:cNvGrpSpPr>
              <a:grpSpLocks noChangeAspect="1"/>
            </p:cNvGrpSpPr>
            <p:nvPr/>
          </p:nvGrpSpPr>
          <p:grpSpPr>
            <a:xfrm>
              <a:off x="4856990" y="4826641"/>
              <a:ext cx="343955" cy="343955"/>
              <a:chOff x="982662" y="1847850"/>
              <a:chExt cx="269875" cy="269875"/>
            </a:xfrm>
          </p:grpSpPr>
          <p:sp>
            <p:nvSpPr>
              <p:cNvPr id="22" name="Oval 50">
                <a:extLst>
                  <a:ext uri="{FF2B5EF4-FFF2-40B4-BE49-F238E27FC236}">
                    <a16:creationId xmlns:a16="http://schemas.microsoft.com/office/drawing/2014/main" id="{FC845EFE-A7B8-44B2-BF2B-534729DF2555}"/>
                  </a:ext>
                </a:extLst>
              </p:cNvPr>
              <p:cNvSpPr>
                <a:spLocks noChangeArrowheads="1"/>
              </p:cNvSpPr>
              <p:nvPr/>
            </p:nvSpPr>
            <p:spPr bwMode="auto">
              <a:xfrm>
                <a:off x="982662" y="1847850"/>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3" name="Freeform 51">
                <a:extLst>
                  <a:ext uri="{FF2B5EF4-FFF2-40B4-BE49-F238E27FC236}">
                    <a16:creationId xmlns:a16="http://schemas.microsoft.com/office/drawing/2014/main" id="{3AE1F7D9-CC5A-453F-93EB-89085938F6E1}"/>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7" name="Content Placeholder 16">
              <a:extLst>
                <a:ext uri="{FF2B5EF4-FFF2-40B4-BE49-F238E27FC236}">
                  <a16:creationId xmlns:a16="http://schemas.microsoft.com/office/drawing/2014/main" id="{09633394-3A2C-422B-ACB3-A004D7DB6C97}"/>
                </a:ext>
              </a:extLst>
            </p:cNvPr>
            <p:cNvSpPr txBox="1">
              <a:spLocks/>
            </p:cNvSpPr>
            <p:nvPr/>
          </p:nvSpPr>
          <p:spPr>
            <a:xfrm>
              <a:off x="5344749" y="902227"/>
              <a:ext cx="5875701" cy="461665"/>
            </a:xfrm>
            <a:prstGeom prst="rect">
              <a:avLst/>
            </a:prstGeom>
          </p:spPr>
          <p:txBody>
            <a:bodyPr anchor="ctr">
              <a:spAutoFit/>
            </a:bodyPr>
            <a:lstStyle>
              <a:lvl1pPr marL="0" indent="0" algn="l" defTabSz="914400" rtl="0" eaLnBrk="1" latinLnBrk="0" hangingPunct="1">
                <a:lnSpc>
                  <a:spcPct val="110000"/>
                </a:lnSpc>
                <a:spcBef>
                  <a:spcPts val="60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A3161"/>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A3161"/>
                </a:buClr>
                <a:buFont typeface="Arial" panose="020B0604020202020204" pitchFamily="34" charset="0"/>
                <a:buChar char="​"/>
                <a:defRPr lang="en-US" sz="1600" kern="1200">
                  <a:solidFill>
                    <a:srgbClr val="0A3161"/>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A3161"/>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A3161"/>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A3161"/>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A3161"/>
                </a:buClr>
                <a:buFont typeface="Arial" panose="020B0604020202020204" pitchFamily="34" charset="0"/>
                <a:buChar char="​"/>
                <a:defRPr lang="en-US" sz="5400" kern="1200" baseline="0" smtClean="0">
                  <a:solidFill>
                    <a:srgbClr val="0A3161"/>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A3161"/>
                </a:buClr>
                <a:buFont typeface="Arial" panose="020B0604020202020204" pitchFamily="34" charset="0"/>
                <a:buChar char="​"/>
                <a:defRPr lang="en-US" sz="2400" kern="1200" baseline="0" dirty="0">
                  <a:solidFill>
                    <a:srgbClr val="0A3161"/>
                  </a:solidFill>
                  <a:latin typeface="+mn-lt"/>
                  <a:ea typeface="+mn-ea"/>
                  <a:cs typeface="+mn-cs"/>
                  <a:sym typeface="Trebuchet MS" panose="020B0603020202020204" pitchFamily="34" charset="0"/>
                </a:defRPr>
              </a:lvl9pPr>
            </a:lstStyle>
            <a:p>
              <a:pPr>
                <a:lnSpc>
                  <a:spcPct val="100000"/>
                </a:lnSpc>
                <a:spcAft>
                  <a:spcPts val="0"/>
                </a:spcAft>
                <a:buFont typeface="Trebuchet MS" panose="020B0603020202020204" pitchFamily="34" charset="0"/>
              </a:pPr>
              <a:r>
                <a:rPr lang="en-US" sz="2400" dirty="0"/>
                <a:t>Introduction</a:t>
              </a:r>
            </a:p>
          </p:txBody>
        </p:sp>
        <p:grpSp>
          <p:nvGrpSpPr>
            <p:cNvPr id="3" name="Group 2">
              <a:extLst>
                <a:ext uri="{FF2B5EF4-FFF2-40B4-BE49-F238E27FC236}">
                  <a16:creationId xmlns:a16="http://schemas.microsoft.com/office/drawing/2014/main" id="{DEB2058F-19C8-4181-971D-65C111D6F0EC}"/>
                </a:ext>
              </a:extLst>
            </p:cNvPr>
            <p:cNvGrpSpPr/>
            <p:nvPr/>
          </p:nvGrpSpPr>
          <p:grpSpPr>
            <a:xfrm>
              <a:off x="4856990" y="974964"/>
              <a:ext cx="343955" cy="343955"/>
              <a:chOff x="4846211" y="1046085"/>
              <a:chExt cx="343955" cy="343955"/>
            </a:xfrm>
          </p:grpSpPr>
          <p:sp>
            <p:nvSpPr>
              <p:cNvPr id="49" name="Oval 50">
                <a:extLst>
                  <a:ext uri="{FF2B5EF4-FFF2-40B4-BE49-F238E27FC236}">
                    <a16:creationId xmlns:a16="http://schemas.microsoft.com/office/drawing/2014/main" id="{DAE8BCC9-7621-419C-B209-02958A327BDB}"/>
                  </a:ext>
                </a:extLst>
              </p:cNvPr>
              <p:cNvSpPr>
                <a:spLocks noChangeArrowheads="1"/>
              </p:cNvSpPr>
              <p:nvPr/>
            </p:nvSpPr>
            <p:spPr bwMode="auto">
              <a:xfrm>
                <a:off x="4846211" y="1046085"/>
                <a:ext cx="343955" cy="34395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0" name="Freeform 51">
                <a:extLst>
                  <a:ext uri="{FF2B5EF4-FFF2-40B4-BE49-F238E27FC236}">
                    <a16:creationId xmlns:a16="http://schemas.microsoft.com/office/drawing/2014/main" id="{10C86CCD-6CD6-45B6-9D20-01B5B3AD6F0E}"/>
                  </a:ext>
                </a:extLst>
              </p:cNvPr>
              <p:cNvSpPr>
                <a:spLocks/>
              </p:cNvSpPr>
              <p:nvPr/>
            </p:nvSpPr>
            <p:spPr bwMode="auto">
              <a:xfrm>
                <a:off x="4973677" y="1106783"/>
                <a:ext cx="123419" cy="222559"/>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26" name="Oval 50">
              <a:extLst>
                <a:ext uri="{FF2B5EF4-FFF2-40B4-BE49-F238E27FC236}">
                  <a16:creationId xmlns:a16="http://schemas.microsoft.com/office/drawing/2014/main" id="{DB700CB2-2022-44BA-9191-D157AB8F2D25}"/>
                </a:ext>
              </a:extLst>
            </p:cNvPr>
            <p:cNvSpPr>
              <a:spLocks noChangeArrowheads="1"/>
            </p:cNvSpPr>
            <p:nvPr/>
          </p:nvSpPr>
          <p:spPr bwMode="auto">
            <a:xfrm>
              <a:off x="5405901" y="2599044"/>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1</a:t>
              </a:r>
            </a:p>
          </p:txBody>
        </p:sp>
        <p:sp>
          <p:nvSpPr>
            <p:cNvPr id="27" name="Oval 50">
              <a:extLst>
                <a:ext uri="{FF2B5EF4-FFF2-40B4-BE49-F238E27FC236}">
                  <a16:creationId xmlns:a16="http://schemas.microsoft.com/office/drawing/2014/main" id="{11AF8C0D-3626-46CF-A0FF-E59AAB3A3BE7}"/>
                </a:ext>
              </a:extLst>
            </p:cNvPr>
            <p:cNvSpPr>
              <a:spLocks noChangeArrowheads="1"/>
            </p:cNvSpPr>
            <p:nvPr/>
          </p:nvSpPr>
          <p:spPr bwMode="auto">
            <a:xfrm>
              <a:off x="5405901" y="3046407"/>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2</a:t>
              </a:r>
            </a:p>
          </p:txBody>
        </p:sp>
        <p:sp>
          <p:nvSpPr>
            <p:cNvPr id="28" name="Oval 50">
              <a:extLst>
                <a:ext uri="{FF2B5EF4-FFF2-40B4-BE49-F238E27FC236}">
                  <a16:creationId xmlns:a16="http://schemas.microsoft.com/office/drawing/2014/main" id="{87B5ACB1-2FDC-42EE-AB87-638A153A1E9F}"/>
                </a:ext>
              </a:extLst>
            </p:cNvPr>
            <p:cNvSpPr>
              <a:spLocks noChangeArrowheads="1"/>
            </p:cNvSpPr>
            <p:nvPr/>
          </p:nvSpPr>
          <p:spPr bwMode="auto">
            <a:xfrm>
              <a:off x="5405901" y="3493770"/>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sp>
          <p:nvSpPr>
            <p:cNvPr id="29" name="Oval 50">
              <a:extLst>
                <a:ext uri="{FF2B5EF4-FFF2-40B4-BE49-F238E27FC236}">
                  <a16:creationId xmlns:a16="http://schemas.microsoft.com/office/drawing/2014/main" id="{936E163F-1FA8-4E33-AFAB-B12F5E0BEE96}"/>
                </a:ext>
              </a:extLst>
            </p:cNvPr>
            <p:cNvSpPr>
              <a:spLocks noChangeArrowheads="1"/>
            </p:cNvSpPr>
            <p:nvPr/>
          </p:nvSpPr>
          <p:spPr bwMode="auto">
            <a:xfrm>
              <a:off x="5405901" y="3941133"/>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4</a:t>
              </a:r>
            </a:p>
          </p:txBody>
        </p:sp>
      </p:grpSp>
      <p:pic>
        <p:nvPicPr>
          <p:cNvPr id="24" name="Picture 23" descr="A blue sign with white text&#10;&#10;Description automatically generated with low confidence">
            <a:extLst>
              <a:ext uri="{FF2B5EF4-FFF2-40B4-BE49-F238E27FC236}">
                <a16:creationId xmlns:a16="http://schemas.microsoft.com/office/drawing/2014/main" id="{2A476A06-8FD9-4214-900C-16A0441DB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850286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B49-B945-4B35-89F6-F1D737BC98DB}"/>
              </a:ext>
            </a:extLst>
          </p:cNvPr>
          <p:cNvSpPr>
            <a:spLocks noGrp="1"/>
          </p:cNvSpPr>
          <p:nvPr>
            <p:ph type="title"/>
          </p:nvPr>
        </p:nvSpPr>
        <p:spPr/>
        <p:txBody>
          <a:bodyPr vert="horz"/>
          <a:lstStyle/>
          <a:p>
            <a:r>
              <a:rPr lang="en-US" dirty="0"/>
              <a:t>Eligible Entity application process</a:t>
            </a:r>
            <a:br>
              <a:rPr lang="en-US" dirty="0"/>
            </a:br>
            <a:r>
              <a:rPr lang="en-US" sz="4400" i="1" dirty="0">
                <a:solidFill>
                  <a:srgbClr val="C8C8C8"/>
                </a:solidFill>
              </a:rPr>
              <a:t>Initial Proposal</a:t>
            </a:r>
          </a:p>
        </p:txBody>
      </p:sp>
      <p:sp>
        <p:nvSpPr>
          <p:cNvPr id="7" name="Oval 50">
            <a:extLst>
              <a:ext uri="{FF2B5EF4-FFF2-40B4-BE49-F238E27FC236}">
                <a16:creationId xmlns:a16="http://schemas.microsoft.com/office/drawing/2014/main" id="{9F913CED-4295-41FE-811E-6D329A4D4C12}"/>
              </a:ext>
            </a:extLst>
          </p:cNvPr>
          <p:cNvSpPr>
            <a:spLocks noChangeArrowheads="1"/>
          </p:cNvSpPr>
          <p:nvPr/>
        </p:nvSpPr>
        <p:spPr bwMode="auto">
          <a:xfrm>
            <a:off x="1499393" y="1648059"/>
            <a:ext cx="506900" cy="506900"/>
          </a:xfrm>
          <a:prstGeom prst="ellipse">
            <a:avLst/>
          </a:prstGeom>
          <a:solidFill>
            <a:schemeClr val="bg1"/>
          </a:solidFill>
          <a:ln>
            <a:noFill/>
          </a:ln>
        </p:spPr>
        <p:txBody>
          <a:bodyPr vert="horz" wrap="square" lIns="91440" tIns="45720" rIns="91440" bIns="45720" numCol="1" anchor="ctr" anchorCtr="0" compatLnSpc="1">
            <a:prstTxWarp prst="textNoShape">
              <a:avLst/>
            </a:prstTxWarp>
          </a:bodyPr>
          <a:lstStyle/>
          <a:p>
            <a:pPr algn="ctr"/>
            <a:r>
              <a:rPr lang="en-US" sz="3200" dirty="0">
                <a:solidFill>
                  <a:srgbClr val="164484"/>
                </a:solidFill>
              </a:rPr>
              <a:t>3</a:t>
            </a:r>
          </a:p>
        </p:txBody>
      </p:sp>
      <p:pic>
        <p:nvPicPr>
          <p:cNvPr id="5" name="Picture 4" descr="A blue sign with white text&#10;&#10;Description automatically generated with low confidence">
            <a:extLst>
              <a:ext uri="{FF2B5EF4-FFF2-40B4-BE49-F238E27FC236}">
                <a16:creationId xmlns:a16="http://schemas.microsoft.com/office/drawing/2014/main" id="{8C2927E6-E977-42C5-9B8E-483E21482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859654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C18AB1-95BB-4FDE-B91C-4B208004E784}"/>
              </a:ext>
            </a:extLst>
          </p:cNvPr>
          <p:cNvSpPr>
            <a:spLocks noGrp="1"/>
          </p:cNvSpPr>
          <p:nvPr>
            <p:ph type="title"/>
          </p:nvPr>
        </p:nvSpPr>
        <p:spPr>
          <a:xfrm>
            <a:off x="400051" y="387882"/>
            <a:ext cx="9976848" cy="566735"/>
          </a:xfrm>
          <a:prstGeom prst="rect">
            <a:avLst/>
          </a:prstGeom>
        </p:spPr>
        <p:txBody>
          <a:bodyPr vert="horz">
            <a:noAutofit/>
          </a:bodyPr>
          <a:lstStyle/>
          <a:p>
            <a:pPr>
              <a:buSzPts val="3000"/>
            </a:pPr>
            <a:r>
              <a:rPr lang="en-US" sz="2700" b="1" cap="none" dirty="0">
                <a:solidFill>
                  <a:srgbClr val="164484"/>
                </a:solidFill>
                <a:latin typeface="Arial" panose="020B0604020202020204" pitchFamily="34" charset="0"/>
              </a:rPr>
              <a:t>Initial Proposal | </a:t>
            </a:r>
            <a:r>
              <a:rPr lang="en-US" sz="2700" cap="none" dirty="0">
                <a:solidFill>
                  <a:srgbClr val="164484"/>
                </a:solidFill>
                <a:latin typeface="Arial" panose="020B0604020202020204" pitchFamily="34" charset="0"/>
              </a:rPr>
              <a:t>Initial Proposals are due within 180 days of the release of the Notice of Available Amounts</a:t>
            </a:r>
          </a:p>
        </p:txBody>
      </p:sp>
      <p:sp>
        <p:nvSpPr>
          <p:cNvPr id="9" name="ee4pContent1">
            <a:extLst>
              <a:ext uri="{FF2B5EF4-FFF2-40B4-BE49-F238E27FC236}">
                <a16:creationId xmlns:a16="http://schemas.microsoft.com/office/drawing/2014/main" id="{7ECBA66A-51C9-4576-9B56-F9627C1A34B4}"/>
              </a:ext>
            </a:extLst>
          </p:cNvPr>
          <p:cNvSpPr txBox="1"/>
          <p:nvPr/>
        </p:nvSpPr>
        <p:spPr>
          <a:xfrm>
            <a:off x="400051" y="2126111"/>
            <a:ext cx="277989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buNone/>
            </a:pPr>
            <a:r>
              <a:rPr lang="en-US" sz="1600" dirty="0"/>
              <a:t>Once the Notice of Available Amounts is issued, the Assistant Secretary will invite Eligible Entities to submit Initial Proposals</a:t>
            </a:r>
          </a:p>
          <a:p>
            <a:pPr>
              <a:buNone/>
            </a:pPr>
            <a:endParaRPr lang="en-US" sz="1600" dirty="0"/>
          </a:p>
          <a:p>
            <a:pPr>
              <a:buNone/>
            </a:pPr>
            <a:r>
              <a:rPr lang="en-US" sz="1600" dirty="0"/>
              <a:t>Each Eligible Entity will have </a:t>
            </a:r>
            <a:r>
              <a:rPr lang="en-US" sz="1600" b="1" dirty="0">
                <a:solidFill>
                  <a:srgbClr val="164484"/>
                </a:solidFill>
              </a:rPr>
              <a:t>180 days </a:t>
            </a:r>
            <a:r>
              <a:rPr lang="en-US" sz="1600" dirty="0"/>
              <a:t>to submit its Initial Proposal</a:t>
            </a:r>
          </a:p>
        </p:txBody>
      </p:sp>
      <p:sp>
        <p:nvSpPr>
          <p:cNvPr id="10" name="ee4pContent2">
            <a:extLst>
              <a:ext uri="{FF2B5EF4-FFF2-40B4-BE49-F238E27FC236}">
                <a16:creationId xmlns:a16="http://schemas.microsoft.com/office/drawing/2014/main" id="{ED1629C5-6D98-4EF9-AD3A-BD5558C1B0A4}"/>
              </a:ext>
            </a:extLst>
          </p:cNvPr>
          <p:cNvSpPr txBox="1"/>
          <p:nvPr/>
        </p:nvSpPr>
        <p:spPr>
          <a:xfrm>
            <a:off x="3286020" y="2126111"/>
            <a:ext cx="277989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t>Initial Proposal is the </a:t>
            </a:r>
            <a:r>
              <a:rPr lang="en-US" sz="1600" b="1" dirty="0">
                <a:solidFill>
                  <a:srgbClr val="164484"/>
                </a:solidFill>
              </a:rPr>
              <a:t>first draft</a:t>
            </a:r>
            <a:r>
              <a:rPr lang="en-US" sz="1600" b="1" dirty="0">
                <a:solidFill>
                  <a:srgbClr val="0A3161"/>
                </a:solidFill>
              </a:rPr>
              <a:t> </a:t>
            </a:r>
            <a:r>
              <a:rPr lang="en-US" sz="1600" dirty="0"/>
              <a:t>of an Eligible Entity's Final Proposal for funding</a:t>
            </a:r>
          </a:p>
          <a:p>
            <a:endParaRPr lang="en-US" sz="1600" dirty="0"/>
          </a:p>
          <a:p>
            <a:r>
              <a:rPr lang="en-US" sz="1600" dirty="0"/>
              <a:t>Draft should explain how the Eligible Entity plans to ensure access to a reliable, affordable, high-speed broadband connection</a:t>
            </a:r>
          </a:p>
          <a:p>
            <a:endParaRPr lang="en-US" sz="1600" dirty="0"/>
          </a:p>
          <a:p>
            <a:r>
              <a:rPr lang="en-US" sz="1600" dirty="0"/>
              <a:t>Draft should describe </a:t>
            </a:r>
            <a:r>
              <a:rPr lang="en-US" sz="1600" b="1" dirty="0">
                <a:solidFill>
                  <a:srgbClr val="164484"/>
                </a:solidFill>
              </a:rPr>
              <a:t>challenge process </a:t>
            </a:r>
            <a:r>
              <a:rPr lang="en-US" sz="1600" dirty="0"/>
              <a:t>for stakeholders to challenge whether a location is eligible for funds and process for </a:t>
            </a:r>
            <a:r>
              <a:rPr lang="en-US" sz="1600" b="1" dirty="0">
                <a:solidFill>
                  <a:srgbClr val="164484"/>
                </a:solidFill>
              </a:rPr>
              <a:t>selecting subgrantees</a:t>
            </a:r>
          </a:p>
          <a:p>
            <a:endParaRPr lang="en-US" sz="1600" dirty="0"/>
          </a:p>
          <a:p>
            <a:endParaRPr lang="en-US" sz="1600" dirty="0"/>
          </a:p>
        </p:txBody>
      </p:sp>
      <p:sp>
        <p:nvSpPr>
          <p:cNvPr id="11" name="ee4pContent3">
            <a:extLst>
              <a:ext uri="{FF2B5EF4-FFF2-40B4-BE49-F238E27FC236}">
                <a16:creationId xmlns:a16="http://schemas.microsoft.com/office/drawing/2014/main" id="{DC69B011-DD2F-47D7-A0F5-418715E1EA07}"/>
              </a:ext>
            </a:extLst>
          </p:cNvPr>
          <p:cNvSpPr txBox="1"/>
          <p:nvPr/>
        </p:nvSpPr>
        <p:spPr>
          <a:xfrm>
            <a:off x="6171989" y="2126111"/>
            <a:ext cx="277989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t>Prior to submission, each political subdivision and Tribal / Native entities must have opportunity to submit a plan for consideration and comment on the proposal</a:t>
            </a:r>
            <a:endParaRPr lang="en-US" sz="1600" b="1" dirty="0">
              <a:solidFill>
                <a:srgbClr val="164484"/>
              </a:solidFill>
            </a:endParaRPr>
          </a:p>
          <a:p>
            <a:endParaRPr lang="en-US" sz="1600" dirty="0"/>
          </a:p>
          <a:p>
            <a:r>
              <a:rPr lang="en-US" sz="1600" dirty="0"/>
              <a:t>Assistant Secretary will then begin the </a:t>
            </a:r>
            <a:r>
              <a:rPr lang="en-US" sz="1600" b="1" dirty="0">
                <a:solidFill>
                  <a:srgbClr val="164484"/>
                </a:solidFill>
              </a:rPr>
              <a:t>iterative review process</a:t>
            </a:r>
            <a:r>
              <a:rPr lang="en-US" sz="1600" b="1" dirty="0">
                <a:solidFill>
                  <a:srgbClr val="0A3161"/>
                </a:solidFill>
              </a:rPr>
              <a:t> </a:t>
            </a:r>
            <a:r>
              <a:rPr lang="en-US" sz="1600" dirty="0"/>
              <a:t>in the order Initial Proposals are submitted</a:t>
            </a:r>
          </a:p>
          <a:p>
            <a:endParaRPr lang="en-US" sz="1600" dirty="0"/>
          </a:p>
          <a:p>
            <a:r>
              <a:rPr lang="en-US" sz="1600" dirty="0"/>
              <a:t>Assistant Secretary decides if proposed use of funds:</a:t>
            </a:r>
          </a:p>
          <a:p>
            <a:pPr marL="342900" indent="-342900">
              <a:buFont typeface="+mj-lt"/>
              <a:buAutoNum type="arabicPeriod"/>
            </a:pPr>
            <a:r>
              <a:rPr lang="en-US" sz="1600" dirty="0"/>
              <a:t>Complies with statute</a:t>
            </a:r>
          </a:p>
          <a:p>
            <a:pPr marL="342900" indent="-342900">
              <a:buFont typeface="+mj-lt"/>
              <a:buAutoNum type="arabicPeriod"/>
            </a:pPr>
            <a:r>
              <a:rPr lang="en-US" sz="1600" dirty="0"/>
              <a:t>Is in the public interest</a:t>
            </a:r>
          </a:p>
          <a:p>
            <a:pPr marL="342900" indent="-342900">
              <a:buFont typeface="+mj-lt"/>
              <a:buAutoNum type="arabicPeriod"/>
            </a:pPr>
            <a:r>
              <a:rPr lang="en-US" sz="1600" dirty="0"/>
              <a:t>Effectuates the purposes of the statute </a:t>
            </a:r>
          </a:p>
          <a:p>
            <a:endParaRPr lang="en-US" sz="1600" dirty="0"/>
          </a:p>
        </p:txBody>
      </p:sp>
      <p:sp>
        <p:nvSpPr>
          <p:cNvPr id="12" name="ee4pContent4">
            <a:extLst>
              <a:ext uri="{FF2B5EF4-FFF2-40B4-BE49-F238E27FC236}">
                <a16:creationId xmlns:a16="http://schemas.microsoft.com/office/drawing/2014/main" id="{42B6F85D-4753-4074-8E6F-7EF3F2877AD0}"/>
              </a:ext>
            </a:extLst>
          </p:cNvPr>
          <p:cNvSpPr txBox="1"/>
          <p:nvPr/>
        </p:nvSpPr>
        <p:spPr>
          <a:xfrm>
            <a:off x="9057959" y="2126111"/>
            <a:ext cx="277989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buNone/>
            </a:pPr>
            <a:r>
              <a:rPr lang="en-US" sz="1600" dirty="0"/>
              <a:t>When the Assistant Secretary approves of the Initial Proposal, the Eligible Entity may receive </a:t>
            </a:r>
            <a:r>
              <a:rPr lang="en-US" sz="1600" b="1" dirty="0">
                <a:solidFill>
                  <a:srgbClr val="164484"/>
                </a:solidFill>
              </a:rPr>
              <a:t>20% of its total allocation </a:t>
            </a:r>
            <a:r>
              <a:rPr lang="en-US" sz="1600" dirty="0"/>
              <a:t>for expenditures specifically approved in the initial proposal</a:t>
            </a:r>
          </a:p>
        </p:txBody>
      </p:sp>
      <p:sp>
        <p:nvSpPr>
          <p:cNvPr id="44" name="TextBox 43">
            <a:extLst>
              <a:ext uri="{FF2B5EF4-FFF2-40B4-BE49-F238E27FC236}">
                <a16:creationId xmlns:a16="http://schemas.microsoft.com/office/drawing/2014/main" id="{32CB61AB-DF48-41F5-B6AC-09D00F882833}"/>
              </a:ext>
            </a:extLst>
          </p:cNvPr>
          <p:cNvSpPr txBox="1"/>
          <p:nvPr/>
        </p:nvSpPr>
        <p:spPr>
          <a:xfrm>
            <a:off x="400051" y="1374751"/>
            <a:ext cx="2779894" cy="655678"/>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Timing</a:t>
            </a:r>
          </a:p>
        </p:txBody>
      </p:sp>
      <p:sp>
        <p:nvSpPr>
          <p:cNvPr id="45" name="TextBox 44">
            <a:extLst>
              <a:ext uri="{FF2B5EF4-FFF2-40B4-BE49-F238E27FC236}">
                <a16:creationId xmlns:a16="http://schemas.microsoft.com/office/drawing/2014/main" id="{3A112754-1A4A-4090-A3FD-F739E8E9137D}"/>
              </a:ext>
            </a:extLst>
          </p:cNvPr>
          <p:cNvSpPr txBox="1"/>
          <p:nvPr/>
        </p:nvSpPr>
        <p:spPr>
          <a:xfrm>
            <a:off x="3286020" y="1374750"/>
            <a:ext cx="2779894" cy="655678"/>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Content</a:t>
            </a:r>
          </a:p>
        </p:txBody>
      </p:sp>
      <p:sp>
        <p:nvSpPr>
          <p:cNvPr id="46" name="TextBox 45">
            <a:extLst>
              <a:ext uri="{FF2B5EF4-FFF2-40B4-BE49-F238E27FC236}">
                <a16:creationId xmlns:a16="http://schemas.microsoft.com/office/drawing/2014/main" id="{0E50B8E5-0714-467C-8A63-EFDEA11CCDED}"/>
              </a:ext>
            </a:extLst>
          </p:cNvPr>
          <p:cNvSpPr txBox="1"/>
          <p:nvPr/>
        </p:nvSpPr>
        <p:spPr>
          <a:xfrm>
            <a:off x="6171989" y="1374750"/>
            <a:ext cx="2779894" cy="655678"/>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Review</a:t>
            </a:r>
          </a:p>
        </p:txBody>
      </p:sp>
      <p:sp>
        <p:nvSpPr>
          <p:cNvPr id="47" name="TextBox 46">
            <a:extLst>
              <a:ext uri="{FF2B5EF4-FFF2-40B4-BE49-F238E27FC236}">
                <a16:creationId xmlns:a16="http://schemas.microsoft.com/office/drawing/2014/main" id="{CAD6186B-7CB2-443B-B90F-102406F484B0}"/>
              </a:ext>
            </a:extLst>
          </p:cNvPr>
          <p:cNvSpPr txBox="1"/>
          <p:nvPr/>
        </p:nvSpPr>
        <p:spPr>
          <a:xfrm>
            <a:off x="9057959" y="1374750"/>
            <a:ext cx="2779894" cy="655678"/>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Approval</a:t>
            </a:r>
          </a:p>
        </p:txBody>
      </p:sp>
      <p:sp>
        <p:nvSpPr>
          <p:cNvPr id="19" name="Oval 50">
            <a:extLst>
              <a:ext uri="{FF2B5EF4-FFF2-40B4-BE49-F238E27FC236}">
                <a16:creationId xmlns:a16="http://schemas.microsoft.com/office/drawing/2014/main" id="{B5969A6A-49EC-4A45-9BBF-06D88435D1D0}"/>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pic>
        <p:nvPicPr>
          <p:cNvPr id="13" name="Picture 12" descr="A blue sign with white text&#10;&#10;Description automatically generated with low confidence">
            <a:extLst>
              <a:ext uri="{FF2B5EF4-FFF2-40B4-BE49-F238E27FC236}">
                <a16:creationId xmlns:a16="http://schemas.microsoft.com/office/drawing/2014/main" id="{427343CC-7DC2-4F24-B3C2-C4D608D90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675194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83F598-E395-4D90-85F7-DAA48B4A740C}"/>
              </a:ext>
            </a:extLst>
          </p:cNvPr>
          <p:cNvSpPr>
            <a:spLocks noGrp="1"/>
          </p:cNvSpPr>
          <p:nvPr>
            <p:ph type="title"/>
          </p:nvPr>
        </p:nvSpPr>
        <p:spPr>
          <a:xfrm>
            <a:off x="400051" y="387882"/>
            <a:ext cx="9976848" cy="566735"/>
          </a:xfrm>
          <a:prstGeom prst="rect">
            <a:avLst/>
          </a:prstGeom>
        </p:spPr>
        <p:txBody>
          <a:bodyPr vert="horz">
            <a:normAutofit/>
          </a:bodyPr>
          <a:lstStyle/>
          <a:p>
            <a:pPr>
              <a:buSzPts val="3000"/>
            </a:pPr>
            <a:r>
              <a:rPr lang="en-US" sz="2700" b="1" cap="none" dirty="0">
                <a:solidFill>
                  <a:srgbClr val="164484"/>
                </a:solidFill>
                <a:latin typeface="Arial" panose="020B0604020202020204" pitchFamily="34" charset="0"/>
              </a:rPr>
              <a:t>Initial Proposal | </a:t>
            </a:r>
            <a:r>
              <a:rPr lang="en-US" sz="2700" cap="none" dirty="0">
                <a:solidFill>
                  <a:srgbClr val="164484"/>
                </a:solidFill>
                <a:latin typeface="Arial" panose="020B0604020202020204" pitchFamily="34" charset="0"/>
              </a:rPr>
              <a:t>Initial Proposals include 19 components</a:t>
            </a:r>
            <a:endParaRPr lang="en-US" sz="2700" cap="none" dirty="0">
              <a:solidFill>
                <a:srgbClr val="164484"/>
              </a:solidFill>
            </a:endParaRPr>
          </a:p>
        </p:txBody>
      </p:sp>
      <p:sp>
        <p:nvSpPr>
          <p:cNvPr id="10" name="Oval 50">
            <a:extLst>
              <a:ext uri="{FF2B5EF4-FFF2-40B4-BE49-F238E27FC236}">
                <a16:creationId xmlns:a16="http://schemas.microsoft.com/office/drawing/2014/main" id="{ACF547BF-2BE0-4234-8A7C-0301478BD09E}"/>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sp>
        <p:nvSpPr>
          <p:cNvPr id="11" name="Rectangle 10">
            <a:extLst>
              <a:ext uri="{FF2B5EF4-FFF2-40B4-BE49-F238E27FC236}">
                <a16:creationId xmlns:a16="http://schemas.microsoft.com/office/drawing/2014/main" id="{171A8F3D-9548-4258-A69A-EFE56CD049C9}"/>
              </a:ext>
            </a:extLst>
          </p:cNvPr>
          <p:cNvSpPr/>
          <p:nvPr/>
        </p:nvSpPr>
        <p:spPr>
          <a:xfrm>
            <a:off x="277502" y="839875"/>
            <a:ext cx="5793358"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Outline of </a:t>
            </a:r>
            <a:r>
              <a:rPr lang="en-US" sz="1600" b="1" dirty="0">
                <a:solidFill>
                  <a:srgbClr val="000000"/>
                </a:solidFill>
              </a:rPr>
              <a:t>long-term objectives</a:t>
            </a:r>
          </a:p>
        </p:txBody>
      </p:sp>
      <p:sp>
        <p:nvSpPr>
          <p:cNvPr id="12" name="Rectangle 11">
            <a:extLst>
              <a:ext uri="{FF2B5EF4-FFF2-40B4-BE49-F238E27FC236}">
                <a16:creationId xmlns:a16="http://schemas.microsoft.com/office/drawing/2014/main" id="{426CC10B-189D-41F8-BB22-91801C993C88}"/>
              </a:ext>
            </a:extLst>
          </p:cNvPr>
          <p:cNvSpPr/>
          <p:nvPr/>
        </p:nvSpPr>
        <p:spPr>
          <a:xfrm>
            <a:off x="277501" y="1944671"/>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List of </a:t>
            </a:r>
            <a:r>
              <a:rPr lang="en-US" sz="1600" b="1" dirty="0">
                <a:solidFill>
                  <a:srgbClr val="000000"/>
                </a:solidFill>
              </a:rPr>
              <a:t>existing efforts </a:t>
            </a:r>
            <a:r>
              <a:rPr lang="en-US" sz="1600" dirty="0">
                <a:solidFill>
                  <a:srgbClr val="000000"/>
                </a:solidFill>
              </a:rPr>
              <a:t>to deploy broadband</a:t>
            </a:r>
          </a:p>
        </p:txBody>
      </p:sp>
      <p:sp>
        <p:nvSpPr>
          <p:cNvPr id="13" name="Rectangle 12">
            <a:extLst>
              <a:ext uri="{FF2B5EF4-FFF2-40B4-BE49-F238E27FC236}">
                <a16:creationId xmlns:a16="http://schemas.microsoft.com/office/drawing/2014/main" id="{419122C2-05B8-4883-8ACD-67DC2F2105FA}"/>
              </a:ext>
            </a:extLst>
          </p:cNvPr>
          <p:cNvSpPr/>
          <p:nvPr/>
        </p:nvSpPr>
        <p:spPr>
          <a:xfrm>
            <a:off x="277501" y="4154263"/>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Detailed plan to conduct </a:t>
            </a:r>
            <a:r>
              <a:rPr lang="en-US" sz="1600" b="1" dirty="0">
                <a:solidFill>
                  <a:srgbClr val="000000"/>
                </a:solidFill>
              </a:rPr>
              <a:t>challenge process</a:t>
            </a:r>
          </a:p>
        </p:txBody>
      </p:sp>
      <p:sp>
        <p:nvSpPr>
          <p:cNvPr id="14" name="Rectangle 13">
            <a:extLst>
              <a:ext uri="{FF2B5EF4-FFF2-40B4-BE49-F238E27FC236}">
                <a16:creationId xmlns:a16="http://schemas.microsoft.com/office/drawing/2014/main" id="{86F652C1-3E0B-488A-88AE-330172BE16AC}"/>
              </a:ext>
            </a:extLst>
          </p:cNvPr>
          <p:cNvSpPr/>
          <p:nvPr/>
        </p:nvSpPr>
        <p:spPr>
          <a:xfrm>
            <a:off x="277501" y="3049467"/>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Identification of </a:t>
            </a:r>
            <a:r>
              <a:rPr lang="en-US" sz="1600" b="1" dirty="0">
                <a:solidFill>
                  <a:srgbClr val="000000"/>
                </a:solidFill>
              </a:rPr>
              <a:t>un- and underserved locations</a:t>
            </a:r>
          </a:p>
        </p:txBody>
      </p:sp>
      <p:sp>
        <p:nvSpPr>
          <p:cNvPr id="16" name="Rectangle 15">
            <a:extLst>
              <a:ext uri="{FF2B5EF4-FFF2-40B4-BE49-F238E27FC236}">
                <a16:creationId xmlns:a16="http://schemas.microsoft.com/office/drawing/2014/main" id="{81E293AE-E794-46B0-AAC7-4AAE813C244B}"/>
              </a:ext>
            </a:extLst>
          </p:cNvPr>
          <p:cNvSpPr/>
          <p:nvPr/>
        </p:nvSpPr>
        <p:spPr>
          <a:xfrm>
            <a:off x="277501" y="1392273"/>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Support of </a:t>
            </a:r>
            <a:r>
              <a:rPr lang="en-US" sz="1600" b="1" dirty="0">
                <a:solidFill>
                  <a:srgbClr val="000000"/>
                </a:solidFill>
              </a:rPr>
              <a:t>local, Tribal, and regional</a:t>
            </a:r>
            <a:r>
              <a:rPr lang="en-US" sz="1600" dirty="0">
                <a:solidFill>
                  <a:srgbClr val="000000"/>
                </a:solidFill>
              </a:rPr>
              <a:t> </a:t>
            </a:r>
            <a:r>
              <a:rPr lang="en-US" sz="1600" b="1" dirty="0">
                <a:solidFill>
                  <a:srgbClr val="000000"/>
                </a:solidFill>
              </a:rPr>
              <a:t>broadband planning efforts </a:t>
            </a:r>
          </a:p>
        </p:txBody>
      </p:sp>
      <p:sp>
        <p:nvSpPr>
          <p:cNvPr id="17" name="Rectangle 16">
            <a:extLst>
              <a:ext uri="{FF2B5EF4-FFF2-40B4-BE49-F238E27FC236}">
                <a16:creationId xmlns:a16="http://schemas.microsoft.com/office/drawing/2014/main" id="{60DBF382-0B88-4FA0-928B-0B4F5611F460}"/>
              </a:ext>
            </a:extLst>
          </p:cNvPr>
          <p:cNvSpPr/>
          <p:nvPr/>
        </p:nvSpPr>
        <p:spPr>
          <a:xfrm>
            <a:off x="277501" y="2497069"/>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Certification that </a:t>
            </a:r>
            <a:r>
              <a:rPr lang="en-US" sz="1600" b="1" dirty="0">
                <a:solidFill>
                  <a:srgbClr val="000000"/>
                </a:solidFill>
              </a:rPr>
              <a:t>local coordination </a:t>
            </a:r>
            <a:r>
              <a:rPr lang="en-US" sz="1600" dirty="0">
                <a:solidFill>
                  <a:srgbClr val="000000"/>
                </a:solidFill>
              </a:rPr>
              <a:t>was conducted</a:t>
            </a:r>
          </a:p>
        </p:txBody>
      </p:sp>
      <p:sp>
        <p:nvSpPr>
          <p:cNvPr id="18" name="Rectangle 17">
            <a:extLst>
              <a:ext uri="{FF2B5EF4-FFF2-40B4-BE49-F238E27FC236}">
                <a16:creationId xmlns:a16="http://schemas.microsoft.com/office/drawing/2014/main" id="{3556259D-CEDD-44CB-9BD3-F768A4ADC1B5}"/>
              </a:ext>
            </a:extLst>
          </p:cNvPr>
          <p:cNvSpPr/>
          <p:nvPr/>
        </p:nvSpPr>
        <p:spPr>
          <a:xfrm>
            <a:off x="277501" y="4706661"/>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Detailed plan to </a:t>
            </a:r>
            <a:r>
              <a:rPr lang="en-US" sz="1600" b="1" dirty="0">
                <a:solidFill>
                  <a:srgbClr val="000000"/>
                </a:solidFill>
              </a:rPr>
              <a:t>award subgrants</a:t>
            </a:r>
            <a:r>
              <a:rPr lang="en-US" sz="1600" dirty="0">
                <a:solidFill>
                  <a:srgbClr val="000000"/>
                </a:solidFill>
              </a:rPr>
              <a:t>, including </a:t>
            </a:r>
            <a:r>
              <a:rPr lang="en-US" sz="1600" b="1" dirty="0">
                <a:solidFill>
                  <a:srgbClr val="000000"/>
                </a:solidFill>
              </a:rPr>
              <a:t>Extremely High Cost per Location Threshold </a:t>
            </a:r>
          </a:p>
        </p:txBody>
      </p:sp>
      <p:sp>
        <p:nvSpPr>
          <p:cNvPr id="19" name="Rectangle 18">
            <a:extLst>
              <a:ext uri="{FF2B5EF4-FFF2-40B4-BE49-F238E27FC236}">
                <a16:creationId xmlns:a16="http://schemas.microsoft.com/office/drawing/2014/main" id="{E6600720-AE8A-496E-ADD2-023189B70D69}"/>
              </a:ext>
            </a:extLst>
          </p:cNvPr>
          <p:cNvSpPr/>
          <p:nvPr/>
        </p:nvSpPr>
        <p:spPr>
          <a:xfrm>
            <a:off x="277501" y="3601865"/>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Description of how </a:t>
            </a:r>
            <a:r>
              <a:rPr lang="en-US" sz="1600" b="1" dirty="0">
                <a:solidFill>
                  <a:srgbClr val="000000"/>
                </a:solidFill>
              </a:rPr>
              <a:t>definition of CAI</a:t>
            </a:r>
            <a:r>
              <a:rPr lang="en-US" sz="1600" b="1" baseline="30000" dirty="0">
                <a:solidFill>
                  <a:srgbClr val="000000"/>
                </a:solidFill>
              </a:rPr>
              <a:t>1</a:t>
            </a:r>
            <a:r>
              <a:rPr lang="en-US" sz="1600" b="1" dirty="0">
                <a:solidFill>
                  <a:srgbClr val="000000"/>
                </a:solidFill>
              </a:rPr>
              <a:t> </a:t>
            </a:r>
            <a:r>
              <a:rPr lang="en-US" sz="1600" dirty="0">
                <a:solidFill>
                  <a:srgbClr val="000000"/>
                </a:solidFill>
              </a:rPr>
              <a:t>was applied</a:t>
            </a:r>
          </a:p>
        </p:txBody>
      </p:sp>
      <p:sp>
        <p:nvSpPr>
          <p:cNvPr id="20" name="Rectangle 19">
            <a:extLst>
              <a:ext uri="{FF2B5EF4-FFF2-40B4-BE49-F238E27FC236}">
                <a16:creationId xmlns:a16="http://schemas.microsoft.com/office/drawing/2014/main" id="{E76C558F-7F69-4665-994B-A377912C0710}"/>
              </a:ext>
            </a:extLst>
          </p:cNvPr>
          <p:cNvSpPr/>
          <p:nvPr/>
        </p:nvSpPr>
        <p:spPr>
          <a:xfrm>
            <a:off x="6211575" y="839875"/>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Detail </a:t>
            </a:r>
            <a:r>
              <a:rPr lang="en-US" sz="1600" b="1" dirty="0">
                <a:solidFill>
                  <a:srgbClr val="000000"/>
                </a:solidFill>
              </a:rPr>
              <a:t>use of strong labor standards </a:t>
            </a:r>
            <a:r>
              <a:rPr lang="en-US" sz="1600" dirty="0">
                <a:solidFill>
                  <a:srgbClr val="000000"/>
                </a:solidFill>
              </a:rPr>
              <a:t>and plan for </a:t>
            </a:r>
            <a:r>
              <a:rPr lang="en-US" sz="1600" b="1" dirty="0">
                <a:solidFill>
                  <a:srgbClr val="000000"/>
                </a:solidFill>
              </a:rPr>
              <a:t>labor-related subgrantee selection criteria </a:t>
            </a:r>
          </a:p>
        </p:txBody>
      </p:sp>
      <p:sp>
        <p:nvSpPr>
          <p:cNvPr id="21" name="Rectangle 20">
            <a:extLst>
              <a:ext uri="{FF2B5EF4-FFF2-40B4-BE49-F238E27FC236}">
                <a16:creationId xmlns:a16="http://schemas.microsoft.com/office/drawing/2014/main" id="{E4BB193C-3043-4E9C-A514-3AFD59598378}"/>
              </a:ext>
            </a:extLst>
          </p:cNvPr>
          <p:cNvSpPr/>
          <p:nvPr/>
        </p:nvSpPr>
        <p:spPr>
          <a:xfrm>
            <a:off x="6211575" y="1944671"/>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Support of </a:t>
            </a:r>
            <a:r>
              <a:rPr lang="en-US" sz="1600" b="1" dirty="0">
                <a:solidFill>
                  <a:srgbClr val="000000"/>
                </a:solidFill>
              </a:rPr>
              <a:t>minority- and women-owned businesses</a:t>
            </a:r>
          </a:p>
        </p:txBody>
      </p:sp>
      <p:sp>
        <p:nvSpPr>
          <p:cNvPr id="22" name="Rectangle 21">
            <a:extLst>
              <a:ext uri="{FF2B5EF4-FFF2-40B4-BE49-F238E27FC236}">
                <a16:creationId xmlns:a16="http://schemas.microsoft.com/office/drawing/2014/main" id="{0132BE0E-1E53-4BE2-8DC5-B23FC33319AA}"/>
              </a:ext>
            </a:extLst>
          </p:cNvPr>
          <p:cNvSpPr/>
          <p:nvPr/>
        </p:nvSpPr>
        <p:spPr>
          <a:xfrm>
            <a:off x="6211575" y="4154263"/>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Description of intended use of </a:t>
            </a:r>
            <a:r>
              <a:rPr lang="en-US" sz="1600" b="1" dirty="0">
                <a:solidFill>
                  <a:srgbClr val="000000"/>
                </a:solidFill>
              </a:rPr>
              <a:t>20% funding</a:t>
            </a:r>
          </a:p>
        </p:txBody>
      </p:sp>
      <p:sp>
        <p:nvSpPr>
          <p:cNvPr id="23" name="Rectangle 22">
            <a:extLst>
              <a:ext uri="{FF2B5EF4-FFF2-40B4-BE49-F238E27FC236}">
                <a16:creationId xmlns:a16="http://schemas.microsoft.com/office/drawing/2014/main" id="{282DE113-E57B-45EA-A528-B01C42A0B1A2}"/>
              </a:ext>
            </a:extLst>
          </p:cNvPr>
          <p:cNvSpPr/>
          <p:nvPr/>
        </p:nvSpPr>
        <p:spPr>
          <a:xfrm>
            <a:off x="6211575" y="3049467"/>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Assessment of </a:t>
            </a:r>
            <a:r>
              <a:rPr lang="en-US" sz="1600" b="1" dirty="0">
                <a:solidFill>
                  <a:srgbClr val="000000"/>
                </a:solidFill>
              </a:rPr>
              <a:t>climate threats and mitigation </a:t>
            </a:r>
            <a:r>
              <a:rPr lang="en-US" sz="1600" dirty="0">
                <a:solidFill>
                  <a:srgbClr val="000000"/>
                </a:solidFill>
              </a:rPr>
              <a:t>methods</a:t>
            </a:r>
          </a:p>
        </p:txBody>
      </p:sp>
      <p:sp>
        <p:nvSpPr>
          <p:cNvPr id="24" name="Rectangle 23">
            <a:extLst>
              <a:ext uri="{FF2B5EF4-FFF2-40B4-BE49-F238E27FC236}">
                <a16:creationId xmlns:a16="http://schemas.microsoft.com/office/drawing/2014/main" id="{96FD8BD5-1626-4D29-85C2-5D6D258AEA3D}"/>
              </a:ext>
            </a:extLst>
          </p:cNvPr>
          <p:cNvSpPr/>
          <p:nvPr/>
        </p:nvSpPr>
        <p:spPr>
          <a:xfrm>
            <a:off x="6211575" y="1392273"/>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Detail plan to achieve a </a:t>
            </a:r>
            <a:r>
              <a:rPr lang="en-US" sz="1600" b="1" dirty="0">
                <a:solidFill>
                  <a:srgbClr val="000000"/>
                </a:solidFill>
              </a:rPr>
              <a:t>diverse and highly-skilled workforce </a:t>
            </a:r>
          </a:p>
        </p:txBody>
      </p:sp>
      <p:sp>
        <p:nvSpPr>
          <p:cNvPr id="25" name="Rectangle 24">
            <a:extLst>
              <a:ext uri="{FF2B5EF4-FFF2-40B4-BE49-F238E27FC236}">
                <a16:creationId xmlns:a16="http://schemas.microsoft.com/office/drawing/2014/main" id="{EAC261F5-D93F-40AE-9E5D-A4153A106301}"/>
              </a:ext>
            </a:extLst>
          </p:cNvPr>
          <p:cNvSpPr/>
          <p:nvPr/>
        </p:nvSpPr>
        <p:spPr>
          <a:xfrm>
            <a:off x="6211575" y="2497069"/>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Steps to </a:t>
            </a:r>
            <a:r>
              <a:rPr lang="en-US" sz="1600" b="1" dirty="0">
                <a:solidFill>
                  <a:srgbClr val="000000"/>
                </a:solidFill>
              </a:rPr>
              <a:t>reduce costs and barriers </a:t>
            </a:r>
            <a:r>
              <a:rPr lang="en-US" sz="1600" dirty="0">
                <a:solidFill>
                  <a:srgbClr val="000000"/>
                </a:solidFill>
              </a:rPr>
              <a:t>to deployment</a:t>
            </a:r>
          </a:p>
        </p:txBody>
      </p:sp>
      <p:sp>
        <p:nvSpPr>
          <p:cNvPr id="26" name="Rectangle 25">
            <a:extLst>
              <a:ext uri="{FF2B5EF4-FFF2-40B4-BE49-F238E27FC236}">
                <a16:creationId xmlns:a16="http://schemas.microsoft.com/office/drawing/2014/main" id="{1145D127-ACEF-442D-B85C-59C8E64D5357}"/>
              </a:ext>
            </a:extLst>
          </p:cNvPr>
          <p:cNvSpPr/>
          <p:nvPr/>
        </p:nvSpPr>
        <p:spPr>
          <a:xfrm>
            <a:off x="6211575" y="4706661"/>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Disclosures around plans to waive laws that restrict </a:t>
            </a:r>
            <a:r>
              <a:rPr lang="en-US" sz="1600" b="1" dirty="0">
                <a:solidFill>
                  <a:srgbClr val="000000"/>
                </a:solidFill>
              </a:rPr>
              <a:t>public sector participation </a:t>
            </a:r>
          </a:p>
        </p:txBody>
      </p:sp>
      <p:sp>
        <p:nvSpPr>
          <p:cNvPr id="27" name="Rectangle 26">
            <a:extLst>
              <a:ext uri="{FF2B5EF4-FFF2-40B4-BE49-F238E27FC236}">
                <a16:creationId xmlns:a16="http://schemas.microsoft.com/office/drawing/2014/main" id="{70B54847-2919-4109-A87B-6456708714DA}"/>
              </a:ext>
            </a:extLst>
          </p:cNvPr>
          <p:cNvSpPr/>
          <p:nvPr/>
        </p:nvSpPr>
        <p:spPr>
          <a:xfrm>
            <a:off x="6211575" y="3601865"/>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Description of </a:t>
            </a:r>
            <a:r>
              <a:rPr lang="en-US" sz="1600" b="1" dirty="0">
                <a:solidFill>
                  <a:srgbClr val="000000"/>
                </a:solidFill>
              </a:rPr>
              <a:t>low-cost plans </a:t>
            </a:r>
            <a:r>
              <a:rPr lang="en-US" sz="1600" dirty="0">
                <a:solidFill>
                  <a:srgbClr val="000000"/>
                </a:solidFill>
              </a:rPr>
              <a:t>to be offered</a:t>
            </a:r>
          </a:p>
        </p:txBody>
      </p:sp>
      <p:sp>
        <p:nvSpPr>
          <p:cNvPr id="29" name="AutoShape 98">
            <a:extLst>
              <a:ext uri="{FF2B5EF4-FFF2-40B4-BE49-F238E27FC236}">
                <a16:creationId xmlns:a16="http://schemas.microsoft.com/office/drawing/2014/main" id="{2BB8DAD1-2A72-4713-8A67-F266395F7287}"/>
              </a:ext>
            </a:extLst>
          </p:cNvPr>
          <p:cNvSpPr>
            <a:spLocks noChangeAspect="1" noChangeArrowheads="1" noTextEdit="1"/>
          </p:cNvSpPr>
          <p:nvPr/>
        </p:nvSpPr>
        <p:spPr bwMode="auto">
          <a:xfrm>
            <a:off x="313103" y="966895"/>
            <a:ext cx="254355" cy="25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a:extLst>
              <a:ext uri="{FF2B5EF4-FFF2-40B4-BE49-F238E27FC236}">
                <a16:creationId xmlns:a16="http://schemas.microsoft.com/office/drawing/2014/main" id="{9885677B-B415-4105-A604-560B4CB09DA7}"/>
              </a:ext>
            </a:extLst>
          </p:cNvPr>
          <p:cNvSpPr/>
          <p:nvPr/>
        </p:nvSpPr>
        <p:spPr>
          <a:xfrm>
            <a:off x="343572" y="997806"/>
            <a:ext cx="193417" cy="193417"/>
          </a:xfrm>
          <a:custGeom>
            <a:avLst/>
            <a:gdLst>
              <a:gd name="connsiteX0" fmla="*/ 173832 w 347664"/>
              <a:gd name="connsiteY0" fmla="*/ 125412 h 347664"/>
              <a:gd name="connsiteX1" fmla="*/ 221457 w 347664"/>
              <a:gd name="connsiteY1" fmla="*/ 173037 h 347664"/>
              <a:gd name="connsiteX2" fmla="*/ 173832 w 347664"/>
              <a:gd name="connsiteY2" fmla="*/ 220662 h 347664"/>
              <a:gd name="connsiteX3" fmla="*/ 126207 w 347664"/>
              <a:gd name="connsiteY3" fmla="*/ 173037 h 347664"/>
              <a:gd name="connsiteX4" fmla="*/ 173832 w 347664"/>
              <a:gd name="connsiteY4" fmla="*/ 125412 h 347664"/>
              <a:gd name="connsiteX5" fmla="*/ 173831 w 347664"/>
              <a:gd name="connsiteY5" fmla="*/ 69057 h 347664"/>
              <a:gd name="connsiteX6" fmla="*/ 69056 w 347664"/>
              <a:gd name="connsiteY6" fmla="*/ 173831 h 347664"/>
              <a:gd name="connsiteX7" fmla="*/ 173831 w 347664"/>
              <a:gd name="connsiteY7" fmla="*/ 278605 h 347664"/>
              <a:gd name="connsiteX8" fmla="*/ 278606 w 347664"/>
              <a:gd name="connsiteY8" fmla="*/ 173831 h 347664"/>
              <a:gd name="connsiteX9" fmla="*/ 173831 w 347664"/>
              <a:gd name="connsiteY9" fmla="*/ 69057 h 347664"/>
              <a:gd name="connsiteX10" fmla="*/ 173832 w 347664"/>
              <a:gd name="connsiteY10" fmla="*/ 0 h 347664"/>
              <a:gd name="connsiteX11" fmla="*/ 347664 w 347664"/>
              <a:gd name="connsiteY11" fmla="*/ 173832 h 347664"/>
              <a:gd name="connsiteX12" fmla="*/ 173832 w 347664"/>
              <a:gd name="connsiteY12" fmla="*/ 347664 h 347664"/>
              <a:gd name="connsiteX13" fmla="*/ 0 w 347664"/>
              <a:gd name="connsiteY13" fmla="*/ 173832 h 347664"/>
              <a:gd name="connsiteX14" fmla="*/ 173832 w 347664"/>
              <a:gd name="connsiteY14" fmla="*/ 0 h 34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664" h="347664">
                <a:moveTo>
                  <a:pt x="173832" y="125412"/>
                </a:moveTo>
                <a:cubicBezTo>
                  <a:pt x="200135" y="125412"/>
                  <a:pt x="221457" y="146734"/>
                  <a:pt x="221457" y="173037"/>
                </a:cubicBezTo>
                <a:cubicBezTo>
                  <a:pt x="221457" y="199340"/>
                  <a:pt x="200135" y="220662"/>
                  <a:pt x="173832" y="220662"/>
                </a:cubicBezTo>
                <a:cubicBezTo>
                  <a:pt x="147529" y="220662"/>
                  <a:pt x="126207" y="199340"/>
                  <a:pt x="126207" y="173037"/>
                </a:cubicBezTo>
                <a:cubicBezTo>
                  <a:pt x="126207" y="146734"/>
                  <a:pt x="147529" y="125412"/>
                  <a:pt x="173832" y="125412"/>
                </a:cubicBezTo>
                <a:close/>
                <a:moveTo>
                  <a:pt x="173831" y="69057"/>
                </a:moveTo>
                <a:cubicBezTo>
                  <a:pt x="115965" y="69057"/>
                  <a:pt x="69056" y="115966"/>
                  <a:pt x="69056" y="173831"/>
                </a:cubicBezTo>
                <a:cubicBezTo>
                  <a:pt x="69056" y="231696"/>
                  <a:pt x="115965" y="278605"/>
                  <a:pt x="173831" y="278605"/>
                </a:cubicBezTo>
                <a:cubicBezTo>
                  <a:pt x="231697" y="278605"/>
                  <a:pt x="278606" y="231696"/>
                  <a:pt x="278606" y="173831"/>
                </a:cubicBezTo>
                <a:cubicBezTo>
                  <a:pt x="278606" y="115966"/>
                  <a:pt x="231697" y="69057"/>
                  <a:pt x="173831" y="69057"/>
                </a:cubicBezTo>
                <a:close/>
                <a:moveTo>
                  <a:pt x="173832" y="0"/>
                </a:moveTo>
                <a:cubicBezTo>
                  <a:pt x="269837" y="0"/>
                  <a:pt x="347664" y="77827"/>
                  <a:pt x="347664" y="173832"/>
                </a:cubicBezTo>
                <a:cubicBezTo>
                  <a:pt x="347664" y="269837"/>
                  <a:pt x="269837" y="347664"/>
                  <a:pt x="173832" y="347664"/>
                </a:cubicBezTo>
                <a:cubicBezTo>
                  <a:pt x="77827" y="347664"/>
                  <a:pt x="0" y="269837"/>
                  <a:pt x="0" y="173832"/>
                </a:cubicBezTo>
                <a:cubicBezTo>
                  <a:pt x="0" y="77827"/>
                  <a:pt x="77827" y="0"/>
                  <a:pt x="173832" y="0"/>
                </a:cubicBezTo>
                <a:close/>
              </a:path>
            </a:pathLst>
          </a:cu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a:solidFill>
                <a:srgbClr val="FFFFFF"/>
              </a:solidFill>
            </a:endParaRPr>
          </a:p>
        </p:txBody>
      </p:sp>
      <p:sp>
        <p:nvSpPr>
          <p:cNvPr id="33" name="AutoShape 28">
            <a:extLst>
              <a:ext uri="{FF2B5EF4-FFF2-40B4-BE49-F238E27FC236}">
                <a16:creationId xmlns:a16="http://schemas.microsoft.com/office/drawing/2014/main" id="{BF17C58C-2B9D-455F-B976-01234BCE4277}"/>
              </a:ext>
            </a:extLst>
          </p:cNvPr>
          <p:cNvSpPr>
            <a:spLocks noChangeAspect="1" noChangeArrowheads="1" noTextEdit="1"/>
          </p:cNvSpPr>
          <p:nvPr/>
        </p:nvSpPr>
        <p:spPr bwMode="auto">
          <a:xfrm>
            <a:off x="306359" y="2613130"/>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0">
            <a:extLst>
              <a:ext uri="{FF2B5EF4-FFF2-40B4-BE49-F238E27FC236}">
                <a16:creationId xmlns:a16="http://schemas.microsoft.com/office/drawing/2014/main" id="{4DCCC0C4-54DA-4B56-87A9-646A88BA306F}"/>
              </a:ext>
            </a:extLst>
          </p:cNvPr>
          <p:cNvSpPr>
            <a:spLocks noEditPoints="1"/>
          </p:cNvSpPr>
          <p:nvPr/>
        </p:nvSpPr>
        <p:spPr bwMode="auto">
          <a:xfrm>
            <a:off x="323043" y="2669720"/>
            <a:ext cx="234814" cy="154664"/>
          </a:xfrm>
          <a:custGeom>
            <a:avLst/>
            <a:gdLst>
              <a:gd name="T0" fmla="*/ 439 w 876"/>
              <a:gd name="T1" fmla="*/ 187 h 577"/>
              <a:gd name="T2" fmla="*/ 330 w 876"/>
              <a:gd name="T3" fmla="*/ 256 h 577"/>
              <a:gd name="T4" fmla="*/ 291 w 876"/>
              <a:gd name="T5" fmla="*/ 256 h 577"/>
              <a:gd name="T6" fmla="*/ 161 w 876"/>
              <a:gd name="T7" fmla="*/ 182 h 577"/>
              <a:gd name="T8" fmla="*/ 115 w 876"/>
              <a:gd name="T9" fmla="*/ 136 h 577"/>
              <a:gd name="T10" fmla="*/ 703 w 876"/>
              <a:gd name="T11" fmla="*/ 187 h 577"/>
              <a:gd name="T12" fmla="*/ 593 w 876"/>
              <a:gd name="T13" fmla="*/ 256 h 577"/>
              <a:gd name="T14" fmla="*/ 554 w 876"/>
              <a:gd name="T15" fmla="*/ 256 h 577"/>
              <a:gd name="T16" fmla="*/ 0 w 876"/>
              <a:gd name="T17" fmla="*/ 436 h 577"/>
              <a:gd name="T18" fmla="*/ 18 w 876"/>
              <a:gd name="T19" fmla="*/ 316 h 577"/>
              <a:gd name="T20" fmla="*/ 0 w 876"/>
              <a:gd name="T21" fmla="*/ 316 h 577"/>
              <a:gd name="T22" fmla="*/ 467 w 876"/>
              <a:gd name="T23" fmla="*/ 299 h 577"/>
              <a:gd name="T24" fmla="*/ 388 w 876"/>
              <a:gd name="T25" fmla="*/ 370 h 577"/>
              <a:gd name="T26" fmla="*/ 567 w 876"/>
              <a:gd name="T27" fmla="*/ 577 h 577"/>
              <a:gd name="T28" fmla="*/ 594 w 876"/>
              <a:gd name="T29" fmla="*/ 529 h 577"/>
              <a:gd name="T30" fmla="*/ 657 w 876"/>
              <a:gd name="T31" fmla="*/ 235 h 577"/>
              <a:gd name="T32" fmla="*/ 600 w 876"/>
              <a:gd name="T33" fmla="*/ 190 h 577"/>
              <a:gd name="T34" fmla="*/ 723 w 876"/>
              <a:gd name="T35" fmla="*/ 255 h 577"/>
              <a:gd name="T36" fmla="*/ 818 w 876"/>
              <a:gd name="T37" fmla="*/ 256 h 577"/>
              <a:gd name="T38" fmla="*/ 867 w 876"/>
              <a:gd name="T39" fmla="*/ 238 h 577"/>
              <a:gd name="T40" fmla="*/ 730 w 876"/>
              <a:gd name="T41" fmla="*/ 299 h 577"/>
              <a:gd name="T42" fmla="*/ 651 w 876"/>
              <a:gd name="T43" fmla="*/ 370 h 577"/>
              <a:gd name="T44" fmla="*/ 830 w 876"/>
              <a:gd name="T45" fmla="*/ 577 h 577"/>
              <a:gd name="T46" fmla="*/ 857 w 876"/>
              <a:gd name="T47" fmla="*/ 529 h 577"/>
              <a:gd name="T48" fmla="*/ 661 w 876"/>
              <a:gd name="T49" fmla="*/ 222 h 577"/>
              <a:gd name="T50" fmla="*/ 802 w 876"/>
              <a:gd name="T51" fmla="*/ 235 h 577"/>
              <a:gd name="T52" fmla="*/ 618 w 876"/>
              <a:gd name="T53" fmla="*/ 138 h 577"/>
              <a:gd name="T54" fmla="*/ 459 w 876"/>
              <a:gd name="T55" fmla="*/ 255 h 577"/>
              <a:gd name="T56" fmla="*/ 389 w 876"/>
              <a:gd name="T57" fmla="*/ 232 h 577"/>
              <a:gd name="T58" fmla="*/ 467 w 876"/>
              <a:gd name="T59" fmla="*/ 281 h 577"/>
              <a:gd name="T60" fmla="*/ 130 w 876"/>
              <a:gd name="T61" fmla="*/ 235 h 577"/>
              <a:gd name="T62" fmla="*/ 73 w 876"/>
              <a:gd name="T63" fmla="*/ 190 h 577"/>
              <a:gd name="T64" fmla="*/ 196 w 876"/>
              <a:gd name="T65" fmla="*/ 255 h 577"/>
              <a:gd name="T66" fmla="*/ 272 w 876"/>
              <a:gd name="T67" fmla="*/ 264 h 577"/>
              <a:gd name="T68" fmla="*/ 154 w 876"/>
              <a:gd name="T69" fmla="*/ 194 h 577"/>
              <a:gd name="T70" fmla="*/ 82 w 876"/>
              <a:gd name="T71" fmla="*/ 141 h 577"/>
              <a:gd name="T72" fmla="*/ 279 w 876"/>
              <a:gd name="T73" fmla="*/ 377 h 577"/>
              <a:gd name="T74" fmla="*/ 102 w 876"/>
              <a:gd name="T75" fmla="*/ 331 h 577"/>
              <a:gd name="T76" fmla="*/ 296 w 876"/>
              <a:gd name="T77" fmla="*/ 572 h 577"/>
              <a:gd name="T78" fmla="*/ 328 w 876"/>
              <a:gd name="T79" fmla="*/ 558 h 577"/>
              <a:gd name="T80" fmla="*/ 341 w 876"/>
              <a:gd name="T81" fmla="*/ 177 h 577"/>
              <a:gd name="T82" fmla="*/ 544 w 876"/>
              <a:gd name="T83" fmla="*/ 250 h 577"/>
              <a:gd name="T84" fmla="*/ 369 w 876"/>
              <a:gd name="T85" fmla="*/ 145 h 577"/>
              <a:gd name="T86" fmla="*/ 341 w 876"/>
              <a:gd name="T87" fmla="*/ 177 h 577"/>
              <a:gd name="T88" fmla="*/ 115 w 876"/>
              <a:gd name="T89" fmla="*/ 113 h 577"/>
              <a:gd name="T90" fmla="*/ 152 w 876"/>
              <a:gd name="T91" fmla="*/ 106 h 577"/>
              <a:gd name="T92" fmla="*/ 153 w 876"/>
              <a:gd name="T93" fmla="*/ 30 h 577"/>
              <a:gd name="T94" fmla="*/ 58 w 876"/>
              <a:gd name="T95" fmla="*/ 30 h 577"/>
              <a:gd name="T96" fmla="*/ 338 w 876"/>
              <a:gd name="T97" fmla="*/ 125 h 577"/>
              <a:gd name="T98" fmla="*/ 395 w 876"/>
              <a:gd name="T99" fmla="*/ 113 h 577"/>
              <a:gd name="T100" fmla="*/ 415 w 876"/>
              <a:gd name="T101" fmla="*/ 48 h 577"/>
              <a:gd name="T102" fmla="*/ 425 w 876"/>
              <a:gd name="T103" fmla="*/ 13 h 577"/>
              <a:gd name="T104" fmla="*/ 338 w 876"/>
              <a:gd name="T105" fmla="*/ 100 h 577"/>
              <a:gd name="T106" fmla="*/ 642 w 876"/>
              <a:gd name="T107" fmla="*/ 122 h 577"/>
              <a:gd name="T108" fmla="*/ 674 w 876"/>
              <a:gd name="T109" fmla="*/ 112 h 577"/>
              <a:gd name="T110" fmla="*/ 677 w 876"/>
              <a:gd name="T111" fmla="*/ 46 h 577"/>
              <a:gd name="T112" fmla="*/ 637 w 876"/>
              <a:gd name="T113" fmla="*/ 2 h 577"/>
              <a:gd name="T114" fmla="*/ 602 w 876"/>
              <a:gd name="T115" fmla="*/ 12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6" h="577">
                <a:moveTo>
                  <a:pt x="379" y="136"/>
                </a:moveTo>
                <a:cubicBezTo>
                  <a:pt x="424" y="182"/>
                  <a:pt x="424" y="182"/>
                  <a:pt x="424" y="182"/>
                </a:cubicBezTo>
                <a:cubicBezTo>
                  <a:pt x="439" y="187"/>
                  <a:pt x="439" y="187"/>
                  <a:pt x="439" y="187"/>
                </a:cubicBezTo>
                <a:cubicBezTo>
                  <a:pt x="439" y="187"/>
                  <a:pt x="439" y="187"/>
                  <a:pt x="439" y="187"/>
                </a:cubicBezTo>
                <a:cubicBezTo>
                  <a:pt x="431" y="159"/>
                  <a:pt x="407" y="139"/>
                  <a:pt x="379" y="136"/>
                </a:cubicBezTo>
                <a:close/>
                <a:moveTo>
                  <a:pt x="330" y="256"/>
                </a:moveTo>
                <a:cubicBezTo>
                  <a:pt x="326" y="238"/>
                  <a:pt x="326" y="238"/>
                  <a:pt x="326" y="238"/>
                </a:cubicBezTo>
                <a:cubicBezTo>
                  <a:pt x="293" y="238"/>
                  <a:pt x="293" y="238"/>
                  <a:pt x="293" y="238"/>
                </a:cubicBezTo>
                <a:cubicBezTo>
                  <a:pt x="295" y="244"/>
                  <a:pt x="294" y="251"/>
                  <a:pt x="291" y="256"/>
                </a:cubicBezTo>
                <a:cubicBezTo>
                  <a:pt x="330" y="256"/>
                  <a:pt x="330" y="256"/>
                  <a:pt x="330" y="256"/>
                </a:cubicBezTo>
                <a:close/>
                <a:moveTo>
                  <a:pt x="115" y="136"/>
                </a:moveTo>
                <a:cubicBezTo>
                  <a:pt x="161" y="182"/>
                  <a:pt x="161" y="182"/>
                  <a:pt x="161" y="182"/>
                </a:cubicBezTo>
                <a:cubicBezTo>
                  <a:pt x="176" y="187"/>
                  <a:pt x="176" y="187"/>
                  <a:pt x="176" y="187"/>
                </a:cubicBezTo>
                <a:cubicBezTo>
                  <a:pt x="176" y="187"/>
                  <a:pt x="176" y="187"/>
                  <a:pt x="176" y="187"/>
                </a:cubicBezTo>
                <a:cubicBezTo>
                  <a:pt x="167" y="159"/>
                  <a:pt x="143" y="139"/>
                  <a:pt x="115" y="136"/>
                </a:cubicBezTo>
                <a:close/>
                <a:moveTo>
                  <a:pt x="642" y="136"/>
                </a:moveTo>
                <a:cubicBezTo>
                  <a:pt x="688" y="182"/>
                  <a:pt x="688" y="182"/>
                  <a:pt x="688" y="182"/>
                </a:cubicBezTo>
                <a:cubicBezTo>
                  <a:pt x="703" y="187"/>
                  <a:pt x="703" y="187"/>
                  <a:pt x="703" y="187"/>
                </a:cubicBezTo>
                <a:cubicBezTo>
                  <a:pt x="703" y="187"/>
                  <a:pt x="703" y="187"/>
                  <a:pt x="703" y="187"/>
                </a:cubicBezTo>
                <a:cubicBezTo>
                  <a:pt x="694" y="159"/>
                  <a:pt x="670" y="139"/>
                  <a:pt x="642" y="136"/>
                </a:cubicBezTo>
                <a:close/>
                <a:moveTo>
                  <a:pt x="593" y="256"/>
                </a:moveTo>
                <a:cubicBezTo>
                  <a:pt x="590" y="238"/>
                  <a:pt x="590" y="238"/>
                  <a:pt x="590" y="238"/>
                </a:cubicBezTo>
                <a:cubicBezTo>
                  <a:pt x="557" y="238"/>
                  <a:pt x="557" y="238"/>
                  <a:pt x="557" y="238"/>
                </a:cubicBezTo>
                <a:cubicBezTo>
                  <a:pt x="558" y="244"/>
                  <a:pt x="557" y="251"/>
                  <a:pt x="554" y="256"/>
                </a:cubicBezTo>
                <a:cubicBezTo>
                  <a:pt x="593" y="256"/>
                  <a:pt x="593" y="256"/>
                  <a:pt x="593" y="256"/>
                </a:cubicBezTo>
                <a:close/>
                <a:moveTo>
                  <a:pt x="0" y="316"/>
                </a:moveTo>
                <a:cubicBezTo>
                  <a:pt x="0" y="436"/>
                  <a:pt x="0" y="436"/>
                  <a:pt x="0" y="436"/>
                </a:cubicBezTo>
                <a:cubicBezTo>
                  <a:pt x="0" y="441"/>
                  <a:pt x="4" y="445"/>
                  <a:pt x="9" y="445"/>
                </a:cubicBezTo>
                <a:cubicBezTo>
                  <a:pt x="14" y="445"/>
                  <a:pt x="18" y="441"/>
                  <a:pt x="18" y="436"/>
                </a:cubicBezTo>
                <a:cubicBezTo>
                  <a:pt x="18" y="316"/>
                  <a:pt x="18" y="316"/>
                  <a:pt x="18" y="316"/>
                </a:cubicBezTo>
                <a:cubicBezTo>
                  <a:pt x="18" y="287"/>
                  <a:pt x="39" y="262"/>
                  <a:pt x="66" y="257"/>
                </a:cubicBezTo>
                <a:cubicBezTo>
                  <a:pt x="63" y="239"/>
                  <a:pt x="63" y="239"/>
                  <a:pt x="63" y="239"/>
                </a:cubicBezTo>
                <a:cubicBezTo>
                  <a:pt x="27" y="246"/>
                  <a:pt x="0" y="278"/>
                  <a:pt x="0" y="316"/>
                </a:cubicBezTo>
                <a:close/>
                <a:moveTo>
                  <a:pt x="544" y="380"/>
                </a:moveTo>
                <a:cubicBezTo>
                  <a:pt x="544" y="379"/>
                  <a:pt x="543" y="378"/>
                  <a:pt x="542" y="377"/>
                </a:cubicBezTo>
                <a:cubicBezTo>
                  <a:pt x="467" y="299"/>
                  <a:pt x="467" y="299"/>
                  <a:pt x="467" y="299"/>
                </a:cubicBezTo>
                <a:cubicBezTo>
                  <a:pt x="423" y="326"/>
                  <a:pt x="365" y="326"/>
                  <a:pt x="365" y="326"/>
                </a:cubicBezTo>
                <a:cubicBezTo>
                  <a:pt x="365" y="331"/>
                  <a:pt x="365" y="331"/>
                  <a:pt x="365" y="331"/>
                </a:cubicBezTo>
                <a:cubicBezTo>
                  <a:pt x="365" y="336"/>
                  <a:pt x="367" y="361"/>
                  <a:pt x="388" y="370"/>
                </a:cubicBezTo>
                <a:cubicBezTo>
                  <a:pt x="403" y="377"/>
                  <a:pt x="471" y="415"/>
                  <a:pt x="485" y="423"/>
                </a:cubicBezTo>
                <a:cubicBezTo>
                  <a:pt x="559" y="572"/>
                  <a:pt x="559" y="572"/>
                  <a:pt x="559" y="572"/>
                </a:cubicBezTo>
                <a:cubicBezTo>
                  <a:pt x="560" y="575"/>
                  <a:pt x="564" y="577"/>
                  <a:pt x="567" y="577"/>
                </a:cubicBezTo>
                <a:cubicBezTo>
                  <a:pt x="568" y="577"/>
                  <a:pt x="569" y="577"/>
                  <a:pt x="570" y="576"/>
                </a:cubicBezTo>
                <a:cubicBezTo>
                  <a:pt x="579" y="573"/>
                  <a:pt x="587" y="567"/>
                  <a:pt x="592" y="558"/>
                </a:cubicBezTo>
                <a:cubicBezTo>
                  <a:pt x="596" y="549"/>
                  <a:pt x="597" y="539"/>
                  <a:pt x="594" y="529"/>
                </a:cubicBezTo>
                <a:cubicBezTo>
                  <a:pt x="544" y="380"/>
                  <a:pt x="544" y="380"/>
                  <a:pt x="544" y="380"/>
                </a:cubicBezTo>
                <a:close/>
                <a:moveTo>
                  <a:pt x="723" y="255"/>
                </a:moveTo>
                <a:cubicBezTo>
                  <a:pt x="657" y="235"/>
                  <a:pt x="657" y="235"/>
                  <a:pt x="657" y="235"/>
                </a:cubicBezTo>
                <a:cubicBezTo>
                  <a:pt x="655" y="234"/>
                  <a:pt x="655" y="234"/>
                  <a:pt x="655" y="234"/>
                </a:cubicBezTo>
                <a:cubicBezTo>
                  <a:pt x="652" y="232"/>
                  <a:pt x="652" y="232"/>
                  <a:pt x="652" y="232"/>
                </a:cubicBezTo>
                <a:cubicBezTo>
                  <a:pt x="600" y="190"/>
                  <a:pt x="600" y="190"/>
                  <a:pt x="600" y="190"/>
                </a:cubicBezTo>
                <a:cubicBezTo>
                  <a:pt x="622" y="310"/>
                  <a:pt x="622" y="310"/>
                  <a:pt x="622" y="310"/>
                </a:cubicBezTo>
                <a:cubicBezTo>
                  <a:pt x="670" y="304"/>
                  <a:pt x="713" y="289"/>
                  <a:pt x="730" y="281"/>
                </a:cubicBezTo>
                <a:cubicBezTo>
                  <a:pt x="723" y="255"/>
                  <a:pt x="723" y="255"/>
                  <a:pt x="723" y="255"/>
                </a:cubicBezTo>
                <a:close/>
                <a:moveTo>
                  <a:pt x="867" y="238"/>
                </a:moveTo>
                <a:cubicBezTo>
                  <a:pt x="820" y="238"/>
                  <a:pt x="820" y="238"/>
                  <a:pt x="820" y="238"/>
                </a:cubicBezTo>
                <a:cubicBezTo>
                  <a:pt x="822" y="244"/>
                  <a:pt x="821" y="251"/>
                  <a:pt x="818" y="256"/>
                </a:cubicBezTo>
                <a:cubicBezTo>
                  <a:pt x="867" y="256"/>
                  <a:pt x="867" y="256"/>
                  <a:pt x="867" y="256"/>
                </a:cubicBezTo>
                <a:cubicBezTo>
                  <a:pt x="872" y="256"/>
                  <a:pt x="876" y="252"/>
                  <a:pt x="876" y="247"/>
                </a:cubicBezTo>
                <a:cubicBezTo>
                  <a:pt x="876" y="242"/>
                  <a:pt x="872" y="238"/>
                  <a:pt x="867" y="238"/>
                </a:cubicBezTo>
                <a:close/>
                <a:moveTo>
                  <a:pt x="807" y="380"/>
                </a:moveTo>
                <a:cubicBezTo>
                  <a:pt x="807" y="379"/>
                  <a:pt x="806" y="378"/>
                  <a:pt x="805" y="377"/>
                </a:cubicBezTo>
                <a:cubicBezTo>
                  <a:pt x="730" y="299"/>
                  <a:pt x="730" y="299"/>
                  <a:pt x="730" y="299"/>
                </a:cubicBezTo>
                <a:cubicBezTo>
                  <a:pt x="688" y="323"/>
                  <a:pt x="628" y="326"/>
                  <a:pt x="628" y="326"/>
                </a:cubicBezTo>
                <a:cubicBezTo>
                  <a:pt x="629" y="331"/>
                  <a:pt x="629" y="331"/>
                  <a:pt x="629" y="331"/>
                </a:cubicBezTo>
                <a:cubicBezTo>
                  <a:pt x="629" y="336"/>
                  <a:pt x="630" y="361"/>
                  <a:pt x="651" y="370"/>
                </a:cubicBezTo>
                <a:cubicBezTo>
                  <a:pt x="667" y="377"/>
                  <a:pt x="735" y="415"/>
                  <a:pt x="749" y="423"/>
                </a:cubicBezTo>
                <a:cubicBezTo>
                  <a:pt x="823" y="572"/>
                  <a:pt x="823" y="572"/>
                  <a:pt x="823" y="572"/>
                </a:cubicBezTo>
                <a:cubicBezTo>
                  <a:pt x="824" y="575"/>
                  <a:pt x="827" y="577"/>
                  <a:pt x="830" y="577"/>
                </a:cubicBezTo>
                <a:cubicBezTo>
                  <a:pt x="831" y="577"/>
                  <a:pt x="832" y="577"/>
                  <a:pt x="833" y="576"/>
                </a:cubicBezTo>
                <a:cubicBezTo>
                  <a:pt x="843" y="573"/>
                  <a:pt x="850" y="567"/>
                  <a:pt x="855" y="558"/>
                </a:cubicBezTo>
                <a:cubicBezTo>
                  <a:pt x="860" y="549"/>
                  <a:pt x="861" y="539"/>
                  <a:pt x="857" y="529"/>
                </a:cubicBezTo>
                <a:cubicBezTo>
                  <a:pt x="807" y="380"/>
                  <a:pt x="807" y="380"/>
                  <a:pt x="807" y="380"/>
                </a:cubicBezTo>
                <a:close/>
                <a:moveTo>
                  <a:pt x="605" y="177"/>
                </a:moveTo>
                <a:cubicBezTo>
                  <a:pt x="661" y="222"/>
                  <a:pt x="661" y="222"/>
                  <a:pt x="661" y="222"/>
                </a:cubicBezTo>
                <a:cubicBezTo>
                  <a:pt x="799" y="264"/>
                  <a:pt x="799" y="264"/>
                  <a:pt x="799" y="264"/>
                </a:cubicBezTo>
                <a:cubicBezTo>
                  <a:pt x="807" y="250"/>
                  <a:pt x="807" y="250"/>
                  <a:pt x="807" y="250"/>
                </a:cubicBezTo>
                <a:cubicBezTo>
                  <a:pt x="811" y="245"/>
                  <a:pt x="808" y="237"/>
                  <a:pt x="802" y="235"/>
                </a:cubicBezTo>
                <a:cubicBezTo>
                  <a:pt x="681" y="194"/>
                  <a:pt x="681" y="194"/>
                  <a:pt x="681" y="194"/>
                </a:cubicBezTo>
                <a:cubicBezTo>
                  <a:pt x="633" y="145"/>
                  <a:pt x="633" y="145"/>
                  <a:pt x="633" y="145"/>
                </a:cubicBezTo>
                <a:cubicBezTo>
                  <a:pt x="629" y="141"/>
                  <a:pt x="624" y="138"/>
                  <a:pt x="618" y="138"/>
                </a:cubicBezTo>
                <a:cubicBezTo>
                  <a:pt x="615" y="138"/>
                  <a:pt x="611" y="139"/>
                  <a:pt x="608" y="141"/>
                </a:cubicBezTo>
                <a:cubicBezTo>
                  <a:pt x="594" y="148"/>
                  <a:pt x="592" y="167"/>
                  <a:pt x="605" y="177"/>
                </a:cubicBezTo>
                <a:close/>
                <a:moveTo>
                  <a:pt x="459" y="255"/>
                </a:moveTo>
                <a:cubicBezTo>
                  <a:pt x="394" y="235"/>
                  <a:pt x="394" y="235"/>
                  <a:pt x="394" y="235"/>
                </a:cubicBezTo>
                <a:cubicBezTo>
                  <a:pt x="391" y="234"/>
                  <a:pt x="391" y="234"/>
                  <a:pt x="391" y="234"/>
                </a:cubicBezTo>
                <a:cubicBezTo>
                  <a:pt x="389" y="232"/>
                  <a:pt x="389" y="232"/>
                  <a:pt x="389" y="232"/>
                </a:cubicBezTo>
                <a:cubicBezTo>
                  <a:pt x="336" y="190"/>
                  <a:pt x="336" y="190"/>
                  <a:pt x="336" y="190"/>
                </a:cubicBezTo>
                <a:cubicBezTo>
                  <a:pt x="358" y="310"/>
                  <a:pt x="358" y="310"/>
                  <a:pt x="358" y="310"/>
                </a:cubicBezTo>
                <a:cubicBezTo>
                  <a:pt x="406" y="304"/>
                  <a:pt x="450" y="289"/>
                  <a:pt x="467" y="281"/>
                </a:cubicBezTo>
                <a:cubicBezTo>
                  <a:pt x="459" y="255"/>
                  <a:pt x="459" y="255"/>
                  <a:pt x="459" y="255"/>
                </a:cubicBezTo>
                <a:close/>
                <a:moveTo>
                  <a:pt x="196" y="255"/>
                </a:moveTo>
                <a:cubicBezTo>
                  <a:pt x="130" y="235"/>
                  <a:pt x="130" y="235"/>
                  <a:pt x="130" y="235"/>
                </a:cubicBezTo>
                <a:cubicBezTo>
                  <a:pt x="128" y="234"/>
                  <a:pt x="128" y="234"/>
                  <a:pt x="128" y="234"/>
                </a:cubicBezTo>
                <a:cubicBezTo>
                  <a:pt x="126" y="232"/>
                  <a:pt x="126" y="232"/>
                  <a:pt x="126" y="232"/>
                </a:cubicBezTo>
                <a:cubicBezTo>
                  <a:pt x="73" y="190"/>
                  <a:pt x="73" y="190"/>
                  <a:pt x="73" y="190"/>
                </a:cubicBezTo>
                <a:cubicBezTo>
                  <a:pt x="95" y="310"/>
                  <a:pt x="95" y="310"/>
                  <a:pt x="95" y="310"/>
                </a:cubicBezTo>
                <a:cubicBezTo>
                  <a:pt x="143" y="304"/>
                  <a:pt x="186" y="289"/>
                  <a:pt x="204" y="281"/>
                </a:cubicBezTo>
                <a:cubicBezTo>
                  <a:pt x="196" y="255"/>
                  <a:pt x="196" y="255"/>
                  <a:pt x="196" y="255"/>
                </a:cubicBezTo>
                <a:close/>
                <a:moveTo>
                  <a:pt x="78" y="177"/>
                </a:moveTo>
                <a:cubicBezTo>
                  <a:pt x="78" y="177"/>
                  <a:pt x="78" y="177"/>
                  <a:pt x="134" y="222"/>
                </a:cubicBezTo>
                <a:cubicBezTo>
                  <a:pt x="134" y="222"/>
                  <a:pt x="134" y="222"/>
                  <a:pt x="272" y="264"/>
                </a:cubicBezTo>
                <a:cubicBezTo>
                  <a:pt x="272" y="264"/>
                  <a:pt x="272" y="264"/>
                  <a:pt x="280" y="250"/>
                </a:cubicBezTo>
                <a:cubicBezTo>
                  <a:pt x="284" y="245"/>
                  <a:pt x="281" y="237"/>
                  <a:pt x="275" y="235"/>
                </a:cubicBezTo>
                <a:cubicBezTo>
                  <a:pt x="275" y="235"/>
                  <a:pt x="275" y="235"/>
                  <a:pt x="154" y="194"/>
                </a:cubicBezTo>
                <a:cubicBezTo>
                  <a:pt x="154" y="194"/>
                  <a:pt x="154" y="194"/>
                  <a:pt x="106" y="145"/>
                </a:cubicBezTo>
                <a:cubicBezTo>
                  <a:pt x="102" y="141"/>
                  <a:pt x="97" y="138"/>
                  <a:pt x="91" y="138"/>
                </a:cubicBezTo>
                <a:cubicBezTo>
                  <a:pt x="88" y="138"/>
                  <a:pt x="84" y="139"/>
                  <a:pt x="82" y="141"/>
                </a:cubicBezTo>
                <a:cubicBezTo>
                  <a:pt x="67" y="148"/>
                  <a:pt x="65" y="167"/>
                  <a:pt x="78" y="177"/>
                </a:cubicBezTo>
                <a:close/>
                <a:moveTo>
                  <a:pt x="281" y="380"/>
                </a:moveTo>
                <a:cubicBezTo>
                  <a:pt x="280" y="379"/>
                  <a:pt x="279" y="378"/>
                  <a:pt x="279" y="377"/>
                </a:cubicBezTo>
                <a:cubicBezTo>
                  <a:pt x="279" y="377"/>
                  <a:pt x="279" y="377"/>
                  <a:pt x="203" y="299"/>
                </a:cubicBezTo>
                <a:cubicBezTo>
                  <a:pt x="167" y="322"/>
                  <a:pt x="101" y="326"/>
                  <a:pt x="101" y="326"/>
                </a:cubicBezTo>
                <a:cubicBezTo>
                  <a:pt x="101" y="326"/>
                  <a:pt x="101" y="326"/>
                  <a:pt x="102" y="331"/>
                </a:cubicBezTo>
                <a:cubicBezTo>
                  <a:pt x="102" y="336"/>
                  <a:pt x="104" y="361"/>
                  <a:pt x="124" y="370"/>
                </a:cubicBezTo>
                <a:cubicBezTo>
                  <a:pt x="140" y="377"/>
                  <a:pt x="208" y="415"/>
                  <a:pt x="222" y="423"/>
                </a:cubicBezTo>
                <a:cubicBezTo>
                  <a:pt x="222" y="423"/>
                  <a:pt x="222" y="423"/>
                  <a:pt x="296" y="572"/>
                </a:cubicBezTo>
                <a:cubicBezTo>
                  <a:pt x="297" y="575"/>
                  <a:pt x="300" y="577"/>
                  <a:pt x="303" y="577"/>
                </a:cubicBezTo>
                <a:cubicBezTo>
                  <a:pt x="304" y="577"/>
                  <a:pt x="305" y="577"/>
                  <a:pt x="306" y="576"/>
                </a:cubicBezTo>
                <a:cubicBezTo>
                  <a:pt x="316" y="573"/>
                  <a:pt x="323" y="567"/>
                  <a:pt x="328" y="558"/>
                </a:cubicBezTo>
                <a:cubicBezTo>
                  <a:pt x="333" y="549"/>
                  <a:pt x="334" y="539"/>
                  <a:pt x="330" y="529"/>
                </a:cubicBezTo>
                <a:cubicBezTo>
                  <a:pt x="330" y="529"/>
                  <a:pt x="330" y="529"/>
                  <a:pt x="281" y="380"/>
                </a:cubicBezTo>
                <a:close/>
                <a:moveTo>
                  <a:pt x="341" y="177"/>
                </a:moveTo>
                <a:cubicBezTo>
                  <a:pt x="397" y="222"/>
                  <a:pt x="397" y="222"/>
                  <a:pt x="397" y="222"/>
                </a:cubicBezTo>
                <a:cubicBezTo>
                  <a:pt x="535" y="264"/>
                  <a:pt x="535" y="264"/>
                  <a:pt x="535" y="264"/>
                </a:cubicBezTo>
                <a:cubicBezTo>
                  <a:pt x="544" y="250"/>
                  <a:pt x="544" y="250"/>
                  <a:pt x="544" y="250"/>
                </a:cubicBezTo>
                <a:cubicBezTo>
                  <a:pt x="547" y="245"/>
                  <a:pt x="545" y="237"/>
                  <a:pt x="539" y="235"/>
                </a:cubicBezTo>
                <a:cubicBezTo>
                  <a:pt x="417" y="194"/>
                  <a:pt x="417" y="194"/>
                  <a:pt x="417" y="194"/>
                </a:cubicBezTo>
                <a:cubicBezTo>
                  <a:pt x="369" y="145"/>
                  <a:pt x="369" y="145"/>
                  <a:pt x="369" y="145"/>
                </a:cubicBezTo>
                <a:cubicBezTo>
                  <a:pt x="365" y="141"/>
                  <a:pt x="360" y="138"/>
                  <a:pt x="354" y="138"/>
                </a:cubicBezTo>
                <a:cubicBezTo>
                  <a:pt x="351" y="138"/>
                  <a:pt x="348" y="139"/>
                  <a:pt x="345" y="141"/>
                </a:cubicBezTo>
                <a:cubicBezTo>
                  <a:pt x="331" y="148"/>
                  <a:pt x="329" y="167"/>
                  <a:pt x="341" y="177"/>
                </a:cubicBezTo>
                <a:close/>
                <a:moveTo>
                  <a:pt x="75" y="125"/>
                </a:moveTo>
                <a:cubicBezTo>
                  <a:pt x="115" y="122"/>
                  <a:pt x="115" y="122"/>
                  <a:pt x="115" y="122"/>
                </a:cubicBezTo>
                <a:cubicBezTo>
                  <a:pt x="115" y="113"/>
                  <a:pt x="115" y="113"/>
                  <a:pt x="115" y="113"/>
                </a:cubicBezTo>
                <a:cubicBezTo>
                  <a:pt x="122" y="113"/>
                  <a:pt x="127" y="113"/>
                  <a:pt x="132" y="113"/>
                </a:cubicBezTo>
                <a:cubicBezTo>
                  <a:pt x="139" y="113"/>
                  <a:pt x="144" y="113"/>
                  <a:pt x="147" y="112"/>
                </a:cubicBezTo>
                <a:cubicBezTo>
                  <a:pt x="150" y="111"/>
                  <a:pt x="151" y="108"/>
                  <a:pt x="152" y="106"/>
                </a:cubicBezTo>
                <a:cubicBezTo>
                  <a:pt x="155" y="97"/>
                  <a:pt x="161" y="66"/>
                  <a:pt x="152" y="48"/>
                </a:cubicBezTo>
                <a:cubicBezTo>
                  <a:pt x="151" y="47"/>
                  <a:pt x="151" y="47"/>
                  <a:pt x="150" y="46"/>
                </a:cubicBezTo>
                <a:cubicBezTo>
                  <a:pt x="153" y="30"/>
                  <a:pt x="153" y="30"/>
                  <a:pt x="153" y="30"/>
                </a:cubicBezTo>
                <a:cubicBezTo>
                  <a:pt x="155" y="23"/>
                  <a:pt x="165" y="13"/>
                  <a:pt x="161" y="13"/>
                </a:cubicBezTo>
                <a:cubicBezTo>
                  <a:pt x="131" y="12"/>
                  <a:pt x="143" y="4"/>
                  <a:pt x="110" y="2"/>
                </a:cubicBezTo>
                <a:cubicBezTo>
                  <a:pt x="81" y="0"/>
                  <a:pt x="66" y="16"/>
                  <a:pt x="58" y="30"/>
                </a:cubicBezTo>
                <a:cubicBezTo>
                  <a:pt x="41" y="61"/>
                  <a:pt x="70" y="94"/>
                  <a:pt x="75" y="100"/>
                </a:cubicBezTo>
                <a:lnTo>
                  <a:pt x="75" y="125"/>
                </a:lnTo>
                <a:close/>
                <a:moveTo>
                  <a:pt x="338" y="125"/>
                </a:moveTo>
                <a:cubicBezTo>
                  <a:pt x="379" y="122"/>
                  <a:pt x="379" y="122"/>
                  <a:pt x="379" y="122"/>
                </a:cubicBezTo>
                <a:cubicBezTo>
                  <a:pt x="379" y="113"/>
                  <a:pt x="379" y="113"/>
                  <a:pt x="379" y="113"/>
                </a:cubicBezTo>
                <a:cubicBezTo>
                  <a:pt x="385" y="113"/>
                  <a:pt x="390" y="113"/>
                  <a:pt x="395" y="113"/>
                </a:cubicBezTo>
                <a:cubicBezTo>
                  <a:pt x="403" y="113"/>
                  <a:pt x="408" y="113"/>
                  <a:pt x="410" y="112"/>
                </a:cubicBezTo>
                <a:cubicBezTo>
                  <a:pt x="414" y="111"/>
                  <a:pt x="415" y="108"/>
                  <a:pt x="415" y="106"/>
                </a:cubicBezTo>
                <a:cubicBezTo>
                  <a:pt x="419" y="97"/>
                  <a:pt x="425" y="66"/>
                  <a:pt x="415" y="48"/>
                </a:cubicBezTo>
                <a:cubicBezTo>
                  <a:pt x="415" y="47"/>
                  <a:pt x="414" y="47"/>
                  <a:pt x="413" y="46"/>
                </a:cubicBezTo>
                <a:cubicBezTo>
                  <a:pt x="416" y="30"/>
                  <a:pt x="416" y="30"/>
                  <a:pt x="416" y="30"/>
                </a:cubicBezTo>
                <a:cubicBezTo>
                  <a:pt x="418" y="23"/>
                  <a:pt x="428" y="13"/>
                  <a:pt x="425" y="13"/>
                </a:cubicBezTo>
                <a:cubicBezTo>
                  <a:pt x="395" y="12"/>
                  <a:pt x="406" y="4"/>
                  <a:pt x="373" y="2"/>
                </a:cubicBezTo>
                <a:cubicBezTo>
                  <a:pt x="345" y="0"/>
                  <a:pt x="329" y="16"/>
                  <a:pt x="321" y="30"/>
                </a:cubicBezTo>
                <a:cubicBezTo>
                  <a:pt x="304" y="61"/>
                  <a:pt x="333" y="94"/>
                  <a:pt x="338" y="100"/>
                </a:cubicBezTo>
                <a:lnTo>
                  <a:pt x="338" y="125"/>
                </a:lnTo>
                <a:close/>
                <a:moveTo>
                  <a:pt x="602" y="125"/>
                </a:moveTo>
                <a:cubicBezTo>
                  <a:pt x="642" y="122"/>
                  <a:pt x="642" y="122"/>
                  <a:pt x="642" y="122"/>
                </a:cubicBezTo>
                <a:cubicBezTo>
                  <a:pt x="642" y="113"/>
                  <a:pt x="642" y="113"/>
                  <a:pt x="642" y="113"/>
                </a:cubicBezTo>
                <a:cubicBezTo>
                  <a:pt x="649" y="113"/>
                  <a:pt x="654" y="113"/>
                  <a:pt x="659" y="113"/>
                </a:cubicBezTo>
                <a:cubicBezTo>
                  <a:pt x="666" y="113"/>
                  <a:pt x="671" y="113"/>
                  <a:pt x="674" y="112"/>
                </a:cubicBezTo>
                <a:cubicBezTo>
                  <a:pt x="677" y="111"/>
                  <a:pt x="678" y="108"/>
                  <a:pt x="679" y="106"/>
                </a:cubicBezTo>
                <a:cubicBezTo>
                  <a:pt x="682" y="97"/>
                  <a:pt x="688" y="66"/>
                  <a:pt x="679" y="48"/>
                </a:cubicBezTo>
                <a:cubicBezTo>
                  <a:pt x="678" y="47"/>
                  <a:pt x="677" y="47"/>
                  <a:pt x="677" y="46"/>
                </a:cubicBezTo>
                <a:cubicBezTo>
                  <a:pt x="680" y="30"/>
                  <a:pt x="680" y="30"/>
                  <a:pt x="680" y="30"/>
                </a:cubicBezTo>
                <a:cubicBezTo>
                  <a:pt x="682" y="23"/>
                  <a:pt x="692" y="13"/>
                  <a:pt x="688" y="13"/>
                </a:cubicBezTo>
                <a:cubicBezTo>
                  <a:pt x="658" y="12"/>
                  <a:pt x="670" y="4"/>
                  <a:pt x="637" y="2"/>
                </a:cubicBezTo>
                <a:cubicBezTo>
                  <a:pt x="608" y="0"/>
                  <a:pt x="593" y="16"/>
                  <a:pt x="584" y="30"/>
                </a:cubicBezTo>
                <a:cubicBezTo>
                  <a:pt x="568" y="61"/>
                  <a:pt x="597" y="94"/>
                  <a:pt x="602" y="100"/>
                </a:cubicBezTo>
                <a:lnTo>
                  <a:pt x="602" y="125"/>
                </a:ln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AutoShape 7">
            <a:extLst>
              <a:ext uri="{FF2B5EF4-FFF2-40B4-BE49-F238E27FC236}">
                <a16:creationId xmlns:a16="http://schemas.microsoft.com/office/drawing/2014/main" id="{C95AB076-7054-4BC3-987C-2EDF9EBEF41F}"/>
              </a:ext>
            </a:extLst>
          </p:cNvPr>
          <p:cNvSpPr>
            <a:spLocks noChangeAspect="1" noChangeArrowheads="1" noTextEdit="1"/>
          </p:cNvSpPr>
          <p:nvPr/>
        </p:nvSpPr>
        <p:spPr bwMode="auto">
          <a:xfrm>
            <a:off x="6249958" y="4826937"/>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
            <a:extLst>
              <a:ext uri="{FF2B5EF4-FFF2-40B4-BE49-F238E27FC236}">
                <a16:creationId xmlns:a16="http://schemas.microsoft.com/office/drawing/2014/main" id="{B1097218-E583-4C4E-A39E-05215CE0DD33}"/>
              </a:ext>
            </a:extLst>
          </p:cNvPr>
          <p:cNvSpPr>
            <a:spLocks/>
          </p:cNvSpPr>
          <p:nvPr/>
        </p:nvSpPr>
        <p:spPr bwMode="auto">
          <a:xfrm>
            <a:off x="6262978" y="5418353"/>
            <a:ext cx="239013" cy="184142"/>
          </a:xfrm>
          <a:custGeom>
            <a:avLst/>
            <a:gdLst>
              <a:gd name="connsiteX0" fmla="*/ 201160 w 407988"/>
              <a:gd name="connsiteY0" fmla="*/ 231775 h 314325"/>
              <a:gd name="connsiteX1" fmla="*/ 208870 w 407988"/>
              <a:gd name="connsiteY1" fmla="*/ 233583 h 314325"/>
              <a:gd name="connsiteX2" fmla="*/ 216581 w 407988"/>
              <a:gd name="connsiteY2" fmla="*/ 256635 h 314325"/>
              <a:gd name="connsiteX3" fmla="*/ 202067 w 407988"/>
              <a:gd name="connsiteY3" fmla="*/ 286467 h 314325"/>
              <a:gd name="connsiteX4" fmla="*/ 199799 w 407988"/>
              <a:gd name="connsiteY4" fmla="*/ 290987 h 314325"/>
              <a:gd name="connsiteX5" fmla="*/ 197985 w 407988"/>
              <a:gd name="connsiteY5" fmla="*/ 294151 h 314325"/>
              <a:gd name="connsiteX6" fmla="*/ 197531 w 407988"/>
              <a:gd name="connsiteY6" fmla="*/ 295055 h 314325"/>
              <a:gd name="connsiteX7" fmla="*/ 193449 w 407988"/>
              <a:gd name="connsiteY7" fmla="*/ 296863 h 314325"/>
              <a:gd name="connsiteX8" fmla="*/ 191635 w 407988"/>
              <a:gd name="connsiteY8" fmla="*/ 296411 h 314325"/>
              <a:gd name="connsiteX9" fmla="*/ 169410 w 407988"/>
              <a:gd name="connsiteY9" fmla="*/ 285563 h 314325"/>
              <a:gd name="connsiteX10" fmla="*/ 166688 w 407988"/>
              <a:gd name="connsiteY10" fmla="*/ 281495 h 314325"/>
              <a:gd name="connsiteX11" fmla="*/ 171678 w 407988"/>
              <a:gd name="connsiteY11" fmla="*/ 276975 h 314325"/>
              <a:gd name="connsiteX12" fmla="*/ 172585 w 407988"/>
              <a:gd name="connsiteY12" fmla="*/ 274715 h 314325"/>
              <a:gd name="connsiteX13" fmla="*/ 173945 w 407988"/>
              <a:gd name="connsiteY13" fmla="*/ 272455 h 314325"/>
              <a:gd name="connsiteX14" fmla="*/ 176213 w 407988"/>
              <a:gd name="connsiteY14" fmla="*/ 267935 h 314325"/>
              <a:gd name="connsiteX15" fmla="*/ 192995 w 407988"/>
              <a:gd name="connsiteY15" fmla="*/ 234035 h 314325"/>
              <a:gd name="connsiteX16" fmla="*/ 201160 w 407988"/>
              <a:gd name="connsiteY16" fmla="*/ 231775 h 314325"/>
              <a:gd name="connsiteX17" fmla="*/ 173956 w 407988"/>
              <a:gd name="connsiteY17" fmla="*/ 193675 h 314325"/>
              <a:gd name="connsiteX18" fmla="*/ 181752 w 407988"/>
              <a:gd name="connsiteY18" fmla="*/ 195489 h 314325"/>
              <a:gd name="connsiteX19" fmla="*/ 189549 w 407988"/>
              <a:gd name="connsiteY19" fmla="*/ 218168 h 314325"/>
              <a:gd name="connsiteX20" fmla="*/ 185421 w 407988"/>
              <a:gd name="connsiteY20" fmla="*/ 226332 h 314325"/>
              <a:gd name="connsiteX21" fmla="*/ 167994 w 407988"/>
              <a:gd name="connsiteY21" fmla="*/ 261711 h 314325"/>
              <a:gd name="connsiteX22" fmla="*/ 165701 w 407988"/>
              <a:gd name="connsiteY22" fmla="*/ 266247 h 314325"/>
              <a:gd name="connsiteX23" fmla="*/ 163866 w 407988"/>
              <a:gd name="connsiteY23" fmla="*/ 270329 h 314325"/>
              <a:gd name="connsiteX24" fmla="*/ 163408 w 407988"/>
              <a:gd name="connsiteY24" fmla="*/ 270782 h 314325"/>
              <a:gd name="connsiteX25" fmla="*/ 159280 w 407988"/>
              <a:gd name="connsiteY25" fmla="*/ 273050 h 314325"/>
              <a:gd name="connsiteX26" fmla="*/ 158822 w 407988"/>
              <a:gd name="connsiteY26" fmla="*/ 273050 h 314325"/>
              <a:gd name="connsiteX27" fmla="*/ 156987 w 407988"/>
              <a:gd name="connsiteY27" fmla="*/ 272597 h 314325"/>
              <a:gd name="connsiteX28" fmla="*/ 134974 w 407988"/>
              <a:gd name="connsiteY28" fmla="*/ 261711 h 314325"/>
              <a:gd name="connsiteX29" fmla="*/ 133139 w 407988"/>
              <a:gd name="connsiteY29" fmla="*/ 259897 h 314325"/>
              <a:gd name="connsiteX30" fmla="*/ 132680 w 407988"/>
              <a:gd name="connsiteY30" fmla="*/ 254907 h 314325"/>
              <a:gd name="connsiteX31" fmla="*/ 134974 w 407988"/>
              <a:gd name="connsiteY31" fmla="*/ 250372 h 314325"/>
              <a:gd name="connsiteX32" fmla="*/ 137267 w 407988"/>
              <a:gd name="connsiteY32" fmla="*/ 245836 h 314325"/>
              <a:gd name="connsiteX33" fmla="*/ 139560 w 407988"/>
              <a:gd name="connsiteY33" fmla="*/ 241300 h 314325"/>
              <a:gd name="connsiteX34" fmla="*/ 158363 w 407988"/>
              <a:gd name="connsiteY34" fmla="*/ 203200 h 314325"/>
              <a:gd name="connsiteX35" fmla="*/ 159280 w 407988"/>
              <a:gd name="connsiteY35" fmla="*/ 201386 h 314325"/>
              <a:gd name="connsiteX36" fmla="*/ 173956 w 407988"/>
              <a:gd name="connsiteY36" fmla="*/ 193675 h 314325"/>
              <a:gd name="connsiteX37" fmla="*/ 131631 w 407988"/>
              <a:gd name="connsiteY37" fmla="*/ 184150 h 314325"/>
              <a:gd name="connsiteX38" fmla="*/ 139503 w 407988"/>
              <a:gd name="connsiteY38" fmla="*/ 185994 h 314325"/>
              <a:gd name="connsiteX39" fmla="*/ 149226 w 407988"/>
              <a:gd name="connsiteY39" fmla="*/ 198899 h 314325"/>
              <a:gd name="connsiteX40" fmla="*/ 131168 w 407988"/>
              <a:gd name="connsiteY40" fmla="*/ 235309 h 314325"/>
              <a:gd name="connsiteX41" fmla="*/ 128853 w 407988"/>
              <a:gd name="connsiteY41" fmla="*/ 239918 h 314325"/>
              <a:gd name="connsiteX42" fmla="*/ 126538 w 407988"/>
              <a:gd name="connsiteY42" fmla="*/ 244988 h 314325"/>
              <a:gd name="connsiteX43" fmla="*/ 123297 w 407988"/>
              <a:gd name="connsiteY43" fmla="*/ 251440 h 314325"/>
              <a:gd name="connsiteX44" fmla="*/ 121908 w 407988"/>
              <a:gd name="connsiteY44" fmla="*/ 255588 h 314325"/>
              <a:gd name="connsiteX45" fmla="*/ 121445 w 407988"/>
              <a:gd name="connsiteY45" fmla="*/ 255588 h 314325"/>
              <a:gd name="connsiteX46" fmla="*/ 119593 w 407988"/>
              <a:gd name="connsiteY46" fmla="*/ 255127 h 314325"/>
              <a:gd name="connsiteX47" fmla="*/ 96904 w 407988"/>
              <a:gd name="connsiteY47" fmla="*/ 244066 h 314325"/>
              <a:gd name="connsiteX48" fmla="*/ 94589 w 407988"/>
              <a:gd name="connsiteY48" fmla="*/ 237153 h 314325"/>
              <a:gd name="connsiteX49" fmla="*/ 95052 w 407988"/>
              <a:gd name="connsiteY49" fmla="*/ 236231 h 314325"/>
              <a:gd name="connsiteX50" fmla="*/ 100146 w 407988"/>
              <a:gd name="connsiteY50" fmla="*/ 226091 h 314325"/>
              <a:gd name="connsiteX51" fmla="*/ 102461 w 407988"/>
              <a:gd name="connsiteY51" fmla="*/ 221482 h 314325"/>
              <a:gd name="connsiteX52" fmla="*/ 104776 w 407988"/>
              <a:gd name="connsiteY52" fmla="*/ 216873 h 314325"/>
              <a:gd name="connsiteX53" fmla="*/ 115888 w 407988"/>
              <a:gd name="connsiteY53" fmla="*/ 193829 h 314325"/>
              <a:gd name="connsiteX54" fmla="*/ 119593 w 407988"/>
              <a:gd name="connsiteY54" fmla="*/ 188759 h 314325"/>
              <a:gd name="connsiteX55" fmla="*/ 131631 w 407988"/>
              <a:gd name="connsiteY55" fmla="*/ 184150 h 314325"/>
              <a:gd name="connsiteX56" fmla="*/ 92914 w 407988"/>
              <a:gd name="connsiteY56" fmla="*/ 169862 h 314325"/>
              <a:gd name="connsiteX57" fmla="*/ 100103 w 407988"/>
              <a:gd name="connsiteY57" fmla="*/ 171234 h 314325"/>
              <a:gd name="connsiteX58" fmla="*/ 109538 w 407988"/>
              <a:gd name="connsiteY58" fmla="*/ 184950 h 314325"/>
              <a:gd name="connsiteX59" fmla="*/ 107292 w 407988"/>
              <a:gd name="connsiteY59" fmla="*/ 189065 h 314325"/>
              <a:gd name="connsiteX60" fmla="*/ 96958 w 407988"/>
              <a:gd name="connsiteY60" fmla="*/ 210096 h 314325"/>
              <a:gd name="connsiteX61" fmla="*/ 94712 w 407988"/>
              <a:gd name="connsiteY61" fmla="*/ 215125 h 314325"/>
              <a:gd name="connsiteX62" fmla="*/ 92465 w 407988"/>
              <a:gd name="connsiteY62" fmla="*/ 219697 h 314325"/>
              <a:gd name="connsiteX63" fmla="*/ 88871 w 407988"/>
              <a:gd name="connsiteY63" fmla="*/ 227012 h 314325"/>
              <a:gd name="connsiteX64" fmla="*/ 87074 w 407988"/>
              <a:gd name="connsiteY64" fmla="*/ 226555 h 314325"/>
              <a:gd name="connsiteX65" fmla="*/ 65508 w 407988"/>
              <a:gd name="connsiteY65" fmla="*/ 215582 h 314325"/>
              <a:gd name="connsiteX66" fmla="*/ 63261 w 407988"/>
              <a:gd name="connsiteY66" fmla="*/ 209181 h 314325"/>
              <a:gd name="connsiteX67" fmla="*/ 67305 w 407988"/>
              <a:gd name="connsiteY67" fmla="*/ 200952 h 314325"/>
              <a:gd name="connsiteX68" fmla="*/ 69551 w 407988"/>
              <a:gd name="connsiteY68" fmla="*/ 196380 h 314325"/>
              <a:gd name="connsiteX69" fmla="*/ 71348 w 407988"/>
              <a:gd name="connsiteY69" fmla="*/ 191808 h 314325"/>
              <a:gd name="connsiteX70" fmla="*/ 77638 w 407988"/>
              <a:gd name="connsiteY70" fmla="*/ 179463 h 314325"/>
              <a:gd name="connsiteX71" fmla="*/ 92914 w 407988"/>
              <a:gd name="connsiteY71" fmla="*/ 169862 h 314325"/>
              <a:gd name="connsiteX72" fmla="*/ 196202 w 407988"/>
              <a:gd name="connsiteY72" fmla="*/ 3175 h 314325"/>
              <a:gd name="connsiteX73" fmla="*/ 230125 w 407988"/>
              <a:gd name="connsiteY73" fmla="*/ 10979 h 314325"/>
              <a:gd name="connsiteX74" fmla="*/ 332350 w 407988"/>
              <a:gd name="connsiteY74" fmla="*/ 53210 h 314325"/>
              <a:gd name="connsiteX75" fmla="*/ 334642 w 407988"/>
              <a:gd name="connsiteY75" fmla="*/ 53669 h 314325"/>
              <a:gd name="connsiteX76" fmla="*/ 398820 w 407988"/>
              <a:gd name="connsiteY76" fmla="*/ 18782 h 314325"/>
              <a:gd name="connsiteX77" fmla="*/ 402029 w 407988"/>
              <a:gd name="connsiteY77" fmla="*/ 17864 h 314325"/>
              <a:gd name="connsiteX78" fmla="*/ 407988 w 407988"/>
              <a:gd name="connsiteY78" fmla="*/ 23373 h 314325"/>
              <a:gd name="connsiteX79" fmla="*/ 407988 w 407988"/>
              <a:gd name="connsiteY79" fmla="*/ 141804 h 314325"/>
              <a:gd name="connsiteX80" fmla="*/ 406155 w 407988"/>
              <a:gd name="connsiteY80" fmla="*/ 144558 h 314325"/>
              <a:gd name="connsiteX81" fmla="*/ 363522 w 407988"/>
              <a:gd name="connsiteY81" fmla="*/ 155575 h 314325"/>
              <a:gd name="connsiteX82" fmla="*/ 362606 w 407988"/>
              <a:gd name="connsiteY82" fmla="*/ 155575 h 314325"/>
              <a:gd name="connsiteX83" fmla="*/ 360772 w 407988"/>
              <a:gd name="connsiteY83" fmla="*/ 155116 h 314325"/>
              <a:gd name="connsiteX84" fmla="*/ 246169 w 407988"/>
              <a:gd name="connsiteY84" fmla="*/ 85802 h 314325"/>
              <a:gd name="connsiteX85" fmla="*/ 235167 w 407988"/>
              <a:gd name="connsiteY85" fmla="*/ 79834 h 314325"/>
              <a:gd name="connsiteX86" fmla="*/ 190243 w 407988"/>
              <a:gd name="connsiteY86" fmla="*/ 65145 h 314325"/>
              <a:gd name="connsiteX87" fmla="*/ 180158 w 407988"/>
              <a:gd name="connsiteY87" fmla="*/ 64227 h 314325"/>
              <a:gd name="connsiteX88" fmla="*/ 176491 w 407988"/>
              <a:gd name="connsiteY88" fmla="*/ 64227 h 314325"/>
              <a:gd name="connsiteX89" fmla="*/ 173740 w 407988"/>
              <a:gd name="connsiteY89" fmla="*/ 64686 h 314325"/>
              <a:gd name="connsiteX90" fmla="*/ 170990 w 407988"/>
              <a:gd name="connsiteY90" fmla="*/ 65145 h 314325"/>
              <a:gd name="connsiteX91" fmla="*/ 148069 w 407988"/>
              <a:gd name="connsiteY91" fmla="*/ 73867 h 314325"/>
              <a:gd name="connsiteX92" fmla="*/ 108646 w 407988"/>
              <a:gd name="connsiteY92" fmla="*/ 90851 h 314325"/>
              <a:gd name="connsiteX93" fmla="*/ 99019 w 407988"/>
              <a:gd name="connsiteY93" fmla="*/ 88556 h 314325"/>
              <a:gd name="connsiteX94" fmla="*/ 94435 w 407988"/>
              <a:gd name="connsiteY94" fmla="*/ 61014 h 314325"/>
              <a:gd name="connsiteX95" fmla="*/ 112313 w 407988"/>
              <a:gd name="connsiteY95" fmla="*/ 44029 h 314325"/>
              <a:gd name="connsiteX96" fmla="*/ 116439 w 407988"/>
              <a:gd name="connsiteY96" fmla="*/ 39898 h 314325"/>
              <a:gd name="connsiteX97" fmla="*/ 121023 w 407988"/>
              <a:gd name="connsiteY97" fmla="*/ 36226 h 314325"/>
              <a:gd name="connsiteX98" fmla="*/ 196202 w 407988"/>
              <a:gd name="connsiteY98" fmla="*/ 3175 h 314325"/>
              <a:gd name="connsiteX99" fmla="*/ 8694 w 407988"/>
              <a:gd name="connsiteY99" fmla="*/ 0 h 314325"/>
              <a:gd name="connsiteX100" fmla="*/ 14643 w 407988"/>
              <a:gd name="connsiteY100" fmla="*/ 2291 h 314325"/>
              <a:gd name="connsiteX101" fmla="*/ 37521 w 407988"/>
              <a:gd name="connsiteY101" fmla="*/ 23368 h 314325"/>
              <a:gd name="connsiteX102" fmla="*/ 37979 w 407988"/>
              <a:gd name="connsiteY102" fmla="*/ 23827 h 314325"/>
              <a:gd name="connsiteX103" fmla="*/ 78245 w 407988"/>
              <a:gd name="connsiteY103" fmla="*/ 46278 h 314325"/>
              <a:gd name="connsiteX104" fmla="*/ 85567 w 407988"/>
              <a:gd name="connsiteY104" fmla="*/ 44445 h 314325"/>
              <a:gd name="connsiteX105" fmla="*/ 87854 w 407988"/>
              <a:gd name="connsiteY105" fmla="*/ 43529 h 314325"/>
              <a:gd name="connsiteX106" fmla="*/ 99751 w 407988"/>
              <a:gd name="connsiteY106" fmla="*/ 39405 h 314325"/>
              <a:gd name="connsiteX107" fmla="*/ 101582 w 407988"/>
              <a:gd name="connsiteY107" fmla="*/ 39864 h 314325"/>
              <a:gd name="connsiteX108" fmla="*/ 87397 w 407988"/>
              <a:gd name="connsiteY108" fmla="*/ 53151 h 314325"/>
              <a:gd name="connsiteX109" fmla="*/ 79618 w 407988"/>
              <a:gd name="connsiteY109" fmla="*/ 76978 h 314325"/>
              <a:gd name="connsiteX110" fmla="*/ 94718 w 407988"/>
              <a:gd name="connsiteY110" fmla="*/ 97138 h 314325"/>
              <a:gd name="connsiteX111" fmla="*/ 108903 w 407988"/>
              <a:gd name="connsiteY111" fmla="*/ 100346 h 314325"/>
              <a:gd name="connsiteX112" fmla="*/ 145509 w 407988"/>
              <a:gd name="connsiteY112" fmla="*/ 86600 h 314325"/>
              <a:gd name="connsiteX113" fmla="*/ 152830 w 407988"/>
              <a:gd name="connsiteY113" fmla="*/ 82476 h 314325"/>
              <a:gd name="connsiteX114" fmla="*/ 173421 w 407988"/>
              <a:gd name="connsiteY114" fmla="*/ 74228 h 314325"/>
              <a:gd name="connsiteX115" fmla="*/ 177081 w 407988"/>
              <a:gd name="connsiteY115" fmla="*/ 73770 h 314325"/>
              <a:gd name="connsiteX116" fmla="*/ 180284 w 407988"/>
              <a:gd name="connsiteY116" fmla="*/ 73770 h 314325"/>
              <a:gd name="connsiteX117" fmla="*/ 230160 w 407988"/>
              <a:gd name="connsiteY117" fmla="*/ 87974 h 314325"/>
              <a:gd name="connsiteX118" fmla="*/ 373381 w 407988"/>
              <a:gd name="connsiteY118" fmla="*/ 174574 h 314325"/>
              <a:gd name="connsiteX119" fmla="*/ 381617 w 407988"/>
              <a:gd name="connsiteY119" fmla="*/ 208481 h 314325"/>
              <a:gd name="connsiteX120" fmla="*/ 360569 w 407988"/>
              <a:gd name="connsiteY120" fmla="*/ 220394 h 314325"/>
              <a:gd name="connsiteX121" fmla="*/ 347757 w 407988"/>
              <a:gd name="connsiteY121" fmla="*/ 216729 h 314325"/>
              <a:gd name="connsiteX122" fmla="*/ 339520 w 407988"/>
              <a:gd name="connsiteY122" fmla="*/ 211688 h 314325"/>
              <a:gd name="connsiteX123" fmla="*/ 346841 w 407988"/>
              <a:gd name="connsiteY123" fmla="*/ 243762 h 314325"/>
              <a:gd name="connsiteX124" fmla="*/ 327166 w 407988"/>
              <a:gd name="connsiteY124" fmla="*/ 254301 h 314325"/>
              <a:gd name="connsiteX125" fmla="*/ 315269 w 407988"/>
              <a:gd name="connsiteY125" fmla="*/ 250635 h 314325"/>
              <a:gd name="connsiteX126" fmla="*/ 300169 w 407988"/>
              <a:gd name="connsiteY126" fmla="*/ 241013 h 314325"/>
              <a:gd name="connsiteX127" fmla="*/ 307032 w 407988"/>
              <a:gd name="connsiteY127" fmla="*/ 273545 h 314325"/>
              <a:gd name="connsiteX128" fmla="*/ 287814 w 407988"/>
              <a:gd name="connsiteY128" fmla="*/ 283626 h 314325"/>
              <a:gd name="connsiteX129" fmla="*/ 275460 w 407988"/>
              <a:gd name="connsiteY129" fmla="*/ 280418 h 314325"/>
              <a:gd name="connsiteX130" fmla="*/ 263105 w 407988"/>
              <a:gd name="connsiteY130" fmla="*/ 272171 h 314325"/>
              <a:gd name="connsiteX131" fmla="*/ 269511 w 407988"/>
              <a:gd name="connsiteY131" fmla="*/ 304245 h 314325"/>
              <a:gd name="connsiteX132" fmla="*/ 250751 w 407988"/>
              <a:gd name="connsiteY132" fmla="*/ 314325 h 314325"/>
              <a:gd name="connsiteX133" fmla="*/ 239312 w 407988"/>
              <a:gd name="connsiteY133" fmla="*/ 310660 h 314325"/>
              <a:gd name="connsiteX134" fmla="*/ 214145 w 407988"/>
              <a:gd name="connsiteY134" fmla="*/ 295539 h 314325"/>
              <a:gd name="connsiteX135" fmla="*/ 210027 w 407988"/>
              <a:gd name="connsiteY135" fmla="*/ 292790 h 314325"/>
              <a:gd name="connsiteX136" fmla="*/ 225584 w 407988"/>
              <a:gd name="connsiteY136" fmla="*/ 260716 h 314325"/>
              <a:gd name="connsiteX137" fmla="*/ 213230 w 407988"/>
              <a:gd name="connsiteY137" fmla="*/ 224060 h 314325"/>
              <a:gd name="connsiteX138" fmla="*/ 200875 w 407988"/>
              <a:gd name="connsiteY138" fmla="*/ 221311 h 314325"/>
              <a:gd name="connsiteX139" fmla="*/ 198587 w 407988"/>
              <a:gd name="connsiteY139" fmla="*/ 221311 h 314325"/>
              <a:gd name="connsiteX140" fmla="*/ 199503 w 407988"/>
              <a:gd name="connsiteY140" fmla="*/ 201608 h 314325"/>
              <a:gd name="connsiteX141" fmla="*/ 185318 w 407988"/>
              <a:gd name="connsiteY141" fmla="*/ 186029 h 314325"/>
              <a:gd name="connsiteX142" fmla="*/ 173421 w 407988"/>
              <a:gd name="connsiteY142" fmla="*/ 183280 h 314325"/>
              <a:gd name="connsiteX143" fmla="*/ 156033 w 407988"/>
              <a:gd name="connsiteY143" fmla="*/ 189237 h 314325"/>
              <a:gd name="connsiteX144" fmla="*/ 143679 w 407988"/>
              <a:gd name="connsiteY144" fmla="*/ 176865 h 314325"/>
              <a:gd name="connsiteX145" fmla="*/ 131324 w 407988"/>
              <a:gd name="connsiteY145" fmla="*/ 174116 h 314325"/>
              <a:gd name="connsiteX146" fmla="*/ 118054 w 407988"/>
              <a:gd name="connsiteY146" fmla="*/ 177782 h 314325"/>
              <a:gd name="connsiteX147" fmla="*/ 104327 w 407988"/>
              <a:gd name="connsiteY147" fmla="*/ 162661 h 314325"/>
              <a:gd name="connsiteX148" fmla="*/ 92430 w 407988"/>
              <a:gd name="connsiteY148" fmla="*/ 159912 h 314325"/>
              <a:gd name="connsiteX149" fmla="*/ 67721 w 407988"/>
              <a:gd name="connsiteY149" fmla="*/ 175032 h 314325"/>
              <a:gd name="connsiteX150" fmla="*/ 62230 w 407988"/>
              <a:gd name="connsiteY150" fmla="*/ 186029 h 314325"/>
              <a:gd name="connsiteX151" fmla="*/ 61773 w 407988"/>
              <a:gd name="connsiteY151" fmla="*/ 185571 h 314325"/>
              <a:gd name="connsiteX152" fmla="*/ 3661 w 407988"/>
              <a:gd name="connsiteY152" fmla="*/ 142500 h 314325"/>
              <a:gd name="connsiteX153" fmla="*/ 0 w 407988"/>
              <a:gd name="connsiteY153" fmla="*/ 135169 h 314325"/>
              <a:gd name="connsiteX154" fmla="*/ 0 w 407988"/>
              <a:gd name="connsiteY154" fmla="*/ 9164 h 314325"/>
              <a:gd name="connsiteX155" fmla="*/ 3203 w 407988"/>
              <a:gd name="connsiteY155" fmla="*/ 2291 h 314325"/>
              <a:gd name="connsiteX156" fmla="*/ 8694 w 407988"/>
              <a:gd name="connsiteY156"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07988" h="314325">
                <a:moveTo>
                  <a:pt x="201160" y="231775"/>
                </a:moveTo>
                <a:cubicBezTo>
                  <a:pt x="203881" y="231775"/>
                  <a:pt x="206603" y="232227"/>
                  <a:pt x="208870" y="233583"/>
                </a:cubicBezTo>
                <a:cubicBezTo>
                  <a:pt x="217488" y="237651"/>
                  <a:pt x="220663" y="248047"/>
                  <a:pt x="216581" y="256635"/>
                </a:cubicBezTo>
                <a:cubicBezTo>
                  <a:pt x="216581" y="256635"/>
                  <a:pt x="216581" y="256635"/>
                  <a:pt x="202067" y="286467"/>
                </a:cubicBezTo>
                <a:cubicBezTo>
                  <a:pt x="202067" y="286467"/>
                  <a:pt x="202067" y="286467"/>
                  <a:pt x="199799" y="290987"/>
                </a:cubicBezTo>
                <a:cubicBezTo>
                  <a:pt x="199799" y="290987"/>
                  <a:pt x="199799" y="290987"/>
                  <a:pt x="197985" y="294151"/>
                </a:cubicBezTo>
                <a:cubicBezTo>
                  <a:pt x="197985" y="294603"/>
                  <a:pt x="197531" y="295055"/>
                  <a:pt x="197531" y="295055"/>
                </a:cubicBezTo>
                <a:cubicBezTo>
                  <a:pt x="196624" y="296411"/>
                  <a:pt x="195263" y="296863"/>
                  <a:pt x="193449" y="296863"/>
                </a:cubicBezTo>
                <a:cubicBezTo>
                  <a:pt x="192995" y="296863"/>
                  <a:pt x="192088" y="296863"/>
                  <a:pt x="191635" y="296411"/>
                </a:cubicBezTo>
                <a:cubicBezTo>
                  <a:pt x="191635" y="296411"/>
                  <a:pt x="191635" y="296411"/>
                  <a:pt x="169410" y="285563"/>
                </a:cubicBezTo>
                <a:cubicBezTo>
                  <a:pt x="167595" y="284659"/>
                  <a:pt x="166688" y="283303"/>
                  <a:pt x="166688" y="281495"/>
                </a:cubicBezTo>
                <a:cubicBezTo>
                  <a:pt x="168503" y="280139"/>
                  <a:pt x="170317" y="278783"/>
                  <a:pt x="171678" y="276975"/>
                </a:cubicBezTo>
                <a:cubicBezTo>
                  <a:pt x="172131" y="276071"/>
                  <a:pt x="172585" y="275619"/>
                  <a:pt x="172585" y="274715"/>
                </a:cubicBezTo>
                <a:cubicBezTo>
                  <a:pt x="172585" y="274715"/>
                  <a:pt x="172585" y="274715"/>
                  <a:pt x="173945" y="272455"/>
                </a:cubicBezTo>
                <a:cubicBezTo>
                  <a:pt x="173945" y="272455"/>
                  <a:pt x="173945" y="272455"/>
                  <a:pt x="176213" y="267935"/>
                </a:cubicBezTo>
                <a:cubicBezTo>
                  <a:pt x="176213" y="267935"/>
                  <a:pt x="176213" y="267935"/>
                  <a:pt x="192995" y="234035"/>
                </a:cubicBezTo>
                <a:cubicBezTo>
                  <a:pt x="195717" y="232679"/>
                  <a:pt x="198438" y="231775"/>
                  <a:pt x="201160" y="231775"/>
                </a:cubicBezTo>
                <a:close/>
                <a:moveTo>
                  <a:pt x="173956" y="193675"/>
                </a:moveTo>
                <a:cubicBezTo>
                  <a:pt x="176707" y="193675"/>
                  <a:pt x="179001" y="194129"/>
                  <a:pt x="181752" y="195489"/>
                </a:cubicBezTo>
                <a:cubicBezTo>
                  <a:pt x="190007" y="199572"/>
                  <a:pt x="193676" y="210004"/>
                  <a:pt x="189549" y="218168"/>
                </a:cubicBezTo>
                <a:cubicBezTo>
                  <a:pt x="189549" y="218168"/>
                  <a:pt x="189549" y="218168"/>
                  <a:pt x="185421" y="226332"/>
                </a:cubicBezTo>
                <a:lnTo>
                  <a:pt x="167994" y="261711"/>
                </a:lnTo>
                <a:cubicBezTo>
                  <a:pt x="167994" y="261711"/>
                  <a:pt x="167994" y="261711"/>
                  <a:pt x="165701" y="266247"/>
                </a:cubicBezTo>
                <a:cubicBezTo>
                  <a:pt x="165701" y="266247"/>
                  <a:pt x="165701" y="266247"/>
                  <a:pt x="163866" y="270329"/>
                </a:cubicBezTo>
                <a:cubicBezTo>
                  <a:pt x="163866" y="270329"/>
                  <a:pt x="163408" y="270329"/>
                  <a:pt x="163408" y="270782"/>
                </a:cubicBezTo>
                <a:cubicBezTo>
                  <a:pt x="162490" y="272143"/>
                  <a:pt x="161115" y="273050"/>
                  <a:pt x="159280" y="273050"/>
                </a:cubicBezTo>
                <a:cubicBezTo>
                  <a:pt x="159280" y="273050"/>
                  <a:pt x="158822" y="273050"/>
                  <a:pt x="158822" y="273050"/>
                </a:cubicBezTo>
                <a:cubicBezTo>
                  <a:pt x="158363" y="273050"/>
                  <a:pt x="157446" y="272597"/>
                  <a:pt x="156987" y="272597"/>
                </a:cubicBezTo>
                <a:cubicBezTo>
                  <a:pt x="156987" y="272597"/>
                  <a:pt x="156987" y="272597"/>
                  <a:pt x="134974" y="261711"/>
                </a:cubicBezTo>
                <a:cubicBezTo>
                  <a:pt x="134056" y="261257"/>
                  <a:pt x="133598" y="260804"/>
                  <a:pt x="133139" y="259897"/>
                </a:cubicBezTo>
                <a:cubicBezTo>
                  <a:pt x="131763" y="258536"/>
                  <a:pt x="131763" y="256722"/>
                  <a:pt x="132680" y="254907"/>
                </a:cubicBezTo>
                <a:cubicBezTo>
                  <a:pt x="132680" y="254907"/>
                  <a:pt x="132680" y="254907"/>
                  <a:pt x="134974" y="250372"/>
                </a:cubicBezTo>
                <a:cubicBezTo>
                  <a:pt x="134974" y="250372"/>
                  <a:pt x="134974" y="250372"/>
                  <a:pt x="137267" y="245836"/>
                </a:cubicBezTo>
                <a:cubicBezTo>
                  <a:pt x="137267" y="245836"/>
                  <a:pt x="137267" y="245836"/>
                  <a:pt x="139560" y="241300"/>
                </a:cubicBezTo>
                <a:cubicBezTo>
                  <a:pt x="139560" y="241300"/>
                  <a:pt x="139560" y="241300"/>
                  <a:pt x="158363" y="203200"/>
                </a:cubicBezTo>
                <a:cubicBezTo>
                  <a:pt x="158822" y="202293"/>
                  <a:pt x="158822" y="201839"/>
                  <a:pt x="159280" y="201386"/>
                </a:cubicBezTo>
                <a:cubicBezTo>
                  <a:pt x="162490" y="196397"/>
                  <a:pt x="167994" y="193675"/>
                  <a:pt x="173956" y="193675"/>
                </a:cubicBezTo>
                <a:close/>
                <a:moveTo>
                  <a:pt x="131631" y="184150"/>
                </a:moveTo>
                <a:cubicBezTo>
                  <a:pt x="134409" y="184150"/>
                  <a:pt x="137188" y="184611"/>
                  <a:pt x="139503" y="185994"/>
                </a:cubicBezTo>
                <a:cubicBezTo>
                  <a:pt x="145059" y="188298"/>
                  <a:pt x="148300" y="193368"/>
                  <a:pt x="149226" y="198899"/>
                </a:cubicBezTo>
                <a:cubicBezTo>
                  <a:pt x="149226" y="198899"/>
                  <a:pt x="149226" y="198899"/>
                  <a:pt x="131168" y="235309"/>
                </a:cubicBezTo>
                <a:cubicBezTo>
                  <a:pt x="131168" y="235309"/>
                  <a:pt x="131168" y="235309"/>
                  <a:pt x="128853" y="239918"/>
                </a:cubicBezTo>
                <a:cubicBezTo>
                  <a:pt x="128853" y="239918"/>
                  <a:pt x="128853" y="239918"/>
                  <a:pt x="126538" y="244988"/>
                </a:cubicBezTo>
                <a:cubicBezTo>
                  <a:pt x="126538" y="244988"/>
                  <a:pt x="126538" y="244988"/>
                  <a:pt x="123297" y="251440"/>
                </a:cubicBezTo>
                <a:cubicBezTo>
                  <a:pt x="122834" y="252362"/>
                  <a:pt x="122371" y="254205"/>
                  <a:pt x="121908" y="255588"/>
                </a:cubicBezTo>
                <a:cubicBezTo>
                  <a:pt x="121908" y="255588"/>
                  <a:pt x="121908" y="255588"/>
                  <a:pt x="121445" y="255588"/>
                </a:cubicBezTo>
                <a:cubicBezTo>
                  <a:pt x="120982" y="255588"/>
                  <a:pt x="120056" y="255127"/>
                  <a:pt x="119593" y="255127"/>
                </a:cubicBezTo>
                <a:cubicBezTo>
                  <a:pt x="119593" y="255127"/>
                  <a:pt x="119593" y="255127"/>
                  <a:pt x="96904" y="244066"/>
                </a:cubicBezTo>
                <a:cubicBezTo>
                  <a:pt x="94589" y="242683"/>
                  <a:pt x="93663" y="239918"/>
                  <a:pt x="94589" y="237153"/>
                </a:cubicBezTo>
                <a:cubicBezTo>
                  <a:pt x="94589" y="237153"/>
                  <a:pt x="94589" y="237153"/>
                  <a:pt x="95052" y="236231"/>
                </a:cubicBezTo>
                <a:cubicBezTo>
                  <a:pt x="95052" y="236231"/>
                  <a:pt x="95052" y="236231"/>
                  <a:pt x="100146" y="226091"/>
                </a:cubicBezTo>
                <a:cubicBezTo>
                  <a:pt x="100146" y="226091"/>
                  <a:pt x="100146" y="226091"/>
                  <a:pt x="102461" y="221482"/>
                </a:cubicBezTo>
                <a:cubicBezTo>
                  <a:pt x="102461" y="221482"/>
                  <a:pt x="102461" y="221482"/>
                  <a:pt x="104776" y="216873"/>
                </a:cubicBezTo>
                <a:cubicBezTo>
                  <a:pt x="104776" y="216873"/>
                  <a:pt x="104776" y="216873"/>
                  <a:pt x="115888" y="193829"/>
                </a:cubicBezTo>
                <a:cubicBezTo>
                  <a:pt x="117278" y="191985"/>
                  <a:pt x="118204" y="190142"/>
                  <a:pt x="119593" y="188759"/>
                </a:cubicBezTo>
                <a:cubicBezTo>
                  <a:pt x="123297" y="185994"/>
                  <a:pt x="127464" y="184150"/>
                  <a:pt x="131631" y="184150"/>
                </a:cubicBezTo>
                <a:close/>
                <a:moveTo>
                  <a:pt x="92914" y="169862"/>
                </a:moveTo>
                <a:cubicBezTo>
                  <a:pt x="95161" y="169862"/>
                  <a:pt x="97857" y="170319"/>
                  <a:pt x="100103" y="171234"/>
                </a:cubicBezTo>
                <a:cubicBezTo>
                  <a:pt x="105495" y="173977"/>
                  <a:pt x="109089" y="179463"/>
                  <a:pt x="109538" y="184950"/>
                </a:cubicBezTo>
                <a:cubicBezTo>
                  <a:pt x="108640" y="186321"/>
                  <a:pt x="107741" y="187693"/>
                  <a:pt x="107292" y="189065"/>
                </a:cubicBezTo>
                <a:cubicBezTo>
                  <a:pt x="107292" y="189065"/>
                  <a:pt x="107292" y="189065"/>
                  <a:pt x="96958" y="210096"/>
                </a:cubicBezTo>
                <a:lnTo>
                  <a:pt x="94712" y="215125"/>
                </a:lnTo>
                <a:cubicBezTo>
                  <a:pt x="94712" y="215125"/>
                  <a:pt x="94712" y="215125"/>
                  <a:pt x="92465" y="219697"/>
                </a:cubicBezTo>
                <a:cubicBezTo>
                  <a:pt x="92465" y="219697"/>
                  <a:pt x="92465" y="219697"/>
                  <a:pt x="88871" y="227012"/>
                </a:cubicBezTo>
                <a:cubicBezTo>
                  <a:pt x="88422" y="227012"/>
                  <a:pt x="87523" y="227012"/>
                  <a:pt x="87074" y="226555"/>
                </a:cubicBezTo>
                <a:cubicBezTo>
                  <a:pt x="87074" y="226555"/>
                  <a:pt x="87074" y="226555"/>
                  <a:pt x="65508" y="215582"/>
                </a:cubicBezTo>
                <a:cubicBezTo>
                  <a:pt x="62812" y="214668"/>
                  <a:pt x="61913" y="211467"/>
                  <a:pt x="63261" y="209181"/>
                </a:cubicBezTo>
                <a:cubicBezTo>
                  <a:pt x="63261" y="209181"/>
                  <a:pt x="63261" y="209181"/>
                  <a:pt x="67305" y="200952"/>
                </a:cubicBezTo>
                <a:cubicBezTo>
                  <a:pt x="67305" y="200952"/>
                  <a:pt x="67305" y="200952"/>
                  <a:pt x="69551" y="196380"/>
                </a:cubicBezTo>
                <a:cubicBezTo>
                  <a:pt x="69551" y="196380"/>
                  <a:pt x="69551" y="196380"/>
                  <a:pt x="71348" y="191808"/>
                </a:cubicBezTo>
                <a:cubicBezTo>
                  <a:pt x="71348" y="191808"/>
                  <a:pt x="71348" y="191808"/>
                  <a:pt x="77638" y="179463"/>
                </a:cubicBezTo>
                <a:cubicBezTo>
                  <a:pt x="80334" y="173063"/>
                  <a:pt x="86624" y="169862"/>
                  <a:pt x="92914" y="169862"/>
                </a:cubicBezTo>
                <a:close/>
                <a:moveTo>
                  <a:pt x="196202" y="3175"/>
                </a:moveTo>
                <a:cubicBezTo>
                  <a:pt x="212247" y="3175"/>
                  <a:pt x="223249" y="8684"/>
                  <a:pt x="230125" y="10979"/>
                </a:cubicBezTo>
                <a:cubicBezTo>
                  <a:pt x="254421" y="17864"/>
                  <a:pt x="314472" y="49079"/>
                  <a:pt x="332350" y="53210"/>
                </a:cubicBezTo>
                <a:cubicBezTo>
                  <a:pt x="332809" y="53669"/>
                  <a:pt x="333726" y="53669"/>
                  <a:pt x="334642" y="53669"/>
                </a:cubicBezTo>
                <a:cubicBezTo>
                  <a:pt x="349770" y="53669"/>
                  <a:pt x="382317" y="30717"/>
                  <a:pt x="398820" y="18782"/>
                </a:cubicBezTo>
                <a:cubicBezTo>
                  <a:pt x="399737" y="18323"/>
                  <a:pt x="401112" y="17864"/>
                  <a:pt x="402029" y="17864"/>
                </a:cubicBezTo>
                <a:cubicBezTo>
                  <a:pt x="405238" y="17864"/>
                  <a:pt x="407988" y="20159"/>
                  <a:pt x="407988" y="23373"/>
                </a:cubicBezTo>
                <a:cubicBezTo>
                  <a:pt x="407988" y="23373"/>
                  <a:pt x="407988" y="23373"/>
                  <a:pt x="407988" y="141804"/>
                </a:cubicBezTo>
                <a:cubicBezTo>
                  <a:pt x="407988" y="143181"/>
                  <a:pt x="407071" y="144558"/>
                  <a:pt x="406155" y="144558"/>
                </a:cubicBezTo>
                <a:cubicBezTo>
                  <a:pt x="406155" y="144558"/>
                  <a:pt x="406155" y="144558"/>
                  <a:pt x="363522" y="155575"/>
                </a:cubicBezTo>
                <a:cubicBezTo>
                  <a:pt x="363522" y="155575"/>
                  <a:pt x="363064" y="155575"/>
                  <a:pt x="362606" y="155575"/>
                </a:cubicBezTo>
                <a:cubicBezTo>
                  <a:pt x="362147" y="155575"/>
                  <a:pt x="361230" y="155575"/>
                  <a:pt x="360772" y="155116"/>
                </a:cubicBezTo>
                <a:cubicBezTo>
                  <a:pt x="351604" y="149149"/>
                  <a:pt x="285134" y="109672"/>
                  <a:pt x="246169" y="85802"/>
                </a:cubicBezTo>
                <a:cubicBezTo>
                  <a:pt x="242502" y="83965"/>
                  <a:pt x="238835" y="81670"/>
                  <a:pt x="235167" y="79834"/>
                </a:cubicBezTo>
                <a:cubicBezTo>
                  <a:pt x="220957" y="72490"/>
                  <a:pt x="205829" y="66981"/>
                  <a:pt x="190243" y="65145"/>
                </a:cubicBezTo>
                <a:cubicBezTo>
                  <a:pt x="187034" y="64686"/>
                  <a:pt x="183367" y="64227"/>
                  <a:pt x="180158" y="64227"/>
                </a:cubicBezTo>
                <a:cubicBezTo>
                  <a:pt x="178783" y="64227"/>
                  <a:pt x="177407" y="64227"/>
                  <a:pt x="176491" y="64227"/>
                </a:cubicBezTo>
                <a:cubicBezTo>
                  <a:pt x="176032" y="64227"/>
                  <a:pt x="175115" y="64686"/>
                  <a:pt x="173740" y="64686"/>
                </a:cubicBezTo>
                <a:cubicBezTo>
                  <a:pt x="172823" y="64686"/>
                  <a:pt x="171907" y="65145"/>
                  <a:pt x="170990" y="65145"/>
                </a:cubicBezTo>
                <a:cubicBezTo>
                  <a:pt x="163197" y="66981"/>
                  <a:pt x="155404" y="70194"/>
                  <a:pt x="148069" y="73867"/>
                </a:cubicBezTo>
                <a:cubicBezTo>
                  <a:pt x="137067" y="79834"/>
                  <a:pt x="121940" y="90851"/>
                  <a:pt x="108646" y="90851"/>
                </a:cubicBezTo>
                <a:cubicBezTo>
                  <a:pt x="104979" y="90851"/>
                  <a:pt x="101770" y="90392"/>
                  <a:pt x="99019" y="88556"/>
                </a:cubicBezTo>
                <a:cubicBezTo>
                  <a:pt x="88476" y="83506"/>
                  <a:pt x="85725" y="69276"/>
                  <a:pt x="94435" y="61014"/>
                </a:cubicBezTo>
                <a:cubicBezTo>
                  <a:pt x="100394" y="54587"/>
                  <a:pt x="106354" y="49079"/>
                  <a:pt x="112313" y="44029"/>
                </a:cubicBezTo>
                <a:cubicBezTo>
                  <a:pt x="113688" y="42652"/>
                  <a:pt x="115064" y="41275"/>
                  <a:pt x="116439" y="39898"/>
                </a:cubicBezTo>
                <a:cubicBezTo>
                  <a:pt x="118272" y="38980"/>
                  <a:pt x="119648" y="37603"/>
                  <a:pt x="121023" y="36226"/>
                </a:cubicBezTo>
                <a:cubicBezTo>
                  <a:pt x="153570" y="10061"/>
                  <a:pt x="177866" y="3175"/>
                  <a:pt x="196202" y="3175"/>
                </a:cubicBezTo>
                <a:close/>
                <a:moveTo>
                  <a:pt x="8694" y="0"/>
                </a:moveTo>
                <a:cubicBezTo>
                  <a:pt x="10982" y="0"/>
                  <a:pt x="13270" y="917"/>
                  <a:pt x="14643" y="2291"/>
                </a:cubicBezTo>
                <a:cubicBezTo>
                  <a:pt x="14643" y="2291"/>
                  <a:pt x="14643" y="2291"/>
                  <a:pt x="37521" y="23368"/>
                </a:cubicBezTo>
                <a:cubicBezTo>
                  <a:pt x="37521" y="23827"/>
                  <a:pt x="37979" y="23827"/>
                  <a:pt x="37979" y="23827"/>
                </a:cubicBezTo>
                <a:cubicBezTo>
                  <a:pt x="43927" y="30241"/>
                  <a:pt x="63603" y="46278"/>
                  <a:pt x="78245" y="46278"/>
                </a:cubicBezTo>
                <a:cubicBezTo>
                  <a:pt x="80991" y="46278"/>
                  <a:pt x="83736" y="45820"/>
                  <a:pt x="85567" y="44445"/>
                </a:cubicBezTo>
                <a:cubicBezTo>
                  <a:pt x="86482" y="43987"/>
                  <a:pt x="87397" y="43529"/>
                  <a:pt x="87854" y="43529"/>
                </a:cubicBezTo>
                <a:cubicBezTo>
                  <a:pt x="87854" y="43529"/>
                  <a:pt x="87854" y="43529"/>
                  <a:pt x="99751" y="39405"/>
                </a:cubicBezTo>
                <a:cubicBezTo>
                  <a:pt x="99751" y="39405"/>
                  <a:pt x="99751" y="39405"/>
                  <a:pt x="101582" y="39864"/>
                </a:cubicBezTo>
                <a:cubicBezTo>
                  <a:pt x="96548" y="43987"/>
                  <a:pt x="91973" y="48569"/>
                  <a:pt x="87397" y="53151"/>
                </a:cubicBezTo>
                <a:cubicBezTo>
                  <a:pt x="80991" y="59566"/>
                  <a:pt x="78245" y="68272"/>
                  <a:pt x="79618" y="76978"/>
                </a:cubicBezTo>
                <a:cubicBezTo>
                  <a:pt x="81448" y="85683"/>
                  <a:pt x="86939" y="93015"/>
                  <a:pt x="94718" y="97138"/>
                </a:cubicBezTo>
                <a:cubicBezTo>
                  <a:pt x="98836" y="99429"/>
                  <a:pt x="103870" y="100346"/>
                  <a:pt x="108903" y="100346"/>
                </a:cubicBezTo>
                <a:cubicBezTo>
                  <a:pt x="122173" y="100346"/>
                  <a:pt x="134985" y="93015"/>
                  <a:pt x="145509" y="86600"/>
                </a:cubicBezTo>
                <a:cubicBezTo>
                  <a:pt x="148254" y="85225"/>
                  <a:pt x="150542" y="83392"/>
                  <a:pt x="152830" y="82476"/>
                </a:cubicBezTo>
                <a:cubicBezTo>
                  <a:pt x="159694" y="78810"/>
                  <a:pt x="166557" y="76061"/>
                  <a:pt x="173421" y="74228"/>
                </a:cubicBezTo>
                <a:cubicBezTo>
                  <a:pt x="174336" y="74228"/>
                  <a:pt x="176166" y="74228"/>
                  <a:pt x="177081" y="73770"/>
                </a:cubicBezTo>
                <a:cubicBezTo>
                  <a:pt x="177997" y="73770"/>
                  <a:pt x="178912" y="73770"/>
                  <a:pt x="180284" y="73770"/>
                </a:cubicBezTo>
                <a:cubicBezTo>
                  <a:pt x="195384" y="73770"/>
                  <a:pt x="211857" y="78810"/>
                  <a:pt x="230160" y="87974"/>
                </a:cubicBezTo>
                <a:cubicBezTo>
                  <a:pt x="230160" y="87974"/>
                  <a:pt x="230160" y="87974"/>
                  <a:pt x="373381" y="174574"/>
                </a:cubicBezTo>
                <a:cubicBezTo>
                  <a:pt x="385278" y="181447"/>
                  <a:pt x="388938" y="196568"/>
                  <a:pt x="381617" y="208481"/>
                </a:cubicBezTo>
                <a:cubicBezTo>
                  <a:pt x="377041" y="216270"/>
                  <a:pt x="368805" y="220394"/>
                  <a:pt x="360569" y="220394"/>
                </a:cubicBezTo>
                <a:cubicBezTo>
                  <a:pt x="355993" y="220394"/>
                  <a:pt x="351875" y="219020"/>
                  <a:pt x="347757" y="216729"/>
                </a:cubicBezTo>
                <a:cubicBezTo>
                  <a:pt x="347757" y="216729"/>
                  <a:pt x="347757" y="216729"/>
                  <a:pt x="339520" y="211688"/>
                </a:cubicBezTo>
                <a:cubicBezTo>
                  <a:pt x="350502" y="218103"/>
                  <a:pt x="353705" y="232766"/>
                  <a:pt x="346841" y="243762"/>
                </a:cubicBezTo>
                <a:cubicBezTo>
                  <a:pt x="342266" y="250635"/>
                  <a:pt x="334944" y="254301"/>
                  <a:pt x="327166" y="254301"/>
                </a:cubicBezTo>
                <a:cubicBezTo>
                  <a:pt x="323048" y="254301"/>
                  <a:pt x="318929" y="252926"/>
                  <a:pt x="315269" y="250635"/>
                </a:cubicBezTo>
                <a:cubicBezTo>
                  <a:pt x="315269" y="250635"/>
                  <a:pt x="315269" y="250635"/>
                  <a:pt x="300169" y="241013"/>
                </a:cubicBezTo>
                <a:cubicBezTo>
                  <a:pt x="311151" y="247886"/>
                  <a:pt x="314354" y="262549"/>
                  <a:pt x="307032" y="273545"/>
                </a:cubicBezTo>
                <a:cubicBezTo>
                  <a:pt x="302914" y="279960"/>
                  <a:pt x="295593" y="283626"/>
                  <a:pt x="287814" y="283626"/>
                </a:cubicBezTo>
                <a:cubicBezTo>
                  <a:pt x="283696" y="283626"/>
                  <a:pt x="279578" y="282709"/>
                  <a:pt x="275460" y="280418"/>
                </a:cubicBezTo>
                <a:cubicBezTo>
                  <a:pt x="275460" y="280418"/>
                  <a:pt x="275460" y="280418"/>
                  <a:pt x="263105" y="272171"/>
                </a:cubicBezTo>
                <a:cubicBezTo>
                  <a:pt x="274087" y="279044"/>
                  <a:pt x="276833" y="293706"/>
                  <a:pt x="269511" y="304245"/>
                </a:cubicBezTo>
                <a:cubicBezTo>
                  <a:pt x="265393" y="310660"/>
                  <a:pt x="258072" y="314325"/>
                  <a:pt x="250751" y="314325"/>
                </a:cubicBezTo>
                <a:cubicBezTo>
                  <a:pt x="247090" y="314325"/>
                  <a:pt x="242972" y="312951"/>
                  <a:pt x="239312" y="310660"/>
                </a:cubicBezTo>
                <a:cubicBezTo>
                  <a:pt x="239312" y="310660"/>
                  <a:pt x="239312" y="310660"/>
                  <a:pt x="214145" y="295539"/>
                </a:cubicBezTo>
                <a:cubicBezTo>
                  <a:pt x="214145" y="295539"/>
                  <a:pt x="214145" y="295539"/>
                  <a:pt x="210027" y="292790"/>
                </a:cubicBezTo>
                <a:cubicBezTo>
                  <a:pt x="210027" y="292790"/>
                  <a:pt x="210027" y="292790"/>
                  <a:pt x="225584" y="260716"/>
                </a:cubicBezTo>
                <a:cubicBezTo>
                  <a:pt x="232448" y="247428"/>
                  <a:pt x="226499" y="230933"/>
                  <a:pt x="213230" y="224060"/>
                </a:cubicBezTo>
                <a:cubicBezTo>
                  <a:pt x="209112" y="222227"/>
                  <a:pt x="204993" y="221311"/>
                  <a:pt x="200875" y="221311"/>
                </a:cubicBezTo>
                <a:cubicBezTo>
                  <a:pt x="199960" y="221311"/>
                  <a:pt x="199503" y="221311"/>
                  <a:pt x="198587" y="221311"/>
                </a:cubicBezTo>
                <a:cubicBezTo>
                  <a:pt x="201333" y="215354"/>
                  <a:pt x="201333" y="208481"/>
                  <a:pt x="199503" y="201608"/>
                </a:cubicBezTo>
                <a:cubicBezTo>
                  <a:pt x="196757" y="194735"/>
                  <a:pt x="192181" y="189237"/>
                  <a:pt x="185318" y="186029"/>
                </a:cubicBezTo>
                <a:cubicBezTo>
                  <a:pt x="181657" y="184196"/>
                  <a:pt x="177539" y="183280"/>
                  <a:pt x="173421" y="183280"/>
                </a:cubicBezTo>
                <a:cubicBezTo>
                  <a:pt x="167015" y="183280"/>
                  <a:pt x="161066" y="185571"/>
                  <a:pt x="156033" y="189237"/>
                </a:cubicBezTo>
                <a:cubicBezTo>
                  <a:pt x="153288" y="183738"/>
                  <a:pt x="149169" y="179614"/>
                  <a:pt x="143679" y="176865"/>
                </a:cubicBezTo>
                <a:cubicBezTo>
                  <a:pt x="140018" y="175032"/>
                  <a:pt x="135900" y="174116"/>
                  <a:pt x="131324" y="174116"/>
                </a:cubicBezTo>
                <a:cubicBezTo>
                  <a:pt x="126748" y="174116"/>
                  <a:pt x="122173" y="175491"/>
                  <a:pt x="118054" y="177782"/>
                </a:cubicBezTo>
                <a:cubicBezTo>
                  <a:pt x="115309" y="170909"/>
                  <a:pt x="110733" y="165868"/>
                  <a:pt x="104327" y="162661"/>
                </a:cubicBezTo>
                <a:cubicBezTo>
                  <a:pt x="100667" y="160828"/>
                  <a:pt x="96548" y="159912"/>
                  <a:pt x="92430" y="159912"/>
                </a:cubicBezTo>
                <a:cubicBezTo>
                  <a:pt x="81906" y="159912"/>
                  <a:pt x="72297" y="165410"/>
                  <a:pt x="67721" y="175032"/>
                </a:cubicBezTo>
                <a:cubicBezTo>
                  <a:pt x="67721" y="175032"/>
                  <a:pt x="67721" y="175032"/>
                  <a:pt x="62230" y="186029"/>
                </a:cubicBezTo>
                <a:cubicBezTo>
                  <a:pt x="62230" y="186029"/>
                  <a:pt x="62230" y="186029"/>
                  <a:pt x="61773" y="185571"/>
                </a:cubicBezTo>
                <a:cubicBezTo>
                  <a:pt x="61773" y="185571"/>
                  <a:pt x="61773" y="185571"/>
                  <a:pt x="3661" y="142500"/>
                </a:cubicBezTo>
                <a:cubicBezTo>
                  <a:pt x="1373" y="140667"/>
                  <a:pt x="0" y="137918"/>
                  <a:pt x="0" y="135169"/>
                </a:cubicBezTo>
                <a:cubicBezTo>
                  <a:pt x="0" y="135169"/>
                  <a:pt x="0" y="135169"/>
                  <a:pt x="0" y="9164"/>
                </a:cubicBezTo>
                <a:cubicBezTo>
                  <a:pt x="0" y="6415"/>
                  <a:pt x="915" y="4124"/>
                  <a:pt x="3203" y="2291"/>
                </a:cubicBezTo>
                <a:cubicBezTo>
                  <a:pt x="4576" y="917"/>
                  <a:pt x="6864" y="0"/>
                  <a:pt x="8694"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0" name="AutoShape 3">
            <a:extLst>
              <a:ext uri="{FF2B5EF4-FFF2-40B4-BE49-F238E27FC236}">
                <a16:creationId xmlns:a16="http://schemas.microsoft.com/office/drawing/2014/main" id="{9E1180C8-3B65-42D6-B044-156E47E550DE}"/>
              </a:ext>
            </a:extLst>
          </p:cNvPr>
          <p:cNvSpPr>
            <a:spLocks noChangeAspect="1" noChangeArrowheads="1" noTextEdit="1"/>
          </p:cNvSpPr>
          <p:nvPr/>
        </p:nvSpPr>
        <p:spPr bwMode="auto">
          <a:xfrm>
            <a:off x="306359" y="2059889"/>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5">
            <a:extLst>
              <a:ext uri="{FF2B5EF4-FFF2-40B4-BE49-F238E27FC236}">
                <a16:creationId xmlns:a16="http://schemas.microsoft.com/office/drawing/2014/main" id="{29EC3866-7E01-4E01-BE28-05ADA1258827}"/>
              </a:ext>
            </a:extLst>
          </p:cNvPr>
          <p:cNvSpPr>
            <a:spLocks/>
          </p:cNvSpPr>
          <p:nvPr/>
        </p:nvSpPr>
        <p:spPr bwMode="auto">
          <a:xfrm>
            <a:off x="338036" y="2087282"/>
            <a:ext cx="204828" cy="204490"/>
          </a:xfrm>
          <a:custGeom>
            <a:avLst/>
            <a:gdLst>
              <a:gd name="T0" fmla="*/ 759 w 764"/>
              <a:gd name="T1" fmla="*/ 278 h 763"/>
              <a:gd name="T2" fmla="*/ 718 w 764"/>
              <a:gd name="T3" fmla="*/ 241 h 763"/>
              <a:gd name="T4" fmla="*/ 705 w 764"/>
              <a:gd name="T5" fmla="*/ 241 h 763"/>
              <a:gd name="T6" fmla="*/ 702 w 764"/>
              <a:gd name="T7" fmla="*/ 245 h 763"/>
              <a:gd name="T8" fmla="*/ 652 w 764"/>
              <a:gd name="T9" fmla="*/ 240 h 763"/>
              <a:gd name="T10" fmla="*/ 636 w 764"/>
              <a:gd name="T11" fmla="*/ 180 h 763"/>
              <a:gd name="T12" fmla="*/ 627 w 764"/>
              <a:gd name="T13" fmla="*/ 152 h 763"/>
              <a:gd name="T14" fmla="*/ 554 w 764"/>
              <a:gd name="T15" fmla="*/ 87 h 763"/>
              <a:gd name="T16" fmla="*/ 266 w 764"/>
              <a:gd name="T17" fmla="*/ 48 h 763"/>
              <a:gd name="T18" fmla="*/ 259 w 764"/>
              <a:gd name="T19" fmla="*/ 59 h 763"/>
              <a:gd name="T20" fmla="*/ 260 w 764"/>
              <a:gd name="T21" fmla="*/ 67 h 763"/>
              <a:gd name="T22" fmla="*/ 270 w 764"/>
              <a:gd name="T23" fmla="*/ 76 h 763"/>
              <a:gd name="T24" fmla="*/ 438 w 764"/>
              <a:gd name="T25" fmla="*/ 139 h 763"/>
              <a:gd name="T26" fmla="*/ 430 w 764"/>
              <a:gd name="T27" fmla="*/ 215 h 763"/>
              <a:gd name="T28" fmla="*/ 430 w 764"/>
              <a:gd name="T29" fmla="*/ 228 h 763"/>
              <a:gd name="T30" fmla="*/ 320 w 764"/>
              <a:gd name="T31" fmla="*/ 347 h 763"/>
              <a:gd name="T32" fmla="*/ 312 w 764"/>
              <a:gd name="T33" fmla="*/ 346 h 763"/>
              <a:gd name="T34" fmla="*/ 300 w 764"/>
              <a:gd name="T35" fmla="*/ 352 h 763"/>
              <a:gd name="T36" fmla="*/ 7 w 764"/>
              <a:gd name="T37" fmla="*/ 663 h 763"/>
              <a:gd name="T38" fmla="*/ 7 w 764"/>
              <a:gd name="T39" fmla="*/ 663 h 763"/>
              <a:gd name="T40" fmla="*/ 8 w 764"/>
              <a:gd name="T41" fmla="*/ 691 h 763"/>
              <a:gd name="T42" fmla="*/ 83 w 764"/>
              <a:gd name="T43" fmla="*/ 758 h 763"/>
              <a:gd name="T44" fmla="*/ 96 w 764"/>
              <a:gd name="T45" fmla="*/ 763 h 763"/>
              <a:gd name="T46" fmla="*/ 110 w 764"/>
              <a:gd name="T47" fmla="*/ 756 h 763"/>
              <a:gd name="T48" fmla="*/ 388 w 764"/>
              <a:gd name="T49" fmla="*/ 431 h 763"/>
              <a:gd name="T50" fmla="*/ 391 w 764"/>
              <a:gd name="T51" fmla="*/ 411 h 763"/>
              <a:gd name="T52" fmla="*/ 502 w 764"/>
              <a:gd name="T53" fmla="*/ 292 h 763"/>
              <a:gd name="T54" fmla="*/ 516 w 764"/>
              <a:gd name="T55" fmla="*/ 291 h 763"/>
              <a:gd name="T56" fmla="*/ 533 w 764"/>
              <a:gd name="T57" fmla="*/ 271 h 763"/>
              <a:gd name="T58" fmla="*/ 602 w 764"/>
              <a:gd name="T59" fmla="*/ 283 h 763"/>
              <a:gd name="T60" fmla="*/ 617 w 764"/>
              <a:gd name="T61" fmla="*/ 340 h 763"/>
              <a:gd name="T62" fmla="*/ 617 w 764"/>
              <a:gd name="T63" fmla="*/ 354 h 763"/>
              <a:gd name="T64" fmla="*/ 659 w 764"/>
              <a:gd name="T65" fmla="*/ 391 h 763"/>
              <a:gd name="T66" fmla="*/ 672 w 764"/>
              <a:gd name="T67" fmla="*/ 390 h 763"/>
              <a:gd name="T68" fmla="*/ 760 w 764"/>
              <a:gd name="T69" fmla="*/ 291 h 763"/>
              <a:gd name="T70" fmla="*/ 759 w 764"/>
              <a:gd name="T71" fmla="*/ 27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4" h="763">
                <a:moveTo>
                  <a:pt x="759" y="278"/>
                </a:moveTo>
                <a:cubicBezTo>
                  <a:pt x="718" y="241"/>
                  <a:pt x="718" y="241"/>
                  <a:pt x="718" y="241"/>
                </a:cubicBezTo>
                <a:cubicBezTo>
                  <a:pt x="714" y="237"/>
                  <a:pt x="708" y="238"/>
                  <a:pt x="705" y="241"/>
                </a:cubicBezTo>
                <a:cubicBezTo>
                  <a:pt x="702" y="245"/>
                  <a:pt x="702" y="245"/>
                  <a:pt x="702" y="245"/>
                </a:cubicBezTo>
                <a:cubicBezTo>
                  <a:pt x="702" y="245"/>
                  <a:pt x="680" y="264"/>
                  <a:pt x="652" y="240"/>
                </a:cubicBezTo>
                <a:cubicBezTo>
                  <a:pt x="652" y="240"/>
                  <a:pt x="630" y="226"/>
                  <a:pt x="636" y="180"/>
                </a:cubicBezTo>
                <a:cubicBezTo>
                  <a:pt x="636" y="180"/>
                  <a:pt x="639" y="164"/>
                  <a:pt x="627" y="152"/>
                </a:cubicBezTo>
                <a:cubicBezTo>
                  <a:pt x="614" y="141"/>
                  <a:pt x="554" y="87"/>
                  <a:pt x="554" y="87"/>
                </a:cubicBezTo>
                <a:cubicBezTo>
                  <a:pt x="554" y="87"/>
                  <a:pt x="448" y="0"/>
                  <a:pt x="266" y="48"/>
                </a:cubicBezTo>
                <a:cubicBezTo>
                  <a:pt x="261" y="49"/>
                  <a:pt x="258" y="54"/>
                  <a:pt x="259" y="59"/>
                </a:cubicBezTo>
                <a:cubicBezTo>
                  <a:pt x="260" y="67"/>
                  <a:pt x="260" y="67"/>
                  <a:pt x="260" y="67"/>
                </a:cubicBezTo>
                <a:cubicBezTo>
                  <a:pt x="260" y="72"/>
                  <a:pt x="265" y="76"/>
                  <a:pt x="270" y="76"/>
                </a:cubicBezTo>
                <a:cubicBezTo>
                  <a:pt x="295" y="76"/>
                  <a:pt x="374" y="82"/>
                  <a:pt x="438" y="139"/>
                </a:cubicBezTo>
                <a:cubicBezTo>
                  <a:pt x="438" y="139"/>
                  <a:pt x="469" y="171"/>
                  <a:pt x="430" y="215"/>
                </a:cubicBezTo>
                <a:cubicBezTo>
                  <a:pt x="427" y="219"/>
                  <a:pt x="427" y="224"/>
                  <a:pt x="430" y="228"/>
                </a:cubicBezTo>
                <a:cubicBezTo>
                  <a:pt x="386" y="276"/>
                  <a:pt x="344" y="322"/>
                  <a:pt x="320" y="347"/>
                </a:cubicBezTo>
                <a:cubicBezTo>
                  <a:pt x="317" y="346"/>
                  <a:pt x="315" y="346"/>
                  <a:pt x="312" y="346"/>
                </a:cubicBezTo>
                <a:cubicBezTo>
                  <a:pt x="308" y="346"/>
                  <a:pt x="303" y="348"/>
                  <a:pt x="300" y="352"/>
                </a:cubicBezTo>
                <a:cubicBezTo>
                  <a:pt x="7" y="663"/>
                  <a:pt x="7" y="663"/>
                  <a:pt x="7" y="663"/>
                </a:cubicBezTo>
                <a:cubicBezTo>
                  <a:pt x="7" y="663"/>
                  <a:pt x="7" y="663"/>
                  <a:pt x="7" y="663"/>
                </a:cubicBezTo>
                <a:cubicBezTo>
                  <a:pt x="0" y="672"/>
                  <a:pt x="0" y="684"/>
                  <a:pt x="8" y="691"/>
                </a:cubicBezTo>
                <a:cubicBezTo>
                  <a:pt x="83" y="758"/>
                  <a:pt x="83" y="758"/>
                  <a:pt x="83" y="758"/>
                </a:cubicBezTo>
                <a:cubicBezTo>
                  <a:pt x="86" y="761"/>
                  <a:pt x="91" y="763"/>
                  <a:pt x="96" y="763"/>
                </a:cubicBezTo>
                <a:cubicBezTo>
                  <a:pt x="101" y="763"/>
                  <a:pt x="106" y="761"/>
                  <a:pt x="110" y="756"/>
                </a:cubicBezTo>
                <a:cubicBezTo>
                  <a:pt x="388" y="431"/>
                  <a:pt x="388" y="431"/>
                  <a:pt x="388" y="431"/>
                </a:cubicBezTo>
                <a:cubicBezTo>
                  <a:pt x="393" y="425"/>
                  <a:pt x="394" y="417"/>
                  <a:pt x="391" y="411"/>
                </a:cubicBezTo>
                <a:cubicBezTo>
                  <a:pt x="435" y="362"/>
                  <a:pt x="478" y="317"/>
                  <a:pt x="502" y="292"/>
                </a:cubicBezTo>
                <a:cubicBezTo>
                  <a:pt x="506" y="295"/>
                  <a:pt x="512" y="295"/>
                  <a:pt x="516" y="291"/>
                </a:cubicBezTo>
                <a:cubicBezTo>
                  <a:pt x="533" y="271"/>
                  <a:pt x="533" y="271"/>
                  <a:pt x="533" y="271"/>
                </a:cubicBezTo>
                <a:cubicBezTo>
                  <a:pt x="544" y="266"/>
                  <a:pt x="573" y="256"/>
                  <a:pt x="602" y="283"/>
                </a:cubicBezTo>
                <a:cubicBezTo>
                  <a:pt x="602" y="283"/>
                  <a:pt x="638" y="316"/>
                  <a:pt x="617" y="340"/>
                </a:cubicBezTo>
                <a:cubicBezTo>
                  <a:pt x="613" y="344"/>
                  <a:pt x="614" y="350"/>
                  <a:pt x="617" y="354"/>
                </a:cubicBezTo>
                <a:cubicBezTo>
                  <a:pt x="659" y="391"/>
                  <a:pt x="659" y="391"/>
                  <a:pt x="659" y="391"/>
                </a:cubicBezTo>
                <a:cubicBezTo>
                  <a:pt x="663" y="394"/>
                  <a:pt x="668" y="394"/>
                  <a:pt x="672" y="390"/>
                </a:cubicBezTo>
                <a:cubicBezTo>
                  <a:pt x="760" y="291"/>
                  <a:pt x="760" y="291"/>
                  <a:pt x="760" y="291"/>
                </a:cubicBezTo>
                <a:cubicBezTo>
                  <a:pt x="764" y="287"/>
                  <a:pt x="763" y="281"/>
                  <a:pt x="759" y="278"/>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AutoShape 13">
            <a:extLst>
              <a:ext uri="{FF2B5EF4-FFF2-40B4-BE49-F238E27FC236}">
                <a16:creationId xmlns:a16="http://schemas.microsoft.com/office/drawing/2014/main" id="{941A242D-85C0-43D0-9D76-AA1D66F6DD70}"/>
              </a:ext>
            </a:extLst>
          </p:cNvPr>
          <p:cNvSpPr>
            <a:spLocks noChangeAspect="1" noChangeArrowheads="1" noTextEdit="1"/>
          </p:cNvSpPr>
          <p:nvPr/>
        </p:nvSpPr>
        <p:spPr bwMode="auto">
          <a:xfrm>
            <a:off x="6249958" y="2617345"/>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5">
            <a:extLst>
              <a:ext uri="{FF2B5EF4-FFF2-40B4-BE49-F238E27FC236}">
                <a16:creationId xmlns:a16="http://schemas.microsoft.com/office/drawing/2014/main" id="{779AF25A-F7DF-49E6-843F-A1E1241D65DE}"/>
              </a:ext>
            </a:extLst>
          </p:cNvPr>
          <p:cNvSpPr>
            <a:spLocks noEditPoints="1"/>
          </p:cNvSpPr>
          <p:nvPr/>
        </p:nvSpPr>
        <p:spPr bwMode="auto">
          <a:xfrm>
            <a:off x="6266642" y="2648684"/>
            <a:ext cx="234814" cy="205391"/>
          </a:xfrm>
          <a:custGeom>
            <a:avLst/>
            <a:gdLst>
              <a:gd name="T0" fmla="*/ 842 w 876"/>
              <a:gd name="T1" fmla="*/ 420 h 766"/>
              <a:gd name="T2" fmla="*/ 839 w 876"/>
              <a:gd name="T3" fmla="*/ 420 h 766"/>
              <a:gd name="T4" fmla="*/ 805 w 876"/>
              <a:gd name="T5" fmla="*/ 448 h 766"/>
              <a:gd name="T6" fmla="*/ 737 w 876"/>
              <a:gd name="T7" fmla="*/ 448 h 766"/>
              <a:gd name="T8" fmla="*/ 613 w 876"/>
              <a:gd name="T9" fmla="*/ 448 h 766"/>
              <a:gd name="T10" fmla="*/ 496 w 876"/>
              <a:gd name="T11" fmla="*/ 332 h 766"/>
              <a:gd name="T12" fmla="*/ 510 w 876"/>
              <a:gd name="T13" fmla="*/ 290 h 766"/>
              <a:gd name="T14" fmla="*/ 461 w 876"/>
              <a:gd name="T15" fmla="*/ 222 h 766"/>
              <a:gd name="T16" fmla="*/ 461 w 876"/>
              <a:gd name="T17" fmla="*/ 176 h 766"/>
              <a:gd name="T18" fmla="*/ 461 w 876"/>
              <a:gd name="T19" fmla="*/ 176 h 766"/>
              <a:gd name="T20" fmla="*/ 506 w 876"/>
              <a:gd name="T21" fmla="*/ 176 h 766"/>
              <a:gd name="T22" fmla="*/ 521 w 876"/>
              <a:gd name="T23" fmla="*/ 161 h 766"/>
              <a:gd name="T24" fmla="*/ 542 w 876"/>
              <a:gd name="T25" fmla="*/ 36 h 766"/>
              <a:gd name="T26" fmla="*/ 512 w 876"/>
              <a:gd name="T27" fmla="*/ 0 h 766"/>
              <a:gd name="T28" fmla="*/ 364 w 876"/>
              <a:gd name="T29" fmla="*/ 0 h 766"/>
              <a:gd name="T30" fmla="*/ 334 w 876"/>
              <a:gd name="T31" fmla="*/ 36 h 766"/>
              <a:gd name="T32" fmla="*/ 355 w 876"/>
              <a:gd name="T33" fmla="*/ 161 h 766"/>
              <a:gd name="T34" fmla="*/ 370 w 876"/>
              <a:gd name="T35" fmla="*/ 176 h 766"/>
              <a:gd name="T36" fmla="*/ 417 w 876"/>
              <a:gd name="T37" fmla="*/ 176 h 766"/>
              <a:gd name="T38" fmla="*/ 417 w 876"/>
              <a:gd name="T39" fmla="*/ 176 h 766"/>
              <a:gd name="T40" fmla="*/ 417 w 876"/>
              <a:gd name="T41" fmla="*/ 238 h 766"/>
              <a:gd name="T42" fmla="*/ 417 w 876"/>
              <a:gd name="T43" fmla="*/ 241 h 766"/>
              <a:gd name="T44" fmla="*/ 439 w 876"/>
              <a:gd name="T45" fmla="*/ 263 h 766"/>
              <a:gd name="T46" fmla="*/ 466 w 876"/>
              <a:gd name="T47" fmla="*/ 290 h 766"/>
              <a:gd name="T48" fmla="*/ 439 w 876"/>
              <a:gd name="T49" fmla="*/ 317 h 766"/>
              <a:gd name="T50" fmla="*/ 413 w 876"/>
              <a:gd name="T51" fmla="*/ 299 h 766"/>
              <a:gd name="T52" fmla="*/ 400 w 876"/>
              <a:gd name="T53" fmla="*/ 285 h 766"/>
              <a:gd name="T54" fmla="*/ 385 w 876"/>
              <a:gd name="T55" fmla="*/ 285 h 766"/>
              <a:gd name="T56" fmla="*/ 372 w 876"/>
              <a:gd name="T57" fmla="*/ 313 h 766"/>
              <a:gd name="T58" fmla="*/ 380 w 876"/>
              <a:gd name="T59" fmla="*/ 330 h 766"/>
              <a:gd name="T60" fmla="*/ 262 w 876"/>
              <a:gd name="T61" fmla="*/ 448 h 766"/>
              <a:gd name="T62" fmla="*/ 201 w 876"/>
              <a:gd name="T63" fmla="*/ 448 h 766"/>
              <a:gd name="T64" fmla="*/ 71 w 876"/>
              <a:gd name="T65" fmla="*/ 448 h 766"/>
              <a:gd name="T66" fmla="*/ 37 w 876"/>
              <a:gd name="T67" fmla="*/ 420 h 766"/>
              <a:gd name="T68" fmla="*/ 34 w 876"/>
              <a:gd name="T69" fmla="*/ 420 h 766"/>
              <a:gd name="T70" fmla="*/ 0 w 876"/>
              <a:gd name="T71" fmla="*/ 454 h 766"/>
              <a:gd name="T72" fmla="*/ 0 w 876"/>
              <a:gd name="T73" fmla="*/ 731 h 766"/>
              <a:gd name="T74" fmla="*/ 34 w 876"/>
              <a:gd name="T75" fmla="*/ 766 h 766"/>
              <a:gd name="T76" fmla="*/ 37 w 876"/>
              <a:gd name="T77" fmla="*/ 766 h 766"/>
              <a:gd name="T78" fmla="*/ 71 w 876"/>
              <a:gd name="T79" fmla="*/ 737 h 766"/>
              <a:gd name="T80" fmla="*/ 805 w 876"/>
              <a:gd name="T81" fmla="*/ 737 h 766"/>
              <a:gd name="T82" fmla="*/ 839 w 876"/>
              <a:gd name="T83" fmla="*/ 766 h 766"/>
              <a:gd name="T84" fmla="*/ 842 w 876"/>
              <a:gd name="T85" fmla="*/ 766 h 766"/>
              <a:gd name="T86" fmla="*/ 876 w 876"/>
              <a:gd name="T87" fmla="*/ 731 h 766"/>
              <a:gd name="T88" fmla="*/ 876 w 876"/>
              <a:gd name="T89" fmla="*/ 454 h 766"/>
              <a:gd name="T90" fmla="*/ 842 w 876"/>
              <a:gd name="T91" fmla="*/ 420 h 766"/>
              <a:gd name="T92" fmla="*/ 324 w 876"/>
              <a:gd name="T93" fmla="*/ 448 h 766"/>
              <a:gd name="T94" fmla="*/ 416 w 876"/>
              <a:gd name="T95" fmla="*/ 357 h 766"/>
              <a:gd name="T96" fmla="*/ 439 w 876"/>
              <a:gd name="T97" fmla="*/ 361 h 766"/>
              <a:gd name="T98" fmla="*/ 460 w 876"/>
              <a:gd name="T99" fmla="*/ 358 h 766"/>
              <a:gd name="T100" fmla="*/ 550 w 876"/>
              <a:gd name="T101" fmla="*/ 448 h 766"/>
              <a:gd name="T102" fmla="*/ 324 w 876"/>
              <a:gd name="T103" fmla="*/ 44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6" h="766">
                <a:moveTo>
                  <a:pt x="842" y="420"/>
                </a:moveTo>
                <a:cubicBezTo>
                  <a:pt x="842" y="420"/>
                  <a:pt x="842" y="420"/>
                  <a:pt x="839" y="420"/>
                </a:cubicBezTo>
                <a:cubicBezTo>
                  <a:pt x="822" y="420"/>
                  <a:pt x="808" y="432"/>
                  <a:pt x="805" y="448"/>
                </a:cubicBezTo>
                <a:cubicBezTo>
                  <a:pt x="805" y="448"/>
                  <a:pt x="805" y="448"/>
                  <a:pt x="737" y="448"/>
                </a:cubicBezTo>
                <a:cubicBezTo>
                  <a:pt x="709" y="448"/>
                  <a:pt x="669" y="448"/>
                  <a:pt x="613" y="448"/>
                </a:cubicBezTo>
                <a:cubicBezTo>
                  <a:pt x="496" y="332"/>
                  <a:pt x="496" y="332"/>
                  <a:pt x="496" y="332"/>
                </a:cubicBezTo>
                <a:cubicBezTo>
                  <a:pt x="505" y="320"/>
                  <a:pt x="510" y="305"/>
                  <a:pt x="510" y="290"/>
                </a:cubicBezTo>
                <a:cubicBezTo>
                  <a:pt x="510" y="258"/>
                  <a:pt x="489" y="232"/>
                  <a:pt x="461" y="222"/>
                </a:cubicBezTo>
                <a:cubicBezTo>
                  <a:pt x="461" y="176"/>
                  <a:pt x="461" y="176"/>
                  <a:pt x="461" y="176"/>
                </a:cubicBezTo>
                <a:cubicBezTo>
                  <a:pt x="461" y="176"/>
                  <a:pt x="461" y="176"/>
                  <a:pt x="461" y="176"/>
                </a:cubicBezTo>
                <a:cubicBezTo>
                  <a:pt x="474" y="176"/>
                  <a:pt x="489" y="176"/>
                  <a:pt x="506" y="176"/>
                </a:cubicBezTo>
                <a:cubicBezTo>
                  <a:pt x="515" y="176"/>
                  <a:pt x="521" y="170"/>
                  <a:pt x="521" y="161"/>
                </a:cubicBezTo>
                <a:cubicBezTo>
                  <a:pt x="542" y="36"/>
                  <a:pt x="542" y="36"/>
                  <a:pt x="542" y="36"/>
                </a:cubicBezTo>
                <a:cubicBezTo>
                  <a:pt x="545" y="17"/>
                  <a:pt x="531" y="0"/>
                  <a:pt x="512" y="0"/>
                </a:cubicBezTo>
                <a:cubicBezTo>
                  <a:pt x="364" y="0"/>
                  <a:pt x="364" y="0"/>
                  <a:pt x="364" y="0"/>
                </a:cubicBezTo>
                <a:cubicBezTo>
                  <a:pt x="345" y="0"/>
                  <a:pt x="331" y="17"/>
                  <a:pt x="334" y="36"/>
                </a:cubicBezTo>
                <a:cubicBezTo>
                  <a:pt x="355" y="161"/>
                  <a:pt x="355" y="161"/>
                  <a:pt x="355" y="161"/>
                </a:cubicBezTo>
                <a:cubicBezTo>
                  <a:pt x="355" y="170"/>
                  <a:pt x="361" y="176"/>
                  <a:pt x="370" y="176"/>
                </a:cubicBezTo>
                <a:cubicBezTo>
                  <a:pt x="370" y="176"/>
                  <a:pt x="370" y="176"/>
                  <a:pt x="417" y="176"/>
                </a:cubicBezTo>
                <a:cubicBezTo>
                  <a:pt x="417" y="176"/>
                  <a:pt x="417" y="176"/>
                  <a:pt x="417" y="176"/>
                </a:cubicBezTo>
                <a:cubicBezTo>
                  <a:pt x="417" y="238"/>
                  <a:pt x="417" y="238"/>
                  <a:pt x="417" y="238"/>
                </a:cubicBezTo>
                <a:cubicBezTo>
                  <a:pt x="417" y="241"/>
                  <a:pt x="417" y="241"/>
                  <a:pt x="417" y="241"/>
                </a:cubicBezTo>
                <a:cubicBezTo>
                  <a:pt x="417" y="253"/>
                  <a:pt x="427" y="263"/>
                  <a:pt x="439" y="263"/>
                </a:cubicBezTo>
                <a:cubicBezTo>
                  <a:pt x="454" y="263"/>
                  <a:pt x="466" y="275"/>
                  <a:pt x="466" y="290"/>
                </a:cubicBezTo>
                <a:cubicBezTo>
                  <a:pt x="466" y="305"/>
                  <a:pt x="454" y="317"/>
                  <a:pt x="439" y="317"/>
                </a:cubicBezTo>
                <a:cubicBezTo>
                  <a:pt x="427" y="317"/>
                  <a:pt x="417" y="309"/>
                  <a:pt x="413" y="299"/>
                </a:cubicBezTo>
                <a:cubicBezTo>
                  <a:pt x="411" y="292"/>
                  <a:pt x="406" y="287"/>
                  <a:pt x="400" y="285"/>
                </a:cubicBezTo>
                <a:cubicBezTo>
                  <a:pt x="395" y="284"/>
                  <a:pt x="390" y="284"/>
                  <a:pt x="385" y="285"/>
                </a:cubicBezTo>
                <a:cubicBezTo>
                  <a:pt x="374" y="289"/>
                  <a:pt x="368" y="302"/>
                  <a:pt x="372" y="313"/>
                </a:cubicBezTo>
                <a:cubicBezTo>
                  <a:pt x="374" y="319"/>
                  <a:pt x="377" y="325"/>
                  <a:pt x="380" y="330"/>
                </a:cubicBezTo>
                <a:cubicBezTo>
                  <a:pt x="262" y="448"/>
                  <a:pt x="262" y="448"/>
                  <a:pt x="262" y="448"/>
                </a:cubicBezTo>
                <a:cubicBezTo>
                  <a:pt x="251" y="448"/>
                  <a:pt x="232" y="448"/>
                  <a:pt x="201" y="448"/>
                </a:cubicBezTo>
                <a:cubicBezTo>
                  <a:pt x="171" y="448"/>
                  <a:pt x="129" y="448"/>
                  <a:pt x="71" y="448"/>
                </a:cubicBezTo>
                <a:cubicBezTo>
                  <a:pt x="68" y="432"/>
                  <a:pt x="54" y="420"/>
                  <a:pt x="37" y="420"/>
                </a:cubicBezTo>
                <a:cubicBezTo>
                  <a:pt x="37" y="420"/>
                  <a:pt x="37" y="420"/>
                  <a:pt x="34" y="420"/>
                </a:cubicBezTo>
                <a:cubicBezTo>
                  <a:pt x="15" y="420"/>
                  <a:pt x="0" y="435"/>
                  <a:pt x="0" y="454"/>
                </a:cubicBezTo>
                <a:cubicBezTo>
                  <a:pt x="0" y="454"/>
                  <a:pt x="0" y="454"/>
                  <a:pt x="0" y="731"/>
                </a:cubicBezTo>
                <a:cubicBezTo>
                  <a:pt x="0" y="750"/>
                  <a:pt x="15" y="766"/>
                  <a:pt x="34" y="766"/>
                </a:cubicBezTo>
                <a:cubicBezTo>
                  <a:pt x="34" y="766"/>
                  <a:pt x="34" y="766"/>
                  <a:pt x="37" y="766"/>
                </a:cubicBezTo>
                <a:cubicBezTo>
                  <a:pt x="54" y="766"/>
                  <a:pt x="68" y="753"/>
                  <a:pt x="71" y="737"/>
                </a:cubicBezTo>
                <a:cubicBezTo>
                  <a:pt x="805" y="737"/>
                  <a:pt x="805" y="737"/>
                  <a:pt x="805" y="737"/>
                </a:cubicBezTo>
                <a:cubicBezTo>
                  <a:pt x="808" y="753"/>
                  <a:pt x="822" y="766"/>
                  <a:pt x="839" y="766"/>
                </a:cubicBezTo>
                <a:cubicBezTo>
                  <a:pt x="839" y="766"/>
                  <a:pt x="839" y="766"/>
                  <a:pt x="842" y="766"/>
                </a:cubicBezTo>
                <a:cubicBezTo>
                  <a:pt x="861" y="766"/>
                  <a:pt x="876" y="750"/>
                  <a:pt x="876" y="731"/>
                </a:cubicBezTo>
                <a:cubicBezTo>
                  <a:pt x="876" y="731"/>
                  <a:pt x="876" y="731"/>
                  <a:pt x="876" y="454"/>
                </a:cubicBezTo>
                <a:cubicBezTo>
                  <a:pt x="876" y="435"/>
                  <a:pt x="861" y="420"/>
                  <a:pt x="842" y="420"/>
                </a:cubicBezTo>
                <a:close/>
                <a:moveTo>
                  <a:pt x="324" y="448"/>
                </a:moveTo>
                <a:cubicBezTo>
                  <a:pt x="416" y="357"/>
                  <a:pt x="416" y="357"/>
                  <a:pt x="416" y="357"/>
                </a:cubicBezTo>
                <a:cubicBezTo>
                  <a:pt x="423" y="359"/>
                  <a:pt x="431" y="361"/>
                  <a:pt x="439" y="361"/>
                </a:cubicBezTo>
                <a:cubicBezTo>
                  <a:pt x="446" y="361"/>
                  <a:pt x="453" y="360"/>
                  <a:pt x="460" y="358"/>
                </a:cubicBezTo>
                <a:cubicBezTo>
                  <a:pt x="550" y="448"/>
                  <a:pt x="550" y="448"/>
                  <a:pt x="550" y="448"/>
                </a:cubicBezTo>
                <a:cubicBezTo>
                  <a:pt x="526" y="448"/>
                  <a:pt x="468" y="448"/>
                  <a:pt x="324" y="448"/>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AutoShape 14">
            <a:extLst>
              <a:ext uri="{FF2B5EF4-FFF2-40B4-BE49-F238E27FC236}">
                <a16:creationId xmlns:a16="http://schemas.microsoft.com/office/drawing/2014/main" id="{BB3255AD-5B02-43FD-A436-FFAE66ED16C7}"/>
              </a:ext>
            </a:extLst>
          </p:cNvPr>
          <p:cNvSpPr>
            <a:spLocks noChangeAspect="1" noChangeArrowheads="1" noTextEdit="1"/>
          </p:cNvSpPr>
          <p:nvPr/>
        </p:nvSpPr>
        <p:spPr bwMode="auto">
          <a:xfrm>
            <a:off x="306359" y="3719612"/>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6">
            <a:extLst>
              <a:ext uri="{FF2B5EF4-FFF2-40B4-BE49-F238E27FC236}">
                <a16:creationId xmlns:a16="http://schemas.microsoft.com/office/drawing/2014/main" id="{93C7433D-2F72-4739-9CBA-63BA51A6745A}"/>
              </a:ext>
            </a:extLst>
          </p:cNvPr>
          <p:cNvSpPr>
            <a:spLocks noEditPoints="1"/>
          </p:cNvSpPr>
          <p:nvPr/>
        </p:nvSpPr>
        <p:spPr bwMode="auto">
          <a:xfrm>
            <a:off x="352465" y="3735169"/>
            <a:ext cx="175857" cy="236504"/>
          </a:xfrm>
          <a:custGeom>
            <a:avLst/>
            <a:gdLst>
              <a:gd name="T0" fmla="*/ 78 w 656"/>
              <a:gd name="T1" fmla="*/ 761 h 882"/>
              <a:gd name="T2" fmla="*/ 600 w 656"/>
              <a:gd name="T3" fmla="*/ 603 h 882"/>
              <a:gd name="T4" fmla="*/ 647 w 656"/>
              <a:gd name="T5" fmla="*/ 828 h 882"/>
              <a:gd name="T6" fmla="*/ 46 w 656"/>
              <a:gd name="T7" fmla="*/ 805 h 882"/>
              <a:gd name="T8" fmla="*/ 0 w 656"/>
              <a:gd name="T9" fmla="*/ 837 h 882"/>
              <a:gd name="T10" fmla="*/ 656 w 656"/>
              <a:gd name="T11" fmla="*/ 873 h 882"/>
              <a:gd name="T12" fmla="*/ 144 w 656"/>
              <a:gd name="T13" fmla="*/ 351 h 882"/>
              <a:gd name="T14" fmla="*/ 196 w 656"/>
              <a:gd name="T15" fmla="*/ 268 h 882"/>
              <a:gd name="T16" fmla="*/ 144 w 656"/>
              <a:gd name="T17" fmla="*/ 246 h 882"/>
              <a:gd name="T18" fmla="*/ 196 w 656"/>
              <a:gd name="T19" fmla="*/ 163 h 882"/>
              <a:gd name="T20" fmla="*/ 144 w 656"/>
              <a:gd name="T21" fmla="*/ 246 h 882"/>
              <a:gd name="T22" fmla="*/ 200 w 656"/>
              <a:gd name="T23" fmla="*/ 453 h 882"/>
              <a:gd name="T24" fmla="*/ 140 w 656"/>
              <a:gd name="T25" fmla="*/ 377 h 882"/>
              <a:gd name="T26" fmla="*/ 196 w 656"/>
              <a:gd name="T27" fmla="*/ 561 h 882"/>
              <a:gd name="T28" fmla="*/ 144 w 656"/>
              <a:gd name="T29" fmla="*/ 478 h 882"/>
              <a:gd name="T30" fmla="*/ 230 w 656"/>
              <a:gd name="T31" fmla="*/ 561 h 882"/>
              <a:gd name="T32" fmla="*/ 282 w 656"/>
              <a:gd name="T33" fmla="*/ 478 h 882"/>
              <a:gd name="T34" fmla="*/ 226 w 656"/>
              <a:gd name="T35" fmla="*/ 453 h 882"/>
              <a:gd name="T36" fmla="*/ 286 w 656"/>
              <a:gd name="T37" fmla="*/ 377 h 882"/>
              <a:gd name="T38" fmla="*/ 226 w 656"/>
              <a:gd name="T39" fmla="*/ 453 h 882"/>
              <a:gd name="T40" fmla="*/ 516 w 656"/>
              <a:gd name="T41" fmla="*/ 348 h 882"/>
              <a:gd name="T42" fmla="*/ 456 w 656"/>
              <a:gd name="T43" fmla="*/ 272 h 882"/>
              <a:gd name="T44" fmla="*/ 516 w 656"/>
              <a:gd name="T45" fmla="*/ 243 h 882"/>
              <a:gd name="T46" fmla="*/ 456 w 656"/>
              <a:gd name="T47" fmla="*/ 167 h 882"/>
              <a:gd name="T48" fmla="*/ 460 w 656"/>
              <a:gd name="T49" fmla="*/ 456 h 882"/>
              <a:gd name="T50" fmla="*/ 512 w 656"/>
              <a:gd name="T51" fmla="*/ 373 h 882"/>
              <a:gd name="T52" fmla="*/ 456 w 656"/>
              <a:gd name="T53" fmla="*/ 557 h 882"/>
              <a:gd name="T54" fmla="*/ 516 w 656"/>
              <a:gd name="T55" fmla="*/ 482 h 882"/>
              <a:gd name="T56" fmla="*/ 456 w 656"/>
              <a:gd name="T57" fmla="*/ 557 h 882"/>
              <a:gd name="T58" fmla="*/ 368 w 656"/>
              <a:gd name="T59" fmla="*/ 557 h 882"/>
              <a:gd name="T60" fmla="*/ 428 w 656"/>
              <a:gd name="T61" fmla="*/ 482 h 882"/>
              <a:gd name="T62" fmla="*/ 373 w 656"/>
              <a:gd name="T63" fmla="*/ 373 h 882"/>
              <a:gd name="T64" fmla="*/ 424 w 656"/>
              <a:gd name="T65" fmla="*/ 456 h 882"/>
              <a:gd name="T66" fmla="*/ 424 w 656"/>
              <a:gd name="T67" fmla="*/ 349 h 882"/>
              <a:gd name="T68" fmla="*/ 230 w 656"/>
              <a:gd name="T69" fmla="*/ 163 h 882"/>
              <a:gd name="T70" fmla="*/ 393 w 656"/>
              <a:gd name="T71" fmla="*/ 239 h 882"/>
              <a:gd name="T72" fmla="*/ 309 w 656"/>
              <a:gd name="T73" fmla="*/ 239 h 882"/>
              <a:gd name="T74" fmla="*/ 309 w 656"/>
              <a:gd name="T75" fmla="*/ 312 h 882"/>
              <a:gd name="T76" fmla="*/ 393 w 656"/>
              <a:gd name="T77" fmla="*/ 239 h 882"/>
              <a:gd name="T78" fmla="*/ 94 w 656"/>
              <a:gd name="T79" fmla="*/ 82 h 882"/>
              <a:gd name="T80" fmla="*/ 522 w 656"/>
              <a:gd name="T81" fmla="*/ 12 h 882"/>
              <a:gd name="T82" fmla="*/ 633 w 656"/>
              <a:gd name="T83" fmla="*/ 168 h 882"/>
              <a:gd name="T84" fmla="*/ 553 w 656"/>
              <a:gd name="T85" fmla="*/ 561 h 882"/>
              <a:gd name="T86" fmla="*/ 589 w 656"/>
              <a:gd name="T87" fmla="*/ 126 h 882"/>
              <a:gd name="T88" fmla="*/ 103 w 656"/>
              <a:gd name="T89" fmla="*/ 168 h 882"/>
              <a:gd name="T90" fmla="*/ 45 w 656"/>
              <a:gd name="T91" fmla="*/ 190 h 882"/>
              <a:gd name="T92" fmla="*/ 490 w 656"/>
              <a:gd name="T93" fmla="*/ 44 h 882"/>
              <a:gd name="T94" fmla="*/ 199 w 656"/>
              <a:gd name="T95" fmla="*/ 667 h 882"/>
              <a:gd name="T96" fmla="*/ 309 w 656"/>
              <a:gd name="T97" fmla="*/ 751 h 882"/>
              <a:gd name="T98" fmla="*/ 357 w 656"/>
              <a:gd name="T99" fmla="*/ 657 h 882"/>
              <a:gd name="T100" fmla="*/ 447 w 656"/>
              <a:gd name="T101" fmla="*/ 761 h 882"/>
              <a:gd name="T102" fmla="*/ 357 w 656"/>
              <a:gd name="T103" fmla="*/ 657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882">
                <a:moveTo>
                  <a:pt x="578" y="761"/>
                </a:moveTo>
                <a:cubicBezTo>
                  <a:pt x="578" y="647"/>
                  <a:pt x="578" y="647"/>
                  <a:pt x="578" y="647"/>
                </a:cubicBezTo>
                <a:cubicBezTo>
                  <a:pt x="78" y="647"/>
                  <a:pt x="78" y="647"/>
                  <a:pt x="78" y="647"/>
                </a:cubicBezTo>
                <a:cubicBezTo>
                  <a:pt x="78" y="761"/>
                  <a:pt x="78" y="761"/>
                  <a:pt x="78" y="761"/>
                </a:cubicBezTo>
                <a:cubicBezTo>
                  <a:pt x="34" y="761"/>
                  <a:pt x="34" y="761"/>
                  <a:pt x="34" y="761"/>
                </a:cubicBezTo>
                <a:cubicBezTo>
                  <a:pt x="34" y="625"/>
                  <a:pt x="34" y="625"/>
                  <a:pt x="34" y="625"/>
                </a:cubicBezTo>
                <a:cubicBezTo>
                  <a:pt x="34" y="613"/>
                  <a:pt x="44" y="603"/>
                  <a:pt x="56" y="603"/>
                </a:cubicBezTo>
                <a:cubicBezTo>
                  <a:pt x="600" y="603"/>
                  <a:pt x="600" y="603"/>
                  <a:pt x="600" y="603"/>
                </a:cubicBezTo>
                <a:cubicBezTo>
                  <a:pt x="612" y="603"/>
                  <a:pt x="622" y="613"/>
                  <a:pt x="622" y="625"/>
                </a:cubicBezTo>
                <a:cubicBezTo>
                  <a:pt x="622" y="761"/>
                  <a:pt x="622" y="761"/>
                  <a:pt x="622" y="761"/>
                </a:cubicBezTo>
                <a:lnTo>
                  <a:pt x="578" y="761"/>
                </a:lnTo>
                <a:close/>
                <a:moveTo>
                  <a:pt x="647" y="828"/>
                </a:moveTo>
                <a:cubicBezTo>
                  <a:pt x="619" y="828"/>
                  <a:pt x="619" y="828"/>
                  <a:pt x="619" y="828"/>
                </a:cubicBezTo>
                <a:cubicBezTo>
                  <a:pt x="619" y="815"/>
                  <a:pt x="619" y="815"/>
                  <a:pt x="619" y="815"/>
                </a:cubicBezTo>
                <a:cubicBezTo>
                  <a:pt x="619" y="810"/>
                  <a:pt x="615" y="805"/>
                  <a:pt x="610" y="805"/>
                </a:cubicBezTo>
                <a:cubicBezTo>
                  <a:pt x="46" y="805"/>
                  <a:pt x="46" y="805"/>
                  <a:pt x="46" y="805"/>
                </a:cubicBezTo>
                <a:cubicBezTo>
                  <a:pt x="41" y="805"/>
                  <a:pt x="37" y="810"/>
                  <a:pt x="37" y="815"/>
                </a:cubicBezTo>
                <a:cubicBezTo>
                  <a:pt x="37" y="828"/>
                  <a:pt x="37" y="828"/>
                  <a:pt x="37" y="828"/>
                </a:cubicBezTo>
                <a:cubicBezTo>
                  <a:pt x="9" y="828"/>
                  <a:pt x="9" y="828"/>
                  <a:pt x="9" y="828"/>
                </a:cubicBezTo>
                <a:cubicBezTo>
                  <a:pt x="4" y="828"/>
                  <a:pt x="0" y="832"/>
                  <a:pt x="0" y="837"/>
                </a:cubicBezTo>
                <a:cubicBezTo>
                  <a:pt x="0" y="873"/>
                  <a:pt x="0" y="873"/>
                  <a:pt x="0" y="873"/>
                </a:cubicBezTo>
                <a:cubicBezTo>
                  <a:pt x="0" y="878"/>
                  <a:pt x="4" y="882"/>
                  <a:pt x="9" y="882"/>
                </a:cubicBezTo>
                <a:cubicBezTo>
                  <a:pt x="647" y="882"/>
                  <a:pt x="647" y="882"/>
                  <a:pt x="647" y="882"/>
                </a:cubicBezTo>
                <a:cubicBezTo>
                  <a:pt x="652" y="882"/>
                  <a:pt x="656" y="878"/>
                  <a:pt x="656" y="873"/>
                </a:cubicBezTo>
                <a:cubicBezTo>
                  <a:pt x="656" y="837"/>
                  <a:pt x="656" y="837"/>
                  <a:pt x="656" y="837"/>
                </a:cubicBezTo>
                <a:cubicBezTo>
                  <a:pt x="656" y="832"/>
                  <a:pt x="652" y="828"/>
                  <a:pt x="647" y="828"/>
                </a:cubicBezTo>
                <a:close/>
                <a:moveTo>
                  <a:pt x="140" y="348"/>
                </a:moveTo>
                <a:cubicBezTo>
                  <a:pt x="140" y="350"/>
                  <a:pt x="142" y="351"/>
                  <a:pt x="144" y="351"/>
                </a:cubicBezTo>
                <a:cubicBezTo>
                  <a:pt x="196" y="351"/>
                  <a:pt x="196" y="351"/>
                  <a:pt x="196" y="351"/>
                </a:cubicBezTo>
                <a:cubicBezTo>
                  <a:pt x="198" y="351"/>
                  <a:pt x="200" y="350"/>
                  <a:pt x="200" y="348"/>
                </a:cubicBezTo>
                <a:cubicBezTo>
                  <a:pt x="200" y="272"/>
                  <a:pt x="200" y="272"/>
                  <a:pt x="200" y="272"/>
                </a:cubicBezTo>
                <a:cubicBezTo>
                  <a:pt x="200" y="270"/>
                  <a:pt x="198" y="268"/>
                  <a:pt x="196" y="268"/>
                </a:cubicBezTo>
                <a:cubicBezTo>
                  <a:pt x="144" y="268"/>
                  <a:pt x="144" y="268"/>
                  <a:pt x="144" y="268"/>
                </a:cubicBezTo>
                <a:cubicBezTo>
                  <a:pt x="142" y="268"/>
                  <a:pt x="140" y="270"/>
                  <a:pt x="140" y="272"/>
                </a:cubicBezTo>
                <a:lnTo>
                  <a:pt x="140" y="348"/>
                </a:lnTo>
                <a:close/>
                <a:moveTo>
                  <a:pt x="144" y="246"/>
                </a:moveTo>
                <a:cubicBezTo>
                  <a:pt x="196" y="246"/>
                  <a:pt x="196" y="246"/>
                  <a:pt x="196" y="246"/>
                </a:cubicBezTo>
                <a:cubicBezTo>
                  <a:pt x="198" y="246"/>
                  <a:pt x="200" y="245"/>
                  <a:pt x="200" y="243"/>
                </a:cubicBezTo>
                <a:cubicBezTo>
                  <a:pt x="200" y="167"/>
                  <a:pt x="200" y="167"/>
                  <a:pt x="200" y="167"/>
                </a:cubicBezTo>
                <a:cubicBezTo>
                  <a:pt x="200" y="165"/>
                  <a:pt x="198" y="163"/>
                  <a:pt x="196" y="163"/>
                </a:cubicBezTo>
                <a:cubicBezTo>
                  <a:pt x="144" y="163"/>
                  <a:pt x="144" y="163"/>
                  <a:pt x="144" y="163"/>
                </a:cubicBezTo>
                <a:cubicBezTo>
                  <a:pt x="142" y="163"/>
                  <a:pt x="140" y="165"/>
                  <a:pt x="140" y="167"/>
                </a:cubicBezTo>
                <a:cubicBezTo>
                  <a:pt x="140" y="243"/>
                  <a:pt x="140" y="243"/>
                  <a:pt x="140" y="243"/>
                </a:cubicBezTo>
                <a:cubicBezTo>
                  <a:pt x="140" y="245"/>
                  <a:pt x="142" y="246"/>
                  <a:pt x="144" y="246"/>
                </a:cubicBezTo>
                <a:close/>
                <a:moveTo>
                  <a:pt x="140" y="453"/>
                </a:moveTo>
                <a:cubicBezTo>
                  <a:pt x="140" y="455"/>
                  <a:pt x="142" y="456"/>
                  <a:pt x="144" y="456"/>
                </a:cubicBezTo>
                <a:cubicBezTo>
                  <a:pt x="196" y="456"/>
                  <a:pt x="196" y="456"/>
                  <a:pt x="196" y="456"/>
                </a:cubicBezTo>
                <a:cubicBezTo>
                  <a:pt x="198" y="456"/>
                  <a:pt x="200" y="455"/>
                  <a:pt x="200" y="453"/>
                </a:cubicBezTo>
                <a:cubicBezTo>
                  <a:pt x="200" y="377"/>
                  <a:pt x="200" y="377"/>
                  <a:pt x="200" y="377"/>
                </a:cubicBezTo>
                <a:cubicBezTo>
                  <a:pt x="200" y="375"/>
                  <a:pt x="198" y="373"/>
                  <a:pt x="196" y="373"/>
                </a:cubicBezTo>
                <a:cubicBezTo>
                  <a:pt x="144" y="373"/>
                  <a:pt x="144" y="373"/>
                  <a:pt x="144" y="373"/>
                </a:cubicBezTo>
                <a:cubicBezTo>
                  <a:pt x="142" y="373"/>
                  <a:pt x="140" y="375"/>
                  <a:pt x="140" y="377"/>
                </a:cubicBezTo>
                <a:lnTo>
                  <a:pt x="140" y="453"/>
                </a:lnTo>
                <a:close/>
                <a:moveTo>
                  <a:pt x="140" y="557"/>
                </a:moveTo>
                <a:cubicBezTo>
                  <a:pt x="140" y="559"/>
                  <a:pt x="142" y="561"/>
                  <a:pt x="144" y="561"/>
                </a:cubicBezTo>
                <a:cubicBezTo>
                  <a:pt x="196" y="561"/>
                  <a:pt x="196" y="561"/>
                  <a:pt x="196" y="561"/>
                </a:cubicBezTo>
                <a:cubicBezTo>
                  <a:pt x="198" y="561"/>
                  <a:pt x="200" y="559"/>
                  <a:pt x="200" y="557"/>
                </a:cubicBezTo>
                <a:cubicBezTo>
                  <a:pt x="200" y="482"/>
                  <a:pt x="200" y="482"/>
                  <a:pt x="200" y="482"/>
                </a:cubicBezTo>
                <a:cubicBezTo>
                  <a:pt x="200" y="480"/>
                  <a:pt x="198" y="478"/>
                  <a:pt x="196" y="478"/>
                </a:cubicBezTo>
                <a:cubicBezTo>
                  <a:pt x="144" y="478"/>
                  <a:pt x="144" y="478"/>
                  <a:pt x="144" y="478"/>
                </a:cubicBezTo>
                <a:cubicBezTo>
                  <a:pt x="142" y="478"/>
                  <a:pt x="140" y="480"/>
                  <a:pt x="140" y="482"/>
                </a:cubicBezTo>
                <a:lnTo>
                  <a:pt x="140" y="557"/>
                </a:lnTo>
                <a:close/>
                <a:moveTo>
                  <a:pt x="226" y="557"/>
                </a:moveTo>
                <a:cubicBezTo>
                  <a:pt x="226" y="559"/>
                  <a:pt x="228" y="561"/>
                  <a:pt x="230" y="561"/>
                </a:cubicBezTo>
                <a:cubicBezTo>
                  <a:pt x="282" y="561"/>
                  <a:pt x="282" y="561"/>
                  <a:pt x="282" y="561"/>
                </a:cubicBezTo>
                <a:cubicBezTo>
                  <a:pt x="284" y="561"/>
                  <a:pt x="286" y="559"/>
                  <a:pt x="286" y="557"/>
                </a:cubicBezTo>
                <a:cubicBezTo>
                  <a:pt x="286" y="482"/>
                  <a:pt x="286" y="482"/>
                  <a:pt x="286" y="482"/>
                </a:cubicBezTo>
                <a:cubicBezTo>
                  <a:pt x="286" y="480"/>
                  <a:pt x="284" y="478"/>
                  <a:pt x="282" y="478"/>
                </a:cubicBezTo>
                <a:cubicBezTo>
                  <a:pt x="230" y="478"/>
                  <a:pt x="230" y="478"/>
                  <a:pt x="230" y="478"/>
                </a:cubicBezTo>
                <a:cubicBezTo>
                  <a:pt x="228" y="478"/>
                  <a:pt x="226" y="480"/>
                  <a:pt x="226" y="482"/>
                </a:cubicBezTo>
                <a:lnTo>
                  <a:pt x="226" y="557"/>
                </a:lnTo>
                <a:close/>
                <a:moveTo>
                  <a:pt x="226" y="453"/>
                </a:moveTo>
                <a:cubicBezTo>
                  <a:pt x="226" y="455"/>
                  <a:pt x="228" y="456"/>
                  <a:pt x="230" y="456"/>
                </a:cubicBezTo>
                <a:cubicBezTo>
                  <a:pt x="282" y="456"/>
                  <a:pt x="282" y="456"/>
                  <a:pt x="282" y="456"/>
                </a:cubicBezTo>
                <a:cubicBezTo>
                  <a:pt x="284" y="456"/>
                  <a:pt x="286" y="455"/>
                  <a:pt x="286" y="453"/>
                </a:cubicBezTo>
                <a:cubicBezTo>
                  <a:pt x="286" y="377"/>
                  <a:pt x="286" y="377"/>
                  <a:pt x="286" y="377"/>
                </a:cubicBezTo>
                <a:cubicBezTo>
                  <a:pt x="286" y="375"/>
                  <a:pt x="284" y="373"/>
                  <a:pt x="282" y="373"/>
                </a:cubicBezTo>
                <a:cubicBezTo>
                  <a:pt x="230" y="373"/>
                  <a:pt x="230" y="373"/>
                  <a:pt x="230" y="373"/>
                </a:cubicBezTo>
                <a:cubicBezTo>
                  <a:pt x="228" y="373"/>
                  <a:pt x="226" y="375"/>
                  <a:pt x="226" y="377"/>
                </a:cubicBezTo>
                <a:lnTo>
                  <a:pt x="226" y="453"/>
                </a:lnTo>
                <a:close/>
                <a:moveTo>
                  <a:pt x="456" y="348"/>
                </a:moveTo>
                <a:cubicBezTo>
                  <a:pt x="456" y="350"/>
                  <a:pt x="458" y="351"/>
                  <a:pt x="460" y="351"/>
                </a:cubicBezTo>
                <a:cubicBezTo>
                  <a:pt x="512" y="351"/>
                  <a:pt x="512" y="351"/>
                  <a:pt x="512" y="351"/>
                </a:cubicBezTo>
                <a:cubicBezTo>
                  <a:pt x="514" y="351"/>
                  <a:pt x="516" y="350"/>
                  <a:pt x="516" y="348"/>
                </a:cubicBezTo>
                <a:cubicBezTo>
                  <a:pt x="516" y="272"/>
                  <a:pt x="516" y="272"/>
                  <a:pt x="516" y="272"/>
                </a:cubicBezTo>
                <a:cubicBezTo>
                  <a:pt x="516" y="270"/>
                  <a:pt x="514" y="268"/>
                  <a:pt x="512" y="268"/>
                </a:cubicBezTo>
                <a:cubicBezTo>
                  <a:pt x="460" y="268"/>
                  <a:pt x="460" y="268"/>
                  <a:pt x="460" y="268"/>
                </a:cubicBezTo>
                <a:cubicBezTo>
                  <a:pt x="458" y="268"/>
                  <a:pt x="456" y="270"/>
                  <a:pt x="456" y="272"/>
                </a:cubicBezTo>
                <a:lnTo>
                  <a:pt x="456" y="348"/>
                </a:lnTo>
                <a:close/>
                <a:moveTo>
                  <a:pt x="460" y="246"/>
                </a:moveTo>
                <a:cubicBezTo>
                  <a:pt x="512" y="246"/>
                  <a:pt x="512" y="246"/>
                  <a:pt x="512" y="246"/>
                </a:cubicBezTo>
                <a:cubicBezTo>
                  <a:pt x="514" y="246"/>
                  <a:pt x="516" y="245"/>
                  <a:pt x="516" y="243"/>
                </a:cubicBezTo>
                <a:cubicBezTo>
                  <a:pt x="516" y="167"/>
                  <a:pt x="516" y="167"/>
                  <a:pt x="516" y="167"/>
                </a:cubicBezTo>
                <a:cubicBezTo>
                  <a:pt x="516" y="165"/>
                  <a:pt x="514" y="163"/>
                  <a:pt x="512" y="163"/>
                </a:cubicBezTo>
                <a:cubicBezTo>
                  <a:pt x="460" y="163"/>
                  <a:pt x="460" y="163"/>
                  <a:pt x="460" y="163"/>
                </a:cubicBezTo>
                <a:cubicBezTo>
                  <a:pt x="458" y="163"/>
                  <a:pt x="456" y="165"/>
                  <a:pt x="456" y="167"/>
                </a:cubicBezTo>
                <a:cubicBezTo>
                  <a:pt x="456" y="243"/>
                  <a:pt x="456" y="243"/>
                  <a:pt x="456" y="243"/>
                </a:cubicBezTo>
                <a:cubicBezTo>
                  <a:pt x="456" y="245"/>
                  <a:pt x="458" y="246"/>
                  <a:pt x="460" y="246"/>
                </a:cubicBezTo>
                <a:close/>
                <a:moveTo>
                  <a:pt x="456" y="453"/>
                </a:moveTo>
                <a:cubicBezTo>
                  <a:pt x="456" y="455"/>
                  <a:pt x="458" y="456"/>
                  <a:pt x="460" y="456"/>
                </a:cubicBezTo>
                <a:cubicBezTo>
                  <a:pt x="512" y="456"/>
                  <a:pt x="512" y="456"/>
                  <a:pt x="512" y="456"/>
                </a:cubicBezTo>
                <a:cubicBezTo>
                  <a:pt x="514" y="456"/>
                  <a:pt x="516" y="455"/>
                  <a:pt x="516" y="453"/>
                </a:cubicBezTo>
                <a:cubicBezTo>
                  <a:pt x="516" y="377"/>
                  <a:pt x="516" y="377"/>
                  <a:pt x="516" y="377"/>
                </a:cubicBezTo>
                <a:cubicBezTo>
                  <a:pt x="516" y="375"/>
                  <a:pt x="514" y="373"/>
                  <a:pt x="512" y="373"/>
                </a:cubicBezTo>
                <a:cubicBezTo>
                  <a:pt x="460" y="373"/>
                  <a:pt x="460" y="373"/>
                  <a:pt x="460" y="373"/>
                </a:cubicBezTo>
                <a:cubicBezTo>
                  <a:pt x="458" y="373"/>
                  <a:pt x="456" y="375"/>
                  <a:pt x="456" y="377"/>
                </a:cubicBezTo>
                <a:lnTo>
                  <a:pt x="456" y="453"/>
                </a:lnTo>
                <a:close/>
                <a:moveTo>
                  <a:pt x="456" y="557"/>
                </a:moveTo>
                <a:cubicBezTo>
                  <a:pt x="456" y="559"/>
                  <a:pt x="458" y="561"/>
                  <a:pt x="460" y="561"/>
                </a:cubicBezTo>
                <a:cubicBezTo>
                  <a:pt x="512" y="561"/>
                  <a:pt x="512" y="561"/>
                  <a:pt x="512" y="561"/>
                </a:cubicBezTo>
                <a:cubicBezTo>
                  <a:pt x="514" y="561"/>
                  <a:pt x="516" y="559"/>
                  <a:pt x="516" y="557"/>
                </a:cubicBezTo>
                <a:cubicBezTo>
                  <a:pt x="516" y="482"/>
                  <a:pt x="516" y="482"/>
                  <a:pt x="516" y="482"/>
                </a:cubicBezTo>
                <a:cubicBezTo>
                  <a:pt x="516" y="480"/>
                  <a:pt x="514" y="478"/>
                  <a:pt x="512" y="478"/>
                </a:cubicBezTo>
                <a:cubicBezTo>
                  <a:pt x="460" y="478"/>
                  <a:pt x="460" y="478"/>
                  <a:pt x="460" y="478"/>
                </a:cubicBezTo>
                <a:cubicBezTo>
                  <a:pt x="458" y="478"/>
                  <a:pt x="456" y="480"/>
                  <a:pt x="456" y="482"/>
                </a:cubicBezTo>
                <a:lnTo>
                  <a:pt x="456" y="557"/>
                </a:lnTo>
                <a:close/>
                <a:moveTo>
                  <a:pt x="424" y="478"/>
                </a:moveTo>
                <a:cubicBezTo>
                  <a:pt x="373" y="478"/>
                  <a:pt x="373" y="478"/>
                  <a:pt x="373" y="478"/>
                </a:cubicBezTo>
                <a:cubicBezTo>
                  <a:pt x="370" y="478"/>
                  <a:pt x="368" y="480"/>
                  <a:pt x="368" y="482"/>
                </a:cubicBezTo>
                <a:cubicBezTo>
                  <a:pt x="368" y="557"/>
                  <a:pt x="368" y="557"/>
                  <a:pt x="368" y="557"/>
                </a:cubicBezTo>
                <a:cubicBezTo>
                  <a:pt x="368" y="559"/>
                  <a:pt x="370" y="561"/>
                  <a:pt x="373" y="561"/>
                </a:cubicBezTo>
                <a:cubicBezTo>
                  <a:pt x="424" y="561"/>
                  <a:pt x="424" y="561"/>
                  <a:pt x="424" y="561"/>
                </a:cubicBezTo>
                <a:cubicBezTo>
                  <a:pt x="427" y="561"/>
                  <a:pt x="428" y="559"/>
                  <a:pt x="428" y="557"/>
                </a:cubicBezTo>
                <a:cubicBezTo>
                  <a:pt x="428" y="482"/>
                  <a:pt x="428" y="482"/>
                  <a:pt x="428" y="482"/>
                </a:cubicBezTo>
                <a:cubicBezTo>
                  <a:pt x="428" y="480"/>
                  <a:pt x="427" y="478"/>
                  <a:pt x="424" y="478"/>
                </a:cubicBezTo>
                <a:close/>
                <a:moveTo>
                  <a:pt x="428" y="377"/>
                </a:moveTo>
                <a:cubicBezTo>
                  <a:pt x="428" y="375"/>
                  <a:pt x="427" y="373"/>
                  <a:pt x="424" y="373"/>
                </a:cubicBezTo>
                <a:cubicBezTo>
                  <a:pt x="373" y="373"/>
                  <a:pt x="373" y="373"/>
                  <a:pt x="373" y="373"/>
                </a:cubicBezTo>
                <a:cubicBezTo>
                  <a:pt x="370" y="373"/>
                  <a:pt x="368" y="375"/>
                  <a:pt x="368" y="377"/>
                </a:cubicBezTo>
                <a:cubicBezTo>
                  <a:pt x="368" y="453"/>
                  <a:pt x="368" y="453"/>
                  <a:pt x="368" y="453"/>
                </a:cubicBezTo>
                <a:cubicBezTo>
                  <a:pt x="368" y="455"/>
                  <a:pt x="370" y="456"/>
                  <a:pt x="373" y="456"/>
                </a:cubicBezTo>
                <a:cubicBezTo>
                  <a:pt x="424" y="456"/>
                  <a:pt x="424" y="456"/>
                  <a:pt x="424" y="456"/>
                </a:cubicBezTo>
                <a:cubicBezTo>
                  <a:pt x="427" y="456"/>
                  <a:pt x="428" y="455"/>
                  <a:pt x="428" y="453"/>
                </a:cubicBezTo>
                <a:lnTo>
                  <a:pt x="428" y="377"/>
                </a:lnTo>
                <a:close/>
                <a:moveTo>
                  <a:pt x="428" y="345"/>
                </a:moveTo>
                <a:cubicBezTo>
                  <a:pt x="428" y="348"/>
                  <a:pt x="427" y="349"/>
                  <a:pt x="424" y="349"/>
                </a:cubicBezTo>
                <a:cubicBezTo>
                  <a:pt x="230" y="349"/>
                  <a:pt x="230" y="349"/>
                  <a:pt x="230" y="349"/>
                </a:cubicBezTo>
                <a:cubicBezTo>
                  <a:pt x="228" y="349"/>
                  <a:pt x="226" y="348"/>
                  <a:pt x="226" y="345"/>
                </a:cubicBezTo>
                <a:cubicBezTo>
                  <a:pt x="226" y="167"/>
                  <a:pt x="226" y="167"/>
                  <a:pt x="226" y="167"/>
                </a:cubicBezTo>
                <a:cubicBezTo>
                  <a:pt x="226" y="165"/>
                  <a:pt x="228" y="163"/>
                  <a:pt x="230" y="163"/>
                </a:cubicBezTo>
                <a:cubicBezTo>
                  <a:pt x="424" y="163"/>
                  <a:pt x="424" y="163"/>
                  <a:pt x="424" y="163"/>
                </a:cubicBezTo>
                <a:cubicBezTo>
                  <a:pt x="427" y="163"/>
                  <a:pt x="428" y="165"/>
                  <a:pt x="428" y="167"/>
                </a:cubicBezTo>
                <a:lnTo>
                  <a:pt x="428" y="345"/>
                </a:lnTo>
                <a:close/>
                <a:moveTo>
                  <a:pt x="393" y="239"/>
                </a:moveTo>
                <a:cubicBezTo>
                  <a:pt x="348" y="239"/>
                  <a:pt x="348" y="239"/>
                  <a:pt x="348" y="239"/>
                </a:cubicBezTo>
                <a:cubicBezTo>
                  <a:pt x="348" y="199"/>
                  <a:pt x="348" y="199"/>
                  <a:pt x="348" y="199"/>
                </a:cubicBezTo>
                <a:cubicBezTo>
                  <a:pt x="309" y="199"/>
                  <a:pt x="309" y="199"/>
                  <a:pt x="309" y="199"/>
                </a:cubicBezTo>
                <a:cubicBezTo>
                  <a:pt x="309" y="239"/>
                  <a:pt x="309" y="239"/>
                  <a:pt x="309" y="239"/>
                </a:cubicBezTo>
                <a:cubicBezTo>
                  <a:pt x="264" y="239"/>
                  <a:pt x="264" y="239"/>
                  <a:pt x="264" y="239"/>
                </a:cubicBezTo>
                <a:cubicBezTo>
                  <a:pt x="264" y="273"/>
                  <a:pt x="264" y="273"/>
                  <a:pt x="264" y="273"/>
                </a:cubicBezTo>
                <a:cubicBezTo>
                  <a:pt x="309" y="273"/>
                  <a:pt x="309" y="273"/>
                  <a:pt x="309" y="273"/>
                </a:cubicBezTo>
                <a:cubicBezTo>
                  <a:pt x="309" y="312"/>
                  <a:pt x="309" y="312"/>
                  <a:pt x="309" y="312"/>
                </a:cubicBezTo>
                <a:cubicBezTo>
                  <a:pt x="348" y="312"/>
                  <a:pt x="348" y="312"/>
                  <a:pt x="348" y="312"/>
                </a:cubicBezTo>
                <a:cubicBezTo>
                  <a:pt x="348" y="273"/>
                  <a:pt x="348" y="273"/>
                  <a:pt x="348" y="273"/>
                </a:cubicBezTo>
                <a:cubicBezTo>
                  <a:pt x="393" y="273"/>
                  <a:pt x="393" y="273"/>
                  <a:pt x="393" y="273"/>
                </a:cubicBezTo>
                <a:lnTo>
                  <a:pt x="393" y="239"/>
                </a:lnTo>
                <a:close/>
                <a:moveTo>
                  <a:pt x="23" y="168"/>
                </a:moveTo>
                <a:cubicBezTo>
                  <a:pt x="23" y="104"/>
                  <a:pt x="23" y="104"/>
                  <a:pt x="23" y="104"/>
                </a:cubicBezTo>
                <a:cubicBezTo>
                  <a:pt x="23" y="91"/>
                  <a:pt x="32" y="82"/>
                  <a:pt x="45" y="82"/>
                </a:cubicBezTo>
                <a:cubicBezTo>
                  <a:pt x="94" y="82"/>
                  <a:pt x="94" y="82"/>
                  <a:pt x="94" y="82"/>
                </a:cubicBezTo>
                <a:cubicBezTo>
                  <a:pt x="134" y="12"/>
                  <a:pt x="134" y="12"/>
                  <a:pt x="134" y="12"/>
                </a:cubicBezTo>
                <a:cubicBezTo>
                  <a:pt x="138" y="5"/>
                  <a:pt x="145" y="0"/>
                  <a:pt x="153" y="0"/>
                </a:cubicBezTo>
                <a:cubicBezTo>
                  <a:pt x="503" y="0"/>
                  <a:pt x="503" y="0"/>
                  <a:pt x="503" y="0"/>
                </a:cubicBezTo>
                <a:cubicBezTo>
                  <a:pt x="511" y="0"/>
                  <a:pt x="518" y="5"/>
                  <a:pt x="522" y="12"/>
                </a:cubicBezTo>
                <a:cubicBezTo>
                  <a:pt x="562" y="82"/>
                  <a:pt x="562" y="82"/>
                  <a:pt x="562" y="82"/>
                </a:cubicBezTo>
                <a:cubicBezTo>
                  <a:pt x="611" y="82"/>
                  <a:pt x="611" y="82"/>
                  <a:pt x="611" y="82"/>
                </a:cubicBezTo>
                <a:cubicBezTo>
                  <a:pt x="624" y="82"/>
                  <a:pt x="633" y="91"/>
                  <a:pt x="633" y="104"/>
                </a:cubicBezTo>
                <a:cubicBezTo>
                  <a:pt x="633" y="168"/>
                  <a:pt x="633" y="168"/>
                  <a:pt x="633" y="168"/>
                </a:cubicBezTo>
                <a:cubicBezTo>
                  <a:pt x="633" y="181"/>
                  <a:pt x="624" y="190"/>
                  <a:pt x="612" y="190"/>
                </a:cubicBezTo>
                <a:cubicBezTo>
                  <a:pt x="597" y="190"/>
                  <a:pt x="597" y="190"/>
                  <a:pt x="597" y="190"/>
                </a:cubicBezTo>
                <a:cubicBezTo>
                  <a:pt x="597" y="561"/>
                  <a:pt x="597" y="561"/>
                  <a:pt x="597" y="561"/>
                </a:cubicBezTo>
                <a:cubicBezTo>
                  <a:pt x="553" y="561"/>
                  <a:pt x="553" y="561"/>
                  <a:pt x="553" y="561"/>
                </a:cubicBezTo>
                <a:cubicBezTo>
                  <a:pt x="553" y="169"/>
                  <a:pt x="553" y="169"/>
                  <a:pt x="553" y="169"/>
                </a:cubicBezTo>
                <a:cubicBezTo>
                  <a:pt x="553" y="156"/>
                  <a:pt x="562" y="147"/>
                  <a:pt x="575" y="147"/>
                </a:cubicBezTo>
                <a:cubicBezTo>
                  <a:pt x="589" y="147"/>
                  <a:pt x="589" y="147"/>
                  <a:pt x="589" y="147"/>
                </a:cubicBezTo>
                <a:cubicBezTo>
                  <a:pt x="589" y="126"/>
                  <a:pt x="589" y="126"/>
                  <a:pt x="589" y="126"/>
                </a:cubicBezTo>
                <a:cubicBezTo>
                  <a:pt x="67" y="126"/>
                  <a:pt x="67" y="126"/>
                  <a:pt x="67" y="126"/>
                </a:cubicBezTo>
                <a:cubicBezTo>
                  <a:pt x="67" y="146"/>
                  <a:pt x="67" y="146"/>
                  <a:pt x="67" y="146"/>
                </a:cubicBezTo>
                <a:cubicBezTo>
                  <a:pt x="81" y="146"/>
                  <a:pt x="81" y="146"/>
                  <a:pt x="81" y="146"/>
                </a:cubicBezTo>
                <a:cubicBezTo>
                  <a:pt x="94" y="146"/>
                  <a:pt x="103" y="156"/>
                  <a:pt x="103" y="168"/>
                </a:cubicBezTo>
                <a:cubicBezTo>
                  <a:pt x="103" y="561"/>
                  <a:pt x="103" y="561"/>
                  <a:pt x="103" y="561"/>
                </a:cubicBezTo>
                <a:cubicBezTo>
                  <a:pt x="59" y="561"/>
                  <a:pt x="59" y="561"/>
                  <a:pt x="59" y="561"/>
                </a:cubicBezTo>
                <a:cubicBezTo>
                  <a:pt x="59" y="190"/>
                  <a:pt x="59" y="190"/>
                  <a:pt x="59" y="190"/>
                </a:cubicBezTo>
                <a:cubicBezTo>
                  <a:pt x="45" y="190"/>
                  <a:pt x="45" y="190"/>
                  <a:pt x="45" y="190"/>
                </a:cubicBezTo>
                <a:cubicBezTo>
                  <a:pt x="32" y="190"/>
                  <a:pt x="23" y="181"/>
                  <a:pt x="23" y="168"/>
                </a:cubicBezTo>
                <a:close/>
                <a:moveTo>
                  <a:pt x="145" y="82"/>
                </a:moveTo>
                <a:cubicBezTo>
                  <a:pt x="511" y="82"/>
                  <a:pt x="511" y="82"/>
                  <a:pt x="511" y="82"/>
                </a:cubicBezTo>
                <a:cubicBezTo>
                  <a:pt x="490" y="44"/>
                  <a:pt x="490" y="44"/>
                  <a:pt x="490" y="44"/>
                </a:cubicBezTo>
                <a:cubicBezTo>
                  <a:pt x="166" y="44"/>
                  <a:pt x="166" y="44"/>
                  <a:pt x="166" y="44"/>
                </a:cubicBezTo>
                <a:lnTo>
                  <a:pt x="145" y="82"/>
                </a:lnTo>
                <a:close/>
                <a:moveTo>
                  <a:pt x="209" y="657"/>
                </a:moveTo>
                <a:cubicBezTo>
                  <a:pt x="204" y="657"/>
                  <a:pt x="199" y="662"/>
                  <a:pt x="199" y="667"/>
                </a:cubicBezTo>
                <a:cubicBezTo>
                  <a:pt x="199" y="751"/>
                  <a:pt x="199" y="751"/>
                  <a:pt x="199" y="751"/>
                </a:cubicBezTo>
                <a:cubicBezTo>
                  <a:pt x="199" y="757"/>
                  <a:pt x="204" y="761"/>
                  <a:pt x="209" y="761"/>
                </a:cubicBezTo>
                <a:cubicBezTo>
                  <a:pt x="299" y="761"/>
                  <a:pt x="299" y="761"/>
                  <a:pt x="299" y="761"/>
                </a:cubicBezTo>
                <a:cubicBezTo>
                  <a:pt x="305" y="761"/>
                  <a:pt x="309" y="757"/>
                  <a:pt x="309" y="751"/>
                </a:cubicBezTo>
                <a:cubicBezTo>
                  <a:pt x="309" y="667"/>
                  <a:pt x="309" y="667"/>
                  <a:pt x="309" y="667"/>
                </a:cubicBezTo>
                <a:cubicBezTo>
                  <a:pt x="309" y="662"/>
                  <a:pt x="305" y="657"/>
                  <a:pt x="299" y="657"/>
                </a:cubicBezTo>
                <a:lnTo>
                  <a:pt x="209" y="657"/>
                </a:lnTo>
                <a:close/>
                <a:moveTo>
                  <a:pt x="357" y="657"/>
                </a:moveTo>
                <a:cubicBezTo>
                  <a:pt x="351" y="657"/>
                  <a:pt x="347" y="662"/>
                  <a:pt x="347" y="667"/>
                </a:cubicBezTo>
                <a:cubicBezTo>
                  <a:pt x="347" y="751"/>
                  <a:pt x="347" y="751"/>
                  <a:pt x="347" y="751"/>
                </a:cubicBezTo>
                <a:cubicBezTo>
                  <a:pt x="347" y="757"/>
                  <a:pt x="351" y="761"/>
                  <a:pt x="357" y="761"/>
                </a:cubicBezTo>
                <a:cubicBezTo>
                  <a:pt x="447" y="761"/>
                  <a:pt x="447" y="761"/>
                  <a:pt x="447" y="761"/>
                </a:cubicBezTo>
                <a:cubicBezTo>
                  <a:pt x="452" y="761"/>
                  <a:pt x="457" y="757"/>
                  <a:pt x="457" y="751"/>
                </a:cubicBezTo>
                <a:cubicBezTo>
                  <a:pt x="457" y="667"/>
                  <a:pt x="457" y="667"/>
                  <a:pt x="457" y="667"/>
                </a:cubicBezTo>
                <a:cubicBezTo>
                  <a:pt x="457" y="662"/>
                  <a:pt x="452" y="657"/>
                  <a:pt x="447" y="657"/>
                </a:cubicBezTo>
                <a:lnTo>
                  <a:pt x="357" y="657"/>
                </a:ln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AutoShape 3">
            <a:extLst>
              <a:ext uri="{FF2B5EF4-FFF2-40B4-BE49-F238E27FC236}">
                <a16:creationId xmlns:a16="http://schemas.microsoft.com/office/drawing/2014/main" id="{7E18F48D-7D0C-462A-A152-46DF54B2BE00}"/>
              </a:ext>
            </a:extLst>
          </p:cNvPr>
          <p:cNvSpPr>
            <a:spLocks noChangeAspect="1" noChangeArrowheads="1" noTextEdit="1"/>
          </p:cNvSpPr>
          <p:nvPr/>
        </p:nvSpPr>
        <p:spPr bwMode="auto">
          <a:xfrm>
            <a:off x="306359" y="4272853"/>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
            <a:extLst>
              <a:ext uri="{FF2B5EF4-FFF2-40B4-BE49-F238E27FC236}">
                <a16:creationId xmlns:a16="http://schemas.microsoft.com/office/drawing/2014/main" id="{01C00F69-9EEF-469F-BE99-629F422D4A6E}"/>
              </a:ext>
            </a:extLst>
          </p:cNvPr>
          <p:cNvSpPr>
            <a:spLocks noEditPoints="1"/>
          </p:cNvSpPr>
          <p:nvPr/>
        </p:nvSpPr>
        <p:spPr bwMode="auto">
          <a:xfrm>
            <a:off x="342883" y="4312308"/>
            <a:ext cx="195359" cy="186002"/>
          </a:xfrm>
          <a:custGeom>
            <a:avLst/>
            <a:gdLst>
              <a:gd name="T0" fmla="*/ 0 w 729"/>
              <a:gd name="T1" fmla="*/ 31 h 694"/>
              <a:gd name="T2" fmla="*/ 0 w 729"/>
              <a:gd name="T3" fmla="*/ 495 h 694"/>
              <a:gd name="T4" fmla="*/ 10 w 729"/>
              <a:gd name="T5" fmla="*/ 505 h 694"/>
              <a:gd name="T6" fmla="*/ 281 w 729"/>
              <a:gd name="T7" fmla="*/ 505 h 694"/>
              <a:gd name="T8" fmla="*/ 291 w 729"/>
              <a:gd name="T9" fmla="*/ 505 h 694"/>
              <a:gd name="T10" fmla="*/ 298 w 729"/>
              <a:gd name="T11" fmla="*/ 512 h 694"/>
              <a:gd name="T12" fmla="*/ 305 w 729"/>
              <a:gd name="T13" fmla="*/ 520 h 694"/>
              <a:gd name="T14" fmla="*/ 453 w 729"/>
              <a:gd name="T15" fmla="*/ 677 h 694"/>
              <a:gd name="T16" fmla="*/ 453 w 729"/>
              <a:gd name="T17" fmla="*/ 678 h 694"/>
              <a:gd name="T18" fmla="*/ 462 w 729"/>
              <a:gd name="T19" fmla="*/ 687 h 694"/>
              <a:gd name="T20" fmla="*/ 479 w 729"/>
              <a:gd name="T21" fmla="*/ 681 h 694"/>
              <a:gd name="T22" fmla="*/ 479 w 729"/>
              <a:gd name="T23" fmla="*/ 529 h 694"/>
              <a:gd name="T24" fmla="*/ 479 w 729"/>
              <a:gd name="T25" fmla="*/ 505 h 694"/>
              <a:gd name="T26" fmla="*/ 503 w 729"/>
              <a:gd name="T27" fmla="*/ 505 h 694"/>
              <a:gd name="T28" fmla="*/ 718 w 729"/>
              <a:gd name="T29" fmla="*/ 505 h 694"/>
              <a:gd name="T30" fmla="*/ 728 w 729"/>
              <a:gd name="T31" fmla="*/ 495 h 694"/>
              <a:gd name="T32" fmla="*/ 729 w 729"/>
              <a:gd name="T33" fmla="*/ 10 h 694"/>
              <a:gd name="T34" fmla="*/ 719 w 729"/>
              <a:gd name="T35" fmla="*/ 0 h 694"/>
              <a:gd name="T36" fmla="*/ 44 w 729"/>
              <a:gd name="T37" fmla="*/ 0 h 694"/>
              <a:gd name="T38" fmla="*/ 10 w 729"/>
              <a:gd name="T39" fmla="*/ 0 h 694"/>
              <a:gd name="T40" fmla="*/ 0 w 729"/>
              <a:gd name="T41" fmla="*/ 10 h 694"/>
              <a:gd name="T42" fmla="*/ 0 w 729"/>
              <a:gd name="T43" fmla="*/ 31 h 694"/>
              <a:gd name="T44" fmla="*/ 511 w 729"/>
              <a:gd name="T45" fmla="*/ 372 h 694"/>
              <a:gd name="T46" fmla="*/ 511 w 729"/>
              <a:gd name="T47" fmla="*/ 406 h 694"/>
              <a:gd name="T48" fmla="*/ 494 w 729"/>
              <a:gd name="T49" fmla="*/ 413 h 694"/>
              <a:gd name="T50" fmla="*/ 477 w 729"/>
              <a:gd name="T51" fmla="*/ 406 h 694"/>
              <a:gd name="T52" fmla="*/ 364 w 729"/>
              <a:gd name="T53" fmla="*/ 295 h 694"/>
              <a:gd name="T54" fmla="*/ 251 w 729"/>
              <a:gd name="T55" fmla="*/ 406 h 694"/>
              <a:gd name="T56" fmla="*/ 234 w 729"/>
              <a:gd name="T57" fmla="*/ 413 h 694"/>
              <a:gd name="T58" fmla="*/ 217 w 729"/>
              <a:gd name="T59" fmla="*/ 406 h 694"/>
              <a:gd name="T60" fmla="*/ 217 w 729"/>
              <a:gd name="T61" fmla="*/ 372 h 694"/>
              <a:gd name="T62" fmla="*/ 330 w 729"/>
              <a:gd name="T63" fmla="*/ 260 h 694"/>
              <a:gd name="T64" fmla="*/ 217 w 729"/>
              <a:gd name="T65" fmla="*/ 149 h 694"/>
              <a:gd name="T66" fmla="*/ 217 w 729"/>
              <a:gd name="T67" fmla="*/ 115 h 694"/>
              <a:gd name="T68" fmla="*/ 251 w 729"/>
              <a:gd name="T69" fmla="*/ 115 h 694"/>
              <a:gd name="T70" fmla="*/ 364 w 729"/>
              <a:gd name="T71" fmla="*/ 226 h 694"/>
              <a:gd name="T72" fmla="*/ 477 w 729"/>
              <a:gd name="T73" fmla="*/ 115 h 694"/>
              <a:gd name="T74" fmla="*/ 511 w 729"/>
              <a:gd name="T75" fmla="*/ 115 h 694"/>
              <a:gd name="T76" fmla="*/ 511 w 729"/>
              <a:gd name="T77" fmla="*/ 149 h 694"/>
              <a:gd name="T78" fmla="*/ 398 w 729"/>
              <a:gd name="T79" fmla="*/ 260 h 694"/>
              <a:gd name="T80" fmla="*/ 511 w 729"/>
              <a:gd name="T81" fmla="*/ 372 h 694"/>
              <a:gd name="T82" fmla="*/ 511 w 729"/>
              <a:gd name="T83" fmla="*/ 37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9" h="694">
                <a:moveTo>
                  <a:pt x="0" y="31"/>
                </a:moveTo>
                <a:cubicBezTo>
                  <a:pt x="0" y="495"/>
                  <a:pt x="0" y="495"/>
                  <a:pt x="0" y="495"/>
                </a:cubicBezTo>
                <a:cubicBezTo>
                  <a:pt x="0" y="501"/>
                  <a:pt x="4" y="505"/>
                  <a:pt x="10" y="505"/>
                </a:cubicBezTo>
                <a:cubicBezTo>
                  <a:pt x="281" y="505"/>
                  <a:pt x="281" y="505"/>
                  <a:pt x="281" y="505"/>
                </a:cubicBezTo>
                <a:cubicBezTo>
                  <a:pt x="291" y="505"/>
                  <a:pt x="291" y="505"/>
                  <a:pt x="291" y="505"/>
                </a:cubicBezTo>
                <a:cubicBezTo>
                  <a:pt x="298" y="512"/>
                  <a:pt x="298" y="512"/>
                  <a:pt x="298" y="512"/>
                </a:cubicBezTo>
                <a:cubicBezTo>
                  <a:pt x="305" y="520"/>
                  <a:pt x="305" y="520"/>
                  <a:pt x="305" y="520"/>
                </a:cubicBezTo>
                <a:cubicBezTo>
                  <a:pt x="356" y="571"/>
                  <a:pt x="412" y="633"/>
                  <a:pt x="453" y="677"/>
                </a:cubicBezTo>
                <a:cubicBezTo>
                  <a:pt x="453" y="678"/>
                  <a:pt x="453" y="678"/>
                  <a:pt x="453" y="678"/>
                </a:cubicBezTo>
                <a:cubicBezTo>
                  <a:pt x="456" y="681"/>
                  <a:pt x="459" y="684"/>
                  <a:pt x="462" y="687"/>
                </a:cubicBezTo>
                <a:cubicBezTo>
                  <a:pt x="468" y="694"/>
                  <a:pt x="479" y="690"/>
                  <a:pt x="479" y="681"/>
                </a:cubicBezTo>
                <a:cubicBezTo>
                  <a:pt x="479" y="529"/>
                  <a:pt x="479" y="529"/>
                  <a:pt x="479" y="529"/>
                </a:cubicBezTo>
                <a:cubicBezTo>
                  <a:pt x="479" y="505"/>
                  <a:pt x="479" y="505"/>
                  <a:pt x="479" y="505"/>
                </a:cubicBezTo>
                <a:cubicBezTo>
                  <a:pt x="503" y="505"/>
                  <a:pt x="503" y="505"/>
                  <a:pt x="503" y="505"/>
                </a:cubicBezTo>
                <a:cubicBezTo>
                  <a:pt x="718" y="505"/>
                  <a:pt x="718" y="505"/>
                  <a:pt x="718" y="505"/>
                </a:cubicBezTo>
                <a:cubicBezTo>
                  <a:pt x="724" y="505"/>
                  <a:pt x="728" y="501"/>
                  <a:pt x="728" y="495"/>
                </a:cubicBezTo>
                <a:cubicBezTo>
                  <a:pt x="729" y="10"/>
                  <a:pt x="729" y="10"/>
                  <a:pt x="729" y="10"/>
                </a:cubicBezTo>
                <a:cubicBezTo>
                  <a:pt x="729" y="4"/>
                  <a:pt x="724" y="0"/>
                  <a:pt x="719" y="0"/>
                </a:cubicBezTo>
                <a:cubicBezTo>
                  <a:pt x="44" y="0"/>
                  <a:pt x="44" y="0"/>
                  <a:pt x="44" y="0"/>
                </a:cubicBezTo>
                <a:cubicBezTo>
                  <a:pt x="10" y="0"/>
                  <a:pt x="10" y="0"/>
                  <a:pt x="10" y="0"/>
                </a:cubicBezTo>
                <a:cubicBezTo>
                  <a:pt x="4" y="0"/>
                  <a:pt x="0" y="4"/>
                  <a:pt x="0" y="10"/>
                </a:cubicBezTo>
                <a:lnTo>
                  <a:pt x="0" y="31"/>
                </a:lnTo>
                <a:close/>
                <a:moveTo>
                  <a:pt x="511" y="372"/>
                </a:moveTo>
                <a:cubicBezTo>
                  <a:pt x="520" y="381"/>
                  <a:pt x="520" y="397"/>
                  <a:pt x="511" y="406"/>
                </a:cubicBezTo>
                <a:cubicBezTo>
                  <a:pt x="506" y="411"/>
                  <a:pt x="500" y="413"/>
                  <a:pt x="494" y="413"/>
                </a:cubicBezTo>
                <a:cubicBezTo>
                  <a:pt x="487" y="413"/>
                  <a:pt x="481" y="411"/>
                  <a:pt x="477" y="406"/>
                </a:cubicBezTo>
                <a:cubicBezTo>
                  <a:pt x="364" y="295"/>
                  <a:pt x="364" y="295"/>
                  <a:pt x="364" y="295"/>
                </a:cubicBezTo>
                <a:cubicBezTo>
                  <a:pt x="251" y="406"/>
                  <a:pt x="251" y="406"/>
                  <a:pt x="251" y="406"/>
                </a:cubicBezTo>
                <a:cubicBezTo>
                  <a:pt x="247" y="411"/>
                  <a:pt x="241" y="413"/>
                  <a:pt x="234" y="413"/>
                </a:cubicBezTo>
                <a:cubicBezTo>
                  <a:pt x="228" y="413"/>
                  <a:pt x="222" y="411"/>
                  <a:pt x="217" y="406"/>
                </a:cubicBezTo>
                <a:cubicBezTo>
                  <a:pt x="208" y="397"/>
                  <a:pt x="208" y="381"/>
                  <a:pt x="217" y="372"/>
                </a:cubicBezTo>
                <a:cubicBezTo>
                  <a:pt x="330" y="260"/>
                  <a:pt x="330" y="260"/>
                  <a:pt x="330" y="260"/>
                </a:cubicBezTo>
                <a:cubicBezTo>
                  <a:pt x="217" y="149"/>
                  <a:pt x="217" y="149"/>
                  <a:pt x="217" y="149"/>
                </a:cubicBezTo>
                <a:cubicBezTo>
                  <a:pt x="208" y="140"/>
                  <a:pt x="208" y="124"/>
                  <a:pt x="217" y="115"/>
                </a:cubicBezTo>
                <a:cubicBezTo>
                  <a:pt x="226" y="105"/>
                  <a:pt x="242" y="105"/>
                  <a:pt x="251" y="115"/>
                </a:cubicBezTo>
                <a:cubicBezTo>
                  <a:pt x="364" y="226"/>
                  <a:pt x="364" y="226"/>
                  <a:pt x="364" y="226"/>
                </a:cubicBezTo>
                <a:cubicBezTo>
                  <a:pt x="477" y="115"/>
                  <a:pt x="477" y="115"/>
                  <a:pt x="477" y="115"/>
                </a:cubicBezTo>
                <a:cubicBezTo>
                  <a:pt x="486" y="105"/>
                  <a:pt x="502" y="105"/>
                  <a:pt x="511" y="115"/>
                </a:cubicBezTo>
                <a:cubicBezTo>
                  <a:pt x="520" y="124"/>
                  <a:pt x="520" y="140"/>
                  <a:pt x="511" y="149"/>
                </a:cubicBezTo>
                <a:cubicBezTo>
                  <a:pt x="398" y="260"/>
                  <a:pt x="398" y="260"/>
                  <a:pt x="398" y="260"/>
                </a:cubicBezTo>
                <a:cubicBezTo>
                  <a:pt x="511" y="372"/>
                  <a:pt x="511" y="372"/>
                  <a:pt x="511" y="372"/>
                </a:cubicBezTo>
                <a:cubicBezTo>
                  <a:pt x="511" y="372"/>
                  <a:pt x="511" y="372"/>
                  <a:pt x="511" y="372"/>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4">
            <a:extLst>
              <a:ext uri="{FF2B5EF4-FFF2-40B4-BE49-F238E27FC236}">
                <a16:creationId xmlns:a16="http://schemas.microsoft.com/office/drawing/2014/main" id="{E1F1F5DB-C5B1-4442-BE08-18C2D5DAE3F5}"/>
              </a:ext>
            </a:extLst>
          </p:cNvPr>
          <p:cNvGrpSpPr/>
          <p:nvPr/>
        </p:nvGrpSpPr>
        <p:grpSpPr>
          <a:xfrm>
            <a:off x="306359" y="4826094"/>
            <a:ext cx="267843" cy="267843"/>
            <a:chOff x="306359" y="4826094"/>
            <a:chExt cx="267843" cy="267843"/>
          </a:xfrm>
        </p:grpSpPr>
        <p:sp>
          <p:nvSpPr>
            <p:cNvPr id="52" name="AutoShape 9">
              <a:extLst>
                <a:ext uri="{FF2B5EF4-FFF2-40B4-BE49-F238E27FC236}">
                  <a16:creationId xmlns:a16="http://schemas.microsoft.com/office/drawing/2014/main" id="{9211525D-1F29-44A2-A3E3-2A8EA4B692FE}"/>
                </a:ext>
              </a:extLst>
            </p:cNvPr>
            <p:cNvSpPr>
              <a:spLocks noChangeAspect="1" noChangeArrowheads="1" noTextEdit="1"/>
            </p:cNvSpPr>
            <p:nvPr/>
          </p:nvSpPr>
          <p:spPr bwMode="auto">
            <a:xfrm>
              <a:off x="306359" y="4826094"/>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1">
              <a:extLst>
                <a:ext uri="{FF2B5EF4-FFF2-40B4-BE49-F238E27FC236}">
                  <a16:creationId xmlns:a16="http://schemas.microsoft.com/office/drawing/2014/main" id="{118473C6-E6C6-4018-84DE-D092B82190C0}"/>
                </a:ext>
              </a:extLst>
            </p:cNvPr>
            <p:cNvSpPr>
              <a:spLocks noEditPoints="1"/>
            </p:cNvSpPr>
            <p:nvPr/>
          </p:nvSpPr>
          <p:spPr bwMode="auto">
            <a:xfrm>
              <a:off x="330257" y="4842665"/>
              <a:ext cx="221399" cy="226923"/>
            </a:xfrm>
            <a:custGeom>
              <a:avLst/>
              <a:gdLst>
                <a:gd name="T0" fmla="*/ 807 w 826"/>
                <a:gd name="T1" fmla="*/ 511 h 846"/>
                <a:gd name="T2" fmla="*/ 778 w 826"/>
                <a:gd name="T3" fmla="*/ 501 h 846"/>
                <a:gd name="T4" fmla="*/ 749 w 826"/>
                <a:gd name="T5" fmla="*/ 515 h 846"/>
                <a:gd name="T6" fmla="*/ 712 w 826"/>
                <a:gd name="T7" fmla="*/ 556 h 846"/>
                <a:gd name="T8" fmla="*/ 599 w 826"/>
                <a:gd name="T9" fmla="*/ 627 h 846"/>
                <a:gd name="T10" fmla="*/ 446 w 826"/>
                <a:gd name="T11" fmla="*/ 619 h 846"/>
                <a:gd name="T12" fmla="*/ 404 w 826"/>
                <a:gd name="T13" fmla="*/ 602 h 846"/>
                <a:gd name="T14" fmla="*/ 397 w 826"/>
                <a:gd name="T15" fmla="*/ 589 h 846"/>
                <a:gd name="T16" fmla="*/ 407 w 826"/>
                <a:gd name="T17" fmla="*/ 579 h 846"/>
                <a:gd name="T18" fmla="*/ 529 w 826"/>
                <a:gd name="T19" fmla="*/ 566 h 846"/>
                <a:gd name="T20" fmla="*/ 563 w 826"/>
                <a:gd name="T21" fmla="*/ 530 h 846"/>
                <a:gd name="T22" fmla="*/ 528 w 826"/>
                <a:gd name="T23" fmla="*/ 493 h 846"/>
                <a:gd name="T24" fmla="*/ 293 w 826"/>
                <a:gd name="T25" fmla="*/ 480 h 846"/>
                <a:gd name="T26" fmla="*/ 228 w 826"/>
                <a:gd name="T27" fmla="*/ 496 h 846"/>
                <a:gd name="T28" fmla="*/ 0 w 826"/>
                <a:gd name="T29" fmla="*/ 626 h 846"/>
                <a:gd name="T30" fmla="*/ 0 w 826"/>
                <a:gd name="T31" fmla="*/ 846 h 846"/>
                <a:gd name="T32" fmla="*/ 261 w 826"/>
                <a:gd name="T33" fmla="*/ 745 h 846"/>
                <a:gd name="T34" fmla="*/ 300 w 826"/>
                <a:gd name="T35" fmla="*/ 739 h 846"/>
                <a:gd name="T36" fmla="*/ 415 w 826"/>
                <a:gd name="T37" fmla="*/ 748 h 846"/>
                <a:gd name="T38" fmla="*/ 592 w 826"/>
                <a:gd name="T39" fmla="*/ 727 h 846"/>
                <a:gd name="T40" fmla="*/ 786 w 826"/>
                <a:gd name="T41" fmla="*/ 598 h 846"/>
                <a:gd name="T42" fmla="*/ 811 w 826"/>
                <a:gd name="T43" fmla="*/ 569 h 846"/>
                <a:gd name="T44" fmla="*/ 807 w 826"/>
                <a:gd name="T45" fmla="*/ 511 h 846"/>
                <a:gd name="T46" fmla="*/ 439 w 826"/>
                <a:gd name="T47" fmla="*/ 145 h 846"/>
                <a:gd name="T48" fmla="*/ 259 w 826"/>
                <a:gd name="T49" fmla="*/ 434 h 846"/>
                <a:gd name="T50" fmla="*/ 271 w 826"/>
                <a:gd name="T51" fmla="*/ 433 h 846"/>
                <a:gd name="T52" fmla="*/ 284 w 826"/>
                <a:gd name="T53" fmla="*/ 432 h 846"/>
                <a:gd name="T54" fmla="*/ 308 w 826"/>
                <a:gd name="T55" fmla="*/ 430 h 846"/>
                <a:gd name="T56" fmla="*/ 313 w 826"/>
                <a:gd name="T57" fmla="*/ 430 h 846"/>
                <a:gd name="T58" fmla="*/ 532 w 826"/>
                <a:gd name="T59" fmla="*/ 441 h 846"/>
                <a:gd name="T60" fmla="*/ 613 w 826"/>
                <a:gd name="T61" fmla="*/ 525 h 846"/>
                <a:gd name="T62" fmla="*/ 613 w 826"/>
                <a:gd name="T63" fmla="*/ 527 h 846"/>
                <a:gd name="T64" fmla="*/ 599 w 826"/>
                <a:gd name="T65" fmla="*/ 574 h 846"/>
                <a:gd name="T66" fmla="*/ 677 w 826"/>
                <a:gd name="T67" fmla="*/ 522 h 846"/>
                <a:gd name="T68" fmla="*/ 714 w 826"/>
                <a:gd name="T69" fmla="*/ 480 h 846"/>
                <a:gd name="T70" fmla="*/ 717 w 826"/>
                <a:gd name="T71" fmla="*/ 477 h 846"/>
                <a:gd name="T72" fmla="*/ 742 w 826"/>
                <a:gd name="T73" fmla="*/ 461 h 846"/>
                <a:gd name="T74" fmla="*/ 755 w 826"/>
                <a:gd name="T75" fmla="*/ 456 h 846"/>
                <a:gd name="T76" fmla="*/ 767 w 826"/>
                <a:gd name="T77" fmla="*/ 454 h 846"/>
                <a:gd name="T78" fmla="*/ 766 w 826"/>
                <a:gd name="T79" fmla="*/ 444 h 846"/>
                <a:gd name="T80" fmla="*/ 586 w 826"/>
                <a:gd name="T81" fmla="*/ 145 h 846"/>
                <a:gd name="T82" fmla="*/ 583 w 826"/>
                <a:gd name="T83" fmla="*/ 141 h 846"/>
                <a:gd name="T84" fmla="*/ 588 w 826"/>
                <a:gd name="T85" fmla="*/ 132 h 846"/>
                <a:gd name="T86" fmla="*/ 589 w 826"/>
                <a:gd name="T87" fmla="*/ 131 h 846"/>
                <a:gd name="T88" fmla="*/ 640 w 826"/>
                <a:gd name="T89" fmla="*/ 70 h 846"/>
                <a:gd name="T90" fmla="*/ 587 w 826"/>
                <a:gd name="T91" fmla="*/ 25 h 846"/>
                <a:gd name="T92" fmla="*/ 583 w 826"/>
                <a:gd name="T93" fmla="*/ 12 h 846"/>
                <a:gd name="T94" fmla="*/ 555 w 826"/>
                <a:gd name="T95" fmla="*/ 0 h 846"/>
                <a:gd name="T96" fmla="*/ 470 w 826"/>
                <a:gd name="T97" fmla="*/ 0 h 846"/>
                <a:gd name="T98" fmla="*/ 442 w 826"/>
                <a:gd name="T99" fmla="*/ 12 h 846"/>
                <a:gd name="T100" fmla="*/ 439 w 826"/>
                <a:gd name="T101" fmla="*/ 25 h 846"/>
                <a:gd name="T102" fmla="*/ 385 w 826"/>
                <a:gd name="T103" fmla="*/ 70 h 846"/>
                <a:gd name="T104" fmla="*/ 437 w 826"/>
                <a:gd name="T105" fmla="*/ 131 h 846"/>
                <a:gd name="T106" fmla="*/ 437 w 826"/>
                <a:gd name="T107" fmla="*/ 132 h 846"/>
                <a:gd name="T108" fmla="*/ 442 w 826"/>
                <a:gd name="T109" fmla="*/ 141 h 846"/>
                <a:gd name="T110" fmla="*/ 439 w 826"/>
                <a:gd name="T111" fmla="*/ 14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6" h="846">
                  <a:moveTo>
                    <a:pt x="807" y="511"/>
                  </a:moveTo>
                  <a:cubicBezTo>
                    <a:pt x="799" y="504"/>
                    <a:pt x="789" y="500"/>
                    <a:pt x="778" y="501"/>
                  </a:cubicBezTo>
                  <a:cubicBezTo>
                    <a:pt x="767" y="501"/>
                    <a:pt x="756" y="506"/>
                    <a:pt x="749" y="515"/>
                  </a:cubicBezTo>
                  <a:cubicBezTo>
                    <a:pt x="749" y="515"/>
                    <a:pt x="749" y="515"/>
                    <a:pt x="712" y="556"/>
                  </a:cubicBezTo>
                  <a:cubicBezTo>
                    <a:pt x="682" y="591"/>
                    <a:pt x="643" y="615"/>
                    <a:pt x="599" y="627"/>
                  </a:cubicBezTo>
                  <a:cubicBezTo>
                    <a:pt x="549" y="642"/>
                    <a:pt x="494" y="638"/>
                    <a:pt x="446" y="619"/>
                  </a:cubicBezTo>
                  <a:cubicBezTo>
                    <a:pt x="446" y="619"/>
                    <a:pt x="446" y="619"/>
                    <a:pt x="404" y="602"/>
                  </a:cubicBezTo>
                  <a:cubicBezTo>
                    <a:pt x="399" y="600"/>
                    <a:pt x="395" y="595"/>
                    <a:pt x="397" y="589"/>
                  </a:cubicBezTo>
                  <a:cubicBezTo>
                    <a:pt x="397" y="584"/>
                    <a:pt x="402" y="579"/>
                    <a:pt x="407" y="579"/>
                  </a:cubicBezTo>
                  <a:cubicBezTo>
                    <a:pt x="407" y="579"/>
                    <a:pt x="407" y="579"/>
                    <a:pt x="529" y="566"/>
                  </a:cubicBezTo>
                  <a:cubicBezTo>
                    <a:pt x="549" y="565"/>
                    <a:pt x="563" y="549"/>
                    <a:pt x="563" y="530"/>
                  </a:cubicBezTo>
                  <a:cubicBezTo>
                    <a:pt x="563" y="510"/>
                    <a:pt x="548" y="494"/>
                    <a:pt x="528" y="493"/>
                  </a:cubicBezTo>
                  <a:cubicBezTo>
                    <a:pt x="528" y="493"/>
                    <a:pt x="528" y="493"/>
                    <a:pt x="293" y="480"/>
                  </a:cubicBezTo>
                  <a:cubicBezTo>
                    <a:pt x="270" y="479"/>
                    <a:pt x="247" y="485"/>
                    <a:pt x="228" y="496"/>
                  </a:cubicBezTo>
                  <a:cubicBezTo>
                    <a:pt x="228" y="496"/>
                    <a:pt x="228" y="496"/>
                    <a:pt x="0" y="626"/>
                  </a:cubicBezTo>
                  <a:cubicBezTo>
                    <a:pt x="0" y="626"/>
                    <a:pt x="0" y="626"/>
                    <a:pt x="0" y="846"/>
                  </a:cubicBezTo>
                  <a:cubicBezTo>
                    <a:pt x="0" y="846"/>
                    <a:pt x="0" y="846"/>
                    <a:pt x="261" y="745"/>
                  </a:cubicBezTo>
                  <a:cubicBezTo>
                    <a:pt x="273" y="740"/>
                    <a:pt x="287" y="738"/>
                    <a:pt x="300" y="739"/>
                  </a:cubicBezTo>
                  <a:cubicBezTo>
                    <a:pt x="300" y="739"/>
                    <a:pt x="300" y="739"/>
                    <a:pt x="415" y="748"/>
                  </a:cubicBezTo>
                  <a:cubicBezTo>
                    <a:pt x="475" y="752"/>
                    <a:pt x="535" y="745"/>
                    <a:pt x="592" y="727"/>
                  </a:cubicBezTo>
                  <a:cubicBezTo>
                    <a:pt x="668" y="703"/>
                    <a:pt x="735" y="659"/>
                    <a:pt x="786" y="598"/>
                  </a:cubicBezTo>
                  <a:cubicBezTo>
                    <a:pt x="786" y="598"/>
                    <a:pt x="786" y="598"/>
                    <a:pt x="811" y="569"/>
                  </a:cubicBezTo>
                  <a:cubicBezTo>
                    <a:pt x="826" y="552"/>
                    <a:pt x="824" y="526"/>
                    <a:pt x="807" y="511"/>
                  </a:cubicBezTo>
                  <a:close/>
                  <a:moveTo>
                    <a:pt x="439" y="145"/>
                  </a:moveTo>
                  <a:cubicBezTo>
                    <a:pt x="438" y="147"/>
                    <a:pt x="268" y="295"/>
                    <a:pt x="259" y="434"/>
                  </a:cubicBezTo>
                  <a:cubicBezTo>
                    <a:pt x="263" y="434"/>
                    <a:pt x="268" y="433"/>
                    <a:pt x="271" y="433"/>
                  </a:cubicBezTo>
                  <a:cubicBezTo>
                    <a:pt x="276" y="433"/>
                    <a:pt x="280" y="432"/>
                    <a:pt x="284" y="432"/>
                  </a:cubicBezTo>
                  <a:cubicBezTo>
                    <a:pt x="308" y="430"/>
                    <a:pt x="308" y="430"/>
                    <a:pt x="308" y="430"/>
                  </a:cubicBezTo>
                  <a:cubicBezTo>
                    <a:pt x="313" y="430"/>
                    <a:pt x="313" y="430"/>
                    <a:pt x="313" y="430"/>
                  </a:cubicBezTo>
                  <a:cubicBezTo>
                    <a:pt x="532" y="441"/>
                    <a:pt x="532" y="441"/>
                    <a:pt x="532" y="441"/>
                  </a:cubicBezTo>
                  <a:cubicBezTo>
                    <a:pt x="576" y="444"/>
                    <a:pt x="611" y="480"/>
                    <a:pt x="613" y="525"/>
                  </a:cubicBezTo>
                  <a:cubicBezTo>
                    <a:pt x="613" y="527"/>
                    <a:pt x="613" y="527"/>
                    <a:pt x="613" y="527"/>
                  </a:cubicBezTo>
                  <a:cubicBezTo>
                    <a:pt x="613" y="544"/>
                    <a:pt x="608" y="560"/>
                    <a:pt x="599" y="574"/>
                  </a:cubicBezTo>
                  <a:cubicBezTo>
                    <a:pt x="629" y="564"/>
                    <a:pt x="656" y="545"/>
                    <a:pt x="677" y="522"/>
                  </a:cubicBezTo>
                  <a:cubicBezTo>
                    <a:pt x="714" y="480"/>
                    <a:pt x="714" y="480"/>
                    <a:pt x="714" y="480"/>
                  </a:cubicBezTo>
                  <a:cubicBezTo>
                    <a:pt x="715" y="479"/>
                    <a:pt x="716" y="478"/>
                    <a:pt x="717" y="477"/>
                  </a:cubicBezTo>
                  <a:cubicBezTo>
                    <a:pt x="742" y="461"/>
                    <a:pt x="742" y="461"/>
                    <a:pt x="742" y="461"/>
                  </a:cubicBezTo>
                  <a:cubicBezTo>
                    <a:pt x="746" y="459"/>
                    <a:pt x="750" y="457"/>
                    <a:pt x="755" y="456"/>
                  </a:cubicBezTo>
                  <a:cubicBezTo>
                    <a:pt x="758" y="455"/>
                    <a:pt x="762" y="454"/>
                    <a:pt x="767" y="454"/>
                  </a:cubicBezTo>
                  <a:cubicBezTo>
                    <a:pt x="767" y="449"/>
                    <a:pt x="767" y="445"/>
                    <a:pt x="766" y="444"/>
                  </a:cubicBezTo>
                  <a:cubicBezTo>
                    <a:pt x="766" y="302"/>
                    <a:pt x="588" y="147"/>
                    <a:pt x="586" y="145"/>
                  </a:cubicBezTo>
                  <a:cubicBezTo>
                    <a:pt x="585" y="144"/>
                    <a:pt x="583" y="142"/>
                    <a:pt x="583" y="141"/>
                  </a:cubicBezTo>
                  <a:cubicBezTo>
                    <a:pt x="583" y="138"/>
                    <a:pt x="587" y="134"/>
                    <a:pt x="588" y="132"/>
                  </a:cubicBezTo>
                  <a:cubicBezTo>
                    <a:pt x="589" y="131"/>
                    <a:pt x="589" y="131"/>
                    <a:pt x="589" y="131"/>
                  </a:cubicBezTo>
                  <a:cubicBezTo>
                    <a:pt x="622" y="101"/>
                    <a:pt x="639" y="80"/>
                    <a:pt x="640" y="70"/>
                  </a:cubicBezTo>
                  <a:cubicBezTo>
                    <a:pt x="641" y="64"/>
                    <a:pt x="644" y="50"/>
                    <a:pt x="587" y="25"/>
                  </a:cubicBezTo>
                  <a:cubicBezTo>
                    <a:pt x="587" y="21"/>
                    <a:pt x="586" y="16"/>
                    <a:pt x="583" y="12"/>
                  </a:cubicBezTo>
                  <a:cubicBezTo>
                    <a:pt x="575" y="0"/>
                    <a:pt x="559" y="0"/>
                    <a:pt x="555" y="0"/>
                  </a:cubicBezTo>
                  <a:cubicBezTo>
                    <a:pt x="470" y="0"/>
                    <a:pt x="470" y="0"/>
                    <a:pt x="470" y="0"/>
                  </a:cubicBezTo>
                  <a:cubicBezTo>
                    <a:pt x="467" y="0"/>
                    <a:pt x="450" y="0"/>
                    <a:pt x="442" y="12"/>
                  </a:cubicBezTo>
                  <a:cubicBezTo>
                    <a:pt x="440" y="16"/>
                    <a:pt x="439" y="21"/>
                    <a:pt x="439" y="25"/>
                  </a:cubicBezTo>
                  <a:cubicBezTo>
                    <a:pt x="382" y="50"/>
                    <a:pt x="384" y="64"/>
                    <a:pt x="385" y="70"/>
                  </a:cubicBezTo>
                  <a:cubicBezTo>
                    <a:pt x="387" y="80"/>
                    <a:pt x="404" y="101"/>
                    <a:pt x="437" y="131"/>
                  </a:cubicBezTo>
                  <a:cubicBezTo>
                    <a:pt x="437" y="132"/>
                    <a:pt x="437" y="132"/>
                    <a:pt x="437" y="132"/>
                  </a:cubicBezTo>
                  <a:cubicBezTo>
                    <a:pt x="439" y="134"/>
                    <a:pt x="443" y="138"/>
                    <a:pt x="442" y="141"/>
                  </a:cubicBezTo>
                  <a:cubicBezTo>
                    <a:pt x="442" y="142"/>
                    <a:pt x="441" y="144"/>
                    <a:pt x="439" y="145"/>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5" name="AutoShape 9">
            <a:extLst>
              <a:ext uri="{FF2B5EF4-FFF2-40B4-BE49-F238E27FC236}">
                <a16:creationId xmlns:a16="http://schemas.microsoft.com/office/drawing/2014/main" id="{915BA526-5BF2-4CCD-AAEB-D4D9429ACB1A}"/>
              </a:ext>
            </a:extLst>
          </p:cNvPr>
          <p:cNvSpPr>
            <a:spLocks noChangeAspect="1" noChangeArrowheads="1" noTextEdit="1"/>
          </p:cNvSpPr>
          <p:nvPr/>
        </p:nvSpPr>
        <p:spPr bwMode="auto">
          <a:xfrm>
            <a:off x="306359" y="3166371"/>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1">
            <a:extLst>
              <a:ext uri="{FF2B5EF4-FFF2-40B4-BE49-F238E27FC236}">
                <a16:creationId xmlns:a16="http://schemas.microsoft.com/office/drawing/2014/main" id="{F5D18B5F-F1F1-451B-AA86-4D734ECD9BBC}"/>
              </a:ext>
            </a:extLst>
          </p:cNvPr>
          <p:cNvSpPr>
            <a:spLocks noEditPoints="1"/>
          </p:cNvSpPr>
          <p:nvPr/>
        </p:nvSpPr>
        <p:spPr bwMode="auto">
          <a:xfrm>
            <a:off x="357876" y="3182491"/>
            <a:ext cx="165148" cy="235941"/>
          </a:xfrm>
          <a:custGeom>
            <a:avLst/>
            <a:gdLst>
              <a:gd name="T0" fmla="*/ 103 w 616"/>
              <a:gd name="T1" fmla="*/ 779 h 880"/>
              <a:gd name="T2" fmla="*/ 424 w 616"/>
              <a:gd name="T3" fmla="*/ 595 h 880"/>
              <a:gd name="T4" fmla="*/ 534 w 616"/>
              <a:gd name="T5" fmla="*/ 779 h 880"/>
              <a:gd name="T6" fmla="*/ 591 w 616"/>
              <a:gd name="T7" fmla="*/ 476 h 880"/>
              <a:gd name="T8" fmla="*/ 25 w 616"/>
              <a:gd name="T9" fmla="*/ 476 h 880"/>
              <a:gd name="T10" fmla="*/ 188 w 616"/>
              <a:gd name="T11" fmla="*/ 681 h 880"/>
              <a:gd name="T12" fmla="*/ 278 w 616"/>
              <a:gd name="T13" fmla="*/ 541 h 880"/>
              <a:gd name="T14" fmla="*/ 273 w 616"/>
              <a:gd name="T15" fmla="*/ 455 h 880"/>
              <a:gd name="T16" fmla="*/ 338 w 616"/>
              <a:gd name="T17" fmla="*/ 541 h 880"/>
              <a:gd name="T18" fmla="*/ 616 w 616"/>
              <a:gd name="T19" fmla="*/ 828 h 880"/>
              <a:gd name="T20" fmla="*/ 7 w 616"/>
              <a:gd name="T21" fmla="*/ 820 h 880"/>
              <a:gd name="T22" fmla="*/ 513 w 616"/>
              <a:gd name="T23" fmla="*/ 795 h 880"/>
              <a:gd name="T24" fmla="*/ 616 w 616"/>
              <a:gd name="T25" fmla="*/ 828 h 880"/>
              <a:gd name="T26" fmla="*/ 255 w 616"/>
              <a:gd name="T27" fmla="*/ 194 h 880"/>
              <a:gd name="T28" fmla="*/ 402 w 616"/>
              <a:gd name="T29" fmla="*/ 134 h 880"/>
              <a:gd name="T30" fmla="*/ 415 w 616"/>
              <a:gd name="T31" fmla="*/ 117 h 880"/>
              <a:gd name="T32" fmla="*/ 139 w 616"/>
              <a:gd name="T33" fmla="*/ 62 h 880"/>
              <a:gd name="T34" fmla="*/ 152 w 616"/>
              <a:gd name="T35" fmla="*/ 53 h 880"/>
              <a:gd name="T36" fmla="*/ 166 w 616"/>
              <a:gd name="T37" fmla="*/ 43 h 880"/>
              <a:gd name="T38" fmla="*/ 182 w 616"/>
              <a:gd name="T39" fmla="*/ 34 h 880"/>
              <a:gd name="T40" fmla="*/ 197 w 616"/>
              <a:gd name="T41" fmla="*/ 26 h 880"/>
              <a:gd name="T42" fmla="*/ 213 w 616"/>
              <a:gd name="T43" fmla="*/ 19 h 880"/>
              <a:gd name="T44" fmla="*/ 228 w 616"/>
              <a:gd name="T45" fmla="*/ 13 h 880"/>
              <a:gd name="T46" fmla="*/ 245 w 616"/>
              <a:gd name="T47" fmla="*/ 9 h 880"/>
              <a:gd name="T48" fmla="*/ 261 w 616"/>
              <a:gd name="T49" fmla="*/ 5 h 880"/>
              <a:gd name="T50" fmla="*/ 277 w 616"/>
              <a:gd name="T51" fmla="*/ 2 h 880"/>
              <a:gd name="T52" fmla="*/ 294 w 616"/>
              <a:gd name="T53" fmla="*/ 0 h 880"/>
              <a:gd name="T54" fmla="*/ 308 w 616"/>
              <a:gd name="T55" fmla="*/ 0 h 880"/>
              <a:gd name="T56" fmla="*/ 324 w 616"/>
              <a:gd name="T57" fmla="*/ 1 h 880"/>
              <a:gd name="T58" fmla="*/ 409 w 616"/>
              <a:gd name="T59" fmla="*/ 22 h 880"/>
              <a:gd name="T60" fmla="*/ 425 w 616"/>
              <a:gd name="T61" fmla="*/ 29 h 880"/>
              <a:gd name="T62" fmla="*/ 439 w 616"/>
              <a:gd name="T63" fmla="*/ 37 h 880"/>
              <a:gd name="T64" fmla="*/ 454 w 616"/>
              <a:gd name="T65" fmla="*/ 46 h 880"/>
              <a:gd name="T66" fmla="*/ 469 w 616"/>
              <a:gd name="T67" fmla="*/ 57 h 880"/>
              <a:gd name="T68" fmla="*/ 470 w 616"/>
              <a:gd name="T69" fmla="*/ 81 h 880"/>
              <a:gd name="T70" fmla="*/ 452 w 616"/>
              <a:gd name="T71" fmla="*/ 70 h 880"/>
              <a:gd name="T72" fmla="*/ 438 w 616"/>
              <a:gd name="T73" fmla="*/ 61 h 880"/>
              <a:gd name="T74" fmla="*/ 423 w 616"/>
              <a:gd name="T75" fmla="*/ 52 h 880"/>
              <a:gd name="T76" fmla="*/ 409 w 616"/>
              <a:gd name="T77" fmla="*/ 45 h 880"/>
              <a:gd name="T78" fmla="*/ 394 w 616"/>
              <a:gd name="T79" fmla="*/ 39 h 880"/>
              <a:gd name="T80" fmla="*/ 379 w 616"/>
              <a:gd name="T81" fmla="*/ 33 h 880"/>
              <a:gd name="T82" fmla="*/ 365 w 616"/>
              <a:gd name="T83" fmla="*/ 29 h 880"/>
              <a:gd name="T84" fmla="*/ 350 w 616"/>
              <a:gd name="T85" fmla="*/ 26 h 880"/>
              <a:gd name="T86" fmla="*/ 335 w 616"/>
              <a:gd name="T87" fmla="*/ 23 h 880"/>
              <a:gd name="T88" fmla="*/ 320 w 616"/>
              <a:gd name="T89" fmla="*/ 22 h 880"/>
              <a:gd name="T90" fmla="*/ 305 w 616"/>
              <a:gd name="T91" fmla="*/ 22 h 880"/>
              <a:gd name="T92" fmla="*/ 290 w 616"/>
              <a:gd name="T93" fmla="*/ 22 h 880"/>
              <a:gd name="T94" fmla="*/ 275 w 616"/>
              <a:gd name="T95" fmla="*/ 24 h 880"/>
              <a:gd name="T96" fmla="*/ 261 w 616"/>
              <a:gd name="T97" fmla="*/ 26 h 880"/>
              <a:gd name="T98" fmla="*/ 246 w 616"/>
              <a:gd name="T99" fmla="*/ 30 h 880"/>
              <a:gd name="T100" fmla="*/ 231 w 616"/>
              <a:gd name="T101" fmla="*/ 35 h 880"/>
              <a:gd name="T102" fmla="*/ 216 w 616"/>
              <a:gd name="T103" fmla="*/ 41 h 880"/>
              <a:gd name="T104" fmla="*/ 202 w 616"/>
              <a:gd name="T105" fmla="*/ 48 h 880"/>
              <a:gd name="T106" fmla="*/ 187 w 616"/>
              <a:gd name="T107" fmla="*/ 55 h 880"/>
              <a:gd name="T108" fmla="*/ 173 w 616"/>
              <a:gd name="T109" fmla="*/ 64 h 880"/>
              <a:gd name="T110" fmla="*/ 159 w 616"/>
              <a:gd name="T111" fmla="*/ 7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6" h="880">
                <a:moveTo>
                  <a:pt x="29" y="535"/>
                </a:moveTo>
                <a:cubicBezTo>
                  <a:pt x="30" y="535"/>
                  <a:pt x="31" y="535"/>
                  <a:pt x="32" y="534"/>
                </a:cubicBezTo>
                <a:cubicBezTo>
                  <a:pt x="74" y="498"/>
                  <a:pt x="81" y="492"/>
                  <a:pt x="82" y="491"/>
                </a:cubicBezTo>
                <a:cubicBezTo>
                  <a:pt x="82" y="521"/>
                  <a:pt x="82" y="521"/>
                  <a:pt x="82" y="521"/>
                </a:cubicBezTo>
                <a:cubicBezTo>
                  <a:pt x="82" y="779"/>
                  <a:pt x="82" y="779"/>
                  <a:pt x="82" y="779"/>
                </a:cubicBezTo>
                <a:cubicBezTo>
                  <a:pt x="103" y="779"/>
                  <a:pt x="103" y="779"/>
                  <a:pt x="103" y="779"/>
                </a:cubicBezTo>
                <a:cubicBezTo>
                  <a:pt x="338" y="779"/>
                  <a:pt x="338" y="779"/>
                  <a:pt x="338" y="779"/>
                </a:cubicBezTo>
                <a:cubicBezTo>
                  <a:pt x="338" y="779"/>
                  <a:pt x="338" y="779"/>
                  <a:pt x="338" y="779"/>
                </a:cubicBezTo>
                <a:cubicBezTo>
                  <a:pt x="338" y="779"/>
                  <a:pt x="338" y="779"/>
                  <a:pt x="338" y="778"/>
                </a:cubicBezTo>
                <a:cubicBezTo>
                  <a:pt x="338" y="778"/>
                  <a:pt x="338" y="778"/>
                  <a:pt x="338" y="600"/>
                </a:cubicBezTo>
                <a:cubicBezTo>
                  <a:pt x="338" y="597"/>
                  <a:pt x="340" y="595"/>
                  <a:pt x="342" y="595"/>
                </a:cubicBezTo>
                <a:cubicBezTo>
                  <a:pt x="342" y="595"/>
                  <a:pt x="342" y="595"/>
                  <a:pt x="424" y="595"/>
                </a:cubicBezTo>
                <a:cubicBezTo>
                  <a:pt x="426" y="595"/>
                  <a:pt x="428" y="597"/>
                  <a:pt x="428" y="600"/>
                </a:cubicBezTo>
                <a:cubicBezTo>
                  <a:pt x="428" y="600"/>
                  <a:pt x="428" y="600"/>
                  <a:pt x="428" y="778"/>
                </a:cubicBezTo>
                <a:cubicBezTo>
                  <a:pt x="428" y="778"/>
                  <a:pt x="428" y="778"/>
                  <a:pt x="428" y="779"/>
                </a:cubicBezTo>
                <a:cubicBezTo>
                  <a:pt x="428" y="779"/>
                  <a:pt x="428" y="779"/>
                  <a:pt x="428" y="779"/>
                </a:cubicBezTo>
                <a:cubicBezTo>
                  <a:pt x="513" y="779"/>
                  <a:pt x="513" y="779"/>
                  <a:pt x="513" y="779"/>
                </a:cubicBezTo>
                <a:cubicBezTo>
                  <a:pt x="534" y="779"/>
                  <a:pt x="534" y="779"/>
                  <a:pt x="534" y="779"/>
                </a:cubicBezTo>
                <a:cubicBezTo>
                  <a:pt x="534" y="521"/>
                  <a:pt x="534" y="521"/>
                  <a:pt x="534" y="521"/>
                </a:cubicBezTo>
                <a:cubicBezTo>
                  <a:pt x="534" y="491"/>
                  <a:pt x="534" y="491"/>
                  <a:pt x="534" y="491"/>
                </a:cubicBezTo>
                <a:cubicBezTo>
                  <a:pt x="584" y="534"/>
                  <a:pt x="584" y="534"/>
                  <a:pt x="584" y="534"/>
                </a:cubicBezTo>
                <a:cubicBezTo>
                  <a:pt x="585" y="535"/>
                  <a:pt x="586" y="535"/>
                  <a:pt x="587" y="535"/>
                </a:cubicBezTo>
                <a:cubicBezTo>
                  <a:pt x="589" y="535"/>
                  <a:pt x="591" y="534"/>
                  <a:pt x="591" y="532"/>
                </a:cubicBezTo>
                <a:cubicBezTo>
                  <a:pt x="591" y="476"/>
                  <a:pt x="591" y="476"/>
                  <a:pt x="591" y="476"/>
                </a:cubicBezTo>
                <a:cubicBezTo>
                  <a:pt x="591" y="475"/>
                  <a:pt x="590" y="474"/>
                  <a:pt x="589" y="473"/>
                </a:cubicBezTo>
                <a:cubicBezTo>
                  <a:pt x="310" y="232"/>
                  <a:pt x="310" y="232"/>
                  <a:pt x="310" y="232"/>
                </a:cubicBezTo>
                <a:cubicBezTo>
                  <a:pt x="310" y="231"/>
                  <a:pt x="309" y="231"/>
                  <a:pt x="308" y="231"/>
                </a:cubicBezTo>
                <a:cubicBezTo>
                  <a:pt x="307" y="231"/>
                  <a:pt x="306" y="231"/>
                  <a:pt x="306" y="232"/>
                </a:cubicBezTo>
                <a:cubicBezTo>
                  <a:pt x="27" y="473"/>
                  <a:pt x="27" y="473"/>
                  <a:pt x="27" y="473"/>
                </a:cubicBezTo>
                <a:cubicBezTo>
                  <a:pt x="26" y="474"/>
                  <a:pt x="25" y="475"/>
                  <a:pt x="25" y="476"/>
                </a:cubicBezTo>
                <a:cubicBezTo>
                  <a:pt x="25" y="532"/>
                  <a:pt x="25" y="532"/>
                  <a:pt x="25" y="532"/>
                </a:cubicBezTo>
                <a:cubicBezTo>
                  <a:pt x="25" y="534"/>
                  <a:pt x="27" y="535"/>
                  <a:pt x="29" y="535"/>
                </a:cubicBezTo>
                <a:close/>
                <a:moveTo>
                  <a:pt x="278" y="681"/>
                </a:moveTo>
                <a:cubicBezTo>
                  <a:pt x="278" y="684"/>
                  <a:pt x="276" y="686"/>
                  <a:pt x="273" y="686"/>
                </a:cubicBezTo>
                <a:cubicBezTo>
                  <a:pt x="273" y="686"/>
                  <a:pt x="273" y="686"/>
                  <a:pt x="193" y="686"/>
                </a:cubicBezTo>
                <a:cubicBezTo>
                  <a:pt x="190" y="686"/>
                  <a:pt x="188" y="684"/>
                  <a:pt x="188" y="681"/>
                </a:cubicBezTo>
                <a:cubicBezTo>
                  <a:pt x="188" y="681"/>
                  <a:pt x="188" y="681"/>
                  <a:pt x="188" y="600"/>
                </a:cubicBezTo>
                <a:cubicBezTo>
                  <a:pt x="188" y="598"/>
                  <a:pt x="190" y="595"/>
                  <a:pt x="193" y="595"/>
                </a:cubicBezTo>
                <a:cubicBezTo>
                  <a:pt x="193" y="595"/>
                  <a:pt x="193" y="595"/>
                  <a:pt x="273" y="595"/>
                </a:cubicBezTo>
                <a:cubicBezTo>
                  <a:pt x="276" y="595"/>
                  <a:pt x="278" y="598"/>
                  <a:pt x="278" y="600"/>
                </a:cubicBezTo>
                <a:cubicBezTo>
                  <a:pt x="278" y="600"/>
                  <a:pt x="278" y="600"/>
                  <a:pt x="278" y="681"/>
                </a:cubicBezTo>
                <a:close/>
                <a:moveTo>
                  <a:pt x="278" y="541"/>
                </a:moveTo>
                <a:cubicBezTo>
                  <a:pt x="278" y="544"/>
                  <a:pt x="276" y="546"/>
                  <a:pt x="273" y="546"/>
                </a:cubicBezTo>
                <a:cubicBezTo>
                  <a:pt x="273" y="546"/>
                  <a:pt x="273" y="546"/>
                  <a:pt x="193" y="546"/>
                </a:cubicBezTo>
                <a:cubicBezTo>
                  <a:pt x="190" y="546"/>
                  <a:pt x="188" y="544"/>
                  <a:pt x="188" y="541"/>
                </a:cubicBezTo>
                <a:cubicBezTo>
                  <a:pt x="188" y="541"/>
                  <a:pt x="188" y="541"/>
                  <a:pt x="188" y="460"/>
                </a:cubicBezTo>
                <a:cubicBezTo>
                  <a:pt x="188" y="457"/>
                  <a:pt x="190" y="455"/>
                  <a:pt x="193" y="455"/>
                </a:cubicBezTo>
                <a:cubicBezTo>
                  <a:pt x="193" y="455"/>
                  <a:pt x="193" y="455"/>
                  <a:pt x="273" y="455"/>
                </a:cubicBezTo>
                <a:cubicBezTo>
                  <a:pt x="276" y="455"/>
                  <a:pt x="278" y="457"/>
                  <a:pt x="278" y="460"/>
                </a:cubicBezTo>
                <a:cubicBezTo>
                  <a:pt x="278" y="460"/>
                  <a:pt x="278" y="460"/>
                  <a:pt x="278" y="541"/>
                </a:cubicBezTo>
                <a:close/>
                <a:moveTo>
                  <a:pt x="428" y="541"/>
                </a:moveTo>
                <a:cubicBezTo>
                  <a:pt x="428" y="544"/>
                  <a:pt x="426" y="546"/>
                  <a:pt x="423" y="546"/>
                </a:cubicBezTo>
                <a:cubicBezTo>
                  <a:pt x="423" y="546"/>
                  <a:pt x="423" y="546"/>
                  <a:pt x="343" y="546"/>
                </a:cubicBezTo>
                <a:cubicBezTo>
                  <a:pt x="340" y="546"/>
                  <a:pt x="338" y="544"/>
                  <a:pt x="338" y="541"/>
                </a:cubicBezTo>
                <a:cubicBezTo>
                  <a:pt x="338" y="541"/>
                  <a:pt x="338" y="541"/>
                  <a:pt x="338" y="460"/>
                </a:cubicBezTo>
                <a:cubicBezTo>
                  <a:pt x="338" y="457"/>
                  <a:pt x="340" y="455"/>
                  <a:pt x="343" y="455"/>
                </a:cubicBezTo>
                <a:cubicBezTo>
                  <a:pt x="343" y="455"/>
                  <a:pt x="343" y="455"/>
                  <a:pt x="423" y="455"/>
                </a:cubicBezTo>
                <a:cubicBezTo>
                  <a:pt x="426" y="455"/>
                  <a:pt x="428" y="457"/>
                  <a:pt x="428" y="460"/>
                </a:cubicBezTo>
                <a:cubicBezTo>
                  <a:pt x="428" y="460"/>
                  <a:pt x="428" y="460"/>
                  <a:pt x="428" y="541"/>
                </a:cubicBezTo>
                <a:close/>
                <a:moveTo>
                  <a:pt x="616" y="828"/>
                </a:moveTo>
                <a:cubicBezTo>
                  <a:pt x="616" y="828"/>
                  <a:pt x="616" y="828"/>
                  <a:pt x="616" y="872"/>
                </a:cubicBezTo>
                <a:cubicBezTo>
                  <a:pt x="616" y="876"/>
                  <a:pt x="613" y="880"/>
                  <a:pt x="609" y="880"/>
                </a:cubicBezTo>
                <a:cubicBezTo>
                  <a:pt x="609" y="880"/>
                  <a:pt x="609" y="880"/>
                  <a:pt x="7" y="880"/>
                </a:cubicBezTo>
                <a:cubicBezTo>
                  <a:pt x="3" y="880"/>
                  <a:pt x="0" y="876"/>
                  <a:pt x="0" y="872"/>
                </a:cubicBezTo>
                <a:cubicBezTo>
                  <a:pt x="0" y="872"/>
                  <a:pt x="0" y="872"/>
                  <a:pt x="0" y="828"/>
                </a:cubicBezTo>
                <a:cubicBezTo>
                  <a:pt x="0" y="823"/>
                  <a:pt x="3" y="820"/>
                  <a:pt x="7" y="820"/>
                </a:cubicBezTo>
                <a:cubicBezTo>
                  <a:pt x="7" y="820"/>
                  <a:pt x="7" y="820"/>
                  <a:pt x="40" y="820"/>
                </a:cubicBezTo>
                <a:cubicBezTo>
                  <a:pt x="40" y="820"/>
                  <a:pt x="40" y="820"/>
                  <a:pt x="40" y="804"/>
                </a:cubicBezTo>
                <a:cubicBezTo>
                  <a:pt x="40" y="799"/>
                  <a:pt x="44" y="795"/>
                  <a:pt x="48" y="795"/>
                </a:cubicBezTo>
                <a:cubicBezTo>
                  <a:pt x="48" y="795"/>
                  <a:pt x="48" y="795"/>
                  <a:pt x="82" y="795"/>
                </a:cubicBezTo>
                <a:cubicBezTo>
                  <a:pt x="82" y="795"/>
                  <a:pt x="82" y="795"/>
                  <a:pt x="103" y="795"/>
                </a:cubicBezTo>
                <a:cubicBezTo>
                  <a:pt x="103" y="795"/>
                  <a:pt x="103" y="795"/>
                  <a:pt x="513" y="795"/>
                </a:cubicBezTo>
                <a:cubicBezTo>
                  <a:pt x="513" y="795"/>
                  <a:pt x="513" y="795"/>
                  <a:pt x="534" y="795"/>
                </a:cubicBezTo>
                <a:cubicBezTo>
                  <a:pt x="534" y="795"/>
                  <a:pt x="534" y="795"/>
                  <a:pt x="568" y="795"/>
                </a:cubicBezTo>
                <a:cubicBezTo>
                  <a:pt x="572" y="795"/>
                  <a:pt x="576" y="799"/>
                  <a:pt x="576" y="804"/>
                </a:cubicBezTo>
                <a:cubicBezTo>
                  <a:pt x="576" y="804"/>
                  <a:pt x="576" y="804"/>
                  <a:pt x="576" y="820"/>
                </a:cubicBezTo>
                <a:cubicBezTo>
                  <a:pt x="576" y="820"/>
                  <a:pt x="576" y="820"/>
                  <a:pt x="609" y="820"/>
                </a:cubicBezTo>
                <a:cubicBezTo>
                  <a:pt x="613" y="820"/>
                  <a:pt x="616" y="823"/>
                  <a:pt x="616" y="828"/>
                </a:cubicBezTo>
                <a:close/>
                <a:moveTo>
                  <a:pt x="374" y="177"/>
                </a:moveTo>
                <a:cubicBezTo>
                  <a:pt x="378" y="180"/>
                  <a:pt x="379" y="187"/>
                  <a:pt x="375" y="192"/>
                </a:cubicBezTo>
                <a:cubicBezTo>
                  <a:pt x="373" y="194"/>
                  <a:pt x="370" y="196"/>
                  <a:pt x="367" y="196"/>
                </a:cubicBezTo>
                <a:cubicBezTo>
                  <a:pt x="364" y="196"/>
                  <a:pt x="362" y="195"/>
                  <a:pt x="361" y="194"/>
                </a:cubicBezTo>
                <a:cubicBezTo>
                  <a:pt x="361" y="194"/>
                  <a:pt x="361" y="194"/>
                  <a:pt x="360" y="193"/>
                </a:cubicBezTo>
                <a:cubicBezTo>
                  <a:pt x="327" y="168"/>
                  <a:pt x="288" y="168"/>
                  <a:pt x="255" y="194"/>
                </a:cubicBezTo>
                <a:cubicBezTo>
                  <a:pt x="251" y="197"/>
                  <a:pt x="244" y="196"/>
                  <a:pt x="241" y="192"/>
                </a:cubicBezTo>
                <a:cubicBezTo>
                  <a:pt x="237" y="187"/>
                  <a:pt x="238" y="180"/>
                  <a:pt x="242" y="177"/>
                </a:cubicBezTo>
                <a:cubicBezTo>
                  <a:pt x="263" y="161"/>
                  <a:pt x="285" y="153"/>
                  <a:pt x="308" y="152"/>
                </a:cubicBezTo>
                <a:cubicBezTo>
                  <a:pt x="330" y="152"/>
                  <a:pt x="353" y="160"/>
                  <a:pt x="373" y="176"/>
                </a:cubicBezTo>
                <a:lnTo>
                  <a:pt x="374" y="177"/>
                </a:lnTo>
                <a:close/>
                <a:moveTo>
                  <a:pt x="402" y="134"/>
                </a:moveTo>
                <a:cubicBezTo>
                  <a:pt x="343" y="88"/>
                  <a:pt x="273" y="88"/>
                  <a:pt x="214" y="134"/>
                </a:cubicBezTo>
                <a:cubicBezTo>
                  <a:pt x="209" y="138"/>
                  <a:pt x="203" y="137"/>
                  <a:pt x="199" y="133"/>
                </a:cubicBezTo>
                <a:cubicBezTo>
                  <a:pt x="196" y="128"/>
                  <a:pt x="196" y="121"/>
                  <a:pt x="201" y="118"/>
                </a:cubicBezTo>
                <a:cubicBezTo>
                  <a:pt x="233" y="92"/>
                  <a:pt x="270" y="78"/>
                  <a:pt x="308" y="78"/>
                </a:cubicBezTo>
                <a:cubicBezTo>
                  <a:pt x="308" y="78"/>
                  <a:pt x="308" y="78"/>
                  <a:pt x="308" y="78"/>
                </a:cubicBezTo>
                <a:cubicBezTo>
                  <a:pt x="345" y="78"/>
                  <a:pt x="382" y="91"/>
                  <a:pt x="415" y="117"/>
                </a:cubicBezTo>
                <a:cubicBezTo>
                  <a:pt x="415" y="117"/>
                  <a:pt x="415" y="117"/>
                  <a:pt x="415" y="118"/>
                </a:cubicBezTo>
                <a:cubicBezTo>
                  <a:pt x="419" y="121"/>
                  <a:pt x="420" y="128"/>
                  <a:pt x="417" y="132"/>
                </a:cubicBezTo>
                <a:cubicBezTo>
                  <a:pt x="415" y="135"/>
                  <a:pt x="412" y="137"/>
                  <a:pt x="408" y="137"/>
                </a:cubicBezTo>
                <a:cubicBezTo>
                  <a:pt x="406" y="137"/>
                  <a:pt x="404" y="136"/>
                  <a:pt x="402" y="134"/>
                </a:cubicBezTo>
                <a:close/>
                <a:moveTo>
                  <a:pt x="137" y="77"/>
                </a:moveTo>
                <a:cubicBezTo>
                  <a:pt x="134" y="73"/>
                  <a:pt x="135" y="66"/>
                  <a:pt x="139" y="62"/>
                </a:cubicBezTo>
                <a:cubicBezTo>
                  <a:pt x="139" y="62"/>
                  <a:pt x="139" y="62"/>
                  <a:pt x="140" y="62"/>
                </a:cubicBezTo>
                <a:cubicBezTo>
                  <a:pt x="141" y="61"/>
                  <a:pt x="141" y="61"/>
                  <a:pt x="142" y="61"/>
                </a:cubicBezTo>
                <a:cubicBezTo>
                  <a:pt x="143" y="60"/>
                  <a:pt x="143" y="59"/>
                  <a:pt x="145" y="58"/>
                </a:cubicBezTo>
                <a:cubicBezTo>
                  <a:pt x="145" y="58"/>
                  <a:pt x="146" y="57"/>
                  <a:pt x="147" y="57"/>
                </a:cubicBezTo>
                <a:cubicBezTo>
                  <a:pt x="148" y="56"/>
                  <a:pt x="149" y="55"/>
                  <a:pt x="150" y="54"/>
                </a:cubicBezTo>
                <a:cubicBezTo>
                  <a:pt x="150" y="54"/>
                  <a:pt x="151" y="53"/>
                  <a:pt x="152" y="53"/>
                </a:cubicBezTo>
                <a:cubicBezTo>
                  <a:pt x="153" y="52"/>
                  <a:pt x="154" y="52"/>
                  <a:pt x="154" y="51"/>
                </a:cubicBezTo>
                <a:cubicBezTo>
                  <a:pt x="155" y="51"/>
                  <a:pt x="156" y="50"/>
                  <a:pt x="156" y="50"/>
                </a:cubicBezTo>
                <a:cubicBezTo>
                  <a:pt x="157" y="49"/>
                  <a:pt x="158" y="48"/>
                  <a:pt x="159" y="48"/>
                </a:cubicBezTo>
                <a:cubicBezTo>
                  <a:pt x="160" y="47"/>
                  <a:pt x="161" y="47"/>
                  <a:pt x="161" y="46"/>
                </a:cubicBezTo>
                <a:cubicBezTo>
                  <a:pt x="163" y="46"/>
                  <a:pt x="164" y="45"/>
                  <a:pt x="165" y="44"/>
                </a:cubicBezTo>
                <a:cubicBezTo>
                  <a:pt x="165" y="44"/>
                  <a:pt x="166" y="43"/>
                  <a:pt x="166" y="43"/>
                </a:cubicBezTo>
                <a:cubicBezTo>
                  <a:pt x="167" y="42"/>
                  <a:pt x="168" y="42"/>
                  <a:pt x="169" y="41"/>
                </a:cubicBezTo>
                <a:cubicBezTo>
                  <a:pt x="170" y="41"/>
                  <a:pt x="171" y="40"/>
                  <a:pt x="171" y="40"/>
                </a:cubicBezTo>
                <a:cubicBezTo>
                  <a:pt x="172" y="39"/>
                  <a:pt x="174" y="39"/>
                  <a:pt x="175" y="38"/>
                </a:cubicBezTo>
                <a:cubicBezTo>
                  <a:pt x="175" y="38"/>
                  <a:pt x="176" y="38"/>
                  <a:pt x="177" y="37"/>
                </a:cubicBezTo>
                <a:cubicBezTo>
                  <a:pt x="178" y="37"/>
                  <a:pt x="178" y="36"/>
                  <a:pt x="179" y="35"/>
                </a:cubicBezTo>
                <a:cubicBezTo>
                  <a:pt x="180" y="35"/>
                  <a:pt x="181" y="35"/>
                  <a:pt x="182" y="34"/>
                </a:cubicBezTo>
                <a:cubicBezTo>
                  <a:pt x="183" y="34"/>
                  <a:pt x="184" y="33"/>
                  <a:pt x="185" y="32"/>
                </a:cubicBezTo>
                <a:cubicBezTo>
                  <a:pt x="185" y="32"/>
                  <a:pt x="186" y="32"/>
                  <a:pt x="187" y="31"/>
                </a:cubicBezTo>
                <a:cubicBezTo>
                  <a:pt x="188" y="31"/>
                  <a:pt x="189" y="30"/>
                  <a:pt x="190" y="30"/>
                </a:cubicBezTo>
                <a:cubicBezTo>
                  <a:pt x="190" y="29"/>
                  <a:pt x="191" y="29"/>
                  <a:pt x="192" y="29"/>
                </a:cubicBezTo>
                <a:cubicBezTo>
                  <a:pt x="193" y="28"/>
                  <a:pt x="194" y="27"/>
                  <a:pt x="195" y="27"/>
                </a:cubicBezTo>
                <a:cubicBezTo>
                  <a:pt x="196" y="27"/>
                  <a:pt x="196" y="26"/>
                  <a:pt x="197" y="26"/>
                </a:cubicBezTo>
                <a:cubicBezTo>
                  <a:pt x="198" y="26"/>
                  <a:pt x="199" y="25"/>
                  <a:pt x="200" y="25"/>
                </a:cubicBezTo>
                <a:cubicBezTo>
                  <a:pt x="201" y="25"/>
                  <a:pt x="202" y="24"/>
                  <a:pt x="202" y="24"/>
                </a:cubicBezTo>
                <a:cubicBezTo>
                  <a:pt x="203" y="23"/>
                  <a:pt x="204" y="23"/>
                  <a:pt x="205" y="22"/>
                </a:cubicBezTo>
                <a:cubicBezTo>
                  <a:pt x="206" y="22"/>
                  <a:pt x="207" y="22"/>
                  <a:pt x="207" y="21"/>
                </a:cubicBezTo>
                <a:cubicBezTo>
                  <a:pt x="209" y="21"/>
                  <a:pt x="210" y="21"/>
                  <a:pt x="211" y="20"/>
                </a:cubicBezTo>
                <a:cubicBezTo>
                  <a:pt x="211" y="20"/>
                  <a:pt x="212" y="20"/>
                  <a:pt x="213" y="19"/>
                </a:cubicBezTo>
                <a:cubicBezTo>
                  <a:pt x="214" y="19"/>
                  <a:pt x="215" y="18"/>
                  <a:pt x="216" y="18"/>
                </a:cubicBezTo>
                <a:cubicBezTo>
                  <a:pt x="216" y="18"/>
                  <a:pt x="217" y="17"/>
                  <a:pt x="218" y="17"/>
                </a:cubicBezTo>
                <a:cubicBezTo>
                  <a:pt x="219" y="17"/>
                  <a:pt x="220" y="16"/>
                  <a:pt x="221" y="16"/>
                </a:cubicBezTo>
                <a:cubicBezTo>
                  <a:pt x="222" y="16"/>
                  <a:pt x="223" y="15"/>
                  <a:pt x="223" y="15"/>
                </a:cubicBezTo>
                <a:cubicBezTo>
                  <a:pt x="225" y="15"/>
                  <a:pt x="225" y="14"/>
                  <a:pt x="226" y="14"/>
                </a:cubicBezTo>
                <a:cubicBezTo>
                  <a:pt x="227" y="14"/>
                  <a:pt x="228" y="13"/>
                  <a:pt x="228" y="13"/>
                </a:cubicBezTo>
                <a:cubicBezTo>
                  <a:pt x="230" y="13"/>
                  <a:pt x="231" y="13"/>
                  <a:pt x="232" y="13"/>
                </a:cubicBezTo>
                <a:cubicBezTo>
                  <a:pt x="233" y="12"/>
                  <a:pt x="233" y="12"/>
                  <a:pt x="234" y="12"/>
                </a:cubicBezTo>
                <a:cubicBezTo>
                  <a:pt x="235" y="12"/>
                  <a:pt x="236" y="11"/>
                  <a:pt x="237" y="11"/>
                </a:cubicBezTo>
                <a:cubicBezTo>
                  <a:pt x="238" y="11"/>
                  <a:pt x="238" y="10"/>
                  <a:pt x="239" y="10"/>
                </a:cubicBezTo>
                <a:cubicBezTo>
                  <a:pt x="240" y="10"/>
                  <a:pt x="241" y="10"/>
                  <a:pt x="242" y="9"/>
                </a:cubicBezTo>
                <a:cubicBezTo>
                  <a:pt x="243" y="9"/>
                  <a:pt x="244" y="9"/>
                  <a:pt x="245" y="9"/>
                </a:cubicBezTo>
                <a:cubicBezTo>
                  <a:pt x="246" y="8"/>
                  <a:pt x="247" y="8"/>
                  <a:pt x="248" y="8"/>
                </a:cubicBezTo>
                <a:cubicBezTo>
                  <a:pt x="249" y="8"/>
                  <a:pt x="249" y="7"/>
                  <a:pt x="250" y="7"/>
                </a:cubicBezTo>
                <a:cubicBezTo>
                  <a:pt x="251" y="7"/>
                  <a:pt x="252" y="7"/>
                  <a:pt x="253" y="6"/>
                </a:cubicBezTo>
                <a:cubicBezTo>
                  <a:pt x="254" y="6"/>
                  <a:pt x="255" y="6"/>
                  <a:pt x="255" y="6"/>
                </a:cubicBezTo>
                <a:cubicBezTo>
                  <a:pt x="256" y="6"/>
                  <a:pt x="258" y="5"/>
                  <a:pt x="259" y="5"/>
                </a:cubicBezTo>
                <a:cubicBezTo>
                  <a:pt x="260" y="5"/>
                  <a:pt x="260" y="5"/>
                  <a:pt x="261" y="5"/>
                </a:cubicBezTo>
                <a:cubicBezTo>
                  <a:pt x="262" y="5"/>
                  <a:pt x="263" y="4"/>
                  <a:pt x="264" y="4"/>
                </a:cubicBezTo>
                <a:cubicBezTo>
                  <a:pt x="265" y="4"/>
                  <a:pt x="265" y="4"/>
                  <a:pt x="266" y="4"/>
                </a:cubicBezTo>
                <a:cubicBezTo>
                  <a:pt x="267" y="4"/>
                  <a:pt x="268" y="3"/>
                  <a:pt x="270" y="3"/>
                </a:cubicBezTo>
                <a:cubicBezTo>
                  <a:pt x="270" y="3"/>
                  <a:pt x="271" y="3"/>
                  <a:pt x="272" y="3"/>
                </a:cubicBezTo>
                <a:cubicBezTo>
                  <a:pt x="273" y="3"/>
                  <a:pt x="274" y="2"/>
                  <a:pt x="275" y="2"/>
                </a:cubicBezTo>
                <a:cubicBezTo>
                  <a:pt x="276" y="2"/>
                  <a:pt x="276" y="2"/>
                  <a:pt x="277" y="2"/>
                </a:cubicBezTo>
                <a:cubicBezTo>
                  <a:pt x="278" y="2"/>
                  <a:pt x="279" y="2"/>
                  <a:pt x="281" y="2"/>
                </a:cubicBezTo>
                <a:cubicBezTo>
                  <a:pt x="281" y="2"/>
                  <a:pt x="282" y="1"/>
                  <a:pt x="283" y="1"/>
                </a:cubicBezTo>
                <a:cubicBezTo>
                  <a:pt x="284" y="1"/>
                  <a:pt x="285" y="1"/>
                  <a:pt x="286" y="1"/>
                </a:cubicBezTo>
                <a:cubicBezTo>
                  <a:pt x="286" y="1"/>
                  <a:pt x="287" y="1"/>
                  <a:pt x="288" y="1"/>
                </a:cubicBezTo>
                <a:cubicBezTo>
                  <a:pt x="289" y="1"/>
                  <a:pt x="290" y="1"/>
                  <a:pt x="291" y="1"/>
                </a:cubicBezTo>
                <a:cubicBezTo>
                  <a:pt x="292" y="1"/>
                  <a:pt x="293" y="0"/>
                  <a:pt x="294" y="0"/>
                </a:cubicBezTo>
                <a:cubicBezTo>
                  <a:pt x="295" y="0"/>
                  <a:pt x="296" y="0"/>
                  <a:pt x="297" y="0"/>
                </a:cubicBezTo>
                <a:cubicBezTo>
                  <a:pt x="297" y="0"/>
                  <a:pt x="298" y="0"/>
                  <a:pt x="299" y="0"/>
                </a:cubicBezTo>
                <a:cubicBezTo>
                  <a:pt x="300" y="0"/>
                  <a:pt x="301" y="0"/>
                  <a:pt x="302" y="0"/>
                </a:cubicBezTo>
                <a:cubicBezTo>
                  <a:pt x="303" y="0"/>
                  <a:pt x="304" y="0"/>
                  <a:pt x="305" y="0"/>
                </a:cubicBezTo>
                <a:cubicBezTo>
                  <a:pt x="306" y="0"/>
                  <a:pt x="307" y="0"/>
                  <a:pt x="308" y="0"/>
                </a:cubicBezTo>
                <a:cubicBezTo>
                  <a:pt x="308" y="0"/>
                  <a:pt x="308" y="0"/>
                  <a:pt x="308" y="0"/>
                </a:cubicBezTo>
                <a:cubicBezTo>
                  <a:pt x="308" y="0"/>
                  <a:pt x="308" y="0"/>
                  <a:pt x="308" y="0"/>
                </a:cubicBezTo>
                <a:cubicBezTo>
                  <a:pt x="309" y="0"/>
                  <a:pt x="310" y="0"/>
                  <a:pt x="311" y="0"/>
                </a:cubicBezTo>
                <a:cubicBezTo>
                  <a:pt x="312" y="0"/>
                  <a:pt x="313" y="0"/>
                  <a:pt x="313" y="0"/>
                </a:cubicBezTo>
                <a:cubicBezTo>
                  <a:pt x="315" y="0"/>
                  <a:pt x="316" y="0"/>
                  <a:pt x="318" y="0"/>
                </a:cubicBezTo>
                <a:cubicBezTo>
                  <a:pt x="318" y="0"/>
                  <a:pt x="318" y="0"/>
                  <a:pt x="319" y="0"/>
                </a:cubicBezTo>
                <a:cubicBezTo>
                  <a:pt x="320" y="0"/>
                  <a:pt x="322" y="0"/>
                  <a:pt x="324" y="1"/>
                </a:cubicBezTo>
                <a:cubicBezTo>
                  <a:pt x="348" y="2"/>
                  <a:pt x="371" y="7"/>
                  <a:pt x="394" y="16"/>
                </a:cubicBezTo>
                <a:cubicBezTo>
                  <a:pt x="396" y="16"/>
                  <a:pt x="398" y="17"/>
                  <a:pt x="399" y="18"/>
                </a:cubicBezTo>
                <a:cubicBezTo>
                  <a:pt x="400" y="18"/>
                  <a:pt x="400" y="18"/>
                  <a:pt x="400" y="18"/>
                </a:cubicBezTo>
                <a:cubicBezTo>
                  <a:pt x="401" y="18"/>
                  <a:pt x="403" y="19"/>
                  <a:pt x="404" y="20"/>
                </a:cubicBezTo>
                <a:cubicBezTo>
                  <a:pt x="405" y="20"/>
                  <a:pt x="405" y="20"/>
                  <a:pt x="405" y="20"/>
                </a:cubicBezTo>
                <a:cubicBezTo>
                  <a:pt x="406" y="21"/>
                  <a:pt x="408" y="21"/>
                  <a:pt x="409" y="22"/>
                </a:cubicBezTo>
                <a:cubicBezTo>
                  <a:pt x="410" y="22"/>
                  <a:pt x="410" y="22"/>
                  <a:pt x="410" y="22"/>
                </a:cubicBezTo>
                <a:cubicBezTo>
                  <a:pt x="412" y="23"/>
                  <a:pt x="413" y="24"/>
                  <a:pt x="414" y="24"/>
                </a:cubicBezTo>
                <a:cubicBezTo>
                  <a:pt x="415" y="24"/>
                  <a:pt x="415" y="25"/>
                  <a:pt x="415" y="25"/>
                </a:cubicBezTo>
                <a:cubicBezTo>
                  <a:pt x="417" y="25"/>
                  <a:pt x="418" y="26"/>
                  <a:pt x="419" y="26"/>
                </a:cubicBezTo>
                <a:cubicBezTo>
                  <a:pt x="420" y="26"/>
                  <a:pt x="420" y="27"/>
                  <a:pt x="421" y="27"/>
                </a:cubicBezTo>
                <a:cubicBezTo>
                  <a:pt x="422" y="27"/>
                  <a:pt x="423" y="28"/>
                  <a:pt x="425" y="29"/>
                </a:cubicBezTo>
                <a:cubicBezTo>
                  <a:pt x="425" y="29"/>
                  <a:pt x="426" y="29"/>
                  <a:pt x="426" y="30"/>
                </a:cubicBezTo>
                <a:cubicBezTo>
                  <a:pt x="427" y="30"/>
                  <a:pt x="428" y="31"/>
                  <a:pt x="429" y="31"/>
                </a:cubicBezTo>
                <a:cubicBezTo>
                  <a:pt x="430" y="32"/>
                  <a:pt x="431" y="32"/>
                  <a:pt x="431" y="32"/>
                </a:cubicBezTo>
                <a:cubicBezTo>
                  <a:pt x="432" y="33"/>
                  <a:pt x="433" y="34"/>
                  <a:pt x="435" y="34"/>
                </a:cubicBezTo>
                <a:cubicBezTo>
                  <a:pt x="435" y="35"/>
                  <a:pt x="436" y="35"/>
                  <a:pt x="437" y="35"/>
                </a:cubicBezTo>
                <a:cubicBezTo>
                  <a:pt x="438" y="36"/>
                  <a:pt x="438" y="37"/>
                  <a:pt x="439" y="37"/>
                </a:cubicBezTo>
                <a:cubicBezTo>
                  <a:pt x="440" y="38"/>
                  <a:pt x="441" y="38"/>
                  <a:pt x="441" y="38"/>
                </a:cubicBezTo>
                <a:cubicBezTo>
                  <a:pt x="442" y="39"/>
                  <a:pt x="443" y="39"/>
                  <a:pt x="445" y="40"/>
                </a:cubicBezTo>
                <a:cubicBezTo>
                  <a:pt x="445" y="40"/>
                  <a:pt x="446" y="41"/>
                  <a:pt x="447" y="41"/>
                </a:cubicBezTo>
                <a:cubicBezTo>
                  <a:pt x="448" y="42"/>
                  <a:pt x="449" y="42"/>
                  <a:pt x="450" y="43"/>
                </a:cubicBezTo>
                <a:cubicBezTo>
                  <a:pt x="450" y="43"/>
                  <a:pt x="451" y="44"/>
                  <a:pt x="451" y="44"/>
                </a:cubicBezTo>
                <a:cubicBezTo>
                  <a:pt x="452" y="45"/>
                  <a:pt x="453" y="46"/>
                  <a:pt x="454" y="46"/>
                </a:cubicBezTo>
                <a:cubicBezTo>
                  <a:pt x="455" y="47"/>
                  <a:pt x="456" y="47"/>
                  <a:pt x="457" y="48"/>
                </a:cubicBezTo>
                <a:cubicBezTo>
                  <a:pt x="458" y="48"/>
                  <a:pt x="459" y="49"/>
                  <a:pt x="460" y="50"/>
                </a:cubicBezTo>
                <a:cubicBezTo>
                  <a:pt x="460" y="50"/>
                  <a:pt x="461" y="51"/>
                  <a:pt x="462" y="51"/>
                </a:cubicBezTo>
                <a:cubicBezTo>
                  <a:pt x="462" y="52"/>
                  <a:pt x="463" y="52"/>
                  <a:pt x="464" y="53"/>
                </a:cubicBezTo>
                <a:cubicBezTo>
                  <a:pt x="465" y="53"/>
                  <a:pt x="466" y="54"/>
                  <a:pt x="466" y="54"/>
                </a:cubicBezTo>
                <a:cubicBezTo>
                  <a:pt x="467" y="55"/>
                  <a:pt x="468" y="56"/>
                  <a:pt x="469" y="57"/>
                </a:cubicBezTo>
                <a:cubicBezTo>
                  <a:pt x="470" y="57"/>
                  <a:pt x="471" y="58"/>
                  <a:pt x="471" y="58"/>
                </a:cubicBezTo>
                <a:cubicBezTo>
                  <a:pt x="473" y="59"/>
                  <a:pt x="473" y="60"/>
                  <a:pt x="474" y="61"/>
                </a:cubicBezTo>
                <a:cubicBezTo>
                  <a:pt x="475" y="61"/>
                  <a:pt x="475" y="61"/>
                  <a:pt x="476" y="62"/>
                </a:cubicBezTo>
                <a:cubicBezTo>
                  <a:pt x="476" y="62"/>
                  <a:pt x="476" y="62"/>
                  <a:pt x="477" y="62"/>
                </a:cubicBezTo>
                <a:cubicBezTo>
                  <a:pt x="481" y="66"/>
                  <a:pt x="482" y="73"/>
                  <a:pt x="479" y="77"/>
                </a:cubicBezTo>
                <a:cubicBezTo>
                  <a:pt x="476" y="80"/>
                  <a:pt x="473" y="81"/>
                  <a:pt x="470" y="81"/>
                </a:cubicBezTo>
                <a:cubicBezTo>
                  <a:pt x="468" y="81"/>
                  <a:pt x="466" y="80"/>
                  <a:pt x="464" y="79"/>
                </a:cubicBezTo>
                <a:cubicBezTo>
                  <a:pt x="463" y="78"/>
                  <a:pt x="462" y="78"/>
                  <a:pt x="461" y="77"/>
                </a:cubicBezTo>
                <a:cubicBezTo>
                  <a:pt x="460" y="77"/>
                  <a:pt x="460" y="76"/>
                  <a:pt x="459" y="75"/>
                </a:cubicBezTo>
                <a:cubicBezTo>
                  <a:pt x="458" y="75"/>
                  <a:pt x="457" y="74"/>
                  <a:pt x="457" y="74"/>
                </a:cubicBezTo>
                <a:cubicBezTo>
                  <a:pt x="456" y="73"/>
                  <a:pt x="455" y="72"/>
                  <a:pt x="454" y="72"/>
                </a:cubicBezTo>
                <a:cubicBezTo>
                  <a:pt x="453" y="71"/>
                  <a:pt x="452" y="71"/>
                  <a:pt x="452" y="70"/>
                </a:cubicBezTo>
                <a:cubicBezTo>
                  <a:pt x="451" y="69"/>
                  <a:pt x="450" y="69"/>
                  <a:pt x="450" y="68"/>
                </a:cubicBezTo>
                <a:cubicBezTo>
                  <a:pt x="449" y="68"/>
                  <a:pt x="448" y="67"/>
                  <a:pt x="447" y="67"/>
                </a:cubicBezTo>
                <a:cubicBezTo>
                  <a:pt x="446" y="66"/>
                  <a:pt x="446" y="66"/>
                  <a:pt x="445" y="65"/>
                </a:cubicBezTo>
                <a:cubicBezTo>
                  <a:pt x="444" y="65"/>
                  <a:pt x="443" y="64"/>
                  <a:pt x="442" y="64"/>
                </a:cubicBezTo>
                <a:cubicBezTo>
                  <a:pt x="442" y="63"/>
                  <a:pt x="441" y="63"/>
                  <a:pt x="440" y="62"/>
                </a:cubicBezTo>
                <a:cubicBezTo>
                  <a:pt x="439" y="62"/>
                  <a:pt x="438" y="61"/>
                  <a:pt x="438" y="61"/>
                </a:cubicBezTo>
                <a:cubicBezTo>
                  <a:pt x="437" y="60"/>
                  <a:pt x="436" y="60"/>
                  <a:pt x="436" y="59"/>
                </a:cubicBezTo>
                <a:cubicBezTo>
                  <a:pt x="435" y="59"/>
                  <a:pt x="434" y="58"/>
                  <a:pt x="433" y="58"/>
                </a:cubicBezTo>
                <a:cubicBezTo>
                  <a:pt x="432" y="57"/>
                  <a:pt x="431" y="57"/>
                  <a:pt x="431" y="56"/>
                </a:cubicBezTo>
                <a:cubicBezTo>
                  <a:pt x="430" y="56"/>
                  <a:pt x="429" y="55"/>
                  <a:pt x="428" y="55"/>
                </a:cubicBezTo>
                <a:cubicBezTo>
                  <a:pt x="427" y="54"/>
                  <a:pt x="427" y="54"/>
                  <a:pt x="426" y="53"/>
                </a:cubicBezTo>
                <a:cubicBezTo>
                  <a:pt x="425" y="53"/>
                  <a:pt x="424" y="52"/>
                  <a:pt x="423" y="52"/>
                </a:cubicBezTo>
                <a:cubicBezTo>
                  <a:pt x="423" y="52"/>
                  <a:pt x="422" y="52"/>
                  <a:pt x="421" y="51"/>
                </a:cubicBezTo>
                <a:cubicBezTo>
                  <a:pt x="420" y="51"/>
                  <a:pt x="419" y="50"/>
                  <a:pt x="418" y="50"/>
                </a:cubicBezTo>
                <a:cubicBezTo>
                  <a:pt x="418" y="49"/>
                  <a:pt x="417" y="49"/>
                  <a:pt x="416" y="49"/>
                </a:cubicBezTo>
                <a:cubicBezTo>
                  <a:pt x="415" y="48"/>
                  <a:pt x="414" y="48"/>
                  <a:pt x="414" y="47"/>
                </a:cubicBezTo>
                <a:cubicBezTo>
                  <a:pt x="413" y="47"/>
                  <a:pt x="413" y="46"/>
                  <a:pt x="412" y="46"/>
                </a:cubicBezTo>
                <a:cubicBezTo>
                  <a:pt x="411" y="46"/>
                  <a:pt x="410" y="45"/>
                  <a:pt x="409" y="45"/>
                </a:cubicBezTo>
                <a:cubicBezTo>
                  <a:pt x="408" y="44"/>
                  <a:pt x="408" y="44"/>
                  <a:pt x="407" y="44"/>
                </a:cubicBezTo>
                <a:cubicBezTo>
                  <a:pt x="406" y="43"/>
                  <a:pt x="405" y="43"/>
                  <a:pt x="404" y="42"/>
                </a:cubicBezTo>
                <a:cubicBezTo>
                  <a:pt x="403" y="42"/>
                  <a:pt x="403" y="42"/>
                  <a:pt x="402" y="42"/>
                </a:cubicBezTo>
                <a:cubicBezTo>
                  <a:pt x="401" y="41"/>
                  <a:pt x="400" y="41"/>
                  <a:pt x="399" y="40"/>
                </a:cubicBezTo>
                <a:cubicBezTo>
                  <a:pt x="399" y="40"/>
                  <a:pt x="398" y="40"/>
                  <a:pt x="397" y="39"/>
                </a:cubicBezTo>
                <a:cubicBezTo>
                  <a:pt x="396" y="39"/>
                  <a:pt x="395" y="39"/>
                  <a:pt x="394" y="39"/>
                </a:cubicBezTo>
                <a:cubicBezTo>
                  <a:pt x="394" y="38"/>
                  <a:pt x="393" y="38"/>
                  <a:pt x="392" y="38"/>
                </a:cubicBezTo>
                <a:cubicBezTo>
                  <a:pt x="391" y="37"/>
                  <a:pt x="391" y="37"/>
                  <a:pt x="390" y="37"/>
                </a:cubicBezTo>
                <a:cubicBezTo>
                  <a:pt x="389" y="36"/>
                  <a:pt x="388" y="36"/>
                  <a:pt x="388" y="36"/>
                </a:cubicBezTo>
                <a:cubicBezTo>
                  <a:pt x="387" y="36"/>
                  <a:pt x="386" y="35"/>
                  <a:pt x="384" y="35"/>
                </a:cubicBezTo>
                <a:cubicBezTo>
                  <a:pt x="384" y="35"/>
                  <a:pt x="383" y="34"/>
                  <a:pt x="383" y="34"/>
                </a:cubicBezTo>
                <a:cubicBezTo>
                  <a:pt x="381" y="34"/>
                  <a:pt x="380" y="33"/>
                  <a:pt x="379" y="33"/>
                </a:cubicBezTo>
                <a:cubicBezTo>
                  <a:pt x="379" y="33"/>
                  <a:pt x="379" y="33"/>
                  <a:pt x="378" y="32"/>
                </a:cubicBezTo>
                <a:cubicBezTo>
                  <a:pt x="377" y="32"/>
                  <a:pt x="376" y="32"/>
                  <a:pt x="375" y="31"/>
                </a:cubicBezTo>
                <a:cubicBezTo>
                  <a:pt x="374" y="31"/>
                  <a:pt x="373" y="31"/>
                  <a:pt x="373" y="31"/>
                </a:cubicBezTo>
                <a:cubicBezTo>
                  <a:pt x="372" y="31"/>
                  <a:pt x="371" y="30"/>
                  <a:pt x="370" y="30"/>
                </a:cubicBezTo>
                <a:cubicBezTo>
                  <a:pt x="369" y="30"/>
                  <a:pt x="368" y="30"/>
                  <a:pt x="368" y="29"/>
                </a:cubicBezTo>
                <a:cubicBezTo>
                  <a:pt x="367" y="29"/>
                  <a:pt x="366" y="29"/>
                  <a:pt x="365" y="29"/>
                </a:cubicBezTo>
                <a:cubicBezTo>
                  <a:pt x="364" y="28"/>
                  <a:pt x="364" y="28"/>
                  <a:pt x="363" y="28"/>
                </a:cubicBezTo>
                <a:cubicBezTo>
                  <a:pt x="362" y="28"/>
                  <a:pt x="361" y="28"/>
                  <a:pt x="360" y="27"/>
                </a:cubicBezTo>
                <a:cubicBezTo>
                  <a:pt x="359" y="27"/>
                  <a:pt x="358" y="27"/>
                  <a:pt x="358" y="27"/>
                </a:cubicBezTo>
                <a:cubicBezTo>
                  <a:pt x="357" y="27"/>
                  <a:pt x="356" y="26"/>
                  <a:pt x="355" y="26"/>
                </a:cubicBezTo>
                <a:cubicBezTo>
                  <a:pt x="354" y="26"/>
                  <a:pt x="354" y="26"/>
                  <a:pt x="353" y="26"/>
                </a:cubicBezTo>
                <a:cubicBezTo>
                  <a:pt x="352" y="26"/>
                  <a:pt x="351" y="26"/>
                  <a:pt x="350" y="26"/>
                </a:cubicBezTo>
                <a:cubicBezTo>
                  <a:pt x="349" y="25"/>
                  <a:pt x="349" y="25"/>
                  <a:pt x="348" y="25"/>
                </a:cubicBezTo>
                <a:cubicBezTo>
                  <a:pt x="347" y="25"/>
                  <a:pt x="346" y="25"/>
                  <a:pt x="345" y="25"/>
                </a:cubicBezTo>
                <a:cubicBezTo>
                  <a:pt x="344" y="25"/>
                  <a:pt x="343" y="24"/>
                  <a:pt x="343" y="24"/>
                </a:cubicBezTo>
                <a:cubicBezTo>
                  <a:pt x="342" y="24"/>
                  <a:pt x="341" y="24"/>
                  <a:pt x="340" y="24"/>
                </a:cubicBezTo>
                <a:cubicBezTo>
                  <a:pt x="339" y="24"/>
                  <a:pt x="339" y="24"/>
                  <a:pt x="338" y="24"/>
                </a:cubicBezTo>
                <a:cubicBezTo>
                  <a:pt x="337" y="23"/>
                  <a:pt x="336" y="23"/>
                  <a:pt x="335" y="23"/>
                </a:cubicBezTo>
                <a:cubicBezTo>
                  <a:pt x="334" y="23"/>
                  <a:pt x="334" y="23"/>
                  <a:pt x="333" y="23"/>
                </a:cubicBezTo>
                <a:cubicBezTo>
                  <a:pt x="332" y="23"/>
                  <a:pt x="331" y="23"/>
                  <a:pt x="330" y="23"/>
                </a:cubicBezTo>
                <a:cubicBezTo>
                  <a:pt x="330" y="23"/>
                  <a:pt x="329" y="23"/>
                  <a:pt x="328" y="22"/>
                </a:cubicBezTo>
                <a:cubicBezTo>
                  <a:pt x="327" y="22"/>
                  <a:pt x="326" y="22"/>
                  <a:pt x="325" y="22"/>
                </a:cubicBezTo>
                <a:cubicBezTo>
                  <a:pt x="324" y="22"/>
                  <a:pt x="324" y="22"/>
                  <a:pt x="323" y="22"/>
                </a:cubicBezTo>
                <a:cubicBezTo>
                  <a:pt x="322" y="22"/>
                  <a:pt x="321" y="22"/>
                  <a:pt x="320" y="22"/>
                </a:cubicBezTo>
                <a:cubicBezTo>
                  <a:pt x="320" y="22"/>
                  <a:pt x="319" y="22"/>
                  <a:pt x="318" y="22"/>
                </a:cubicBezTo>
                <a:cubicBezTo>
                  <a:pt x="317" y="22"/>
                  <a:pt x="316" y="22"/>
                  <a:pt x="315" y="22"/>
                </a:cubicBezTo>
                <a:cubicBezTo>
                  <a:pt x="314" y="22"/>
                  <a:pt x="314" y="22"/>
                  <a:pt x="313" y="22"/>
                </a:cubicBezTo>
                <a:cubicBezTo>
                  <a:pt x="312" y="22"/>
                  <a:pt x="311" y="22"/>
                  <a:pt x="310" y="22"/>
                </a:cubicBezTo>
                <a:cubicBezTo>
                  <a:pt x="309" y="22"/>
                  <a:pt x="309" y="22"/>
                  <a:pt x="308" y="22"/>
                </a:cubicBezTo>
                <a:cubicBezTo>
                  <a:pt x="307" y="22"/>
                  <a:pt x="306" y="22"/>
                  <a:pt x="305" y="22"/>
                </a:cubicBezTo>
                <a:cubicBezTo>
                  <a:pt x="305" y="22"/>
                  <a:pt x="304" y="22"/>
                  <a:pt x="303" y="22"/>
                </a:cubicBezTo>
                <a:cubicBezTo>
                  <a:pt x="302" y="22"/>
                  <a:pt x="301" y="22"/>
                  <a:pt x="300" y="22"/>
                </a:cubicBezTo>
                <a:cubicBezTo>
                  <a:pt x="299" y="22"/>
                  <a:pt x="299" y="22"/>
                  <a:pt x="298" y="22"/>
                </a:cubicBezTo>
                <a:cubicBezTo>
                  <a:pt x="297" y="22"/>
                  <a:pt x="296" y="22"/>
                  <a:pt x="295" y="22"/>
                </a:cubicBezTo>
                <a:cubicBezTo>
                  <a:pt x="295" y="22"/>
                  <a:pt x="294" y="22"/>
                  <a:pt x="293" y="22"/>
                </a:cubicBezTo>
                <a:cubicBezTo>
                  <a:pt x="292" y="22"/>
                  <a:pt x="291" y="22"/>
                  <a:pt x="290" y="22"/>
                </a:cubicBezTo>
                <a:cubicBezTo>
                  <a:pt x="289" y="22"/>
                  <a:pt x="289" y="22"/>
                  <a:pt x="288" y="22"/>
                </a:cubicBezTo>
                <a:cubicBezTo>
                  <a:pt x="287" y="23"/>
                  <a:pt x="286" y="23"/>
                  <a:pt x="285" y="23"/>
                </a:cubicBezTo>
                <a:cubicBezTo>
                  <a:pt x="284" y="23"/>
                  <a:pt x="284" y="23"/>
                  <a:pt x="283" y="23"/>
                </a:cubicBezTo>
                <a:cubicBezTo>
                  <a:pt x="282" y="23"/>
                  <a:pt x="281" y="23"/>
                  <a:pt x="280" y="23"/>
                </a:cubicBezTo>
                <a:cubicBezTo>
                  <a:pt x="280" y="23"/>
                  <a:pt x="279" y="23"/>
                  <a:pt x="278" y="24"/>
                </a:cubicBezTo>
                <a:cubicBezTo>
                  <a:pt x="277" y="24"/>
                  <a:pt x="276" y="24"/>
                  <a:pt x="275" y="24"/>
                </a:cubicBezTo>
                <a:cubicBezTo>
                  <a:pt x="274" y="24"/>
                  <a:pt x="274" y="24"/>
                  <a:pt x="273" y="24"/>
                </a:cubicBezTo>
                <a:cubicBezTo>
                  <a:pt x="272" y="24"/>
                  <a:pt x="271" y="25"/>
                  <a:pt x="270" y="25"/>
                </a:cubicBezTo>
                <a:cubicBezTo>
                  <a:pt x="270" y="25"/>
                  <a:pt x="269" y="25"/>
                  <a:pt x="268" y="25"/>
                </a:cubicBezTo>
                <a:cubicBezTo>
                  <a:pt x="267" y="25"/>
                  <a:pt x="266" y="26"/>
                  <a:pt x="265" y="26"/>
                </a:cubicBezTo>
                <a:cubicBezTo>
                  <a:pt x="265" y="26"/>
                  <a:pt x="264" y="26"/>
                  <a:pt x="263" y="26"/>
                </a:cubicBezTo>
                <a:cubicBezTo>
                  <a:pt x="262" y="26"/>
                  <a:pt x="261" y="26"/>
                  <a:pt x="261" y="26"/>
                </a:cubicBezTo>
                <a:cubicBezTo>
                  <a:pt x="260" y="26"/>
                  <a:pt x="259" y="27"/>
                  <a:pt x="258" y="27"/>
                </a:cubicBezTo>
                <a:cubicBezTo>
                  <a:pt x="257" y="27"/>
                  <a:pt x="256" y="27"/>
                  <a:pt x="255" y="27"/>
                </a:cubicBezTo>
                <a:cubicBezTo>
                  <a:pt x="255" y="28"/>
                  <a:pt x="254" y="28"/>
                  <a:pt x="253" y="28"/>
                </a:cubicBezTo>
                <a:cubicBezTo>
                  <a:pt x="252" y="28"/>
                  <a:pt x="251" y="29"/>
                  <a:pt x="250" y="29"/>
                </a:cubicBezTo>
                <a:cubicBezTo>
                  <a:pt x="250" y="29"/>
                  <a:pt x="249" y="29"/>
                  <a:pt x="249" y="29"/>
                </a:cubicBezTo>
                <a:cubicBezTo>
                  <a:pt x="248" y="30"/>
                  <a:pt x="247" y="30"/>
                  <a:pt x="246" y="30"/>
                </a:cubicBezTo>
                <a:cubicBezTo>
                  <a:pt x="245" y="30"/>
                  <a:pt x="244" y="31"/>
                  <a:pt x="243" y="31"/>
                </a:cubicBezTo>
                <a:cubicBezTo>
                  <a:pt x="242" y="31"/>
                  <a:pt x="241" y="31"/>
                  <a:pt x="241" y="32"/>
                </a:cubicBezTo>
                <a:cubicBezTo>
                  <a:pt x="240" y="32"/>
                  <a:pt x="239" y="32"/>
                  <a:pt x="238" y="32"/>
                </a:cubicBezTo>
                <a:cubicBezTo>
                  <a:pt x="237" y="33"/>
                  <a:pt x="237" y="33"/>
                  <a:pt x="236" y="33"/>
                </a:cubicBezTo>
                <a:cubicBezTo>
                  <a:pt x="235" y="34"/>
                  <a:pt x="234" y="34"/>
                  <a:pt x="234" y="34"/>
                </a:cubicBezTo>
                <a:cubicBezTo>
                  <a:pt x="233" y="34"/>
                  <a:pt x="232" y="35"/>
                  <a:pt x="231" y="35"/>
                </a:cubicBezTo>
                <a:cubicBezTo>
                  <a:pt x="230" y="35"/>
                  <a:pt x="229" y="36"/>
                  <a:pt x="229" y="36"/>
                </a:cubicBezTo>
                <a:cubicBezTo>
                  <a:pt x="228" y="36"/>
                  <a:pt x="227" y="37"/>
                  <a:pt x="226" y="37"/>
                </a:cubicBezTo>
                <a:cubicBezTo>
                  <a:pt x="225" y="37"/>
                  <a:pt x="225" y="37"/>
                  <a:pt x="224" y="38"/>
                </a:cubicBezTo>
                <a:cubicBezTo>
                  <a:pt x="223" y="38"/>
                  <a:pt x="222" y="39"/>
                  <a:pt x="221" y="39"/>
                </a:cubicBezTo>
                <a:cubicBezTo>
                  <a:pt x="220" y="39"/>
                  <a:pt x="220" y="39"/>
                  <a:pt x="219" y="39"/>
                </a:cubicBezTo>
                <a:cubicBezTo>
                  <a:pt x="218" y="40"/>
                  <a:pt x="217" y="40"/>
                  <a:pt x="216" y="41"/>
                </a:cubicBezTo>
                <a:cubicBezTo>
                  <a:pt x="215" y="41"/>
                  <a:pt x="215" y="41"/>
                  <a:pt x="214" y="41"/>
                </a:cubicBezTo>
                <a:cubicBezTo>
                  <a:pt x="213" y="42"/>
                  <a:pt x="212" y="42"/>
                  <a:pt x="211" y="43"/>
                </a:cubicBezTo>
                <a:cubicBezTo>
                  <a:pt x="211" y="43"/>
                  <a:pt x="210" y="43"/>
                  <a:pt x="209" y="44"/>
                </a:cubicBezTo>
                <a:cubicBezTo>
                  <a:pt x="208" y="44"/>
                  <a:pt x="207" y="45"/>
                  <a:pt x="206" y="45"/>
                </a:cubicBezTo>
                <a:cubicBezTo>
                  <a:pt x="206" y="45"/>
                  <a:pt x="205" y="46"/>
                  <a:pt x="204" y="46"/>
                </a:cubicBezTo>
                <a:cubicBezTo>
                  <a:pt x="203" y="47"/>
                  <a:pt x="202" y="47"/>
                  <a:pt x="202" y="48"/>
                </a:cubicBezTo>
                <a:cubicBezTo>
                  <a:pt x="201" y="48"/>
                  <a:pt x="200" y="48"/>
                  <a:pt x="200" y="49"/>
                </a:cubicBezTo>
                <a:cubicBezTo>
                  <a:pt x="199" y="49"/>
                  <a:pt x="198" y="50"/>
                  <a:pt x="197" y="50"/>
                </a:cubicBezTo>
                <a:cubicBezTo>
                  <a:pt x="196" y="50"/>
                  <a:pt x="195" y="51"/>
                  <a:pt x="195" y="51"/>
                </a:cubicBezTo>
                <a:cubicBezTo>
                  <a:pt x="194" y="52"/>
                  <a:pt x="193" y="52"/>
                  <a:pt x="192" y="52"/>
                </a:cubicBezTo>
                <a:cubicBezTo>
                  <a:pt x="191" y="53"/>
                  <a:pt x="191" y="53"/>
                  <a:pt x="190" y="53"/>
                </a:cubicBezTo>
                <a:cubicBezTo>
                  <a:pt x="189" y="54"/>
                  <a:pt x="188" y="55"/>
                  <a:pt x="187" y="55"/>
                </a:cubicBezTo>
                <a:cubicBezTo>
                  <a:pt x="187" y="55"/>
                  <a:pt x="186" y="56"/>
                  <a:pt x="185" y="56"/>
                </a:cubicBezTo>
                <a:cubicBezTo>
                  <a:pt x="184" y="57"/>
                  <a:pt x="183" y="57"/>
                  <a:pt x="182" y="58"/>
                </a:cubicBezTo>
                <a:cubicBezTo>
                  <a:pt x="182" y="58"/>
                  <a:pt x="181" y="59"/>
                  <a:pt x="180" y="59"/>
                </a:cubicBezTo>
                <a:cubicBezTo>
                  <a:pt x="180" y="60"/>
                  <a:pt x="179" y="60"/>
                  <a:pt x="178" y="61"/>
                </a:cubicBezTo>
                <a:cubicBezTo>
                  <a:pt x="177" y="61"/>
                  <a:pt x="177" y="62"/>
                  <a:pt x="176" y="62"/>
                </a:cubicBezTo>
                <a:cubicBezTo>
                  <a:pt x="175" y="63"/>
                  <a:pt x="174" y="64"/>
                  <a:pt x="173" y="64"/>
                </a:cubicBezTo>
                <a:cubicBezTo>
                  <a:pt x="172" y="65"/>
                  <a:pt x="172" y="65"/>
                  <a:pt x="171" y="65"/>
                </a:cubicBezTo>
                <a:cubicBezTo>
                  <a:pt x="170" y="66"/>
                  <a:pt x="169" y="66"/>
                  <a:pt x="168" y="67"/>
                </a:cubicBezTo>
                <a:cubicBezTo>
                  <a:pt x="168" y="67"/>
                  <a:pt x="167" y="68"/>
                  <a:pt x="166" y="68"/>
                </a:cubicBezTo>
                <a:cubicBezTo>
                  <a:pt x="166" y="69"/>
                  <a:pt x="165" y="70"/>
                  <a:pt x="164" y="70"/>
                </a:cubicBezTo>
                <a:cubicBezTo>
                  <a:pt x="163" y="71"/>
                  <a:pt x="163" y="71"/>
                  <a:pt x="162" y="72"/>
                </a:cubicBezTo>
                <a:cubicBezTo>
                  <a:pt x="161" y="72"/>
                  <a:pt x="160" y="73"/>
                  <a:pt x="159" y="74"/>
                </a:cubicBezTo>
                <a:cubicBezTo>
                  <a:pt x="159" y="74"/>
                  <a:pt x="158" y="75"/>
                  <a:pt x="157" y="75"/>
                </a:cubicBezTo>
                <a:cubicBezTo>
                  <a:pt x="156" y="76"/>
                  <a:pt x="155" y="77"/>
                  <a:pt x="154" y="77"/>
                </a:cubicBezTo>
                <a:cubicBezTo>
                  <a:pt x="154" y="78"/>
                  <a:pt x="153" y="78"/>
                  <a:pt x="152" y="79"/>
                </a:cubicBezTo>
                <a:cubicBezTo>
                  <a:pt x="150" y="80"/>
                  <a:pt x="148" y="81"/>
                  <a:pt x="146" y="81"/>
                </a:cubicBezTo>
                <a:cubicBezTo>
                  <a:pt x="143" y="81"/>
                  <a:pt x="140" y="80"/>
                  <a:pt x="137" y="77"/>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AutoShape 6">
            <a:extLst>
              <a:ext uri="{FF2B5EF4-FFF2-40B4-BE49-F238E27FC236}">
                <a16:creationId xmlns:a16="http://schemas.microsoft.com/office/drawing/2014/main" id="{003DACCB-DE4F-48D4-9B45-FC8297F1BC72}"/>
              </a:ext>
            </a:extLst>
          </p:cNvPr>
          <p:cNvSpPr>
            <a:spLocks noChangeAspect="1" noChangeArrowheads="1" noTextEdit="1"/>
          </p:cNvSpPr>
          <p:nvPr/>
        </p:nvSpPr>
        <p:spPr bwMode="auto">
          <a:xfrm>
            <a:off x="306359" y="1506648"/>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8">
            <a:extLst>
              <a:ext uri="{FF2B5EF4-FFF2-40B4-BE49-F238E27FC236}">
                <a16:creationId xmlns:a16="http://schemas.microsoft.com/office/drawing/2014/main" id="{CC689601-81CA-4396-9C90-78CF9C215513}"/>
              </a:ext>
            </a:extLst>
          </p:cNvPr>
          <p:cNvSpPr>
            <a:spLocks noEditPoints="1"/>
          </p:cNvSpPr>
          <p:nvPr/>
        </p:nvSpPr>
        <p:spPr bwMode="auto">
          <a:xfrm>
            <a:off x="354720" y="1526178"/>
            <a:ext cx="171122" cy="228783"/>
          </a:xfrm>
          <a:custGeom>
            <a:avLst/>
            <a:gdLst>
              <a:gd name="T0" fmla="*/ 472 w 640"/>
              <a:gd name="T1" fmla="*/ 92 h 854"/>
              <a:gd name="T2" fmla="*/ 416 w 640"/>
              <a:gd name="T3" fmla="*/ 188 h 854"/>
              <a:gd name="T4" fmla="*/ 168 w 640"/>
              <a:gd name="T5" fmla="*/ 133 h 854"/>
              <a:gd name="T6" fmla="*/ 22 w 640"/>
              <a:gd name="T7" fmla="*/ 92 h 854"/>
              <a:gd name="T8" fmla="*/ 0 w 640"/>
              <a:gd name="T9" fmla="*/ 832 h 854"/>
              <a:gd name="T10" fmla="*/ 618 w 640"/>
              <a:gd name="T11" fmla="*/ 854 h 854"/>
              <a:gd name="T12" fmla="*/ 640 w 640"/>
              <a:gd name="T13" fmla="*/ 114 h 854"/>
              <a:gd name="T14" fmla="*/ 320 w 640"/>
              <a:gd name="T15" fmla="*/ 748 h 854"/>
              <a:gd name="T16" fmla="*/ 104 w 640"/>
              <a:gd name="T17" fmla="*/ 726 h 854"/>
              <a:gd name="T18" fmla="*/ 320 w 640"/>
              <a:gd name="T19" fmla="*/ 704 h 854"/>
              <a:gd name="T20" fmla="*/ 320 w 640"/>
              <a:gd name="T21" fmla="*/ 748 h 854"/>
              <a:gd name="T22" fmla="*/ 126 w 640"/>
              <a:gd name="T23" fmla="*/ 647 h 854"/>
              <a:gd name="T24" fmla="*/ 126 w 640"/>
              <a:gd name="T25" fmla="*/ 602 h 854"/>
              <a:gd name="T26" fmla="*/ 552 w 640"/>
              <a:gd name="T27" fmla="*/ 624 h 854"/>
              <a:gd name="T28" fmla="*/ 530 w 640"/>
              <a:gd name="T29" fmla="*/ 545 h 854"/>
              <a:gd name="T30" fmla="*/ 104 w 640"/>
              <a:gd name="T31" fmla="*/ 523 h 854"/>
              <a:gd name="T32" fmla="*/ 530 w 640"/>
              <a:gd name="T33" fmla="*/ 501 h 854"/>
              <a:gd name="T34" fmla="*/ 530 w 640"/>
              <a:gd name="T35" fmla="*/ 545 h 854"/>
              <a:gd name="T36" fmla="*/ 126 w 640"/>
              <a:gd name="T37" fmla="*/ 444 h 854"/>
              <a:gd name="T38" fmla="*/ 126 w 640"/>
              <a:gd name="T39" fmla="*/ 400 h 854"/>
              <a:gd name="T40" fmla="*/ 552 w 640"/>
              <a:gd name="T41" fmla="*/ 422 h 854"/>
              <a:gd name="T42" fmla="*/ 530 w 640"/>
              <a:gd name="T43" fmla="*/ 343 h 854"/>
              <a:gd name="T44" fmla="*/ 104 w 640"/>
              <a:gd name="T45" fmla="*/ 321 h 854"/>
              <a:gd name="T46" fmla="*/ 530 w 640"/>
              <a:gd name="T47" fmla="*/ 298 h 854"/>
              <a:gd name="T48" fmla="*/ 530 w 640"/>
              <a:gd name="T49" fmla="*/ 343 h 854"/>
              <a:gd name="T50" fmla="*/ 416 w 640"/>
              <a:gd name="T51" fmla="*/ 144 h 854"/>
              <a:gd name="T52" fmla="*/ 428 w 640"/>
              <a:gd name="T53" fmla="*/ 108 h 854"/>
              <a:gd name="T54" fmla="*/ 428 w 640"/>
              <a:gd name="T55" fmla="*/ 55 h 854"/>
              <a:gd name="T56" fmla="*/ 386 w 640"/>
              <a:gd name="T57" fmla="*/ 49 h 854"/>
              <a:gd name="T58" fmla="*/ 320 w 640"/>
              <a:gd name="T59" fmla="*/ 0 h 854"/>
              <a:gd name="T60" fmla="*/ 254 w 640"/>
              <a:gd name="T61" fmla="*/ 49 h 854"/>
              <a:gd name="T62" fmla="*/ 212 w 640"/>
              <a:gd name="T63" fmla="*/ 55 h 854"/>
              <a:gd name="T64" fmla="*/ 212 w 640"/>
              <a:gd name="T65" fmla="*/ 108 h 854"/>
              <a:gd name="T66" fmla="*/ 224 w 640"/>
              <a:gd name="T67" fmla="*/ 144 h 854"/>
              <a:gd name="T68" fmla="*/ 320 w 640"/>
              <a:gd name="T69" fmla="*/ 24 h 854"/>
              <a:gd name="T70" fmla="*/ 362 w 640"/>
              <a:gd name="T71" fmla="*/ 50 h 854"/>
              <a:gd name="T72" fmla="*/ 303 w 640"/>
              <a:gd name="T73" fmla="*/ 26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0" h="854">
                <a:moveTo>
                  <a:pt x="618" y="92"/>
                </a:moveTo>
                <a:cubicBezTo>
                  <a:pt x="472" y="92"/>
                  <a:pt x="472" y="92"/>
                  <a:pt x="472" y="92"/>
                </a:cubicBezTo>
                <a:cubicBezTo>
                  <a:pt x="472" y="133"/>
                  <a:pt x="472" y="133"/>
                  <a:pt x="472" y="133"/>
                </a:cubicBezTo>
                <a:cubicBezTo>
                  <a:pt x="472" y="163"/>
                  <a:pt x="447" y="188"/>
                  <a:pt x="416" y="188"/>
                </a:cubicBezTo>
                <a:cubicBezTo>
                  <a:pt x="224" y="188"/>
                  <a:pt x="224" y="188"/>
                  <a:pt x="224" y="188"/>
                </a:cubicBezTo>
                <a:cubicBezTo>
                  <a:pt x="193" y="188"/>
                  <a:pt x="168" y="163"/>
                  <a:pt x="168" y="133"/>
                </a:cubicBezTo>
                <a:cubicBezTo>
                  <a:pt x="168" y="92"/>
                  <a:pt x="168" y="92"/>
                  <a:pt x="168" y="92"/>
                </a:cubicBezTo>
                <a:cubicBezTo>
                  <a:pt x="22" y="92"/>
                  <a:pt x="22" y="92"/>
                  <a:pt x="22" y="92"/>
                </a:cubicBezTo>
                <a:cubicBezTo>
                  <a:pt x="10" y="92"/>
                  <a:pt x="0" y="102"/>
                  <a:pt x="0" y="114"/>
                </a:cubicBezTo>
                <a:cubicBezTo>
                  <a:pt x="0" y="832"/>
                  <a:pt x="0" y="832"/>
                  <a:pt x="0" y="832"/>
                </a:cubicBezTo>
                <a:cubicBezTo>
                  <a:pt x="0" y="844"/>
                  <a:pt x="10" y="854"/>
                  <a:pt x="22" y="854"/>
                </a:cubicBezTo>
                <a:cubicBezTo>
                  <a:pt x="618" y="854"/>
                  <a:pt x="618" y="854"/>
                  <a:pt x="618" y="854"/>
                </a:cubicBezTo>
                <a:cubicBezTo>
                  <a:pt x="630" y="854"/>
                  <a:pt x="640" y="844"/>
                  <a:pt x="640" y="832"/>
                </a:cubicBezTo>
                <a:cubicBezTo>
                  <a:pt x="640" y="114"/>
                  <a:pt x="640" y="114"/>
                  <a:pt x="640" y="114"/>
                </a:cubicBezTo>
                <a:cubicBezTo>
                  <a:pt x="640" y="102"/>
                  <a:pt x="630" y="92"/>
                  <a:pt x="618" y="92"/>
                </a:cubicBezTo>
                <a:close/>
                <a:moveTo>
                  <a:pt x="320" y="748"/>
                </a:moveTo>
                <a:cubicBezTo>
                  <a:pt x="320" y="748"/>
                  <a:pt x="320" y="748"/>
                  <a:pt x="126" y="748"/>
                </a:cubicBezTo>
                <a:cubicBezTo>
                  <a:pt x="114" y="748"/>
                  <a:pt x="104" y="738"/>
                  <a:pt x="104" y="726"/>
                </a:cubicBezTo>
                <a:cubicBezTo>
                  <a:pt x="104" y="714"/>
                  <a:pt x="114" y="704"/>
                  <a:pt x="126" y="704"/>
                </a:cubicBezTo>
                <a:cubicBezTo>
                  <a:pt x="126" y="704"/>
                  <a:pt x="126" y="704"/>
                  <a:pt x="320" y="704"/>
                </a:cubicBezTo>
                <a:cubicBezTo>
                  <a:pt x="332" y="704"/>
                  <a:pt x="342" y="714"/>
                  <a:pt x="342" y="726"/>
                </a:cubicBezTo>
                <a:cubicBezTo>
                  <a:pt x="342" y="738"/>
                  <a:pt x="332" y="748"/>
                  <a:pt x="320" y="748"/>
                </a:cubicBezTo>
                <a:close/>
                <a:moveTo>
                  <a:pt x="530" y="647"/>
                </a:moveTo>
                <a:cubicBezTo>
                  <a:pt x="530" y="647"/>
                  <a:pt x="530" y="647"/>
                  <a:pt x="126" y="647"/>
                </a:cubicBezTo>
                <a:cubicBezTo>
                  <a:pt x="114" y="647"/>
                  <a:pt x="104" y="636"/>
                  <a:pt x="104" y="624"/>
                </a:cubicBezTo>
                <a:cubicBezTo>
                  <a:pt x="104" y="612"/>
                  <a:pt x="114" y="602"/>
                  <a:pt x="126" y="602"/>
                </a:cubicBezTo>
                <a:cubicBezTo>
                  <a:pt x="126" y="602"/>
                  <a:pt x="126" y="602"/>
                  <a:pt x="530" y="602"/>
                </a:cubicBezTo>
                <a:cubicBezTo>
                  <a:pt x="542" y="602"/>
                  <a:pt x="552" y="612"/>
                  <a:pt x="552" y="624"/>
                </a:cubicBezTo>
                <a:cubicBezTo>
                  <a:pt x="552" y="636"/>
                  <a:pt x="542" y="647"/>
                  <a:pt x="530" y="647"/>
                </a:cubicBezTo>
                <a:close/>
                <a:moveTo>
                  <a:pt x="530" y="545"/>
                </a:moveTo>
                <a:cubicBezTo>
                  <a:pt x="530" y="545"/>
                  <a:pt x="530" y="545"/>
                  <a:pt x="126" y="545"/>
                </a:cubicBezTo>
                <a:cubicBezTo>
                  <a:pt x="114" y="545"/>
                  <a:pt x="104" y="535"/>
                  <a:pt x="104" y="523"/>
                </a:cubicBezTo>
                <a:cubicBezTo>
                  <a:pt x="104" y="511"/>
                  <a:pt x="114" y="501"/>
                  <a:pt x="126" y="501"/>
                </a:cubicBezTo>
                <a:cubicBezTo>
                  <a:pt x="126" y="501"/>
                  <a:pt x="126" y="501"/>
                  <a:pt x="530" y="501"/>
                </a:cubicBezTo>
                <a:cubicBezTo>
                  <a:pt x="542" y="501"/>
                  <a:pt x="552" y="511"/>
                  <a:pt x="552" y="523"/>
                </a:cubicBezTo>
                <a:cubicBezTo>
                  <a:pt x="552" y="535"/>
                  <a:pt x="542" y="545"/>
                  <a:pt x="530" y="545"/>
                </a:cubicBezTo>
                <a:close/>
                <a:moveTo>
                  <a:pt x="530" y="444"/>
                </a:moveTo>
                <a:cubicBezTo>
                  <a:pt x="530" y="444"/>
                  <a:pt x="530" y="444"/>
                  <a:pt x="126" y="444"/>
                </a:cubicBezTo>
                <a:cubicBezTo>
                  <a:pt x="114" y="444"/>
                  <a:pt x="104" y="434"/>
                  <a:pt x="104" y="422"/>
                </a:cubicBezTo>
                <a:cubicBezTo>
                  <a:pt x="104" y="410"/>
                  <a:pt x="114" y="400"/>
                  <a:pt x="126" y="400"/>
                </a:cubicBezTo>
                <a:cubicBezTo>
                  <a:pt x="126" y="400"/>
                  <a:pt x="126" y="400"/>
                  <a:pt x="530" y="400"/>
                </a:cubicBezTo>
                <a:cubicBezTo>
                  <a:pt x="542" y="400"/>
                  <a:pt x="552" y="410"/>
                  <a:pt x="552" y="422"/>
                </a:cubicBezTo>
                <a:cubicBezTo>
                  <a:pt x="552" y="434"/>
                  <a:pt x="542" y="444"/>
                  <a:pt x="530" y="444"/>
                </a:cubicBezTo>
                <a:close/>
                <a:moveTo>
                  <a:pt x="530" y="343"/>
                </a:moveTo>
                <a:cubicBezTo>
                  <a:pt x="530" y="343"/>
                  <a:pt x="530" y="343"/>
                  <a:pt x="126" y="343"/>
                </a:cubicBezTo>
                <a:cubicBezTo>
                  <a:pt x="114" y="343"/>
                  <a:pt x="104" y="333"/>
                  <a:pt x="104" y="321"/>
                </a:cubicBezTo>
                <a:cubicBezTo>
                  <a:pt x="104" y="308"/>
                  <a:pt x="114" y="298"/>
                  <a:pt x="126" y="298"/>
                </a:cubicBezTo>
                <a:cubicBezTo>
                  <a:pt x="126" y="298"/>
                  <a:pt x="126" y="298"/>
                  <a:pt x="530" y="298"/>
                </a:cubicBezTo>
                <a:cubicBezTo>
                  <a:pt x="542" y="298"/>
                  <a:pt x="552" y="308"/>
                  <a:pt x="552" y="321"/>
                </a:cubicBezTo>
                <a:cubicBezTo>
                  <a:pt x="552" y="333"/>
                  <a:pt x="542" y="343"/>
                  <a:pt x="530" y="343"/>
                </a:cubicBezTo>
                <a:close/>
                <a:moveTo>
                  <a:pt x="224" y="144"/>
                </a:moveTo>
                <a:cubicBezTo>
                  <a:pt x="416" y="144"/>
                  <a:pt x="416" y="144"/>
                  <a:pt x="416" y="144"/>
                </a:cubicBezTo>
                <a:cubicBezTo>
                  <a:pt x="423" y="144"/>
                  <a:pt x="428" y="139"/>
                  <a:pt x="428" y="133"/>
                </a:cubicBezTo>
                <a:cubicBezTo>
                  <a:pt x="428" y="108"/>
                  <a:pt x="428" y="108"/>
                  <a:pt x="428" y="108"/>
                </a:cubicBezTo>
                <a:cubicBezTo>
                  <a:pt x="428" y="85"/>
                  <a:pt x="428" y="85"/>
                  <a:pt x="428" y="85"/>
                </a:cubicBezTo>
                <a:cubicBezTo>
                  <a:pt x="428" y="55"/>
                  <a:pt x="428" y="55"/>
                  <a:pt x="428" y="55"/>
                </a:cubicBezTo>
                <a:cubicBezTo>
                  <a:pt x="428" y="52"/>
                  <a:pt x="425" y="49"/>
                  <a:pt x="423" y="49"/>
                </a:cubicBezTo>
                <a:cubicBezTo>
                  <a:pt x="386" y="49"/>
                  <a:pt x="386" y="49"/>
                  <a:pt x="386" y="49"/>
                </a:cubicBezTo>
                <a:cubicBezTo>
                  <a:pt x="384" y="41"/>
                  <a:pt x="379" y="33"/>
                  <a:pt x="374" y="26"/>
                </a:cubicBezTo>
                <a:cubicBezTo>
                  <a:pt x="361" y="10"/>
                  <a:pt x="342" y="0"/>
                  <a:pt x="320" y="0"/>
                </a:cubicBezTo>
                <a:cubicBezTo>
                  <a:pt x="298" y="0"/>
                  <a:pt x="279" y="10"/>
                  <a:pt x="266" y="26"/>
                </a:cubicBezTo>
                <a:cubicBezTo>
                  <a:pt x="261" y="33"/>
                  <a:pt x="256" y="41"/>
                  <a:pt x="254" y="49"/>
                </a:cubicBezTo>
                <a:cubicBezTo>
                  <a:pt x="217" y="49"/>
                  <a:pt x="217" y="49"/>
                  <a:pt x="217" y="49"/>
                </a:cubicBezTo>
                <a:cubicBezTo>
                  <a:pt x="215" y="49"/>
                  <a:pt x="212" y="52"/>
                  <a:pt x="212" y="55"/>
                </a:cubicBezTo>
                <a:cubicBezTo>
                  <a:pt x="212" y="85"/>
                  <a:pt x="212" y="85"/>
                  <a:pt x="212" y="85"/>
                </a:cubicBezTo>
                <a:cubicBezTo>
                  <a:pt x="212" y="108"/>
                  <a:pt x="212" y="108"/>
                  <a:pt x="212" y="108"/>
                </a:cubicBezTo>
                <a:cubicBezTo>
                  <a:pt x="212" y="133"/>
                  <a:pt x="212" y="133"/>
                  <a:pt x="212" y="133"/>
                </a:cubicBezTo>
                <a:cubicBezTo>
                  <a:pt x="212" y="139"/>
                  <a:pt x="217" y="144"/>
                  <a:pt x="224" y="144"/>
                </a:cubicBezTo>
                <a:close/>
                <a:moveTo>
                  <a:pt x="303" y="26"/>
                </a:moveTo>
                <a:cubicBezTo>
                  <a:pt x="309" y="25"/>
                  <a:pt x="314" y="24"/>
                  <a:pt x="320" y="24"/>
                </a:cubicBezTo>
                <a:cubicBezTo>
                  <a:pt x="326" y="24"/>
                  <a:pt x="331" y="25"/>
                  <a:pt x="337" y="26"/>
                </a:cubicBezTo>
                <a:cubicBezTo>
                  <a:pt x="347" y="31"/>
                  <a:pt x="357" y="39"/>
                  <a:pt x="362" y="50"/>
                </a:cubicBezTo>
                <a:cubicBezTo>
                  <a:pt x="278" y="50"/>
                  <a:pt x="278" y="50"/>
                  <a:pt x="278" y="50"/>
                </a:cubicBezTo>
                <a:cubicBezTo>
                  <a:pt x="283" y="39"/>
                  <a:pt x="293" y="31"/>
                  <a:pt x="303" y="26"/>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AutoShape 15">
            <a:extLst>
              <a:ext uri="{FF2B5EF4-FFF2-40B4-BE49-F238E27FC236}">
                <a16:creationId xmlns:a16="http://schemas.microsoft.com/office/drawing/2014/main" id="{C747862C-3239-4AD2-8F6D-C5A4DAF42971}"/>
              </a:ext>
            </a:extLst>
          </p:cNvPr>
          <p:cNvSpPr>
            <a:spLocks noChangeAspect="1" noChangeArrowheads="1" noTextEdit="1"/>
          </p:cNvSpPr>
          <p:nvPr/>
        </p:nvSpPr>
        <p:spPr bwMode="auto">
          <a:xfrm>
            <a:off x="6250089" y="1512549"/>
            <a:ext cx="267581"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9">
            <a:extLst>
              <a:ext uri="{FF2B5EF4-FFF2-40B4-BE49-F238E27FC236}">
                <a16:creationId xmlns:a16="http://schemas.microsoft.com/office/drawing/2014/main" id="{CDC07399-6DEC-41DF-9948-CBD4E34815DB}"/>
              </a:ext>
            </a:extLst>
          </p:cNvPr>
          <p:cNvSpPr>
            <a:spLocks noEditPoints="1"/>
          </p:cNvSpPr>
          <p:nvPr/>
        </p:nvSpPr>
        <p:spPr bwMode="auto">
          <a:xfrm>
            <a:off x="6265929" y="1560855"/>
            <a:ext cx="235901" cy="170969"/>
          </a:xfrm>
          <a:custGeom>
            <a:avLst/>
            <a:gdLst>
              <a:gd name="T0" fmla="*/ 859 w 881"/>
              <a:gd name="T1" fmla="*/ 504 h 638"/>
              <a:gd name="T2" fmla="*/ 821 w 881"/>
              <a:gd name="T3" fmla="*/ 504 h 638"/>
              <a:gd name="T4" fmla="*/ 821 w 881"/>
              <a:gd name="T5" fmla="*/ 422 h 638"/>
              <a:gd name="T6" fmla="*/ 604 w 881"/>
              <a:gd name="T7" fmla="*/ 79 h 638"/>
              <a:gd name="T8" fmla="*/ 604 w 881"/>
              <a:gd name="T9" fmla="*/ 216 h 638"/>
              <a:gd name="T10" fmla="*/ 582 w 881"/>
              <a:gd name="T11" fmla="*/ 238 h 638"/>
              <a:gd name="T12" fmla="*/ 560 w 881"/>
              <a:gd name="T13" fmla="*/ 216 h 638"/>
              <a:gd name="T14" fmla="*/ 560 w 881"/>
              <a:gd name="T15" fmla="*/ 61 h 638"/>
              <a:gd name="T16" fmla="*/ 560 w 881"/>
              <a:gd name="T17" fmla="*/ 61 h 638"/>
              <a:gd name="T18" fmla="*/ 560 w 881"/>
              <a:gd name="T19" fmla="*/ 22 h 638"/>
              <a:gd name="T20" fmla="*/ 538 w 881"/>
              <a:gd name="T21" fmla="*/ 0 h 638"/>
              <a:gd name="T22" fmla="*/ 342 w 881"/>
              <a:gd name="T23" fmla="*/ 0 h 638"/>
              <a:gd name="T24" fmla="*/ 320 w 881"/>
              <a:gd name="T25" fmla="*/ 22 h 638"/>
              <a:gd name="T26" fmla="*/ 320 w 881"/>
              <a:gd name="T27" fmla="*/ 61 h 638"/>
              <a:gd name="T28" fmla="*/ 320 w 881"/>
              <a:gd name="T29" fmla="*/ 61 h 638"/>
              <a:gd name="T30" fmla="*/ 320 w 881"/>
              <a:gd name="T31" fmla="*/ 216 h 638"/>
              <a:gd name="T32" fmla="*/ 298 w 881"/>
              <a:gd name="T33" fmla="*/ 238 h 638"/>
              <a:gd name="T34" fmla="*/ 276 w 881"/>
              <a:gd name="T35" fmla="*/ 216 h 638"/>
              <a:gd name="T36" fmla="*/ 276 w 881"/>
              <a:gd name="T37" fmla="*/ 79 h 638"/>
              <a:gd name="T38" fmla="*/ 60 w 881"/>
              <a:gd name="T39" fmla="*/ 422 h 638"/>
              <a:gd name="T40" fmla="*/ 60 w 881"/>
              <a:gd name="T41" fmla="*/ 504 h 638"/>
              <a:gd name="T42" fmla="*/ 22 w 881"/>
              <a:gd name="T43" fmla="*/ 504 h 638"/>
              <a:gd name="T44" fmla="*/ 0 w 881"/>
              <a:gd name="T45" fmla="*/ 526 h 638"/>
              <a:gd name="T46" fmla="*/ 0 w 881"/>
              <a:gd name="T47" fmla="*/ 616 h 638"/>
              <a:gd name="T48" fmla="*/ 22 w 881"/>
              <a:gd name="T49" fmla="*/ 638 h 638"/>
              <a:gd name="T50" fmla="*/ 859 w 881"/>
              <a:gd name="T51" fmla="*/ 638 h 638"/>
              <a:gd name="T52" fmla="*/ 881 w 881"/>
              <a:gd name="T53" fmla="*/ 616 h 638"/>
              <a:gd name="T54" fmla="*/ 881 w 881"/>
              <a:gd name="T55" fmla="*/ 526 h 638"/>
              <a:gd name="T56" fmla="*/ 859 w 881"/>
              <a:gd name="T57" fmla="*/ 504 h 638"/>
              <a:gd name="T58" fmla="*/ 686 w 881"/>
              <a:gd name="T59" fmla="*/ 503 h 638"/>
              <a:gd name="T60" fmla="*/ 194 w 881"/>
              <a:gd name="T61" fmla="*/ 503 h 638"/>
              <a:gd name="T62" fmla="*/ 172 w 881"/>
              <a:gd name="T63" fmla="*/ 481 h 638"/>
              <a:gd name="T64" fmla="*/ 194 w 881"/>
              <a:gd name="T65" fmla="*/ 459 h 638"/>
              <a:gd name="T66" fmla="*/ 686 w 881"/>
              <a:gd name="T67" fmla="*/ 459 h 638"/>
              <a:gd name="T68" fmla="*/ 708 w 881"/>
              <a:gd name="T69" fmla="*/ 481 h 638"/>
              <a:gd name="T70" fmla="*/ 686 w 881"/>
              <a:gd name="T71" fmla="*/ 50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1" h="638">
                <a:moveTo>
                  <a:pt x="859" y="504"/>
                </a:moveTo>
                <a:cubicBezTo>
                  <a:pt x="821" y="504"/>
                  <a:pt x="821" y="504"/>
                  <a:pt x="821" y="504"/>
                </a:cubicBezTo>
                <a:cubicBezTo>
                  <a:pt x="821" y="422"/>
                  <a:pt x="821" y="422"/>
                  <a:pt x="821" y="422"/>
                </a:cubicBezTo>
                <a:cubicBezTo>
                  <a:pt x="821" y="271"/>
                  <a:pt x="732" y="141"/>
                  <a:pt x="604" y="79"/>
                </a:cubicBezTo>
                <a:cubicBezTo>
                  <a:pt x="604" y="216"/>
                  <a:pt x="604" y="216"/>
                  <a:pt x="604" y="216"/>
                </a:cubicBezTo>
                <a:cubicBezTo>
                  <a:pt x="604" y="228"/>
                  <a:pt x="594" y="238"/>
                  <a:pt x="582" y="238"/>
                </a:cubicBezTo>
                <a:cubicBezTo>
                  <a:pt x="570" y="238"/>
                  <a:pt x="560" y="228"/>
                  <a:pt x="560" y="216"/>
                </a:cubicBezTo>
                <a:cubicBezTo>
                  <a:pt x="560" y="61"/>
                  <a:pt x="560" y="61"/>
                  <a:pt x="560" y="61"/>
                </a:cubicBezTo>
                <a:cubicBezTo>
                  <a:pt x="560" y="61"/>
                  <a:pt x="560" y="61"/>
                  <a:pt x="560" y="61"/>
                </a:cubicBezTo>
                <a:cubicBezTo>
                  <a:pt x="560" y="22"/>
                  <a:pt x="560" y="22"/>
                  <a:pt x="560" y="22"/>
                </a:cubicBezTo>
                <a:cubicBezTo>
                  <a:pt x="560" y="10"/>
                  <a:pt x="550" y="0"/>
                  <a:pt x="538" y="0"/>
                </a:cubicBezTo>
                <a:cubicBezTo>
                  <a:pt x="342" y="0"/>
                  <a:pt x="342" y="0"/>
                  <a:pt x="342" y="0"/>
                </a:cubicBezTo>
                <a:cubicBezTo>
                  <a:pt x="330" y="0"/>
                  <a:pt x="320" y="10"/>
                  <a:pt x="320" y="22"/>
                </a:cubicBezTo>
                <a:cubicBezTo>
                  <a:pt x="320" y="61"/>
                  <a:pt x="320" y="61"/>
                  <a:pt x="320" y="61"/>
                </a:cubicBezTo>
                <a:cubicBezTo>
                  <a:pt x="320" y="61"/>
                  <a:pt x="320" y="61"/>
                  <a:pt x="320" y="61"/>
                </a:cubicBezTo>
                <a:cubicBezTo>
                  <a:pt x="320" y="216"/>
                  <a:pt x="320" y="216"/>
                  <a:pt x="320" y="216"/>
                </a:cubicBezTo>
                <a:cubicBezTo>
                  <a:pt x="320" y="228"/>
                  <a:pt x="310" y="238"/>
                  <a:pt x="298" y="238"/>
                </a:cubicBezTo>
                <a:cubicBezTo>
                  <a:pt x="286" y="238"/>
                  <a:pt x="276" y="228"/>
                  <a:pt x="276" y="216"/>
                </a:cubicBezTo>
                <a:cubicBezTo>
                  <a:pt x="276" y="79"/>
                  <a:pt x="276" y="79"/>
                  <a:pt x="276" y="79"/>
                </a:cubicBezTo>
                <a:cubicBezTo>
                  <a:pt x="148" y="141"/>
                  <a:pt x="60" y="271"/>
                  <a:pt x="60" y="422"/>
                </a:cubicBezTo>
                <a:cubicBezTo>
                  <a:pt x="60" y="504"/>
                  <a:pt x="60" y="504"/>
                  <a:pt x="60" y="504"/>
                </a:cubicBezTo>
                <a:cubicBezTo>
                  <a:pt x="22" y="504"/>
                  <a:pt x="22" y="504"/>
                  <a:pt x="22" y="504"/>
                </a:cubicBezTo>
                <a:cubicBezTo>
                  <a:pt x="9" y="504"/>
                  <a:pt x="0" y="514"/>
                  <a:pt x="0" y="526"/>
                </a:cubicBezTo>
                <a:cubicBezTo>
                  <a:pt x="0" y="616"/>
                  <a:pt x="0" y="616"/>
                  <a:pt x="0" y="616"/>
                </a:cubicBezTo>
                <a:cubicBezTo>
                  <a:pt x="0" y="628"/>
                  <a:pt x="9" y="638"/>
                  <a:pt x="22" y="638"/>
                </a:cubicBezTo>
                <a:cubicBezTo>
                  <a:pt x="859" y="638"/>
                  <a:pt x="859" y="638"/>
                  <a:pt x="859" y="638"/>
                </a:cubicBezTo>
                <a:cubicBezTo>
                  <a:pt x="871" y="638"/>
                  <a:pt x="881" y="628"/>
                  <a:pt x="881" y="616"/>
                </a:cubicBezTo>
                <a:cubicBezTo>
                  <a:pt x="881" y="526"/>
                  <a:pt x="881" y="526"/>
                  <a:pt x="881" y="526"/>
                </a:cubicBezTo>
                <a:cubicBezTo>
                  <a:pt x="881" y="514"/>
                  <a:pt x="871" y="504"/>
                  <a:pt x="859" y="504"/>
                </a:cubicBezTo>
                <a:close/>
                <a:moveTo>
                  <a:pt x="686" y="503"/>
                </a:moveTo>
                <a:cubicBezTo>
                  <a:pt x="194" y="503"/>
                  <a:pt x="194" y="503"/>
                  <a:pt x="194" y="503"/>
                </a:cubicBezTo>
                <a:cubicBezTo>
                  <a:pt x="182" y="503"/>
                  <a:pt x="172" y="493"/>
                  <a:pt x="172" y="481"/>
                </a:cubicBezTo>
                <a:cubicBezTo>
                  <a:pt x="172" y="469"/>
                  <a:pt x="182" y="459"/>
                  <a:pt x="194" y="459"/>
                </a:cubicBezTo>
                <a:cubicBezTo>
                  <a:pt x="686" y="459"/>
                  <a:pt x="686" y="459"/>
                  <a:pt x="686" y="459"/>
                </a:cubicBezTo>
                <a:cubicBezTo>
                  <a:pt x="698" y="459"/>
                  <a:pt x="708" y="469"/>
                  <a:pt x="708" y="481"/>
                </a:cubicBezTo>
                <a:cubicBezTo>
                  <a:pt x="708" y="493"/>
                  <a:pt x="698" y="503"/>
                  <a:pt x="686" y="503"/>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AutoShape 6">
            <a:extLst>
              <a:ext uri="{FF2B5EF4-FFF2-40B4-BE49-F238E27FC236}">
                <a16:creationId xmlns:a16="http://schemas.microsoft.com/office/drawing/2014/main" id="{EC498460-4DB1-49FF-9F54-7F64AD29E58C}"/>
              </a:ext>
            </a:extLst>
          </p:cNvPr>
          <p:cNvSpPr>
            <a:spLocks noChangeAspect="1" noChangeArrowheads="1" noTextEdit="1"/>
          </p:cNvSpPr>
          <p:nvPr/>
        </p:nvSpPr>
        <p:spPr bwMode="auto">
          <a:xfrm>
            <a:off x="6249958" y="2064947"/>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7471EB2B-40E5-4DD6-BC0B-7493A951CAE5}"/>
              </a:ext>
            </a:extLst>
          </p:cNvPr>
          <p:cNvSpPr>
            <a:spLocks noEditPoints="1"/>
          </p:cNvSpPr>
          <p:nvPr/>
        </p:nvSpPr>
        <p:spPr bwMode="auto">
          <a:xfrm>
            <a:off x="6256721" y="2081067"/>
            <a:ext cx="254654" cy="235941"/>
          </a:xfrm>
          <a:custGeom>
            <a:avLst/>
            <a:gdLst>
              <a:gd name="T0" fmla="*/ 438 w 950"/>
              <a:gd name="T1" fmla="*/ 880 h 880"/>
              <a:gd name="T2" fmla="*/ 3 w 950"/>
              <a:gd name="T3" fmla="*/ 864 h 880"/>
              <a:gd name="T4" fmla="*/ 321 w 950"/>
              <a:gd name="T5" fmla="*/ 664 h 880"/>
              <a:gd name="T6" fmla="*/ 348 w 950"/>
              <a:gd name="T7" fmla="*/ 741 h 880"/>
              <a:gd name="T8" fmla="*/ 833 w 950"/>
              <a:gd name="T9" fmla="*/ 698 h 880"/>
              <a:gd name="T10" fmla="*/ 698 w 950"/>
              <a:gd name="T11" fmla="*/ 741 h 880"/>
              <a:gd name="T12" fmla="*/ 512 w 950"/>
              <a:gd name="T13" fmla="*/ 880 h 880"/>
              <a:gd name="T14" fmla="*/ 947 w 950"/>
              <a:gd name="T15" fmla="*/ 864 h 880"/>
              <a:gd name="T16" fmla="*/ 336 w 950"/>
              <a:gd name="T17" fmla="*/ 594 h 880"/>
              <a:gd name="T18" fmla="*/ 359 w 950"/>
              <a:gd name="T19" fmla="*/ 665 h 880"/>
              <a:gd name="T20" fmla="*/ 475 w 950"/>
              <a:gd name="T21" fmla="*/ 664 h 880"/>
              <a:gd name="T22" fmla="*/ 591 w 950"/>
              <a:gd name="T23" fmla="*/ 665 h 880"/>
              <a:gd name="T24" fmla="*/ 614 w 950"/>
              <a:gd name="T25" fmla="*/ 594 h 880"/>
              <a:gd name="T26" fmla="*/ 726 w 950"/>
              <a:gd name="T27" fmla="*/ 379 h 880"/>
              <a:gd name="T28" fmla="*/ 699 w 950"/>
              <a:gd name="T29" fmla="*/ 390 h 880"/>
              <a:gd name="T30" fmla="*/ 670 w 950"/>
              <a:gd name="T31" fmla="*/ 424 h 880"/>
              <a:gd name="T32" fmla="*/ 475 w 950"/>
              <a:gd name="T33" fmla="*/ 641 h 880"/>
              <a:gd name="T34" fmla="*/ 280 w 950"/>
              <a:gd name="T35" fmla="*/ 424 h 880"/>
              <a:gd name="T36" fmla="*/ 251 w 950"/>
              <a:gd name="T37" fmla="*/ 390 h 880"/>
              <a:gd name="T38" fmla="*/ 224 w 950"/>
              <a:gd name="T39" fmla="*/ 380 h 880"/>
              <a:gd name="T40" fmla="*/ 684 w 950"/>
              <a:gd name="T41" fmla="*/ 515 h 880"/>
              <a:gd name="T42" fmla="*/ 640 w 950"/>
              <a:gd name="T43" fmla="*/ 641 h 880"/>
              <a:gd name="T44" fmla="*/ 761 w 950"/>
              <a:gd name="T45" fmla="*/ 604 h 880"/>
              <a:gd name="T46" fmla="*/ 684 w 950"/>
              <a:gd name="T47" fmla="*/ 515 h 880"/>
              <a:gd name="T48" fmla="*/ 341 w 950"/>
              <a:gd name="T49" fmla="*/ 202 h 880"/>
              <a:gd name="T50" fmla="*/ 671 w 950"/>
              <a:gd name="T51" fmla="*/ 375 h 880"/>
              <a:gd name="T52" fmla="*/ 688 w 950"/>
              <a:gd name="T53" fmla="*/ 376 h 880"/>
              <a:gd name="T54" fmla="*/ 718 w 950"/>
              <a:gd name="T55" fmla="*/ 337 h 880"/>
              <a:gd name="T56" fmla="*/ 727 w 950"/>
              <a:gd name="T57" fmla="*/ 252 h 880"/>
              <a:gd name="T58" fmla="*/ 230 w 950"/>
              <a:gd name="T59" fmla="*/ 252 h 880"/>
              <a:gd name="T60" fmla="*/ 244 w 950"/>
              <a:gd name="T61" fmla="*/ 355 h 880"/>
              <a:gd name="T62" fmla="*/ 317 w 950"/>
              <a:gd name="T63" fmla="*/ 601 h 880"/>
              <a:gd name="T64" fmla="*/ 255 w 950"/>
              <a:gd name="T65" fmla="*/ 474 h 880"/>
              <a:gd name="T66" fmla="*/ 259 w 950"/>
              <a:gd name="T67" fmla="*/ 644 h 880"/>
              <a:gd name="T68" fmla="*/ 482 w 950"/>
              <a:gd name="T69" fmla="*/ 786 h 880"/>
              <a:gd name="T70" fmla="*/ 395 w 950"/>
              <a:gd name="T71" fmla="*/ 721 h 880"/>
              <a:gd name="T72" fmla="*/ 478 w 950"/>
              <a:gd name="T73" fmla="*/ 880 h 880"/>
              <a:gd name="T74" fmla="*/ 562 w 950"/>
              <a:gd name="T75" fmla="*/ 721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0" h="880">
                <a:moveTo>
                  <a:pt x="348" y="741"/>
                </a:moveTo>
                <a:cubicBezTo>
                  <a:pt x="348" y="741"/>
                  <a:pt x="348" y="741"/>
                  <a:pt x="438" y="880"/>
                </a:cubicBezTo>
                <a:cubicBezTo>
                  <a:pt x="14" y="880"/>
                  <a:pt x="14" y="880"/>
                  <a:pt x="14" y="880"/>
                </a:cubicBezTo>
                <a:cubicBezTo>
                  <a:pt x="5" y="880"/>
                  <a:pt x="0" y="872"/>
                  <a:pt x="3" y="864"/>
                </a:cubicBezTo>
                <a:cubicBezTo>
                  <a:pt x="17" y="826"/>
                  <a:pt x="60" y="725"/>
                  <a:pt x="117" y="698"/>
                </a:cubicBezTo>
                <a:cubicBezTo>
                  <a:pt x="189" y="665"/>
                  <a:pt x="321" y="664"/>
                  <a:pt x="321" y="664"/>
                </a:cubicBezTo>
                <a:cubicBezTo>
                  <a:pt x="321" y="664"/>
                  <a:pt x="321" y="664"/>
                  <a:pt x="252" y="741"/>
                </a:cubicBezTo>
                <a:cubicBezTo>
                  <a:pt x="252" y="741"/>
                  <a:pt x="252" y="741"/>
                  <a:pt x="348" y="741"/>
                </a:cubicBezTo>
                <a:close/>
                <a:moveTo>
                  <a:pt x="947" y="864"/>
                </a:moveTo>
                <a:cubicBezTo>
                  <a:pt x="933" y="826"/>
                  <a:pt x="890" y="725"/>
                  <a:pt x="833" y="698"/>
                </a:cubicBezTo>
                <a:cubicBezTo>
                  <a:pt x="761" y="665"/>
                  <a:pt x="629" y="664"/>
                  <a:pt x="629" y="664"/>
                </a:cubicBezTo>
                <a:cubicBezTo>
                  <a:pt x="698" y="741"/>
                  <a:pt x="698" y="741"/>
                  <a:pt x="698" y="741"/>
                </a:cubicBezTo>
                <a:cubicBezTo>
                  <a:pt x="602" y="741"/>
                  <a:pt x="602" y="741"/>
                  <a:pt x="602" y="741"/>
                </a:cubicBezTo>
                <a:cubicBezTo>
                  <a:pt x="512" y="880"/>
                  <a:pt x="512" y="880"/>
                  <a:pt x="512" y="880"/>
                </a:cubicBezTo>
                <a:cubicBezTo>
                  <a:pt x="936" y="880"/>
                  <a:pt x="936" y="880"/>
                  <a:pt x="936" y="880"/>
                </a:cubicBezTo>
                <a:cubicBezTo>
                  <a:pt x="945" y="880"/>
                  <a:pt x="950" y="872"/>
                  <a:pt x="947" y="864"/>
                </a:cubicBezTo>
                <a:close/>
                <a:moveTo>
                  <a:pt x="260" y="436"/>
                </a:moveTo>
                <a:cubicBezTo>
                  <a:pt x="272" y="465"/>
                  <a:pt x="312" y="565"/>
                  <a:pt x="336" y="594"/>
                </a:cubicBezTo>
                <a:cubicBezTo>
                  <a:pt x="336" y="594"/>
                  <a:pt x="336" y="594"/>
                  <a:pt x="336" y="646"/>
                </a:cubicBezTo>
                <a:cubicBezTo>
                  <a:pt x="338" y="647"/>
                  <a:pt x="347" y="654"/>
                  <a:pt x="359" y="665"/>
                </a:cubicBezTo>
                <a:cubicBezTo>
                  <a:pt x="359" y="665"/>
                  <a:pt x="359" y="665"/>
                  <a:pt x="359" y="613"/>
                </a:cubicBezTo>
                <a:cubicBezTo>
                  <a:pt x="390" y="636"/>
                  <a:pt x="441" y="664"/>
                  <a:pt x="475" y="664"/>
                </a:cubicBezTo>
                <a:cubicBezTo>
                  <a:pt x="509" y="664"/>
                  <a:pt x="560" y="636"/>
                  <a:pt x="591" y="613"/>
                </a:cubicBezTo>
                <a:cubicBezTo>
                  <a:pt x="591" y="613"/>
                  <a:pt x="591" y="613"/>
                  <a:pt x="591" y="665"/>
                </a:cubicBezTo>
                <a:cubicBezTo>
                  <a:pt x="604" y="654"/>
                  <a:pt x="612" y="647"/>
                  <a:pt x="614" y="646"/>
                </a:cubicBezTo>
                <a:cubicBezTo>
                  <a:pt x="614" y="646"/>
                  <a:pt x="614" y="646"/>
                  <a:pt x="614" y="594"/>
                </a:cubicBezTo>
                <a:cubicBezTo>
                  <a:pt x="638" y="564"/>
                  <a:pt x="678" y="465"/>
                  <a:pt x="690" y="436"/>
                </a:cubicBezTo>
                <a:cubicBezTo>
                  <a:pt x="717" y="420"/>
                  <a:pt x="724" y="391"/>
                  <a:pt x="726" y="379"/>
                </a:cubicBezTo>
                <a:cubicBezTo>
                  <a:pt x="726" y="378"/>
                  <a:pt x="726" y="378"/>
                  <a:pt x="726" y="377"/>
                </a:cubicBezTo>
                <a:cubicBezTo>
                  <a:pt x="699" y="390"/>
                  <a:pt x="699" y="390"/>
                  <a:pt x="699" y="390"/>
                </a:cubicBezTo>
                <a:cubicBezTo>
                  <a:pt x="695" y="400"/>
                  <a:pt x="688" y="411"/>
                  <a:pt x="675" y="417"/>
                </a:cubicBezTo>
                <a:cubicBezTo>
                  <a:pt x="672" y="419"/>
                  <a:pt x="670" y="421"/>
                  <a:pt x="670" y="424"/>
                </a:cubicBezTo>
                <a:cubicBezTo>
                  <a:pt x="648" y="478"/>
                  <a:pt x="609" y="568"/>
                  <a:pt x="594" y="582"/>
                </a:cubicBezTo>
                <a:cubicBezTo>
                  <a:pt x="570" y="602"/>
                  <a:pt x="509" y="641"/>
                  <a:pt x="475" y="641"/>
                </a:cubicBezTo>
                <a:cubicBezTo>
                  <a:pt x="441" y="641"/>
                  <a:pt x="380" y="602"/>
                  <a:pt x="356" y="582"/>
                </a:cubicBezTo>
                <a:cubicBezTo>
                  <a:pt x="341" y="568"/>
                  <a:pt x="302" y="478"/>
                  <a:pt x="280" y="424"/>
                </a:cubicBezTo>
                <a:cubicBezTo>
                  <a:pt x="280" y="421"/>
                  <a:pt x="278" y="419"/>
                  <a:pt x="275" y="417"/>
                </a:cubicBezTo>
                <a:cubicBezTo>
                  <a:pt x="262" y="411"/>
                  <a:pt x="255" y="400"/>
                  <a:pt x="251" y="390"/>
                </a:cubicBezTo>
                <a:cubicBezTo>
                  <a:pt x="251" y="390"/>
                  <a:pt x="251" y="390"/>
                  <a:pt x="224" y="377"/>
                </a:cubicBezTo>
                <a:cubicBezTo>
                  <a:pt x="224" y="378"/>
                  <a:pt x="224" y="379"/>
                  <a:pt x="224" y="380"/>
                </a:cubicBezTo>
                <a:cubicBezTo>
                  <a:pt x="227" y="394"/>
                  <a:pt x="235" y="421"/>
                  <a:pt x="260" y="436"/>
                </a:cubicBezTo>
                <a:close/>
                <a:moveTo>
                  <a:pt x="684" y="515"/>
                </a:moveTo>
                <a:cubicBezTo>
                  <a:pt x="663" y="563"/>
                  <a:pt x="649" y="588"/>
                  <a:pt x="640" y="601"/>
                </a:cubicBezTo>
                <a:cubicBezTo>
                  <a:pt x="640" y="641"/>
                  <a:pt x="640" y="641"/>
                  <a:pt x="640" y="641"/>
                </a:cubicBezTo>
                <a:cubicBezTo>
                  <a:pt x="651" y="641"/>
                  <a:pt x="672" y="642"/>
                  <a:pt x="698" y="644"/>
                </a:cubicBezTo>
                <a:cubicBezTo>
                  <a:pt x="717" y="638"/>
                  <a:pt x="739" y="626"/>
                  <a:pt x="761" y="604"/>
                </a:cubicBezTo>
                <a:cubicBezTo>
                  <a:pt x="708" y="598"/>
                  <a:pt x="703" y="522"/>
                  <a:pt x="701" y="475"/>
                </a:cubicBezTo>
                <a:cubicBezTo>
                  <a:pt x="696" y="487"/>
                  <a:pt x="690" y="501"/>
                  <a:pt x="684" y="515"/>
                </a:cubicBezTo>
                <a:close/>
                <a:moveTo>
                  <a:pt x="244" y="355"/>
                </a:moveTo>
                <a:cubicBezTo>
                  <a:pt x="268" y="377"/>
                  <a:pt x="268" y="226"/>
                  <a:pt x="341" y="202"/>
                </a:cubicBezTo>
                <a:cubicBezTo>
                  <a:pt x="342" y="202"/>
                  <a:pt x="343" y="202"/>
                  <a:pt x="344" y="203"/>
                </a:cubicBezTo>
                <a:cubicBezTo>
                  <a:pt x="344" y="203"/>
                  <a:pt x="344" y="203"/>
                  <a:pt x="671" y="375"/>
                </a:cubicBezTo>
                <a:cubicBezTo>
                  <a:pt x="671" y="376"/>
                  <a:pt x="672" y="376"/>
                  <a:pt x="672" y="376"/>
                </a:cubicBezTo>
                <a:cubicBezTo>
                  <a:pt x="672" y="376"/>
                  <a:pt x="672" y="376"/>
                  <a:pt x="688" y="376"/>
                </a:cubicBezTo>
                <a:cubicBezTo>
                  <a:pt x="689" y="376"/>
                  <a:pt x="690" y="375"/>
                  <a:pt x="691" y="375"/>
                </a:cubicBezTo>
                <a:cubicBezTo>
                  <a:pt x="713" y="349"/>
                  <a:pt x="717" y="337"/>
                  <a:pt x="718" y="337"/>
                </a:cubicBezTo>
                <a:cubicBezTo>
                  <a:pt x="718" y="337"/>
                  <a:pt x="718" y="337"/>
                  <a:pt x="718" y="337"/>
                </a:cubicBezTo>
                <a:cubicBezTo>
                  <a:pt x="727" y="310"/>
                  <a:pt x="727" y="282"/>
                  <a:pt x="727" y="252"/>
                </a:cubicBezTo>
                <a:cubicBezTo>
                  <a:pt x="727" y="113"/>
                  <a:pt x="619" y="0"/>
                  <a:pt x="478" y="0"/>
                </a:cubicBezTo>
                <a:cubicBezTo>
                  <a:pt x="338" y="0"/>
                  <a:pt x="230" y="113"/>
                  <a:pt x="230" y="252"/>
                </a:cubicBezTo>
                <a:cubicBezTo>
                  <a:pt x="230" y="283"/>
                  <a:pt x="234" y="327"/>
                  <a:pt x="244" y="354"/>
                </a:cubicBezTo>
                <a:cubicBezTo>
                  <a:pt x="244" y="355"/>
                  <a:pt x="244" y="355"/>
                  <a:pt x="244" y="355"/>
                </a:cubicBezTo>
                <a:close/>
                <a:moveTo>
                  <a:pt x="317" y="641"/>
                </a:moveTo>
                <a:cubicBezTo>
                  <a:pt x="317" y="601"/>
                  <a:pt x="317" y="601"/>
                  <a:pt x="317" y="601"/>
                </a:cubicBezTo>
                <a:cubicBezTo>
                  <a:pt x="308" y="588"/>
                  <a:pt x="294" y="563"/>
                  <a:pt x="273" y="515"/>
                </a:cubicBezTo>
                <a:cubicBezTo>
                  <a:pt x="267" y="500"/>
                  <a:pt x="261" y="486"/>
                  <a:pt x="255" y="474"/>
                </a:cubicBezTo>
                <a:cubicBezTo>
                  <a:pt x="253" y="521"/>
                  <a:pt x="250" y="598"/>
                  <a:pt x="196" y="604"/>
                </a:cubicBezTo>
                <a:cubicBezTo>
                  <a:pt x="218" y="626"/>
                  <a:pt x="240" y="638"/>
                  <a:pt x="259" y="644"/>
                </a:cubicBezTo>
                <a:cubicBezTo>
                  <a:pt x="285" y="642"/>
                  <a:pt x="306" y="641"/>
                  <a:pt x="317" y="641"/>
                </a:cubicBezTo>
                <a:close/>
                <a:moveTo>
                  <a:pt x="482" y="786"/>
                </a:moveTo>
                <a:cubicBezTo>
                  <a:pt x="480" y="787"/>
                  <a:pt x="477" y="787"/>
                  <a:pt x="475" y="786"/>
                </a:cubicBezTo>
                <a:cubicBezTo>
                  <a:pt x="454" y="770"/>
                  <a:pt x="423" y="744"/>
                  <a:pt x="395" y="721"/>
                </a:cubicBezTo>
                <a:cubicBezTo>
                  <a:pt x="463" y="880"/>
                  <a:pt x="463" y="880"/>
                  <a:pt x="463" y="880"/>
                </a:cubicBezTo>
                <a:cubicBezTo>
                  <a:pt x="478" y="880"/>
                  <a:pt x="478" y="880"/>
                  <a:pt x="478" y="880"/>
                </a:cubicBezTo>
                <a:cubicBezTo>
                  <a:pt x="494" y="880"/>
                  <a:pt x="494" y="880"/>
                  <a:pt x="494" y="880"/>
                </a:cubicBezTo>
                <a:cubicBezTo>
                  <a:pt x="562" y="721"/>
                  <a:pt x="562" y="721"/>
                  <a:pt x="562" y="721"/>
                </a:cubicBezTo>
                <a:cubicBezTo>
                  <a:pt x="537" y="742"/>
                  <a:pt x="508" y="765"/>
                  <a:pt x="482" y="786"/>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AutoShape 4">
            <a:extLst>
              <a:ext uri="{FF2B5EF4-FFF2-40B4-BE49-F238E27FC236}">
                <a16:creationId xmlns:a16="http://schemas.microsoft.com/office/drawing/2014/main" id="{4F3CF46A-29BF-4910-AE21-F64F6AC8175E}"/>
              </a:ext>
            </a:extLst>
          </p:cNvPr>
          <p:cNvSpPr>
            <a:spLocks noChangeAspect="1" noChangeArrowheads="1" noTextEdit="1"/>
          </p:cNvSpPr>
          <p:nvPr/>
        </p:nvSpPr>
        <p:spPr bwMode="auto">
          <a:xfrm>
            <a:off x="6249958" y="3169743"/>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a:extLst>
              <a:ext uri="{FF2B5EF4-FFF2-40B4-BE49-F238E27FC236}">
                <a16:creationId xmlns:a16="http://schemas.microsoft.com/office/drawing/2014/main" id="{473B0C77-7F8C-49A7-947F-CF21B3476504}"/>
              </a:ext>
            </a:extLst>
          </p:cNvPr>
          <p:cNvSpPr>
            <a:spLocks noEditPoints="1"/>
          </p:cNvSpPr>
          <p:nvPr/>
        </p:nvSpPr>
        <p:spPr bwMode="auto">
          <a:xfrm>
            <a:off x="6334166" y="3186314"/>
            <a:ext cx="99765" cy="234926"/>
          </a:xfrm>
          <a:custGeom>
            <a:avLst/>
            <a:gdLst>
              <a:gd name="T0" fmla="*/ 135 w 372"/>
              <a:gd name="T1" fmla="*/ 454 h 876"/>
              <a:gd name="T2" fmla="*/ 125 w 372"/>
              <a:gd name="T3" fmla="*/ 566 h 876"/>
              <a:gd name="T4" fmla="*/ 183 w 372"/>
              <a:gd name="T5" fmla="*/ 838 h 876"/>
              <a:gd name="T6" fmla="*/ 239 w 372"/>
              <a:gd name="T7" fmla="*/ 566 h 876"/>
              <a:gd name="T8" fmla="*/ 229 w 372"/>
              <a:gd name="T9" fmla="*/ 454 h 876"/>
              <a:gd name="T10" fmla="*/ 269 w 372"/>
              <a:gd name="T11" fmla="*/ 443 h 876"/>
              <a:gd name="T12" fmla="*/ 269 w 372"/>
              <a:gd name="T13" fmla="*/ 463 h 876"/>
              <a:gd name="T14" fmla="*/ 372 w 372"/>
              <a:gd name="T15" fmla="*/ 453 h 876"/>
              <a:gd name="T16" fmla="*/ 269 w 372"/>
              <a:gd name="T17" fmla="*/ 392 h 876"/>
              <a:gd name="T18" fmla="*/ 327 w 372"/>
              <a:gd name="T19" fmla="*/ 382 h 876"/>
              <a:gd name="T20" fmla="*/ 269 w 372"/>
              <a:gd name="T21" fmla="*/ 372 h 876"/>
              <a:gd name="T22" fmla="*/ 269 w 372"/>
              <a:gd name="T23" fmla="*/ 392 h 876"/>
              <a:gd name="T24" fmla="*/ 269 w 372"/>
              <a:gd name="T25" fmla="*/ 297 h 876"/>
              <a:gd name="T26" fmla="*/ 269 w 372"/>
              <a:gd name="T27" fmla="*/ 318 h 876"/>
              <a:gd name="T28" fmla="*/ 372 w 372"/>
              <a:gd name="T29" fmla="*/ 308 h 876"/>
              <a:gd name="T30" fmla="*/ 269 w 372"/>
              <a:gd name="T31" fmla="*/ 223 h 876"/>
              <a:gd name="T32" fmla="*/ 269 w 372"/>
              <a:gd name="T33" fmla="*/ 245 h 876"/>
              <a:gd name="T34" fmla="*/ 327 w 372"/>
              <a:gd name="T35" fmla="*/ 234 h 876"/>
              <a:gd name="T36" fmla="*/ 269 w 372"/>
              <a:gd name="T37" fmla="*/ 223 h 876"/>
              <a:gd name="T38" fmla="*/ 269 w 372"/>
              <a:gd name="T39" fmla="*/ 171 h 876"/>
              <a:gd name="T40" fmla="*/ 372 w 372"/>
              <a:gd name="T41" fmla="*/ 161 h 876"/>
              <a:gd name="T42" fmla="*/ 269 w 372"/>
              <a:gd name="T43" fmla="*/ 150 h 876"/>
              <a:gd name="T44" fmla="*/ 280 w 372"/>
              <a:gd name="T45" fmla="*/ 540 h 876"/>
              <a:gd name="T46" fmla="*/ 260 w 372"/>
              <a:gd name="T47" fmla="*/ 505 h 876"/>
              <a:gd name="T48" fmla="*/ 343 w 372"/>
              <a:gd name="T49" fmla="*/ 693 h 876"/>
              <a:gd name="T50" fmla="*/ 20 w 372"/>
              <a:gd name="T51" fmla="*/ 693 h 876"/>
              <a:gd name="T52" fmla="*/ 104 w 372"/>
              <a:gd name="T53" fmla="*/ 99 h 876"/>
              <a:gd name="T54" fmla="*/ 260 w 372"/>
              <a:gd name="T55" fmla="*/ 99 h 876"/>
              <a:gd name="T56" fmla="*/ 280 w 372"/>
              <a:gd name="T57" fmla="*/ 111 h 876"/>
              <a:gd name="T58" fmla="*/ 183 w 372"/>
              <a:gd name="T59" fmla="*/ 0 h 876"/>
              <a:gd name="T60" fmla="*/ 83 w 372"/>
              <a:gd name="T61" fmla="*/ 540 h 876"/>
              <a:gd name="T62" fmla="*/ 183 w 372"/>
              <a:gd name="T63" fmla="*/ 876 h 876"/>
              <a:gd name="T64" fmla="*/ 280 w 372"/>
              <a:gd name="T65" fmla="*/ 5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876">
                <a:moveTo>
                  <a:pt x="229" y="454"/>
                </a:moveTo>
                <a:cubicBezTo>
                  <a:pt x="135" y="454"/>
                  <a:pt x="135" y="454"/>
                  <a:pt x="135" y="454"/>
                </a:cubicBezTo>
                <a:cubicBezTo>
                  <a:pt x="129" y="454"/>
                  <a:pt x="125" y="458"/>
                  <a:pt x="125" y="464"/>
                </a:cubicBezTo>
                <a:cubicBezTo>
                  <a:pt x="125" y="566"/>
                  <a:pt x="125" y="566"/>
                  <a:pt x="125" y="566"/>
                </a:cubicBezTo>
                <a:cubicBezTo>
                  <a:pt x="77" y="589"/>
                  <a:pt x="44" y="638"/>
                  <a:pt x="44" y="697"/>
                </a:cubicBezTo>
                <a:cubicBezTo>
                  <a:pt x="44" y="774"/>
                  <a:pt x="107" y="838"/>
                  <a:pt x="183" y="838"/>
                </a:cubicBezTo>
                <a:cubicBezTo>
                  <a:pt x="259" y="838"/>
                  <a:pt x="321" y="774"/>
                  <a:pt x="321" y="697"/>
                </a:cubicBezTo>
                <a:cubicBezTo>
                  <a:pt x="321" y="638"/>
                  <a:pt x="288" y="589"/>
                  <a:pt x="239" y="566"/>
                </a:cubicBezTo>
                <a:cubicBezTo>
                  <a:pt x="239" y="464"/>
                  <a:pt x="239" y="464"/>
                  <a:pt x="239" y="464"/>
                </a:cubicBezTo>
                <a:cubicBezTo>
                  <a:pt x="239" y="458"/>
                  <a:pt x="235" y="454"/>
                  <a:pt x="229" y="454"/>
                </a:cubicBezTo>
                <a:close/>
                <a:moveTo>
                  <a:pt x="362" y="443"/>
                </a:moveTo>
                <a:cubicBezTo>
                  <a:pt x="269" y="443"/>
                  <a:pt x="269" y="443"/>
                  <a:pt x="269" y="443"/>
                </a:cubicBezTo>
                <a:cubicBezTo>
                  <a:pt x="263" y="443"/>
                  <a:pt x="259" y="449"/>
                  <a:pt x="259" y="453"/>
                </a:cubicBezTo>
                <a:cubicBezTo>
                  <a:pt x="259" y="459"/>
                  <a:pt x="263" y="463"/>
                  <a:pt x="269" y="463"/>
                </a:cubicBezTo>
                <a:cubicBezTo>
                  <a:pt x="362" y="463"/>
                  <a:pt x="362" y="463"/>
                  <a:pt x="362" y="463"/>
                </a:cubicBezTo>
                <a:cubicBezTo>
                  <a:pt x="368" y="463"/>
                  <a:pt x="372" y="459"/>
                  <a:pt x="372" y="453"/>
                </a:cubicBezTo>
                <a:cubicBezTo>
                  <a:pt x="372" y="449"/>
                  <a:pt x="368" y="443"/>
                  <a:pt x="362" y="443"/>
                </a:cubicBezTo>
                <a:close/>
                <a:moveTo>
                  <a:pt x="269" y="392"/>
                </a:moveTo>
                <a:cubicBezTo>
                  <a:pt x="317" y="392"/>
                  <a:pt x="317" y="392"/>
                  <a:pt x="317" y="392"/>
                </a:cubicBezTo>
                <a:cubicBezTo>
                  <a:pt x="321" y="392"/>
                  <a:pt x="327" y="386"/>
                  <a:pt x="327" y="382"/>
                </a:cubicBezTo>
                <a:cubicBezTo>
                  <a:pt x="327" y="376"/>
                  <a:pt x="321" y="372"/>
                  <a:pt x="317" y="372"/>
                </a:cubicBezTo>
                <a:cubicBezTo>
                  <a:pt x="269" y="372"/>
                  <a:pt x="269" y="372"/>
                  <a:pt x="269" y="372"/>
                </a:cubicBezTo>
                <a:cubicBezTo>
                  <a:pt x="263" y="372"/>
                  <a:pt x="259" y="376"/>
                  <a:pt x="259" y="382"/>
                </a:cubicBezTo>
                <a:cubicBezTo>
                  <a:pt x="259" y="386"/>
                  <a:pt x="263" y="392"/>
                  <a:pt x="269" y="392"/>
                </a:cubicBezTo>
                <a:close/>
                <a:moveTo>
                  <a:pt x="362" y="297"/>
                </a:moveTo>
                <a:cubicBezTo>
                  <a:pt x="269" y="297"/>
                  <a:pt x="269" y="297"/>
                  <a:pt x="269" y="297"/>
                </a:cubicBezTo>
                <a:cubicBezTo>
                  <a:pt x="263" y="297"/>
                  <a:pt x="259" y="301"/>
                  <a:pt x="259" y="308"/>
                </a:cubicBezTo>
                <a:cubicBezTo>
                  <a:pt x="259" y="312"/>
                  <a:pt x="263" y="318"/>
                  <a:pt x="269" y="318"/>
                </a:cubicBezTo>
                <a:cubicBezTo>
                  <a:pt x="362" y="318"/>
                  <a:pt x="362" y="318"/>
                  <a:pt x="362" y="318"/>
                </a:cubicBezTo>
                <a:cubicBezTo>
                  <a:pt x="368" y="318"/>
                  <a:pt x="372" y="312"/>
                  <a:pt x="372" y="308"/>
                </a:cubicBezTo>
                <a:cubicBezTo>
                  <a:pt x="372" y="301"/>
                  <a:pt x="368" y="297"/>
                  <a:pt x="362" y="297"/>
                </a:cubicBezTo>
                <a:close/>
                <a:moveTo>
                  <a:pt x="269" y="223"/>
                </a:moveTo>
                <a:cubicBezTo>
                  <a:pt x="263" y="223"/>
                  <a:pt x="259" y="228"/>
                  <a:pt x="259" y="234"/>
                </a:cubicBezTo>
                <a:cubicBezTo>
                  <a:pt x="259" y="240"/>
                  <a:pt x="263" y="245"/>
                  <a:pt x="269" y="245"/>
                </a:cubicBezTo>
                <a:cubicBezTo>
                  <a:pt x="317" y="245"/>
                  <a:pt x="317" y="245"/>
                  <a:pt x="317" y="245"/>
                </a:cubicBezTo>
                <a:cubicBezTo>
                  <a:pt x="321" y="245"/>
                  <a:pt x="327" y="240"/>
                  <a:pt x="327" y="234"/>
                </a:cubicBezTo>
                <a:cubicBezTo>
                  <a:pt x="327" y="228"/>
                  <a:pt x="321" y="223"/>
                  <a:pt x="317" y="223"/>
                </a:cubicBezTo>
                <a:cubicBezTo>
                  <a:pt x="269" y="223"/>
                  <a:pt x="269" y="223"/>
                  <a:pt x="269" y="223"/>
                </a:cubicBezTo>
                <a:close/>
                <a:moveTo>
                  <a:pt x="259" y="161"/>
                </a:moveTo>
                <a:cubicBezTo>
                  <a:pt x="259" y="166"/>
                  <a:pt x="263" y="171"/>
                  <a:pt x="269" y="171"/>
                </a:cubicBezTo>
                <a:cubicBezTo>
                  <a:pt x="362" y="171"/>
                  <a:pt x="362" y="171"/>
                  <a:pt x="362" y="171"/>
                </a:cubicBezTo>
                <a:cubicBezTo>
                  <a:pt x="368" y="171"/>
                  <a:pt x="372" y="166"/>
                  <a:pt x="372" y="161"/>
                </a:cubicBezTo>
                <a:cubicBezTo>
                  <a:pt x="372" y="155"/>
                  <a:pt x="368" y="150"/>
                  <a:pt x="362" y="150"/>
                </a:cubicBezTo>
                <a:cubicBezTo>
                  <a:pt x="269" y="150"/>
                  <a:pt x="269" y="150"/>
                  <a:pt x="269" y="150"/>
                </a:cubicBezTo>
                <a:cubicBezTo>
                  <a:pt x="263" y="150"/>
                  <a:pt x="259" y="155"/>
                  <a:pt x="259" y="161"/>
                </a:cubicBezTo>
                <a:close/>
                <a:moveTo>
                  <a:pt x="280" y="540"/>
                </a:moveTo>
                <a:cubicBezTo>
                  <a:pt x="280" y="505"/>
                  <a:pt x="280" y="505"/>
                  <a:pt x="280" y="505"/>
                </a:cubicBezTo>
                <a:cubicBezTo>
                  <a:pt x="260" y="505"/>
                  <a:pt x="260" y="505"/>
                  <a:pt x="260" y="505"/>
                </a:cubicBezTo>
                <a:cubicBezTo>
                  <a:pt x="260" y="552"/>
                  <a:pt x="260" y="552"/>
                  <a:pt x="260" y="552"/>
                </a:cubicBezTo>
                <a:cubicBezTo>
                  <a:pt x="311" y="581"/>
                  <a:pt x="343" y="634"/>
                  <a:pt x="343" y="693"/>
                </a:cubicBezTo>
                <a:cubicBezTo>
                  <a:pt x="343" y="783"/>
                  <a:pt x="270" y="855"/>
                  <a:pt x="183" y="855"/>
                </a:cubicBezTo>
                <a:cubicBezTo>
                  <a:pt x="94" y="855"/>
                  <a:pt x="20" y="783"/>
                  <a:pt x="20" y="693"/>
                </a:cubicBezTo>
                <a:cubicBezTo>
                  <a:pt x="20" y="634"/>
                  <a:pt x="53" y="581"/>
                  <a:pt x="104" y="552"/>
                </a:cubicBezTo>
                <a:cubicBezTo>
                  <a:pt x="104" y="99"/>
                  <a:pt x="104" y="99"/>
                  <a:pt x="104" y="99"/>
                </a:cubicBezTo>
                <a:cubicBezTo>
                  <a:pt x="104" y="56"/>
                  <a:pt x="138" y="21"/>
                  <a:pt x="183" y="21"/>
                </a:cubicBezTo>
                <a:cubicBezTo>
                  <a:pt x="226" y="21"/>
                  <a:pt x="260" y="56"/>
                  <a:pt x="260" y="99"/>
                </a:cubicBezTo>
                <a:cubicBezTo>
                  <a:pt x="260" y="111"/>
                  <a:pt x="260" y="111"/>
                  <a:pt x="260" y="111"/>
                </a:cubicBezTo>
                <a:cubicBezTo>
                  <a:pt x="280" y="111"/>
                  <a:pt x="280" y="111"/>
                  <a:pt x="280" y="111"/>
                </a:cubicBezTo>
                <a:cubicBezTo>
                  <a:pt x="280" y="99"/>
                  <a:pt x="280" y="99"/>
                  <a:pt x="280" y="99"/>
                </a:cubicBezTo>
                <a:cubicBezTo>
                  <a:pt x="280" y="43"/>
                  <a:pt x="238" y="0"/>
                  <a:pt x="183" y="0"/>
                </a:cubicBezTo>
                <a:cubicBezTo>
                  <a:pt x="128" y="0"/>
                  <a:pt x="83" y="43"/>
                  <a:pt x="83" y="99"/>
                </a:cubicBezTo>
                <a:cubicBezTo>
                  <a:pt x="83" y="540"/>
                  <a:pt x="83" y="540"/>
                  <a:pt x="83" y="540"/>
                </a:cubicBezTo>
                <a:cubicBezTo>
                  <a:pt x="33" y="575"/>
                  <a:pt x="0" y="632"/>
                  <a:pt x="0" y="693"/>
                </a:cubicBezTo>
                <a:cubicBezTo>
                  <a:pt x="0" y="794"/>
                  <a:pt x="82" y="876"/>
                  <a:pt x="183" y="876"/>
                </a:cubicBezTo>
                <a:cubicBezTo>
                  <a:pt x="282" y="876"/>
                  <a:pt x="363" y="794"/>
                  <a:pt x="363" y="693"/>
                </a:cubicBezTo>
                <a:cubicBezTo>
                  <a:pt x="363" y="632"/>
                  <a:pt x="333" y="575"/>
                  <a:pt x="280" y="54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AutoShape 3">
            <a:extLst>
              <a:ext uri="{FF2B5EF4-FFF2-40B4-BE49-F238E27FC236}">
                <a16:creationId xmlns:a16="http://schemas.microsoft.com/office/drawing/2014/main" id="{F22756AA-65BF-4850-8E32-790EC0726E82}"/>
              </a:ext>
            </a:extLst>
          </p:cNvPr>
          <p:cNvSpPr>
            <a:spLocks noChangeAspect="1" noChangeArrowheads="1" noTextEdit="1"/>
          </p:cNvSpPr>
          <p:nvPr/>
        </p:nvSpPr>
        <p:spPr bwMode="auto">
          <a:xfrm>
            <a:off x="6249958" y="3722141"/>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
            <a:extLst>
              <a:ext uri="{FF2B5EF4-FFF2-40B4-BE49-F238E27FC236}">
                <a16:creationId xmlns:a16="http://schemas.microsoft.com/office/drawing/2014/main" id="{149EC9DD-1EC3-4DD5-B422-512DB80B9A16}"/>
              </a:ext>
            </a:extLst>
          </p:cNvPr>
          <p:cNvSpPr>
            <a:spLocks noEditPoints="1"/>
          </p:cNvSpPr>
          <p:nvPr/>
        </p:nvSpPr>
        <p:spPr bwMode="auto">
          <a:xfrm>
            <a:off x="6289638" y="3738261"/>
            <a:ext cx="190398" cy="235941"/>
          </a:xfrm>
          <a:custGeom>
            <a:avLst/>
            <a:gdLst>
              <a:gd name="T0" fmla="*/ 406 w 710"/>
              <a:gd name="T1" fmla="*/ 55 h 880"/>
              <a:gd name="T2" fmla="*/ 313 w 710"/>
              <a:gd name="T3" fmla="*/ 16 h 880"/>
              <a:gd name="T4" fmla="*/ 297 w 710"/>
              <a:gd name="T5" fmla="*/ 143 h 880"/>
              <a:gd name="T6" fmla="*/ 406 w 710"/>
              <a:gd name="T7" fmla="*/ 142 h 880"/>
              <a:gd name="T8" fmla="*/ 649 w 710"/>
              <a:gd name="T9" fmla="*/ 470 h 880"/>
              <a:gd name="T10" fmla="*/ 406 w 710"/>
              <a:gd name="T11" fmla="*/ 691 h 880"/>
              <a:gd name="T12" fmla="*/ 351 w 710"/>
              <a:gd name="T13" fmla="*/ 577 h 880"/>
              <a:gd name="T14" fmla="*/ 297 w 710"/>
              <a:gd name="T15" fmla="*/ 691 h 880"/>
              <a:gd name="T16" fmla="*/ 55 w 710"/>
              <a:gd name="T17" fmla="*/ 471 h 880"/>
              <a:gd name="T18" fmla="*/ 0 w 710"/>
              <a:gd name="T19" fmla="*/ 526 h 880"/>
              <a:gd name="T20" fmla="*/ 313 w 710"/>
              <a:gd name="T21" fmla="*/ 864 h 880"/>
              <a:gd name="T22" fmla="*/ 317 w 710"/>
              <a:gd name="T23" fmla="*/ 867 h 880"/>
              <a:gd name="T24" fmla="*/ 319 w 710"/>
              <a:gd name="T25" fmla="*/ 869 h 880"/>
              <a:gd name="T26" fmla="*/ 323 w 710"/>
              <a:gd name="T27" fmla="*/ 872 h 880"/>
              <a:gd name="T28" fmla="*/ 326 w 710"/>
              <a:gd name="T29" fmla="*/ 873 h 880"/>
              <a:gd name="T30" fmla="*/ 328 w 710"/>
              <a:gd name="T31" fmla="*/ 874 h 880"/>
              <a:gd name="T32" fmla="*/ 333 w 710"/>
              <a:gd name="T33" fmla="*/ 876 h 880"/>
              <a:gd name="T34" fmla="*/ 337 w 710"/>
              <a:gd name="T35" fmla="*/ 878 h 880"/>
              <a:gd name="T36" fmla="*/ 342 w 710"/>
              <a:gd name="T37" fmla="*/ 879 h 880"/>
              <a:gd name="T38" fmla="*/ 349 w 710"/>
              <a:gd name="T39" fmla="*/ 880 h 880"/>
              <a:gd name="T40" fmla="*/ 351 w 710"/>
              <a:gd name="T41" fmla="*/ 880 h 880"/>
              <a:gd name="T42" fmla="*/ 375 w 710"/>
              <a:gd name="T43" fmla="*/ 875 h 880"/>
              <a:gd name="T44" fmla="*/ 377 w 710"/>
              <a:gd name="T45" fmla="*/ 874 h 880"/>
              <a:gd name="T46" fmla="*/ 381 w 710"/>
              <a:gd name="T47" fmla="*/ 871 h 880"/>
              <a:gd name="T48" fmla="*/ 390 w 710"/>
              <a:gd name="T49" fmla="*/ 864 h 880"/>
              <a:gd name="T50" fmla="*/ 688 w 710"/>
              <a:gd name="T51" fmla="*/ 486 h 880"/>
              <a:gd name="T52" fmla="*/ 373 w 710"/>
              <a:gd name="T53" fmla="*/ 383 h 880"/>
              <a:gd name="T54" fmla="*/ 361 w 710"/>
              <a:gd name="T55" fmla="*/ 409 h 880"/>
              <a:gd name="T56" fmla="*/ 378 w 710"/>
              <a:gd name="T57" fmla="*/ 393 h 880"/>
              <a:gd name="T58" fmla="*/ 538 w 710"/>
              <a:gd name="T59" fmla="*/ 357 h 880"/>
              <a:gd name="T60" fmla="*/ 165 w 710"/>
              <a:gd name="T61" fmla="*/ 357 h 880"/>
              <a:gd name="T62" fmla="*/ 324 w 710"/>
              <a:gd name="T63" fmla="*/ 363 h 880"/>
              <a:gd name="T64" fmla="*/ 299 w 710"/>
              <a:gd name="T65" fmla="*/ 342 h 880"/>
              <a:gd name="T66" fmla="*/ 307 w 710"/>
              <a:gd name="T67" fmla="*/ 292 h 880"/>
              <a:gd name="T68" fmla="*/ 340 w 710"/>
              <a:gd name="T69" fmla="*/ 255 h 880"/>
              <a:gd name="T70" fmla="*/ 362 w 710"/>
              <a:gd name="T71" fmla="*/ 277 h 880"/>
              <a:gd name="T72" fmla="*/ 407 w 710"/>
              <a:gd name="T73" fmla="*/ 299 h 880"/>
              <a:gd name="T74" fmla="*/ 373 w 710"/>
              <a:gd name="T75" fmla="*/ 308 h 880"/>
              <a:gd name="T76" fmla="*/ 362 w 710"/>
              <a:gd name="T77" fmla="*/ 343 h 880"/>
              <a:gd name="T78" fmla="*/ 395 w 710"/>
              <a:gd name="T79" fmla="*/ 357 h 880"/>
              <a:gd name="T80" fmla="*/ 411 w 710"/>
              <a:gd name="T81" fmla="*/ 389 h 880"/>
              <a:gd name="T82" fmla="*/ 362 w 710"/>
              <a:gd name="T83" fmla="*/ 437 h 880"/>
              <a:gd name="T84" fmla="*/ 340 w 710"/>
              <a:gd name="T85" fmla="*/ 461 h 880"/>
              <a:gd name="T86" fmla="*/ 289 w 710"/>
              <a:gd name="T87" fmla="*/ 406 h 880"/>
              <a:gd name="T88" fmla="*/ 326 w 710"/>
              <a:gd name="T89" fmla="*/ 404 h 880"/>
              <a:gd name="T90" fmla="*/ 340 w 710"/>
              <a:gd name="T91" fmla="*/ 369 h 880"/>
              <a:gd name="T92" fmla="*/ 323 w 710"/>
              <a:gd name="T93" fmla="*/ 320 h 880"/>
              <a:gd name="T94" fmla="*/ 340 w 710"/>
              <a:gd name="T95" fmla="*/ 339 h 880"/>
              <a:gd name="T96" fmla="*/ 323 w 710"/>
              <a:gd name="T97" fmla="*/ 32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0" h="880">
                <a:moveTo>
                  <a:pt x="406" y="142"/>
                </a:moveTo>
                <a:cubicBezTo>
                  <a:pt x="406" y="55"/>
                  <a:pt x="406" y="55"/>
                  <a:pt x="406" y="55"/>
                </a:cubicBezTo>
                <a:cubicBezTo>
                  <a:pt x="406" y="25"/>
                  <a:pt x="381" y="0"/>
                  <a:pt x="351" y="0"/>
                </a:cubicBezTo>
                <a:cubicBezTo>
                  <a:pt x="337" y="0"/>
                  <a:pt x="323" y="6"/>
                  <a:pt x="313" y="16"/>
                </a:cubicBezTo>
                <a:cubicBezTo>
                  <a:pt x="302" y="27"/>
                  <a:pt x="297" y="41"/>
                  <a:pt x="297" y="55"/>
                </a:cubicBezTo>
                <a:cubicBezTo>
                  <a:pt x="297" y="55"/>
                  <a:pt x="297" y="55"/>
                  <a:pt x="297" y="143"/>
                </a:cubicBezTo>
                <a:cubicBezTo>
                  <a:pt x="314" y="138"/>
                  <a:pt x="333" y="136"/>
                  <a:pt x="351" y="136"/>
                </a:cubicBezTo>
                <a:cubicBezTo>
                  <a:pt x="370" y="136"/>
                  <a:pt x="389" y="138"/>
                  <a:pt x="406" y="142"/>
                </a:cubicBezTo>
                <a:close/>
                <a:moveTo>
                  <a:pt x="688" y="486"/>
                </a:moveTo>
                <a:cubicBezTo>
                  <a:pt x="678" y="476"/>
                  <a:pt x="664" y="470"/>
                  <a:pt x="649" y="470"/>
                </a:cubicBezTo>
                <a:cubicBezTo>
                  <a:pt x="634" y="470"/>
                  <a:pt x="620" y="476"/>
                  <a:pt x="610" y="486"/>
                </a:cubicBezTo>
                <a:cubicBezTo>
                  <a:pt x="610" y="486"/>
                  <a:pt x="610" y="486"/>
                  <a:pt x="406" y="691"/>
                </a:cubicBezTo>
                <a:cubicBezTo>
                  <a:pt x="406" y="691"/>
                  <a:pt x="406" y="691"/>
                  <a:pt x="406" y="571"/>
                </a:cubicBezTo>
                <a:cubicBezTo>
                  <a:pt x="388" y="575"/>
                  <a:pt x="370" y="577"/>
                  <a:pt x="351" y="577"/>
                </a:cubicBezTo>
                <a:cubicBezTo>
                  <a:pt x="332" y="577"/>
                  <a:pt x="314" y="575"/>
                  <a:pt x="296" y="570"/>
                </a:cubicBezTo>
                <a:cubicBezTo>
                  <a:pt x="296" y="587"/>
                  <a:pt x="296" y="621"/>
                  <a:pt x="297" y="691"/>
                </a:cubicBezTo>
                <a:cubicBezTo>
                  <a:pt x="297" y="691"/>
                  <a:pt x="297" y="691"/>
                  <a:pt x="94" y="487"/>
                </a:cubicBezTo>
                <a:cubicBezTo>
                  <a:pt x="83" y="476"/>
                  <a:pt x="69" y="471"/>
                  <a:pt x="55" y="471"/>
                </a:cubicBezTo>
                <a:cubicBezTo>
                  <a:pt x="40" y="471"/>
                  <a:pt x="26" y="476"/>
                  <a:pt x="16" y="487"/>
                </a:cubicBezTo>
                <a:cubicBezTo>
                  <a:pt x="6" y="497"/>
                  <a:pt x="0" y="511"/>
                  <a:pt x="0" y="526"/>
                </a:cubicBezTo>
                <a:cubicBezTo>
                  <a:pt x="0" y="541"/>
                  <a:pt x="6" y="555"/>
                  <a:pt x="16" y="565"/>
                </a:cubicBezTo>
                <a:cubicBezTo>
                  <a:pt x="16" y="565"/>
                  <a:pt x="16" y="565"/>
                  <a:pt x="313" y="864"/>
                </a:cubicBezTo>
                <a:cubicBezTo>
                  <a:pt x="314" y="864"/>
                  <a:pt x="314" y="865"/>
                  <a:pt x="315" y="866"/>
                </a:cubicBezTo>
                <a:cubicBezTo>
                  <a:pt x="316" y="866"/>
                  <a:pt x="316" y="867"/>
                  <a:pt x="317" y="867"/>
                </a:cubicBezTo>
                <a:cubicBezTo>
                  <a:pt x="318" y="868"/>
                  <a:pt x="318" y="868"/>
                  <a:pt x="319" y="869"/>
                </a:cubicBezTo>
                <a:cubicBezTo>
                  <a:pt x="319" y="869"/>
                  <a:pt x="319" y="869"/>
                  <a:pt x="319" y="869"/>
                </a:cubicBezTo>
                <a:cubicBezTo>
                  <a:pt x="320" y="870"/>
                  <a:pt x="321" y="870"/>
                  <a:pt x="321" y="871"/>
                </a:cubicBezTo>
                <a:cubicBezTo>
                  <a:pt x="322" y="871"/>
                  <a:pt x="323" y="871"/>
                  <a:pt x="323" y="872"/>
                </a:cubicBezTo>
                <a:cubicBezTo>
                  <a:pt x="323" y="872"/>
                  <a:pt x="323" y="872"/>
                  <a:pt x="324" y="872"/>
                </a:cubicBezTo>
                <a:cubicBezTo>
                  <a:pt x="324" y="872"/>
                  <a:pt x="325" y="873"/>
                  <a:pt x="326" y="873"/>
                </a:cubicBezTo>
                <a:cubicBezTo>
                  <a:pt x="327" y="874"/>
                  <a:pt x="327" y="874"/>
                  <a:pt x="328" y="874"/>
                </a:cubicBezTo>
                <a:cubicBezTo>
                  <a:pt x="328" y="874"/>
                  <a:pt x="328" y="874"/>
                  <a:pt x="328" y="874"/>
                </a:cubicBezTo>
                <a:cubicBezTo>
                  <a:pt x="329" y="875"/>
                  <a:pt x="330" y="875"/>
                  <a:pt x="331" y="876"/>
                </a:cubicBezTo>
                <a:cubicBezTo>
                  <a:pt x="331" y="876"/>
                  <a:pt x="332" y="876"/>
                  <a:pt x="333" y="876"/>
                </a:cubicBezTo>
                <a:cubicBezTo>
                  <a:pt x="334" y="877"/>
                  <a:pt x="335" y="877"/>
                  <a:pt x="336" y="877"/>
                </a:cubicBezTo>
                <a:cubicBezTo>
                  <a:pt x="336" y="878"/>
                  <a:pt x="337" y="878"/>
                  <a:pt x="337" y="878"/>
                </a:cubicBezTo>
                <a:cubicBezTo>
                  <a:pt x="338" y="878"/>
                  <a:pt x="339" y="878"/>
                  <a:pt x="340" y="879"/>
                </a:cubicBezTo>
                <a:cubicBezTo>
                  <a:pt x="341" y="879"/>
                  <a:pt x="342" y="879"/>
                  <a:pt x="342" y="879"/>
                </a:cubicBezTo>
                <a:cubicBezTo>
                  <a:pt x="346" y="879"/>
                  <a:pt x="346" y="879"/>
                  <a:pt x="346" y="879"/>
                </a:cubicBezTo>
                <a:cubicBezTo>
                  <a:pt x="347" y="880"/>
                  <a:pt x="348" y="880"/>
                  <a:pt x="349" y="880"/>
                </a:cubicBezTo>
                <a:cubicBezTo>
                  <a:pt x="351" y="880"/>
                  <a:pt x="351" y="880"/>
                  <a:pt x="351" y="880"/>
                </a:cubicBezTo>
                <a:cubicBezTo>
                  <a:pt x="351" y="880"/>
                  <a:pt x="351" y="880"/>
                  <a:pt x="351" y="880"/>
                </a:cubicBezTo>
                <a:cubicBezTo>
                  <a:pt x="353" y="880"/>
                  <a:pt x="353" y="880"/>
                  <a:pt x="353" y="880"/>
                </a:cubicBezTo>
                <a:cubicBezTo>
                  <a:pt x="360" y="879"/>
                  <a:pt x="368" y="878"/>
                  <a:pt x="375" y="875"/>
                </a:cubicBezTo>
                <a:cubicBezTo>
                  <a:pt x="375" y="875"/>
                  <a:pt x="375" y="875"/>
                  <a:pt x="375" y="874"/>
                </a:cubicBezTo>
                <a:cubicBezTo>
                  <a:pt x="375" y="874"/>
                  <a:pt x="376" y="874"/>
                  <a:pt x="377" y="874"/>
                </a:cubicBezTo>
                <a:cubicBezTo>
                  <a:pt x="377" y="873"/>
                  <a:pt x="378" y="873"/>
                  <a:pt x="379" y="873"/>
                </a:cubicBezTo>
                <a:cubicBezTo>
                  <a:pt x="379" y="872"/>
                  <a:pt x="380" y="872"/>
                  <a:pt x="381" y="871"/>
                </a:cubicBezTo>
                <a:cubicBezTo>
                  <a:pt x="382" y="871"/>
                  <a:pt x="382" y="870"/>
                  <a:pt x="382" y="870"/>
                </a:cubicBezTo>
                <a:cubicBezTo>
                  <a:pt x="385" y="868"/>
                  <a:pt x="388" y="866"/>
                  <a:pt x="390" y="864"/>
                </a:cubicBezTo>
                <a:cubicBezTo>
                  <a:pt x="390" y="864"/>
                  <a:pt x="390" y="864"/>
                  <a:pt x="688" y="564"/>
                </a:cubicBezTo>
                <a:cubicBezTo>
                  <a:pt x="710" y="543"/>
                  <a:pt x="710" y="507"/>
                  <a:pt x="688" y="486"/>
                </a:cubicBezTo>
                <a:close/>
                <a:moveTo>
                  <a:pt x="378" y="393"/>
                </a:moveTo>
                <a:cubicBezTo>
                  <a:pt x="378" y="388"/>
                  <a:pt x="376" y="385"/>
                  <a:pt x="373" y="383"/>
                </a:cubicBezTo>
                <a:cubicBezTo>
                  <a:pt x="370" y="380"/>
                  <a:pt x="365" y="378"/>
                  <a:pt x="361" y="377"/>
                </a:cubicBezTo>
                <a:cubicBezTo>
                  <a:pt x="361" y="409"/>
                  <a:pt x="361" y="409"/>
                  <a:pt x="361" y="409"/>
                </a:cubicBezTo>
                <a:cubicBezTo>
                  <a:pt x="367" y="408"/>
                  <a:pt x="371" y="406"/>
                  <a:pt x="374" y="403"/>
                </a:cubicBezTo>
                <a:cubicBezTo>
                  <a:pt x="377" y="400"/>
                  <a:pt x="378" y="397"/>
                  <a:pt x="378" y="393"/>
                </a:cubicBezTo>
                <a:close/>
                <a:moveTo>
                  <a:pt x="351" y="541"/>
                </a:moveTo>
                <a:cubicBezTo>
                  <a:pt x="454" y="541"/>
                  <a:pt x="538" y="459"/>
                  <a:pt x="538" y="357"/>
                </a:cubicBezTo>
                <a:cubicBezTo>
                  <a:pt x="538" y="254"/>
                  <a:pt x="454" y="172"/>
                  <a:pt x="351" y="172"/>
                </a:cubicBezTo>
                <a:cubicBezTo>
                  <a:pt x="248" y="172"/>
                  <a:pt x="165" y="254"/>
                  <a:pt x="165" y="357"/>
                </a:cubicBezTo>
                <a:cubicBezTo>
                  <a:pt x="165" y="459"/>
                  <a:pt x="248" y="541"/>
                  <a:pt x="351" y="541"/>
                </a:cubicBezTo>
                <a:close/>
                <a:moveTo>
                  <a:pt x="324" y="363"/>
                </a:moveTo>
                <a:cubicBezTo>
                  <a:pt x="318" y="361"/>
                  <a:pt x="314" y="358"/>
                  <a:pt x="309" y="355"/>
                </a:cubicBezTo>
                <a:cubicBezTo>
                  <a:pt x="305" y="351"/>
                  <a:pt x="301" y="347"/>
                  <a:pt x="299" y="342"/>
                </a:cubicBezTo>
                <a:cubicBezTo>
                  <a:pt x="296" y="337"/>
                  <a:pt x="295" y="331"/>
                  <a:pt x="295" y="324"/>
                </a:cubicBezTo>
                <a:cubicBezTo>
                  <a:pt x="295" y="310"/>
                  <a:pt x="299" y="300"/>
                  <a:pt x="307" y="292"/>
                </a:cubicBezTo>
                <a:cubicBezTo>
                  <a:pt x="315" y="284"/>
                  <a:pt x="327" y="279"/>
                  <a:pt x="340" y="277"/>
                </a:cubicBezTo>
                <a:cubicBezTo>
                  <a:pt x="340" y="255"/>
                  <a:pt x="340" y="255"/>
                  <a:pt x="340" y="255"/>
                </a:cubicBezTo>
                <a:cubicBezTo>
                  <a:pt x="362" y="255"/>
                  <a:pt x="362" y="255"/>
                  <a:pt x="362" y="255"/>
                </a:cubicBezTo>
                <a:cubicBezTo>
                  <a:pt x="362" y="277"/>
                  <a:pt x="362" y="277"/>
                  <a:pt x="362" y="277"/>
                </a:cubicBezTo>
                <a:cubicBezTo>
                  <a:pt x="372" y="277"/>
                  <a:pt x="381" y="280"/>
                  <a:pt x="388" y="283"/>
                </a:cubicBezTo>
                <a:cubicBezTo>
                  <a:pt x="395" y="286"/>
                  <a:pt x="401" y="292"/>
                  <a:pt x="407" y="299"/>
                </a:cubicBezTo>
                <a:cubicBezTo>
                  <a:pt x="382" y="315"/>
                  <a:pt x="382" y="315"/>
                  <a:pt x="382" y="315"/>
                </a:cubicBezTo>
                <a:cubicBezTo>
                  <a:pt x="379" y="312"/>
                  <a:pt x="377" y="310"/>
                  <a:pt x="373" y="308"/>
                </a:cubicBezTo>
                <a:cubicBezTo>
                  <a:pt x="371" y="306"/>
                  <a:pt x="367" y="305"/>
                  <a:pt x="362" y="304"/>
                </a:cubicBezTo>
                <a:cubicBezTo>
                  <a:pt x="362" y="343"/>
                  <a:pt x="362" y="343"/>
                  <a:pt x="362" y="343"/>
                </a:cubicBezTo>
                <a:cubicBezTo>
                  <a:pt x="368" y="344"/>
                  <a:pt x="374" y="346"/>
                  <a:pt x="380" y="349"/>
                </a:cubicBezTo>
                <a:cubicBezTo>
                  <a:pt x="385" y="351"/>
                  <a:pt x="390" y="354"/>
                  <a:pt x="395" y="357"/>
                </a:cubicBezTo>
                <a:cubicBezTo>
                  <a:pt x="400" y="361"/>
                  <a:pt x="403" y="365"/>
                  <a:pt x="407" y="370"/>
                </a:cubicBezTo>
                <a:cubicBezTo>
                  <a:pt x="409" y="375"/>
                  <a:pt x="411" y="381"/>
                  <a:pt x="411" y="389"/>
                </a:cubicBezTo>
                <a:cubicBezTo>
                  <a:pt x="411" y="403"/>
                  <a:pt x="406" y="414"/>
                  <a:pt x="397" y="422"/>
                </a:cubicBezTo>
                <a:cubicBezTo>
                  <a:pt x="389" y="430"/>
                  <a:pt x="377" y="435"/>
                  <a:pt x="362" y="437"/>
                </a:cubicBezTo>
                <a:cubicBezTo>
                  <a:pt x="362" y="461"/>
                  <a:pt x="362" y="461"/>
                  <a:pt x="362" y="461"/>
                </a:cubicBezTo>
                <a:cubicBezTo>
                  <a:pt x="340" y="461"/>
                  <a:pt x="340" y="461"/>
                  <a:pt x="340" y="461"/>
                </a:cubicBezTo>
                <a:cubicBezTo>
                  <a:pt x="340" y="438"/>
                  <a:pt x="340" y="438"/>
                  <a:pt x="340" y="438"/>
                </a:cubicBezTo>
                <a:cubicBezTo>
                  <a:pt x="315" y="437"/>
                  <a:pt x="298" y="426"/>
                  <a:pt x="289" y="406"/>
                </a:cubicBezTo>
                <a:cubicBezTo>
                  <a:pt x="316" y="394"/>
                  <a:pt x="316" y="394"/>
                  <a:pt x="316" y="394"/>
                </a:cubicBezTo>
                <a:cubicBezTo>
                  <a:pt x="319" y="398"/>
                  <a:pt x="322" y="401"/>
                  <a:pt x="326" y="404"/>
                </a:cubicBezTo>
                <a:cubicBezTo>
                  <a:pt x="329" y="407"/>
                  <a:pt x="334" y="409"/>
                  <a:pt x="340" y="410"/>
                </a:cubicBezTo>
                <a:cubicBezTo>
                  <a:pt x="340" y="369"/>
                  <a:pt x="340" y="369"/>
                  <a:pt x="340" y="369"/>
                </a:cubicBezTo>
                <a:cubicBezTo>
                  <a:pt x="336" y="367"/>
                  <a:pt x="330" y="365"/>
                  <a:pt x="324" y="363"/>
                </a:cubicBezTo>
                <a:close/>
                <a:moveTo>
                  <a:pt x="323" y="320"/>
                </a:moveTo>
                <a:cubicBezTo>
                  <a:pt x="323" y="325"/>
                  <a:pt x="325" y="330"/>
                  <a:pt x="327" y="332"/>
                </a:cubicBezTo>
                <a:cubicBezTo>
                  <a:pt x="331" y="335"/>
                  <a:pt x="336" y="337"/>
                  <a:pt x="340" y="339"/>
                </a:cubicBezTo>
                <a:cubicBezTo>
                  <a:pt x="340" y="302"/>
                  <a:pt x="340" y="302"/>
                  <a:pt x="340" y="302"/>
                </a:cubicBezTo>
                <a:cubicBezTo>
                  <a:pt x="328" y="304"/>
                  <a:pt x="323" y="310"/>
                  <a:pt x="323" y="32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AutoShape 3">
            <a:extLst>
              <a:ext uri="{FF2B5EF4-FFF2-40B4-BE49-F238E27FC236}">
                <a16:creationId xmlns:a16="http://schemas.microsoft.com/office/drawing/2014/main" id="{9946AF3F-EA2A-4483-AF44-92566B821E6A}"/>
              </a:ext>
            </a:extLst>
          </p:cNvPr>
          <p:cNvSpPr>
            <a:spLocks noChangeAspect="1" noChangeArrowheads="1" noTextEdit="1"/>
          </p:cNvSpPr>
          <p:nvPr/>
        </p:nvSpPr>
        <p:spPr bwMode="auto">
          <a:xfrm>
            <a:off x="6249958" y="4274539"/>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5">
            <a:extLst>
              <a:ext uri="{FF2B5EF4-FFF2-40B4-BE49-F238E27FC236}">
                <a16:creationId xmlns:a16="http://schemas.microsoft.com/office/drawing/2014/main" id="{DF073653-C93E-4501-80B5-074994D1A564}"/>
              </a:ext>
            </a:extLst>
          </p:cNvPr>
          <p:cNvSpPr>
            <a:spLocks noEditPoints="1"/>
          </p:cNvSpPr>
          <p:nvPr/>
        </p:nvSpPr>
        <p:spPr bwMode="auto">
          <a:xfrm>
            <a:off x="6296402" y="4291110"/>
            <a:ext cx="175293" cy="234926"/>
          </a:xfrm>
          <a:custGeom>
            <a:avLst/>
            <a:gdLst>
              <a:gd name="T0" fmla="*/ 0 w 654"/>
              <a:gd name="T1" fmla="*/ 12 h 876"/>
              <a:gd name="T2" fmla="*/ 643 w 654"/>
              <a:gd name="T3" fmla="*/ 876 h 876"/>
              <a:gd name="T4" fmla="*/ 643 w 654"/>
              <a:gd name="T5" fmla="*/ 0 h 876"/>
              <a:gd name="T6" fmla="*/ 280 w 654"/>
              <a:gd name="T7" fmla="*/ 146 h 876"/>
              <a:gd name="T8" fmla="*/ 55 w 654"/>
              <a:gd name="T9" fmla="*/ 146 h 876"/>
              <a:gd name="T10" fmla="*/ 265 w 654"/>
              <a:gd name="T11" fmla="*/ 232 h 876"/>
              <a:gd name="T12" fmla="*/ 258 w 654"/>
              <a:gd name="T13" fmla="*/ 260 h 876"/>
              <a:gd name="T14" fmla="*/ 68 w 654"/>
              <a:gd name="T15" fmla="*/ 232 h 876"/>
              <a:gd name="T16" fmla="*/ 199 w 654"/>
              <a:gd name="T17" fmla="*/ 360 h 876"/>
              <a:gd name="T18" fmla="*/ 55 w 654"/>
              <a:gd name="T19" fmla="*/ 347 h 876"/>
              <a:gd name="T20" fmla="*/ 225 w 654"/>
              <a:gd name="T21" fmla="*/ 435 h 876"/>
              <a:gd name="T22" fmla="*/ 68 w 654"/>
              <a:gd name="T23" fmla="*/ 462 h 876"/>
              <a:gd name="T24" fmla="*/ 68 w 654"/>
              <a:gd name="T25" fmla="*/ 536 h 876"/>
              <a:gd name="T26" fmla="*/ 68 w 654"/>
              <a:gd name="T27" fmla="*/ 563 h 876"/>
              <a:gd name="T28" fmla="*/ 68 w 654"/>
              <a:gd name="T29" fmla="*/ 637 h 876"/>
              <a:gd name="T30" fmla="*/ 271 w 654"/>
              <a:gd name="T31" fmla="*/ 662 h 876"/>
              <a:gd name="T32" fmla="*/ 55 w 654"/>
              <a:gd name="T33" fmla="*/ 651 h 876"/>
              <a:gd name="T34" fmla="*/ 68 w 654"/>
              <a:gd name="T35" fmla="*/ 764 h 876"/>
              <a:gd name="T36" fmla="*/ 267 w 654"/>
              <a:gd name="T37" fmla="*/ 737 h 876"/>
              <a:gd name="T38" fmla="*/ 346 w 654"/>
              <a:gd name="T39" fmla="*/ 592 h 876"/>
              <a:gd name="T40" fmla="*/ 303 w 654"/>
              <a:gd name="T41" fmla="*/ 631 h 876"/>
              <a:gd name="T42" fmla="*/ 303 w 654"/>
              <a:gd name="T43" fmla="*/ 589 h 876"/>
              <a:gd name="T44" fmla="*/ 253 w 654"/>
              <a:gd name="T45" fmla="*/ 545 h 876"/>
              <a:gd name="T46" fmla="*/ 318 w 654"/>
              <a:gd name="T47" fmla="*/ 545 h 876"/>
              <a:gd name="T48" fmla="*/ 351 w 654"/>
              <a:gd name="T49" fmla="*/ 486 h 876"/>
              <a:gd name="T50" fmla="*/ 287 w 654"/>
              <a:gd name="T51" fmla="*/ 445 h 876"/>
              <a:gd name="T52" fmla="*/ 254 w 654"/>
              <a:gd name="T53" fmla="*/ 416 h 876"/>
              <a:gd name="T54" fmla="*/ 243 w 654"/>
              <a:gd name="T55" fmla="*/ 375 h 876"/>
              <a:gd name="T56" fmla="*/ 260 w 654"/>
              <a:gd name="T57" fmla="*/ 328 h 876"/>
              <a:gd name="T58" fmla="*/ 303 w 654"/>
              <a:gd name="T59" fmla="*/ 301 h 876"/>
              <a:gd name="T60" fmla="*/ 346 w 654"/>
              <a:gd name="T61" fmla="*/ 266 h 876"/>
              <a:gd name="T62" fmla="*/ 374 w 654"/>
              <a:gd name="T63" fmla="*/ 305 h 876"/>
              <a:gd name="T64" fmla="*/ 385 w 654"/>
              <a:gd name="T65" fmla="*/ 352 h 876"/>
              <a:gd name="T66" fmla="*/ 328 w 654"/>
              <a:gd name="T67" fmla="*/ 341 h 876"/>
              <a:gd name="T68" fmla="*/ 301 w 654"/>
              <a:gd name="T69" fmla="*/ 393 h 876"/>
              <a:gd name="T70" fmla="*/ 372 w 654"/>
              <a:gd name="T71" fmla="*/ 439 h 876"/>
              <a:gd name="T72" fmla="*/ 403 w 654"/>
              <a:gd name="T73" fmla="*/ 477 h 876"/>
              <a:gd name="T74" fmla="*/ 411 w 654"/>
              <a:gd name="T75" fmla="*/ 511 h 876"/>
              <a:gd name="T76" fmla="*/ 393 w 654"/>
              <a:gd name="T77" fmla="*/ 558 h 876"/>
              <a:gd name="T78" fmla="*/ 346 w 654"/>
              <a:gd name="T79" fmla="*/ 592 h 876"/>
              <a:gd name="T80" fmla="*/ 374 w 654"/>
              <a:gd name="T81" fmla="*/ 751 h 876"/>
              <a:gd name="T82" fmla="*/ 517 w 654"/>
              <a:gd name="T83" fmla="*/ 751 h 876"/>
              <a:gd name="T84" fmla="*/ 389 w 654"/>
              <a:gd name="T85" fmla="*/ 663 h 876"/>
              <a:gd name="T86" fmla="*/ 389 w 654"/>
              <a:gd name="T87" fmla="*/ 637 h 876"/>
              <a:gd name="T88" fmla="*/ 586 w 654"/>
              <a:gd name="T89" fmla="*/ 663 h 876"/>
              <a:gd name="T90" fmla="*/ 455 w 654"/>
              <a:gd name="T91" fmla="*/ 536 h 876"/>
              <a:gd name="T92" fmla="*/ 586 w 654"/>
              <a:gd name="T93" fmla="*/ 563 h 876"/>
              <a:gd name="T94" fmla="*/ 421 w 654"/>
              <a:gd name="T95" fmla="*/ 435 h 876"/>
              <a:gd name="T96" fmla="*/ 586 w 654"/>
              <a:gd name="T97" fmla="*/ 462 h 876"/>
              <a:gd name="T98" fmla="*/ 420 w 654"/>
              <a:gd name="T99" fmla="*/ 351 h 876"/>
              <a:gd name="T100" fmla="*/ 586 w 654"/>
              <a:gd name="T101" fmla="*/ 333 h 876"/>
              <a:gd name="T102" fmla="*/ 586 w 654"/>
              <a:gd name="T103" fmla="*/ 260 h 876"/>
              <a:gd name="T104" fmla="*/ 393 w 654"/>
              <a:gd name="T105" fmla="*/ 251 h 876"/>
              <a:gd name="T106" fmla="*/ 389 w 654"/>
              <a:gd name="T107" fmla="*/ 232 h 876"/>
              <a:gd name="T108" fmla="*/ 586 w 654"/>
              <a:gd name="T109" fmla="*/ 260 h 876"/>
              <a:gd name="T110" fmla="*/ 374 w 654"/>
              <a:gd name="T111" fmla="*/ 146 h 876"/>
              <a:gd name="T112" fmla="*/ 599 w 654"/>
              <a:gd name="T113" fmla="*/ 14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4" h="876">
                <a:moveTo>
                  <a:pt x="643" y="0"/>
                </a:moveTo>
                <a:cubicBezTo>
                  <a:pt x="11" y="0"/>
                  <a:pt x="11" y="0"/>
                  <a:pt x="11" y="0"/>
                </a:cubicBezTo>
                <a:cubicBezTo>
                  <a:pt x="4" y="0"/>
                  <a:pt x="0" y="5"/>
                  <a:pt x="0" y="12"/>
                </a:cubicBezTo>
                <a:cubicBezTo>
                  <a:pt x="0" y="864"/>
                  <a:pt x="0" y="864"/>
                  <a:pt x="0" y="864"/>
                </a:cubicBezTo>
                <a:cubicBezTo>
                  <a:pt x="0" y="871"/>
                  <a:pt x="4" y="876"/>
                  <a:pt x="11" y="876"/>
                </a:cubicBezTo>
                <a:cubicBezTo>
                  <a:pt x="643" y="876"/>
                  <a:pt x="643" y="876"/>
                  <a:pt x="643" y="876"/>
                </a:cubicBezTo>
                <a:cubicBezTo>
                  <a:pt x="650" y="876"/>
                  <a:pt x="654" y="871"/>
                  <a:pt x="654" y="864"/>
                </a:cubicBezTo>
                <a:cubicBezTo>
                  <a:pt x="654" y="12"/>
                  <a:pt x="654" y="12"/>
                  <a:pt x="654" y="12"/>
                </a:cubicBezTo>
                <a:cubicBezTo>
                  <a:pt x="654" y="5"/>
                  <a:pt x="650" y="0"/>
                  <a:pt x="643" y="0"/>
                </a:cubicBezTo>
                <a:close/>
                <a:moveTo>
                  <a:pt x="68" y="133"/>
                </a:moveTo>
                <a:cubicBezTo>
                  <a:pt x="68" y="133"/>
                  <a:pt x="68" y="133"/>
                  <a:pt x="267" y="133"/>
                </a:cubicBezTo>
                <a:cubicBezTo>
                  <a:pt x="274" y="133"/>
                  <a:pt x="280" y="139"/>
                  <a:pt x="280" y="146"/>
                </a:cubicBezTo>
                <a:cubicBezTo>
                  <a:pt x="280" y="153"/>
                  <a:pt x="274" y="159"/>
                  <a:pt x="267" y="159"/>
                </a:cubicBezTo>
                <a:cubicBezTo>
                  <a:pt x="267" y="159"/>
                  <a:pt x="267" y="159"/>
                  <a:pt x="68" y="159"/>
                </a:cubicBezTo>
                <a:cubicBezTo>
                  <a:pt x="61" y="159"/>
                  <a:pt x="55" y="153"/>
                  <a:pt x="55" y="146"/>
                </a:cubicBezTo>
                <a:cubicBezTo>
                  <a:pt x="55" y="139"/>
                  <a:pt x="61" y="133"/>
                  <a:pt x="68" y="133"/>
                </a:cubicBezTo>
                <a:close/>
                <a:moveTo>
                  <a:pt x="68" y="232"/>
                </a:moveTo>
                <a:cubicBezTo>
                  <a:pt x="68" y="232"/>
                  <a:pt x="68" y="232"/>
                  <a:pt x="265" y="232"/>
                </a:cubicBezTo>
                <a:cubicBezTo>
                  <a:pt x="267" y="232"/>
                  <a:pt x="269" y="232"/>
                  <a:pt x="271" y="233"/>
                </a:cubicBezTo>
                <a:cubicBezTo>
                  <a:pt x="271" y="233"/>
                  <a:pt x="271" y="233"/>
                  <a:pt x="271" y="254"/>
                </a:cubicBezTo>
                <a:cubicBezTo>
                  <a:pt x="266" y="255"/>
                  <a:pt x="262" y="257"/>
                  <a:pt x="258" y="260"/>
                </a:cubicBezTo>
                <a:cubicBezTo>
                  <a:pt x="258" y="260"/>
                  <a:pt x="258" y="260"/>
                  <a:pt x="68" y="260"/>
                </a:cubicBezTo>
                <a:cubicBezTo>
                  <a:pt x="61" y="260"/>
                  <a:pt x="55" y="254"/>
                  <a:pt x="55" y="246"/>
                </a:cubicBezTo>
                <a:cubicBezTo>
                  <a:pt x="55" y="238"/>
                  <a:pt x="61" y="232"/>
                  <a:pt x="68" y="232"/>
                </a:cubicBezTo>
                <a:close/>
                <a:moveTo>
                  <a:pt x="68" y="333"/>
                </a:moveTo>
                <a:cubicBezTo>
                  <a:pt x="68" y="333"/>
                  <a:pt x="68" y="333"/>
                  <a:pt x="202" y="333"/>
                </a:cubicBezTo>
                <a:cubicBezTo>
                  <a:pt x="200" y="342"/>
                  <a:pt x="199" y="350"/>
                  <a:pt x="199" y="360"/>
                </a:cubicBezTo>
                <a:cubicBezTo>
                  <a:pt x="199" y="360"/>
                  <a:pt x="199" y="360"/>
                  <a:pt x="199" y="361"/>
                </a:cubicBezTo>
                <a:cubicBezTo>
                  <a:pt x="199" y="361"/>
                  <a:pt x="199" y="361"/>
                  <a:pt x="68" y="361"/>
                </a:cubicBezTo>
                <a:cubicBezTo>
                  <a:pt x="61" y="361"/>
                  <a:pt x="55" y="354"/>
                  <a:pt x="55" y="347"/>
                </a:cubicBezTo>
                <a:cubicBezTo>
                  <a:pt x="55" y="339"/>
                  <a:pt x="61" y="333"/>
                  <a:pt x="68" y="333"/>
                </a:cubicBezTo>
                <a:close/>
                <a:moveTo>
                  <a:pt x="68" y="435"/>
                </a:moveTo>
                <a:cubicBezTo>
                  <a:pt x="68" y="435"/>
                  <a:pt x="68" y="435"/>
                  <a:pt x="225" y="435"/>
                </a:cubicBezTo>
                <a:cubicBezTo>
                  <a:pt x="230" y="440"/>
                  <a:pt x="233" y="445"/>
                  <a:pt x="238" y="448"/>
                </a:cubicBezTo>
                <a:cubicBezTo>
                  <a:pt x="243" y="452"/>
                  <a:pt x="249" y="457"/>
                  <a:pt x="257" y="462"/>
                </a:cubicBezTo>
                <a:cubicBezTo>
                  <a:pt x="257" y="462"/>
                  <a:pt x="257" y="462"/>
                  <a:pt x="68" y="462"/>
                </a:cubicBezTo>
                <a:cubicBezTo>
                  <a:pt x="61" y="462"/>
                  <a:pt x="55" y="456"/>
                  <a:pt x="55" y="448"/>
                </a:cubicBezTo>
                <a:cubicBezTo>
                  <a:pt x="55" y="441"/>
                  <a:pt x="61" y="435"/>
                  <a:pt x="68" y="435"/>
                </a:cubicBezTo>
                <a:close/>
                <a:moveTo>
                  <a:pt x="68" y="536"/>
                </a:moveTo>
                <a:cubicBezTo>
                  <a:pt x="68" y="536"/>
                  <a:pt x="68" y="536"/>
                  <a:pt x="221" y="536"/>
                </a:cubicBezTo>
                <a:cubicBezTo>
                  <a:pt x="216" y="548"/>
                  <a:pt x="212" y="556"/>
                  <a:pt x="209" y="563"/>
                </a:cubicBezTo>
                <a:cubicBezTo>
                  <a:pt x="209" y="563"/>
                  <a:pt x="209" y="563"/>
                  <a:pt x="68" y="563"/>
                </a:cubicBezTo>
                <a:cubicBezTo>
                  <a:pt x="61" y="563"/>
                  <a:pt x="55" y="557"/>
                  <a:pt x="55" y="550"/>
                </a:cubicBezTo>
                <a:cubicBezTo>
                  <a:pt x="55" y="542"/>
                  <a:pt x="61" y="536"/>
                  <a:pt x="68" y="536"/>
                </a:cubicBezTo>
                <a:close/>
                <a:moveTo>
                  <a:pt x="68" y="637"/>
                </a:moveTo>
                <a:cubicBezTo>
                  <a:pt x="68" y="637"/>
                  <a:pt x="68" y="637"/>
                  <a:pt x="261" y="637"/>
                </a:cubicBezTo>
                <a:cubicBezTo>
                  <a:pt x="264" y="638"/>
                  <a:pt x="267" y="638"/>
                  <a:pt x="271" y="639"/>
                </a:cubicBezTo>
                <a:cubicBezTo>
                  <a:pt x="271" y="639"/>
                  <a:pt x="271" y="639"/>
                  <a:pt x="271" y="662"/>
                </a:cubicBezTo>
                <a:cubicBezTo>
                  <a:pt x="269" y="663"/>
                  <a:pt x="267" y="663"/>
                  <a:pt x="265" y="663"/>
                </a:cubicBezTo>
                <a:cubicBezTo>
                  <a:pt x="265" y="663"/>
                  <a:pt x="265" y="663"/>
                  <a:pt x="68" y="663"/>
                </a:cubicBezTo>
                <a:cubicBezTo>
                  <a:pt x="61" y="663"/>
                  <a:pt x="55" y="657"/>
                  <a:pt x="55" y="651"/>
                </a:cubicBezTo>
                <a:cubicBezTo>
                  <a:pt x="55" y="643"/>
                  <a:pt x="61" y="637"/>
                  <a:pt x="68" y="637"/>
                </a:cubicBezTo>
                <a:close/>
                <a:moveTo>
                  <a:pt x="267" y="764"/>
                </a:moveTo>
                <a:cubicBezTo>
                  <a:pt x="267" y="764"/>
                  <a:pt x="267" y="764"/>
                  <a:pt x="68" y="764"/>
                </a:cubicBezTo>
                <a:cubicBezTo>
                  <a:pt x="61" y="764"/>
                  <a:pt x="55" y="758"/>
                  <a:pt x="55" y="751"/>
                </a:cubicBezTo>
                <a:cubicBezTo>
                  <a:pt x="55" y="743"/>
                  <a:pt x="61" y="737"/>
                  <a:pt x="68" y="737"/>
                </a:cubicBezTo>
                <a:cubicBezTo>
                  <a:pt x="68" y="737"/>
                  <a:pt x="68" y="737"/>
                  <a:pt x="267" y="737"/>
                </a:cubicBezTo>
                <a:cubicBezTo>
                  <a:pt x="274" y="737"/>
                  <a:pt x="280" y="743"/>
                  <a:pt x="280" y="751"/>
                </a:cubicBezTo>
                <a:cubicBezTo>
                  <a:pt x="280" y="758"/>
                  <a:pt x="274" y="764"/>
                  <a:pt x="267" y="764"/>
                </a:cubicBezTo>
                <a:close/>
                <a:moveTo>
                  <a:pt x="346" y="592"/>
                </a:moveTo>
                <a:cubicBezTo>
                  <a:pt x="346" y="598"/>
                  <a:pt x="346" y="609"/>
                  <a:pt x="346" y="630"/>
                </a:cubicBezTo>
                <a:cubicBezTo>
                  <a:pt x="346" y="630"/>
                  <a:pt x="346" y="630"/>
                  <a:pt x="346" y="631"/>
                </a:cubicBezTo>
                <a:cubicBezTo>
                  <a:pt x="346" y="631"/>
                  <a:pt x="346" y="631"/>
                  <a:pt x="303" y="631"/>
                </a:cubicBezTo>
                <a:cubicBezTo>
                  <a:pt x="303" y="631"/>
                  <a:pt x="303" y="631"/>
                  <a:pt x="303" y="630"/>
                </a:cubicBezTo>
                <a:cubicBezTo>
                  <a:pt x="303" y="630"/>
                  <a:pt x="303" y="630"/>
                  <a:pt x="303" y="592"/>
                </a:cubicBezTo>
                <a:cubicBezTo>
                  <a:pt x="303" y="591"/>
                  <a:pt x="303" y="590"/>
                  <a:pt x="303" y="589"/>
                </a:cubicBezTo>
                <a:cubicBezTo>
                  <a:pt x="281" y="588"/>
                  <a:pt x="262" y="581"/>
                  <a:pt x="243" y="569"/>
                </a:cubicBezTo>
                <a:cubicBezTo>
                  <a:pt x="243" y="569"/>
                  <a:pt x="243" y="569"/>
                  <a:pt x="243" y="569"/>
                </a:cubicBezTo>
                <a:cubicBezTo>
                  <a:pt x="244" y="568"/>
                  <a:pt x="246" y="563"/>
                  <a:pt x="253" y="545"/>
                </a:cubicBezTo>
                <a:cubicBezTo>
                  <a:pt x="255" y="540"/>
                  <a:pt x="259" y="533"/>
                  <a:pt x="262" y="524"/>
                </a:cubicBezTo>
                <a:cubicBezTo>
                  <a:pt x="270" y="530"/>
                  <a:pt x="278" y="535"/>
                  <a:pt x="286" y="538"/>
                </a:cubicBezTo>
                <a:cubicBezTo>
                  <a:pt x="297" y="543"/>
                  <a:pt x="308" y="545"/>
                  <a:pt x="318" y="545"/>
                </a:cubicBezTo>
                <a:cubicBezTo>
                  <a:pt x="347" y="545"/>
                  <a:pt x="362" y="534"/>
                  <a:pt x="362" y="514"/>
                </a:cubicBezTo>
                <a:cubicBezTo>
                  <a:pt x="362" y="510"/>
                  <a:pt x="361" y="507"/>
                  <a:pt x="361" y="504"/>
                </a:cubicBezTo>
                <a:cubicBezTo>
                  <a:pt x="359" y="498"/>
                  <a:pt x="356" y="492"/>
                  <a:pt x="351" y="486"/>
                </a:cubicBezTo>
                <a:cubicBezTo>
                  <a:pt x="349" y="485"/>
                  <a:pt x="348" y="483"/>
                  <a:pt x="346" y="481"/>
                </a:cubicBezTo>
                <a:cubicBezTo>
                  <a:pt x="337" y="473"/>
                  <a:pt x="325" y="466"/>
                  <a:pt x="309" y="458"/>
                </a:cubicBezTo>
                <a:cubicBezTo>
                  <a:pt x="300" y="452"/>
                  <a:pt x="293" y="448"/>
                  <a:pt x="287" y="445"/>
                </a:cubicBezTo>
                <a:cubicBezTo>
                  <a:pt x="281" y="442"/>
                  <a:pt x="278" y="439"/>
                  <a:pt x="275" y="437"/>
                </a:cubicBezTo>
                <a:cubicBezTo>
                  <a:pt x="272" y="435"/>
                  <a:pt x="269" y="432"/>
                  <a:pt x="267" y="431"/>
                </a:cubicBezTo>
                <a:cubicBezTo>
                  <a:pt x="262" y="427"/>
                  <a:pt x="258" y="421"/>
                  <a:pt x="254" y="416"/>
                </a:cubicBezTo>
                <a:cubicBezTo>
                  <a:pt x="253" y="412"/>
                  <a:pt x="251" y="409"/>
                  <a:pt x="250" y="406"/>
                </a:cubicBezTo>
                <a:cubicBezTo>
                  <a:pt x="248" y="401"/>
                  <a:pt x="247" y="397"/>
                  <a:pt x="246" y="393"/>
                </a:cubicBezTo>
                <a:cubicBezTo>
                  <a:pt x="244" y="387"/>
                  <a:pt x="243" y="380"/>
                  <a:pt x="243" y="375"/>
                </a:cubicBezTo>
                <a:cubicBezTo>
                  <a:pt x="243" y="375"/>
                  <a:pt x="243" y="375"/>
                  <a:pt x="243" y="374"/>
                </a:cubicBezTo>
                <a:cubicBezTo>
                  <a:pt x="243" y="366"/>
                  <a:pt x="245" y="358"/>
                  <a:pt x="247" y="352"/>
                </a:cubicBezTo>
                <a:cubicBezTo>
                  <a:pt x="250" y="344"/>
                  <a:pt x="254" y="336"/>
                  <a:pt x="260" y="328"/>
                </a:cubicBezTo>
                <a:cubicBezTo>
                  <a:pt x="260" y="328"/>
                  <a:pt x="261" y="328"/>
                  <a:pt x="261" y="327"/>
                </a:cubicBezTo>
                <a:cubicBezTo>
                  <a:pt x="268" y="317"/>
                  <a:pt x="279" y="310"/>
                  <a:pt x="292" y="305"/>
                </a:cubicBezTo>
                <a:cubicBezTo>
                  <a:pt x="295" y="304"/>
                  <a:pt x="299" y="302"/>
                  <a:pt x="303" y="301"/>
                </a:cubicBezTo>
                <a:cubicBezTo>
                  <a:pt x="303" y="301"/>
                  <a:pt x="303" y="301"/>
                  <a:pt x="303" y="267"/>
                </a:cubicBezTo>
                <a:cubicBezTo>
                  <a:pt x="303" y="267"/>
                  <a:pt x="303" y="267"/>
                  <a:pt x="303" y="266"/>
                </a:cubicBezTo>
                <a:cubicBezTo>
                  <a:pt x="303" y="266"/>
                  <a:pt x="303" y="266"/>
                  <a:pt x="346" y="266"/>
                </a:cubicBezTo>
                <a:cubicBezTo>
                  <a:pt x="346" y="266"/>
                  <a:pt x="346" y="266"/>
                  <a:pt x="346" y="267"/>
                </a:cubicBezTo>
                <a:cubicBezTo>
                  <a:pt x="346" y="267"/>
                  <a:pt x="346" y="267"/>
                  <a:pt x="346" y="299"/>
                </a:cubicBezTo>
                <a:cubicBezTo>
                  <a:pt x="357" y="300"/>
                  <a:pt x="366" y="302"/>
                  <a:pt x="374" y="305"/>
                </a:cubicBezTo>
                <a:cubicBezTo>
                  <a:pt x="384" y="308"/>
                  <a:pt x="392" y="312"/>
                  <a:pt x="398" y="316"/>
                </a:cubicBezTo>
                <a:cubicBezTo>
                  <a:pt x="398" y="316"/>
                  <a:pt x="398" y="316"/>
                  <a:pt x="393" y="328"/>
                </a:cubicBezTo>
                <a:cubicBezTo>
                  <a:pt x="392" y="334"/>
                  <a:pt x="389" y="341"/>
                  <a:pt x="385" y="352"/>
                </a:cubicBezTo>
                <a:cubicBezTo>
                  <a:pt x="384" y="355"/>
                  <a:pt x="384" y="357"/>
                  <a:pt x="383" y="359"/>
                </a:cubicBezTo>
                <a:cubicBezTo>
                  <a:pt x="379" y="357"/>
                  <a:pt x="376" y="355"/>
                  <a:pt x="373" y="353"/>
                </a:cubicBezTo>
                <a:cubicBezTo>
                  <a:pt x="359" y="345"/>
                  <a:pt x="344" y="341"/>
                  <a:pt x="328" y="341"/>
                </a:cubicBezTo>
                <a:cubicBezTo>
                  <a:pt x="317" y="341"/>
                  <a:pt x="308" y="344"/>
                  <a:pt x="302" y="350"/>
                </a:cubicBezTo>
                <a:cubicBezTo>
                  <a:pt x="296" y="356"/>
                  <a:pt x="293" y="364"/>
                  <a:pt x="293" y="373"/>
                </a:cubicBezTo>
                <a:cubicBezTo>
                  <a:pt x="293" y="379"/>
                  <a:pt x="296" y="386"/>
                  <a:pt x="301" y="393"/>
                </a:cubicBezTo>
                <a:cubicBezTo>
                  <a:pt x="307" y="400"/>
                  <a:pt x="317" y="408"/>
                  <a:pt x="330" y="416"/>
                </a:cubicBezTo>
                <a:cubicBezTo>
                  <a:pt x="335" y="418"/>
                  <a:pt x="339" y="421"/>
                  <a:pt x="345" y="424"/>
                </a:cubicBezTo>
                <a:cubicBezTo>
                  <a:pt x="356" y="429"/>
                  <a:pt x="365" y="434"/>
                  <a:pt x="372" y="439"/>
                </a:cubicBezTo>
                <a:cubicBezTo>
                  <a:pt x="377" y="442"/>
                  <a:pt x="381" y="446"/>
                  <a:pt x="385" y="449"/>
                </a:cubicBezTo>
                <a:cubicBezTo>
                  <a:pt x="388" y="452"/>
                  <a:pt x="391" y="456"/>
                  <a:pt x="394" y="460"/>
                </a:cubicBezTo>
                <a:cubicBezTo>
                  <a:pt x="398" y="465"/>
                  <a:pt x="401" y="471"/>
                  <a:pt x="403" y="477"/>
                </a:cubicBezTo>
                <a:cubicBezTo>
                  <a:pt x="404" y="478"/>
                  <a:pt x="404" y="480"/>
                  <a:pt x="405" y="481"/>
                </a:cubicBezTo>
                <a:cubicBezTo>
                  <a:pt x="407" y="488"/>
                  <a:pt x="410" y="496"/>
                  <a:pt x="410" y="504"/>
                </a:cubicBezTo>
                <a:cubicBezTo>
                  <a:pt x="411" y="506"/>
                  <a:pt x="411" y="509"/>
                  <a:pt x="411" y="511"/>
                </a:cubicBezTo>
                <a:cubicBezTo>
                  <a:pt x="411" y="515"/>
                  <a:pt x="410" y="519"/>
                  <a:pt x="410" y="522"/>
                </a:cubicBezTo>
                <a:cubicBezTo>
                  <a:pt x="408" y="530"/>
                  <a:pt x="406" y="538"/>
                  <a:pt x="402" y="545"/>
                </a:cubicBezTo>
                <a:cubicBezTo>
                  <a:pt x="400" y="550"/>
                  <a:pt x="397" y="554"/>
                  <a:pt x="393" y="558"/>
                </a:cubicBezTo>
                <a:cubicBezTo>
                  <a:pt x="390" y="562"/>
                  <a:pt x="386" y="566"/>
                  <a:pt x="381" y="569"/>
                </a:cubicBezTo>
                <a:cubicBezTo>
                  <a:pt x="372" y="577"/>
                  <a:pt x="360" y="582"/>
                  <a:pt x="346" y="585"/>
                </a:cubicBezTo>
                <a:cubicBezTo>
                  <a:pt x="346" y="585"/>
                  <a:pt x="346" y="585"/>
                  <a:pt x="346" y="592"/>
                </a:cubicBezTo>
                <a:close/>
                <a:moveTo>
                  <a:pt x="503" y="764"/>
                </a:moveTo>
                <a:cubicBezTo>
                  <a:pt x="503" y="764"/>
                  <a:pt x="503" y="764"/>
                  <a:pt x="387" y="764"/>
                </a:cubicBezTo>
                <a:cubicBezTo>
                  <a:pt x="380" y="764"/>
                  <a:pt x="374" y="758"/>
                  <a:pt x="374" y="751"/>
                </a:cubicBezTo>
                <a:cubicBezTo>
                  <a:pt x="374" y="743"/>
                  <a:pt x="380" y="737"/>
                  <a:pt x="387" y="737"/>
                </a:cubicBezTo>
                <a:cubicBezTo>
                  <a:pt x="387" y="737"/>
                  <a:pt x="387" y="737"/>
                  <a:pt x="503" y="737"/>
                </a:cubicBezTo>
                <a:cubicBezTo>
                  <a:pt x="511" y="737"/>
                  <a:pt x="517" y="743"/>
                  <a:pt x="517" y="751"/>
                </a:cubicBezTo>
                <a:cubicBezTo>
                  <a:pt x="517" y="758"/>
                  <a:pt x="511" y="764"/>
                  <a:pt x="503" y="764"/>
                </a:cubicBezTo>
                <a:close/>
                <a:moveTo>
                  <a:pt x="586" y="663"/>
                </a:moveTo>
                <a:cubicBezTo>
                  <a:pt x="586" y="663"/>
                  <a:pt x="586" y="663"/>
                  <a:pt x="389" y="663"/>
                </a:cubicBezTo>
                <a:cubicBezTo>
                  <a:pt x="385" y="663"/>
                  <a:pt x="380" y="661"/>
                  <a:pt x="378" y="657"/>
                </a:cubicBezTo>
                <a:cubicBezTo>
                  <a:pt x="378" y="657"/>
                  <a:pt x="378" y="657"/>
                  <a:pt x="378" y="643"/>
                </a:cubicBezTo>
                <a:cubicBezTo>
                  <a:pt x="380" y="640"/>
                  <a:pt x="385" y="637"/>
                  <a:pt x="389" y="637"/>
                </a:cubicBezTo>
                <a:cubicBezTo>
                  <a:pt x="389" y="637"/>
                  <a:pt x="389" y="637"/>
                  <a:pt x="586" y="637"/>
                </a:cubicBezTo>
                <a:cubicBezTo>
                  <a:pt x="594" y="637"/>
                  <a:pt x="599" y="643"/>
                  <a:pt x="599" y="651"/>
                </a:cubicBezTo>
                <a:cubicBezTo>
                  <a:pt x="599" y="657"/>
                  <a:pt x="594" y="663"/>
                  <a:pt x="586" y="663"/>
                </a:cubicBezTo>
                <a:close/>
                <a:moveTo>
                  <a:pt x="586" y="563"/>
                </a:moveTo>
                <a:cubicBezTo>
                  <a:pt x="586" y="563"/>
                  <a:pt x="586" y="563"/>
                  <a:pt x="448" y="563"/>
                </a:cubicBezTo>
                <a:cubicBezTo>
                  <a:pt x="451" y="554"/>
                  <a:pt x="454" y="545"/>
                  <a:pt x="455" y="536"/>
                </a:cubicBezTo>
                <a:cubicBezTo>
                  <a:pt x="455" y="536"/>
                  <a:pt x="455" y="536"/>
                  <a:pt x="586" y="536"/>
                </a:cubicBezTo>
                <a:cubicBezTo>
                  <a:pt x="594" y="536"/>
                  <a:pt x="599" y="542"/>
                  <a:pt x="599" y="550"/>
                </a:cubicBezTo>
                <a:cubicBezTo>
                  <a:pt x="599" y="557"/>
                  <a:pt x="594" y="563"/>
                  <a:pt x="586" y="563"/>
                </a:cubicBezTo>
                <a:close/>
                <a:moveTo>
                  <a:pt x="586" y="462"/>
                </a:moveTo>
                <a:cubicBezTo>
                  <a:pt x="586" y="462"/>
                  <a:pt x="586" y="462"/>
                  <a:pt x="440" y="462"/>
                </a:cubicBezTo>
                <a:cubicBezTo>
                  <a:pt x="435" y="452"/>
                  <a:pt x="429" y="444"/>
                  <a:pt x="421" y="435"/>
                </a:cubicBezTo>
                <a:cubicBezTo>
                  <a:pt x="421" y="435"/>
                  <a:pt x="421" y="435"/>
                  <a:pt x="586" y="435"/>
                </a:cubicBezTo>
                <a:cubicBezTo>
                  <a:pt x="593" y="435"/>
                  <a:pt x="599" y="441"/>
                  <a:pt x="599" y="448"/>
                </a:cubicBezTo>
                <a:cubicBezTo>
                  <a:pt x="599" y="456"/>
                  <a:pt x="593" y="462"/>
                  <a:pt x="586" y="462"/>
                </a:cubicBezTo>
                <a:close/>
                <a:moveTo>
                  <a:pt x="586" y="361"/>
                </a:moveTo>
                <a:cubicBezTo>
                  <a:pt x="586" y="361"/>
                  <a:pt x="586" y="361"/>
                  <a:pt x="416" y="361"/>
                </a:cubicBezTo>
                <a:cubicBezTo>
                  <a:pt x="416" y="361"/>
                  <a:pt x="416" y="361"/>
                  <a:pt x="420" y="351"/>
                </a:cubicBezTo>
                <a:cubicBezTo>
                  <a:pt x="422" y="345"/>
                  <a:pt x="424" y="339"/>
                  <a:pt x="426" y="334"/>
                </a:cubicBezTo>
                <a:cubicBezTo>
                  <a:pt x="426" y="334"/>
                  <a:pt x="426" y="333"/>
                  <a:pt x="426" y="333"/>
                </a:cubicBezTo>
                <a:cubicBezTo>
                  <a:pt x="426" y="333"/>
                  <a:pt x="426" y="333"/>
                  <a:pt x="586" y="333"/>
                </a:cubicBezTo>
                <a:cubicBezTo>
                  <a:pt x="593" y="333"/>
                  <a:pt x="599" y="339"/>
                  <a:pt x="599" y="347"/>
                </a:cubicBezTo>
                <a:cubicBezTo>
                  <a:pt x="599" y="354"/>
                  <a:pt x="593" y="361"/>
                  <a:pt x="586" y="361"/>
                </a:cubicBezTo>
                <a:close/>
                <a:moveTo>
                  <a:pt x="586" y="260"/>
                </a:moveTo>
                <a:cubicBezTo>
                  <a:pt x="586" y="260"/>
                  <a:pt x="586" y="260"/>
                  <a:pt x="414" y="260"/>
                </a:cubicBezTo>
                <a:cubicBezTo>
                  <a:pt x="408" y="257"/>
                  <a:pt x="401" y="254"/>
                  <a:pt x="393" y="251"/>
                </a:cubicBezTo>
                <a:cubicBezTo>
                  <a:pt x="393" y="251"/>
                  <a:pt x="393" y="251"/>
                  <a:pt x="393" y="251"/>
                </a:cubicBezTo>
                <a:cubicBezTo>
                  <a:pt x="388" y="250"/>
                  <a:pt x="383" y="249"/>
                  <a:pt x="378" y="247"/>
                </a:cubicBezTo>
                <a:cubicBezTo>
                  <a:pt x="378" y="247"/>
                  <a:pt x="378" y="247"/>
                  <a:pt x="378" y="238"/>
                </a:cubicBezTo>
                <a:cubicBezTo>
                  <a:pt x="380" y="235"/>
                  <a:pt x="385" y="232"/>
                  <a:pt x="389" y="232"/>
                </a:cubicBezTo>
                <a:cubicBezTo>
                  <a:pt x="389" y="232"/>
                  <a:pt x="389" y="232"/>
                  <a:pt x="586" y="232"/>
                </a:cubicBezTo>
                <a:cubicBezTo>
                  <a:pt x="594" y="232"/>
                  <a:pt x="599" y="238"/>
                  <a:pt x="599" y="246"/>
                </a:cubicBezTo>
                <a:cubicBezTo>
                  <a:pt x="599" y="254"/>
                  <a:pt x="594" y="260"/>
                  <a:pt x="586" y="260"/>
                </a:cubicBezTo>
                <a:close/>
                <a:moveTo>
                  <a:pt x="586" y="159"/>
                </a:moveTo>
                <a:cubicBezTo>
                  <a:pt x="586" y="159"/>
                  <a:pt x="586" y="159"/>
                  <a:pt x="387" y="159"/>
                </a:cubicBezTo>
                <a:cubicBezTo>
                  <a:pt x="380" y="159"/>
                  <a:pt x="374" y="153"/>
                  <a:pt x="374" y="146"/>
                </a:cubicBezTo>
                <a:cubicBezTo>
                  <a:pt x="374" y="139"/>
                  <a:pt x="380" y="133"/>
                  <a:pt x="387" y="133"/>
                </a:cubicBezTo>
                <a:cubicBezTo>
                  <a:pt x="387" y="133"/>
                  <a:pt x="387" y="133"/>
                  <a:pt x="586" y="133"/>
                </a:cubicBezTo>
                <a:cubicBezTo>
                  <a:pt x="593" y="133"/>
                  <a:pt x="599" y="139"/>
                  <a:pt x="599" y="146"/>
                </a:cubicBezTo>
                <a:cubicBezTo>
                  <a:pt x="599" y="153"/>
                  <a:pt x="593" y="159"/>
                  <a:pt x="586" y="159"/>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a:extLst>
              <a:ext uri="{FF2B5EF4-FFF2-40B4-BE49-F238E27FC236}">
                <a16:creationId xmlns:a16="http://schemas.microsoft.com/office/drawing/2014/main" id="{EE285610-F84B-4677-88B0-5B24CF294029}"/>
              </a:ext>
            </a:extLst>
          </p:cNvPr>
          <p:cNvGrpSpPr/>
          <p:nvPr/>
        </p:nvGrpSpPr>
        <p:grpSpPr>
          <a:xfrm>
            <a:off x="6249958" y="960151"/>
            <a:ext cx="267843" cy="267843"/>
            <a:chOff x="6249958" y="960151"/>
            <a:chExt cx="267843" cy="267843"/>
          </a:xfrm>
        </p:grpSpPr>
        <p:sp>
          <p:nvSpPr>
            <p:cNvPr id="76" name="AutoShape 30">
              <a:extLst>
                <a:ext uri="{FF2B5EF4-FFF2-40B4-BE49-F238E27FC236}">
                  <a16:creationId xmlns:a16="http://schemas.microsoft.com/office/drawing/2014/main" id="{C91C2591-891D-4153-8403-021BD0847838}"/>
                </a:ext>
              </a:extLst>
            </p:cNvPr>
            <p:cNvSpPr>
              <a:spLocks noChangeAspect="1" noChangeArrowheads="1" noTextEdit="1"/>
            </p:cNvSpPr>
            <p:nvPr/>
          </p:nvSpPr>
          <p:spPr bwMode="auto">
            <a:xfrm>
              <a:off x="6249958" y="960151"/>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32">
              <a:extLst>
                <a:ext uri="{FF2B5EF4-FFF2-40B4-BE49-F238E27FC236}">
                  <a16:creationId xmlns:a16="http://schemas.microsoft.com/office/drawing/2014/main" id="{E7D01B7A-69B7-4C71-967B-45FCBD9D27B6}"/>
                </a:ext>
              </a:extLst>
            </p:cNvPr>
            <p:cNvSpPr>
              <a:spLocks noEditPoints="1"/>
            </p:cNvSpPr>
            <p:nvPr/>
          </p:nvSpPr>
          <p:spPr bwMode="auto">
            <a:xfrm>
              <a:off x="6313199" y="976891"/>
              <a:ext cx="141362" cy="235293"/>
            </a:xfrm>
            <a:custGeom>
              <a:avLst/>
              <a:gdLst>
                <a:gd name="T0" fmla="*/ 126 w 528"/>
                <a:gd name="T1" fmla="*/ 723 h 880"/>
                <a:gd name="T2" fmla="*/ 126 w 528"/>
                <a:gd name="T3" fmla="*/ 767 h 880"/>
                <a:gd name="T4" fmla="*/ 424 w 528"/>
                <a:gd name="T5" fmla="*/ 745 h 880"/>
                <a:gd name="T6" fmla="*/ 364 w 528"/>
                <a:gd name="T7" fmla="*/ 785 h 880"/>
                <a:gd name="T8" fmla="*/ 142 w 528"/>
                <a:gd name="T9" fmla="*/ 807 h 880"/>
                <a:gd name="T10" fmla="*/ 154 w 528"/>
                <a:gd name="T11" fmla="*/ 856 h 880"/>
                <a:gd name="T12" fmla="*/ 276 w 528"/>
                <a:gd name="T13" fmla="*/ 878 h 880"/>
                <a:gd name="T14" fmla="*/ 386 w 528"/>
                <a:gd name="T15" fmla="*/ 836 h 880"/>
                <a:gd name="T16" fmla="*/ 364 w 528"/>
                <a:gd name="T17" fmla="*/ 785 h 880"/>
                <a:gd name="T18" fmla="*/ 126 w 528"/>
                <a:gd name="T19" fmla="*/ 661 h 880"/>
                <a:gd name="T20" fmla="*/ 126 w 528"/>
                <a:gd name="T21" fmla="*/ 706 h 880"/>
                <a:gd name="T22" fmla="*/ 424 w 528"/>
                <a:gd name="T23" fmla="*/ 684 h 880"/>
                <a:gd name="T24" fmla="*/ 264 w 528"/>
                <a:gd name="T25" fmla="*/ 0 h 880"/>
                <a:gd name="T26" fmla="*/ 64 w 528"/>
                <a:gd name="T27" fmla="*/ 438 h 880"/>
                <a:gd name="T28" fmla="*/ 127 w 528"/>
                <a:gd name="T29" fmla="*/ 561 h 880"/>
                <a:gd name="T30" fmla="*/ 149 w 528"/>
                <a:gd name="T31" fmla="*/ 630 h 880"/>
                <a:gd name="T32" fmla="*/ 286 w 528"/>
                <a:gd name="T33" fmla="*/ 630 h 880"/>
                <a:gd name="T34" fmla="*/ 379 w 528"/>
                <a:gd name="T35" fmla="*/ 630 h 880"/>
                <a:gd name="T36" fmla="*/ 401 w 528"/>
                <a:gd name="T37" fmla="*/ 561 h 880"/>
                <a:gd name="T38" fmla="*/ 464 w 528"/>
                <a:gd name="T39" fmla="*/ 438 h 880"/>
                <a:gd name="T40" fmla="*/ 264 w 528"/>
                <a:gd name="T41" fmla="*/ 0 h 880"/>
                <a:gd name="T42" fmla="*/ 72 w 528"/>
                <a:gd name="T43" fmla="*/ 360 h 880"/>
                <a:gd name="T44" fmla="*/ 67 w 528"/>
                <a:gd name="T45" fmla="*/ 258 h 880"/>
                <a:gd name="T46" fmla="*/ 55 w 528"/>
                <a:gd name="T47" fmla="*/ 184 h 880"/>
                <a:gd name="T48" fmla="*/ 135 w 528"/>
                <a:gd name="T49" fmla="*/ 184 h 880"/>
                <a:gd name="T50" fmla="*/ 93 w 528"/>
                <a:gd name="T51" fmla="*/ 258 h 880"/>
                <a:gd name="T52" fmla="*/ 112 w 528"/>
                <a:gd name="T53" fmla="*/ 320 h 880"/>
                <a:gd name="T54" fmla="*/ 112 w 528"/>
                <a:gd name="T55" fmla="*/ 400 h 880"/>
                <a:gd name="T56" fmla="*/ 309 w 528"/>
                <a:gd name="T57" fmla="*/ 383 h 880"/>
                <a:gd name="T58" fmla="*/ 309 w 528"/>
                <a:gd name="T59" fmla="*/ 304 h 880"/>
                <a:gd name="T60" fmla="*/ 344 w 528"/>
                <a:gd name="T61" fmla="*/ 280 h 880"/>
                <a:gd name="T62" fmla="*/ 360 w 528"/>
                <a:gd name="T63" fmla="*/ 203 h 880"/>
                <a:gd name="T64" fmla="*/ 371 w 528"/>
                <a:gd name="T65" fmla="*/ 281 h 880"/>
                <a:gd name="T66" fmla="*/ 349 w 528"/>
                <a:gd name="T67" fmla="*/ 344 h 880"/>
                <a:gd name="T68" fmla="*/ 251 w 528"/>
                <a:gd name="T69" fmla="*/ 175 h 880"/>
                <a:gd name="T70" fmla="*/ 193 w 528"/>
                <a:gd name="T71" fmla="*/ 305 h 880"/>
                <a:gd name="T72" fmla="*/ 252 w 528"/>
                <a:gd name="T73" fmla="*/ 341 h 880"/>
                <a:gd name="T74" fmla="*/ 172 w 528"/>
                <a:gd name="T75" fmla="*/ 341 h 880"/>
                <a:gd name="T76" fmla="*/ 153 w 528"/>
                <a:gd name="T77" fmla="*/ 258 h 880"/>
                <a:gd name="T78" fmla="*/ 290 w 528"/>
                <a:gd name="T79" fmla="*/ 127 h 880"/>
                <a:gd name="T80" fmla="*/ 290 w 528"/>
                <a:gd name="T81" fmla="*/ 207 h 880"/>
                <a:gd name="T82" fmla="*/ 411 w 528"/>
                <a:gd name="T83" fmla="*/ 388 h 880"/>
                <a:gd name="T84" fmla="*/ 232 w 528"/>
                <a:gd name="T85" fmla="*/ 453 h 880"/>
                <a:gd name="T86" fmla="*/ 159 w 528"/>
                <a:gd name="T87" fmla="*/ 430 h 880"/>
                <a:gd name="T88" fmla="*/ 238 w 528"/>
                <a:gd name="T89" fmla="*/ 427 h 880"/>
                <a:gd name="T90" fmla="*/ 389 w 528"/>
                <a:gd name="T91" fmla="*/ 373 h 880"/>
                <a:gd name="T92" fmla="*/ 422 w 528"/>
                <a:gd name="T93" fmla="*/ 310 h 880"/>
                <a:gd name="T94" fmla="*/ 422 w 528"/>
                <a:gd name="T95" fmla="*/ 390 h 880"/>
                <a:gd name="T96" fmla="*/ 403 w 528"/>
                <a:gd name="T97" fmla="*/ 214 h 880"/>
                <a:gd name="T98" fmla="*/ 263 w 528"/>
                <a:gd name="T99" fmla="*/ 87 h 880"/>
                <a:gd name="T100" fmla="*/ 206 w 528"/>
                <a:gd name="T101" fmla="*/ 102 h 880"/>
                <a:gd name="T102" fmla="*/ 126 w 528"/>
                <a:gd name="T103" fmla="*/ 102 h 880"/>
                <a:gd name="T104" fmla="*/ 193 w 528"/>
                <a:gd name="T105" fmla="*/ 74 h 880"/>
                <a:gd name="T106" fmla="*/ 442 w 528"/>
                <a:gd name="T107" fmla="*/ 175 h 880"/>
                <a:gd name="T108" fmla="*/ 483 w 528"/>
                <a:gd name="T109" fmla="*/ 21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8" h="880">
                  <a:moveTo>
                    <a:pt x="402" y="723"/>
                  </a:moveTo>
                  <a:cubicBezTo>
                    <a:pt x="126" y="723"/>
                    <a:pt x="126" y="723"/>
                    <a:pt x="126" y="723"/>
                  </a:cubicBezTo>
                  <a:cubicBezTo>
                    <a:pt x="114" y="723"/>
                    <a:pt x="104" y="733"/>
                    <a:pt x="104" y="745"/>
                  </a:cubicBezTo>
                  <a:cubicBezTo>
                    <a:pt x="104" y="757"/>
                    <a:pt x="114" y="767"/>
                    <a:pt x="126" y="767"/>
                  </a:cubicBezTo>
                  <a:cubicBezTo>
                    <a:pt x="402" y="767"/>
                    <a:pt x="402" y="767"/>
                    <a:pt x="402" y="767"/>
                  </a:cubicBezTo>
                  <a:cubicBezTo>
                    <a:pt x="414" y="767"/>
                    <a:pt x="424" y="757"/>
                    <a:pt x="424" y="745"/>
                  </a:cubicBezTo>
                  <a:cubicBezTo>
                    <a:pt x="424" y="733"/>
                    <a:pt x="414" y="723"/>
                    <a:pt x="402" y="723"/>
                  </a:cubicBezTo>
                  <a:close/>
                  <a:moveTo>
                    <a:pt x="364" y="785"/>
                  </a:moveTo>
                  <a:cubicBezTo>
                    <a:pt x="164" y="785"/>
                    <a:pt x="164" y="785"/>
                    <a:pt x="164" y="785"/>
                  </a:cubicBezTo>
                  <a:cubicBezTo>
                    <a:pt x="152" y="785"/>
                    <a:pt x="142" y="795"/>
                    <a:pt x="142" y="807"/>
                  </a:cubicBezTo>
                  <a:cubicBezTo>
                    <a:pt x="142" y="836"/>
                    <a:pt x="142" y="836"/>
                    <a:pt x="142" y="836"/>
                  </a:cubicBezTo>
                  <a:cubicBezTo>
                    <a:pt x="142" y="845"/>
                    <a:pt x="147" y="852"/>
                    <a:pt x="154" y="856"/>
                  </a:cubicBezTo>
                  <a:cubicBezTo>
                    <a:pt x="205" y="880"/>
                    <a:pt x="253" y="878"/>
                    <a:pt x="264" y="878"/>
                  </a:cubicBezTo>
                  <a:cubicBezTo>
                    <a:pt x="276" y="878"/>
                    <a:pt x="276" y="878"/>
                    <a:pt x="276" y="878"/>
                  </a:cubicBezTo>
                  <a:cubicBezTo>
                    <a:pt x="296" y="878"/>
                    <a:pt x="334" y="875"/>
                    <a:pt x="374" y="856"/>
                  </a:cubicBezTo>
                  <a:cubicBezTo>
                    <a:pt x="381" y="852"/>
                    <a:pt x="386" y="845"/>
                    <a:pt x="386" y="836"/>
                  </a:cubicBezTo>
                  <a:cubicBezTo>
                    <a:pt x="386" y="807"/>
                    <a:pt x="386" y="807"/>
                    <a:pt x="386" y="807"/>
                  </a:cubicBezTo>
                  <a:cubicBezTo>
                    <a:pt x="386" y="795"/>
                    <a:pt x="376" y="785"/>
                    <a:pt x="364" y="785"/>
                  </a:cubicBezTo>
                  <a:close/>
                  <a:moveTo>
                    <a:pt x="402" y="661"/>
                  </a:moveTo>
                  <a:cubicBezTo>
                    <a:pt x="126" y="661"/>
                    <a:pt x="126" y="661"/>
                    <a:pt x="126" y="661"/>
                  </a:cubicBezTo>
                  <a:cubicBezTo>
                    <a:pt x="114" y="661"/>
                    <a:pt x="104" y="672"/>
                    <a:pt x="104" y="684"/>
                  </a:cubicBezTo>
                  <a:cubicBezTo>
                    <a:pt x="104" y="696"/>
                    <a:pt x="114" y="706"/>
                    <a:pt x="126" y="706"/>
                  </a:cubicBezTo>
                  <a:cubicBezTo>
                    <a:pt x="402" y="706"/>
                    <a:pt x="402" y="706"/>
                    <a:pt x="402" y="706"/>
                  </a:cubicBezTo>
                  <a:cubicBezTo>
                    <a:pt x="414" y="706"/>
                    <a:pt x="424" y="696"/>
                    <a:pt x="424" y="684"/>
                  </a:cubicBezTo>
                  <a:cubicBezTo>
                    <a:pt x="424" y="672"/>
                    <a:pt x="414" y="661"/>
                    <a:pt x="402" y="661"/>
                  </a:cubicBezTo>
                  <a:close/>
                  <a:moveTo>
                    <a:pt x="264" y="0"/>
                  </a:moveTo>
                  <a:cubicBezTo>
                    <a:pt x="118" y="0"/>
                    <a:pt x="0" y="119"/>
                    <a:pt x="0" y="265"/>
                  </a:cubicBezTo>
                  <a:cubicBezTo>
                    <a:pt x="0" y="329"/>
                    <a:pt x="22" y="390"/>
                    <a:pt x="64" y="438"/>
                  </a:cubicBezTo>
                  <a:cubicBezTo>
                    <a:pt x="64" y="438"/>
                    <a:pt x="64" y="438"/>
                    <a:pt x="66" y="440"/>
                  </a:cubicBezTo>
                  <a:cubicBezTo>
                    <a:pt x="66" y="441"/>
                    <a:pt x="127" y="498"/>
                    <a:pt x="127" y="561"/>
                  </a:cubicBezTo>
                  <a:cubicBezTo>
                    <a:pt x="127" y="561"/>
                    <a:pt x="127" y="561"/>
                    <a:pt x="127" y="630"/>
                  </a:cubicBezTo>
                  <a:cubicBezTo>
                    <a:pt x="127" y="630"/>
                    <a:pt x="127" y="630"/>
                    <a:pt x="149" y="630"/>
                  </a:cubicBezTo>
                  <a:cubicBezTo>
                    <a:pt x="149" y="630"/>
                    <a:pt x="149" y="630"/>
                    <a:pt x="218" y="630"/>
                  </a:cubicBezTo>
                  <a:cubicBezTo>
                    <a:pt x="286" y="630"/>
                    <a:pt x="286" y="630"/>
                    <a:pt x="286" y="630"/>
                  </a:cubicBezTo>
                  <a:cubicBezTo>
                    <a:pt x="286" y="630"/>
                    <a:pt x="286" y="630"/>
                    <a:pt x="334" y="630"/>
                  </a:cubicBezTo>
                  <a:cubicBezTo>
                    <a:pt x="379" y="630"/>
                    <a:pt x="379" y="630"/>
                    <a:pt x="379" y="630"/>
                  </a:cubicBezTo>
                  <a:cubicBezTo>
                    <a:pt x="379" y="630"/>
                    <a:pt x="379" y="630"/>
                    <a:pt x="401" y="630"/>
                  </a:cubicBezTo>
                  <a:cubicBezTo>
                    <a:pt x="401" y="630"/>
                    <a:pt x="401" y="630"/>
                    <a:pt x="401" y="561"/>
                  </a:cubicBezTo>
                  <a:cubicBezTo>
                    <a:pt x="401" y="498"/>
                    <a:pt x="462" y="441"/>
                    <a:pt x="462" y="440"/>
                  </a:cubicBezTo>
                  <a:cubicBezTo>
                    <a:pt x="462" y="440"/>
                    <a:pt x="462" y="440"/>
                    <a:pt x="464" y="438"/>
                  </a:cubicBezTo>
                  <a:cubicBezTo>
                    <a:pt x="506" y="390"/>
                    <a:pt x="528" y="329"/>
                    <a:pt x="528" y="265"/>
                  </a:cubicBezTo>
                  <a:cubicBezTo>
                    <a:pt x="528" y="119"/>
                    <a:pt x="410" y="0"/>
                    <a:pt x="264" y="0"/>
                  </a:cubicBezTo>
                  <a:close/>
                  <a:moveTo>
                    <a:pt x="112" y="400"/>
                  </a:moveTo>
                  <a:cubicBezTo>
                    <a:pt x="89" y="400"/>
                    <a:pt x="72" y="383"/>
                    <a:pt x="72" y="360"/>
                  </a:cubicBezTo>
                  <a:cubicBezTo>
                    <a:pt x="72" y="350"/>
                    <a:pt x="76" y="341"/>
                    <a:pt x="82" y="334"/>
                  </a:cubicBezTo>
                  <a:cubicBezTo>
                    <a:pt x="72" y="310"/>
                    <a:pt x="67" y="284"/>
                    <a:pt x="67" y="258"/>
                  </a:cubicBezTo>
                  <a:cubicBezTo>
                    <a:pt x="67" y="244"/>
                    <a:pt x="68" y="230"/>
                    <a:pt x="71" y="216"/>
                  </a:cubicBezTo>
                  <a:cubicBezTo>
                    <a:pt x="61" y="209"/>
                    <a:pt x="55" y="198"/>
                    <a:pt x="55" y="184"/>
                  </a:cubicBezTo>
                  <a:cubicBezTo>
                    <a:pt x="55" y="162"/>
                    <a:pt x="73" y="144"/>
                    <a:pt x="95" y="144"/>
                  </a:cubicBezTo>
                  <a:cubicBezTo>
                    <a:pt x="117" y="144"/>
                    <a:pt x="135" y="162"/>
                    <a:pt x="135" y="184"/>
                  </a:cubicBezTo>
                  <a:cubicBezTo>
                    <a:pt x="135" y="206"/>
                    <a:pt x="118" y="224"/>
                    <a:pt x="96" y="225"/>
                  </a:cubicBezTo>
                  <a:cubicBezTo>
                    <a:pt x="94" y="235"/>
                    <a:pt x="93" y="247"/>
                    <a:pt x="93" y="258"/>
                  </a:cubicBezTo>
                  <a:cubicBezTo>
                    <a:pt x="93" y="280"/>
                    <a:pt x="97" y="301"/>
                    <a:pt x="105" y="321"/>
                  </a:cubicBezTo>
                  <a:cubicBezTo>
                    <a:pt x="107" y="321"/>
                    <a:pt x="109" y="320"/>
                    <a:pt x="112" y="320"/>
                  </a:cubicBezTo>
                  <a:cubicBezTo>
                    <a:pt x="134" y="320"/>
                    <a:pt x="152" y="338"/>
                    <a:pt x="152" y="360"/>
                  </a:cubicBezTo>
                  <a:cubicBezTo>
                    <a:pt x="152" y="383"/>
                    <a:pt x="134" y="400"/>
                    <a:pt x="112" y="400"/>
                  </a:cubicBezTo>
                  <a:close/>
                  <a:moveTo>
                    <a:pt x="349" y="344"/>
                  </a:moveTo>
                  <a:cubicBezTo>
                    <a:pt x="349" y="365"/>
                    <a:pt x="331" y="383"/>
                    <a:pt x="309" y="383"/>
                  </a:cubicBezTo>
                  <a:cubicBezTo>
                    <a:pt x="286" y="383"/>
                    <a:pt x="269" y="365"/>
                    <a:pt x="269" y="344"/>
                  </a:cubicBezTo>
                  <a:cubicBezTo>
                    <a:pt x="269" y="321"/>
                    <a:pt x="286" y="304"/>
                    <a:pt x="309" y="304"/>
                  </a:cubicBezTo>
                  <a:cubicBezTo>
                    <a:pt x="316" y="304"/>
                    <a:pt x="323" y="306"/>
                    <a:pt x="329" y="309"/>
                  </a:cubicBezTo>
                  <a:cubicBezTo>
                    <a:pt x="337" y="301"/>
                    <a:pt x="341" y="290"/>
                    <a:pt x="344" y="280"/>
                  </a:cubicBezTo>
                  <a:cubicBezTo>
                    <a:pt x="331" y="273"/>
                    <a:pt x="320" y="259"/>
                    <a:pt x="320" y="243"/>
                  </a:cubicBezTo>
                  <a:cubicBezTo>
                    <a:pt x="320" y="221"/>
                    <a:pt x="338" y="203"/>
                    <a:pt x="360" y="203"/>
                  </a:cubicBezTo>
                  <a:cubicBezTo>
                    <a:pt x="383" y="203"/>
                    <a:pt x="400" y="221"/>
                    <a:pt x="400" y="243"/>
                  </a:cubicBezTo>
                  <a:cubicBezTo>
                    <a:pt x="400" y="261"/>
                    <a:pt x="388" y="277"/>
                    <a:pt x="371" y="281"/>
                  </a:cubicBezTo>
                  <a:cubicBezTo>
                    <a:pt x="367" y="299"/>
                    <a:pt x="359" y="317"/>
                    <a:pt x="346" y="330"/>
                  </a:cubicBezTo>
                  <a:cubicBezTo>
                    <a:pt x="348" y="335"/>
                    <a:pt x="349" y="339"/>
                    <a:pt x="349" y="344"/>
                  </a:cubicBezTo>
                  <a:close/>
                  <a:moveTo>
                    <a:pt x="290" y="207"/>
                  </a:moveTo>
                  <a:cubicBezTo>
                    <a:pt x="270" y="207"/>
                    <a:pt x="254" y="193"/>
                    <a:pt x="251" y="175"/>
                  </a:cubicBezTo>
                  <a:cubicBezTo>
                    <a:pt x="210" y="181"/>
                    <a:pt x="179" y="216"/>
                    <a:pt x="179" y="258"/>
                  </a:cubicBezTo>
                  <a:cubicBezTo>
                    <a:pt x="179" y="275"/>
                    <a:pt x="184" y="292"/>
                    <a:pt x="193" y="305"/>
                  </a:cubicBezTo>
                  <a:cubicBezTo>
                    <a:pt x="199" y="302"/>
                    <a:pt x="205" y="301"/>
                    <a:pt x="212" y="301"/>
                  </a:cubicBezTo>
                  <a:cubicBezTo>
                    <a:pt x="234" y="301"/>
                    <a:pt x="252" y="318"/>
                    <a:pt x="252" y="341"/>
                  </a:cubicBezTo>
                  <a:cubicBezTo>
                    <a:pt x="252" y="363"/>
                    <a:pt x="234" y="381"/>
                    <a:pt x="212" y="381"/>
                  </a:cubicBezTo>
                  <a:cubicBezTo>
                    <a:pt x="190" y="381"/>
                    <a:pt x="172" y="363"/>
                    <a:pt x="172" y="341"/>
                  </a:cubicBezTo>
                  <a:cubicBezTo>
                    <a:pt x="172" y="335"/>
                    <a:pt x="173" y="330"/>
                    <a:pt x="175" y="325"/>
                  </a:cubicBezTo>
                  <a:cubicBezTo>
                    <a:pt x="161" y="306"/>
                    <a:pt x="153" y="282"/>
                    <a:pt x="153" y="258"/>
                  </a:cubicBezTo>
                  <a:cubicBezTo>
                    <a:pt x="153" y="200"/>
                    <a:pt x="198" y="152"/>
                    <a:pt x="255" y="148"/>
                  </a:cubicBezTo>
                  <a:cubicBezTo>
                    <a:pt x="262" y="135"/>
                    <a:pt x="275" y="127"/>
                    <a:pt x="290" y="127"/>
                  </a:cubicBezTo>
                  <a:cubicBezTo>
                    <a:pt x="312" y="127"/>
                    <a:pt x="329" y="145"/>
                    <a:pt x="329" y="167"/>
                  </a:cubicBezTo>
                  <a:cubicBezTo>
                    <a:pt x="329" y="189"/>
                    <a:pt x="312" y="207"/>
                    <a:pt x="290" y="207"/>
                  </a:cubicBezTo>
                  <a:close/>
                  <a:moveTo>
                    <a:pt x="422" y="390"/>
                  </a:moveTo>
                  <a:cubicBezTo>
                    <a:pt x="418" y="390"/>
                    <a:pt x="414" y="390"/>
                    <a:pt x="411" y="388"/>
                  </a:cubicBezTo>
                  <a:cubicBezTo>
                    <a:pt x="374" y="431"/>
                    <a:pt x="320" y="455"/>
                    <a:pt x="263" y="455"/>
                  </a:cubicBezTo>
                  <a:cubicBezTo>
                    <a:pt x="252" y="455"/>
                    <a:pt x="242" y="454"/>
                    <a:pt x="232" y="453"/>
                  </a:cubicBezTo>
                  <a:cubicBezTo>
                    <a:pt x="224" y="463"/>
                    <a:pt x="212" y="470"/>
                    <a:pt x="198" y="470"/>
                  </a:cubicBezTo>
                  <a:cubicBezTo>
                    <a:pt x="177" y="470"/>
                    <a:pt x="159" y="453"/>
                    <a:pt x="159" y="430"/>
                  </a:cubicBezTo>
                  <a:cubicBezTo>
                    <a:pt x="159" y="408"/>
                    <a:pt x="177" y="390"/>
                    <a:pt x="198" y="390"/>
                  </a:cubicBezTo>
                  <a:cubicBezTo>
                    <a:pt x="219" y="390"/>
                    <a:pt x="236" y="406"/>
                    <a:pt x="238" y="427"/>
                  </a:cubicBezTo>
                  <a:cubicBezTo>
                    <a:pt x="246" y="428"/>
                    <a:pt x="255" y="429"/>
                    <a:pt x="263" y="429"/>
                  </a:cubicBezTo>
                  <a:cubicBezTo>
                    <a:pt x="312" y="429"/>
                    <a:pt x="357" y="408"/>
                    <a:pt x="389" y="373"/>
                  </a:cubicBezTo>
                  <a:cubicBezTo>
                    <a:pt x="385" y="366"/>
                    <a:pt x="383" y="359"/>
                    <a:pt x="383" y="350"/>
                  </a:cubicBezTo>
                  <a:cubicBezTo>
                    <a:pt x="383" y="328"/>
                    <a:pt x="400" y="310"/>
                    <a:pt x="422" y="310"/>
                  </a:cubicBezTo>
                  <a:cubicBezTo>
                    <a:pt x="444" y="310"/>
                    <a:pt x="462" y="328"/>
                    <a:pt x="462" y="350"/>
                  </a:cubicBezTo>
                  <a:cubicBezTo>
                    <a:pt x="462" y="372"/>
                    <a:pt x="444" y="390"/>
                    <a:pt x="422" y="390"/>
                  </a:cubicBezTo>
                  <a:close/>
                  <a:moveTo>
                    <a:pt x="443" y="254"/>
                  </a:moveTo>
                  <a:cubicBezTo>
                    <a:pt x="421" y="254"/>
                    <a:pt x="403" y="236"/>
                    <a:pt x="403" y="214"/>
                  </a:cubicBezTo>
                  <a:cubicBezTo>
                    <a:pt x="403" y="202"/>
                    <a:pt x="409" y="192"/>
                    <a:pt x="417" y="184"/>
                  </a:cubicBezTo>
                  <a:cubicBezTo>
                    <a:pt x="389" y="125"/>
                    <a:pt x="329" y="87"/>
                    <a:pt x="263" y="87"/>
                  </a:cubicBezTo>
                  <a:cubicBezTo>
                    <a:pt x="243" y="87"/>
                    <a:pt x="224" y="90"/>
                    <a:pt x="205" y="97"/>
                  </a:cubicBezTo>
                  <a:cubicBezTo>
                    <a:pt x="206" y="99"/>
                    <a:pt x="206" y="101"/>
                    <a:pt x="206" y="102"/>
                  </a:cubicBezTo>
                  <a:cubicBezTo>
                    <a:pt x="206" y="125"/>
                    <a:pt x="188" y="143"/>
                    <a:pt x="166" y="143"/>
                  </a:cubicBezTo>
                  <a:cubicBezTo>
                    <a:pt x="144" y="143"/>
                    <a:pt x="126" y="125"/>
                    <a:pt x="126" y="102"/>
                  </a:cubicBezTo>
                  <a:cubicBezTo>
                    <a:pt x="126" y="81"/>
                    <a:pt x="144" y="63"/>
                    <a:pt x="166" y="63"/>
                  </a:cubicBezTo>
                  <a:cubicBezTo>
                    <a:pt x="177" y="63"/>
                    <a:pt x="186" y="67"/>
                    <a:pt x="193" y="74"/>
                  </a:cubicBezTo>
                  <a:cubicBezTo>
                    <a:pt x="215" y="65"/>
                    <a:pt x="239" y="61"/>
                    <a:pt x="263" y="61"/>
                  </a:cubicBezTo>
                  <a:cubicBezTo>
                    <a:pt x="340" y="61"/>
                    <a:pt x="409" y="105"/>
                    <a:pt x="442" y="175"/>
                  </a:cubicBezTo>
                  <a:cubicBezTo>
                    <a:pt x="442" y="175"/>
                    <a:pt x="443" y="174"/>
                    <a:pt x="443" y="174"/>
                  </a:cubicBezTo>
                  <a:cubicBezTo>
                    <a:pt x="466" y="174"/>
                    <a:pt x="483" y="192"/>
                    <a:pt x="483" y="214"/>
                  </a:cubicBezTo>
                  <a:cubicBezTo>
                    <a:pt x="483" y="236"/>
                    <a:pt x="466" y="254"/>
                    <a:pt x="443" y="254"/>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77">
            <a:extLst>
              <a:ext uri="{FF2B5EF4-FFF2-40B4-BE49-F238E27FC236}">
                <a16:creationId xmlns:a16="http://schemas.microsoft.com/office/drawing/2014/main" id="{5C646A5A-5EB1-4485-A258-C32E003BC101}"/>
              </a:ext>
            </a:extLst>
          </p:cNvPr>
          <p:cNvGrpSpPr>
            <a:grpSpLocks noChangeAspect="1"/>
          </p:cNvGrpSpPr>
          <p:nvPr/>
        </p:nvGrpSpPr>
        <p:grpSpPr>
          <a:xfrm>
            <a:off x="3758145" y="941880"/>
            <a:ext cx="306910" cy="306910"/>
            <a:chOff x="5961063" y="3294063"/>
            <a:chExt cx="269875" cy="269875"/>
          </a:xfrm>
        </p:grpSpPr>
        <p:sp>
          <p:nvSpPr>
            <p:cNvPr id="79" name="Oval 14">
              <a:extLst>
                <a:ext uri="{FF2B5EF4-FFF2-40B4-BE49-F238E27FC236}">
                  <a16:creationId xmlns:a16="http://schemas.microsoft.com/office/drawing/2014/main" id="{771F6122-679C-4A54-8D3C-D810B743F2AF}"/>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15">
              <a:extLst>
                <a:ext uri="{FF2B5EF4-FFF2-40B4-BE49-F238E27FC236}">
                  <a16:creationId xmlns:a16="http://schemas.microsoft.com/office/drawing/2014/main" id="{8B7970EF-FBE9-44AA-AAC4-5D44F20F2A6D}"/>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a:extLst>
              <a:ext uri="{FF2B5EF4-FFF2-40B4-BE49-F238E27FC236}">
                <a16:creationId xmlns:a16="http://schemas.microsoft.com/office/drawing/2014/main" id="{3D816C7D-4207-4087-87C0-6D2D3AAD306A}"/>
              </a:ext>
            </a:extLst>
          </p:cNvPr>
          <p:cNvGrpSpPr>
            <a:grpSpLocks noChangeAspect="1"/>
          </p:cNvGrpSpPr>
          <p:nvPr/>
        </p:nvGrpSpPr>
        <p:grpSpPr>
          <a:xfrm>
            <a:off x="5347368" y="1490408"/>
            <a:ext cx="306910" cy="306910"/>
            <a:chOff x="5961063" y="3294063"/>
            <a:chExt cx="269875" cy="269875"/>
          </a:xfrm>
        </p:grpSpPr>
        <p:sp>
          <p:nvSpPr>
            <p:cNvPr id="82" name="Oval 14">
              <a:extLst>
                <a:ext uri="{FF2B5EF4-FFF2-40B4-BE49-F238E27FC236}">
                  <a16:creationId xmlns:a16="http://schemas.microsoft.com/office/drawing/2014/main" id="{DCF83B53-317C-41F8-95C7-AE6BDA67DE0C}"/>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5">
              <a:extLst>
                <a:ext uri="{FF2B5EF4-FFF2-40B4-BE49-F238E27FC236}">
                  <a16:creationId xmlns:a16="http://schemas.microsoft.com/office/drawing/2014/main" id="{CB3EBE0F-CA63-4D63-AB67-55555568905E}"/>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83">
            <a:extLst>
              <a:ext uri="{FF2B5EF4-FFF2-40B4-BE49-F238E27FC236}">
                <a16:creationId xmlns:a16="http://schemas.microsoft.com/office/drawing/2014/main" id="{AB44C485-F169-40AA-A702-5B364C7EAFAA}"/>
              </a:ext>
            </a:extLst>
          </p:cNvPr>
          <p:cNvGrpSpPr>
            <a:grpSpLocks noChangeAspect="1"/>
          </p:cNvGrpSpPr>
          <p:nvPr/>
        </p:nvGrpSpPr>
        <p:grpSpPr>
          <a:xfrm>
            <a:off x="4824947" y="2046726"/>
            <a:ext cx="306910" cy="306910"/>
            <a:chOff x="5961063" y="3294063"/>
            <a:chExt cx="269875" cy="269875"/>
          </a:xfrm>
        </p:grpSpPr>
        <p:sp>
          <p:nvSpPr>
            <p:cNvPr id="85" name="Oval 14">
              <a:extLst>
                <a:ext uri="{FF2B5EF4-FFF2-40B4-BE49-F238E27FC236}">
                  <a16:creationId xmlns:a16="http://schemas.microsoft.com/office/drawing/2014/main" id="{8840103C-4428-401C-84DB-D4E029914749}"/>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5">
              <a:extLst>
                <a:ext uri="{FF2B5EF4-FFF2-40B4-BE49-F238E27FC236}">
                  <a16:creationId xmlns:a16="http://schemas.microsoft.com/office/drawing/2014/main" id="{7399AF89-E0EE-4ED8-BC9B-47DCC8FFEE06}"/>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a:extLst>
              <a:ext uri="{FF2B5EF4-FFF2-40B4-BE49-F238E27FC236}">
                <a16:creationId xmlns:a16="http://schemas.microsoft.com/office/drawing/2014/main" id="{3D5FFE3A-DE71-4AD2-BC33-F757C28AAC68}"/>
              </a:ext>
            </a:extLst>
          </p:cNvPr>
          <p:cNvGrpSpPr/>
          <p:nvPr/>
        </p:nvGrpSpPr>
        <p:grpSpPr>
          <a:xfrm>
            <a:off x="2407323" y="6170449"/>
            <a:ext cx="7377357" cy="566735"/>
            <a:chOff x="2382181" y="6116474"/>
            <a:chExt cx="7377357" cy="566735"/>
          </a:xfrm>
        </p:grpSpPr>
        <p:grpSp>
          <p:nvGrpSpPr>
            <p:cNvPr id="90" name="Group 89">
              <a:extLst>
                <a:ext uri="{FF2B5EF4-FFF2-40B4-BE49-F238E27FC236}">
                  <a16:creationId xmlns:a16="http://schemas.microsoft.com/office/drawing/2014/main" id="{67A05A3C-E338-4050-A5B5-C7CB7D3E9295}"/>
                </a:ext>
              </a:extLst>
            </p:cNvPr>
            <p:cNvGrpSpPr>
              <a:grpSpLocks noChangeAspect="1"/>
            </p:cNvGrpSpPr>
            <p:nvPr/>
          </p:nvGrpSpPr>
          <p:grpSpPr>
            <a:xfrm>
              <a:off x="3332789" y="6252262"/>
              <a:ext cx="306910" cy="306910"/>
              <a:chOff x="5961063" y="3294063"/>
              <a:chExt cx="269875" cy="269875"/>
            </a:xfrm>
          </p:grpSpPr>
          <p:sp>
            <p:nvSpPr>
              <p:cNvPr id="91" name="Oval 14">
                <a:extLst>
                  <a:ext uri="{FF2B5EF4-FFF2-40B4-BE49-F238E27FC236}">
                    <a16:creationId xmlns:a16="http://schemas.microsoft.com/office/drawing/2014/main" id="{396144E3-DBCD-4BF2-B9BE-8617376A12C9}"/>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15">
                <a:extLst>
                  <a:ext uri="{FF2B5EF4-FFF2-40B4-BE49-F238E27FC236}">
                    <a16:creationId xmlns:a16="http://schemas.microsoft.com/office/drawing/2014/main" id="{9161F9F8-BB99-49F6-BE38-812EFB8BF25F}"/>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extBox 1">
              <a:extLst>
                <a:ext uri="{FF2B5EF4-FFF2-40B4-BE49-F238E27FC236}">
                  <a16:creationId xmlns:a16="http://schemas.microsoft.com/office/drawing/2014/main" id="{2A657395-8D3C-41A5-9F8A-7326B878ED97}"/>
                </a:ext>
              </a:extLst>
            </p:cNvPr>
            <p:cNvSpPr txBox="1"/>
            <p:nvPr/>
          </p:nvSpPr>
          <p:spPr>
            <a:xfrm>
              <a:off x="2382181" y="6116474"/>
              <a:ext cx="7377357" cy="56673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000000"/>
                  </a:solidFill>
                </a:rPr>
                <a:t>Legend |       References to a completed Five-Year Action Plan satisfies this requirement</a:t>
              </a:r>
            </a:p>
          </p:txBody>
        </p:sp>
      </p:grpSp>
      <p:sp>
        <p:nvSpPr>
          <p:cNvPr id="88" name="ee4pFootnotes">
            <a:extLst>
              <a:ext uri="{FF2B5EF4-FFF2-40B4-BE49-F238E27FC236}">
                <a16:creationId xmlns:a16="http://schemas.microsoft.com/office/drawing/2014/main" id="{71B704E8-314A-4849-BCEC-08AC3BBE39D5}"/>
              </a:ext>
            </a:extLst>
          </p:cNvPr>
          <p:cNvSpPr>
            <a:spLocks noChangeArrowheads="1"/>
          </p:cNvSpPr>
          <p:nvPr/>
        </p:nvSpPr>
        <p:spPr bwMode="auto">
          <a:xfrm>
            <a:off x="400051" y="6383309"/>
            <a:ext cx="92329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1. Community Anchor Institution </a:t>
            </a:r>
          </a:p>
        </p:txBody>
      </p:sp>
      <p:sp>
        <p:nvSpPr>
          <p:cNvPr id="72" name="Rectangle 71">
            <a:extLst>
              <a:ext uri="{FF2B5EF4-FFF2-40B4-BE49-F238E27FC236}">
                <a16:creationId xmlns:a16="http://schemas.microsoft.com/office/drawing/2014/main" id="{05E4BE49-04ED-4D79-AA3D-AD4A4FCFAFC1}"/>
              </a:ext>
            </a:extLst>
          </p:cNvPr>
          <p:cNvSpPr/>
          <p:nvPr/>
        </p:nvSpPr>
        <p:spPr>
          <a:xfrm>
            <a:off x="277501" y="5259057"/>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Explanation of preferences for </a:t>
            </a:r>
            <a:r>
              <a:rPr lang="en-US" sz="1600" b="1" dirty="0">
                <a:solidFill>
                  <a:srgbClr val="000000"/>
                </a:solidFill>
              </a:rPr>
              <a:t>non-deployment eligible activities</a:t>
            </a:r>
            <a:endParaRPr lang="en-US" sz="1600" dirty="0">
              <a:solidFill>
                <a:srgbClr val="000000"/>
              </a:solidFill>
            </a:endParaRPr>
          </a:p>
        </p:txBody>
      </p:sp>
      <p:grpSp>
        <p:nvGrpSpPr>
          <p:cNvPr id="4" name="Group 3">
            <a:extLst>
              <a:ext uri="{FF2B5EF4-FFF2-40B4-BE49-F238E27FC236}">
                <a16:creationId xmlns:a16="http://schemas.microsoft.com/office/drawing/2014/main" id="{A5B51E8B-C77E-4766-AA2C-BAD9B0A4222D}"/>
              </a:ext>
            </a:extLst>
          </p:cNvPr>
          <p:cNvGrpSpPr/>
          <p:nvPr/>
        </p:nvGrpSpPr>
        <p:grpSpPr>
          <a:xfrm>
            <a:off x="277501" y="5804530"/>
            <a:ext cx="5793359" cy="502734"/>
            <a:chOff x="277501" y="5259057"/>
            <a:chExt cx="5793359" cy="502734"/>
          </a:xfrm>
        </p:grpSpPr>
        <p:sp>
          <p:nvSpPr>
            <p:cNvPr id="93" name="Rectangle 92">
              <a:extLst>
                <a:ext uri="{FF2B5EF4-FFF2-40B4-BE49-F238E27FC236}">
                  <a16:creationId xmlns:a16="http://schemas.microsoft.com/office/drawing/2014/main" id="{532F19E3-CAAF-4710-9CE3-8289444CE00E}"/>
                </a:ext>
              </a:extLst>
            </p:cNvPr>
            <p:cNvSpPr/>
            <p:nvPr/>
          </p:nvSpPr>
          <p:spPr>
            <a:xfrm>
              <a:off x="277501" y="5259057"/>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Description of </a:t>
              </a:r>
              <a:r>
                <a:rPr lang="en-US" sz="1600" b="1" dirty="0">
                  <a:solidFill>
                    <a:srgbClr val="000000"/>
                  </a:solidFill>
                </a:rPr>
                <a:t>initiatives Eligible Entity will implement </a:t>
              </a:r>
              <a:r>
                <a:rPr lang="en-US" sz="1600" dirty="0">
                  <a:solidFill>
                    <a:srgbClr val="000000"/>
                  </a:solidFill>
                </a:rPr>
                <a:t>without subgrant</a:t>
              </a:r>
            </a:p>
          </p:txBody>
        </p:sp>
        <p:sp>
          <p:nvSpPr>
            <p:cNvPr id="95" name="AutoShape 30">
              <a:extLst>
                <a:ext uri="{FF2B5EF4-FFF2-40B4-BE49-F238E27FC236}">
                  <a16:creationId xmlns:a16="http://schemas.microsoft.com/office/drawing/2014/main" id="{53386B8D-413F-4D4B-860D-7BBB1281692E}"/>
                </a:ext>
              </a:extLst>
            </p:cNvPr>
            <p:cNvSpPr>
              <a:spLocks noChangeAspect="1" noChangeArrowheads="1" noTextEdit="1"/>
            </p:cNvSpPr>
            <p:nvPr/>
          </p:nvSpPr>
          <p:spPr bwMode="auto">
            <a:xfrm>
              <a:off x="306359" y="5379333"/>
              <a:ext cx="267843" cy="26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32">
              <a:extLst>
                <a:ext uri="{FF2B5EF4-FFF2-40B4-BE49-F238E27FC236}">
                  <a16:creationId xmlns:a16="http://schemas.microsoft.com/office/drawing/2014/main" id="{3B3D873A-B63E-492C-8A3C-7CDB0539F875}"/>
                </a:ext>
              </a:extLst>
            </p:cNvPr>
            <p:cNvSpPr>
              <a:spLocks noEditPoints="1"/>
            </p:cNvSpPr>
            <p:nvPr/>
          </p:nvSpPr>
          <p:spPr bwMode="auto">
            <a:xfrm>
              <a:off x="369600" y="5396073"/>
              <a:ext cx="141362" cy="235293"/>
            </a:xfrm>
            <a:custGeom>
              <a:avLst/>
              <a:gdLst>
                <a:gd name="T0" fmla="*/ 126 w 528"/>
                <a:gd name="T1" fmla="*/ 723 h 880"/>
                <a:gd name="T2" fmla="*/ 126 w 528"/>
                <a:gd name="T3" fmla="*/ 767 h 880"/>
                <a:gd name="T4" fmla="*/ 424 w 528"/>
                <a:gd name="T5" fmla="*/ 745 h 880"/>
                <a:gd name="T6" fmla="*/ 364 w 528"/>
                <a:gd name="T7" fmla="*/ 785 h 880"/>
                <a:gd name="T8" fmla="*/ 142 w 528"/>
                <a:gd name="T9" fmla="*/ 807 h 880"/>
                <a:gd name="T10" fmla="*/ 154 w 528"/>
                <a:gd name="T11" fmla="*/ 856 h 880"/>
                <a:gd name="T12" fmla="*/ 276 w 528"/>
                <a:gd name="T13" fmla="*/ 878 h 880"/>
                <a:gd name="T14" fmla="*/ 386 w 528"/>
                <a:gd name="T15" fmla="*/ 836 h 880"/>
                <a:gd name="T16" fmla="*/ 364 w 528"/>
                <a:gd name="T17" fmla="*/ 785 h 880"/>
                <a:gd name="T18" fmla="*/ 126 w 528"/>
                <a:gd name="T19" fmla="*/ 661 h 880"/>
                <a:gd name="T20" fmla="*/ 126 w 528"/>
                <a:gd name="T21" fmla="*/ 706 h 880"/>
                <a:gd name="T22" fmla="*/ 424 w 528"/>
                <a:gd name="T23" fmla="*/ 684 h 880"/>
                <a:gd name="T24" fmla="*/ 264 w 528"/>
                <a:gd name="T25" fmla="*/ 0 h 880"/>
                <a:gd name="T26" fmla="*/ 64 w 528"/>
                <a:gd name="T27" fmla="*/ 438 h 880"/>
                <a:gd name="T28" fmla="*/ 127 w 528"/>
                <a:gd name="T29" fmla="*/ 561 h 880"/>
                <a:gd name="T30" fmla="*/ 149 w 528"/>
                <a:gd name="T31" fmla="*/ 630 h 880"/>
                <a:gd name="T32" fmla="*/ 286 w 528"/>
                <a:gd name="T33" fmla="*/ 630 h 880"/>
                <a:gd name="T34" fmla="*/ 379 w 528"/>
                <a:gd name="T35" fmla="*/ 630 h 880"/>
                <a:gd name="T36" fmla="*/ 401 w 528"/>
                <a:gd name="T37" fmla="*/ 561 h 880"/>
                <a:gd name="T38" fmla="*/ 464 w 528"/>
                <a:gd name="T39" fmla="*/ 438 h 880"/>
                <a:gd name="T40" fmla="*/ 264 w 528"/>
                <a:gd name="T41" fmla="*/ 0 h 880"/>
                <a:gd name="T42" fmla="*/ 72 w 528"/>
                <a:gd name="T43" fmla="*/ 360 h 880"/>
                <a:gd name="T44" fmla="*/ 67 w 528"/>
                <a:gd name="T45" fmla="*/ 258 h 880"/>
                <a:gd name="T46" fmla="*/ 55 w 528"/>
                <a:gd name="T47" fmla="*/ 184 h 880"/>
                <a:gd name="T48" fmla="*/ 135 w 528"/>
                <a:gd name="T49" fmla="*/ 184 h 880"/>
                <a:gd name="T50" fmla="*/ 93 w 528"/>
                <a:gd name="T51" fmla="*/ 258 h 880"/>
                <a:gd name="T52" fmla="*/ 112 w 528"/>
                <a:gd name="T53" fmla="*/ 320 h 880"/>
                <a:gd name="T54" fmla="*/ 112 w 528"/>
                <a:gd name="T55" fmla="*/ 400 h 880"/>
                <a:gd name="T56" fmla="*/ 309 w 528"/>
                <a:gd name="T57" fmla="*/ 383 h 880"/>
                <a:gd name="T58" fmla="*/ 309 w 528"/>
                <a:gd name="T59" fmla="*/ 304 h 880"/>
                <a:gd name="T60" fmla="*/ 344 w 528"/>
                <a:gd name="T61" fmla="*/ 280 h 880"/>
                <a:gd name="T62" fmla="*/ 360 w 528"/>
                <a:gd name="T63" fmla="*/ 203 h 880"/>
                <a:gd name="T64" fmla="*/ 371 w 528"/>
                <a:gd name="T65" fmla="*/ 281 h 880"/>
                <a:gd name="T66" fmla="*/ 349 w 528"/>
                <a:gd name="T67" fmla="*/ 344 h 880"/>
                <a:gd name="T68" fmla="*/ 251 w 528"/>
                <a:gd name="T69" fmla="*/ 175 h 880"/>
                <a:gd name="T70" fmla="*/ 193 w 528"/>
                <a:gd name="T71" fmla="*/ 305 h 880"/>
                <a:gd name="T72" fmla="*/ 252 w 528"/>
                <a:gd name="T73" fmla="*/ 341 h 880"/>
                <a:gd name="T74" fmla="*/ 172 w 528"/>
                <a:gd name="T75" fmla="*/ 341 h 880"/>
                <a:gd name="T76" fmla="*/ 153 w 528"/>
                <a:gd name="T77" fmla="*/ 258 h 880"/>
                <a:gd name="T78" fmla="*/ 290 w 528"/>
                <a:gd name="T79" fmla="*/ 127 h 880"/>
                <a:gd name="T80" fmla="*/ 290 w 528"/>
                <a:gd name="T81" fmla="*/ 207 h 880"/>
                <a:gd name="T82" fmla="*/ 411 w 528"/>
                <a:gd name="T83" fmla="*/ 388 h 880"/>
                <a:gd name="T84" fmla="*/ 232 w 528"/>
                <a:gd name="T85" fmla="*/ 453 h 880"/>
                <a:gd name="T86" fmla="*/ 159 w 528"/>
                <a:gd name="T87" fmla="*/ 430 h 880"/>
                <a:gd name="T88" fmla="*/ 238 w 528"/>
                <a:gd name="T89" fmla="*/ 427 h 880"/>
                <a:gd name="T90" fmla="*/ 389 w 528"/>
                <a:gd name="T91" fmla="*/ 373 h 880"/>
                <a:gd name="T92" fmla="*/ 422 w 528"/>
                <a:gd name="T93" fmla="*/ 310 h 880"/>
                <a:gd name="T94" fmla="*/ 422 w 528"/>
                <a:gd name="T95" fmla="*/ 390 h 880"/>
                <a:gd name="T96" fmla="*/ 403 w 528"/>
                <a:gd name="T97" fmla="*/ 214 h 880"/>
                <a:gd name="T98" fmla="*/ 263 w 528"/>
                <a:gd name="T99" fmla="*/ 87 h 880"/>
                <a:gd name="T100" fmla="*/ 206 w 528"/>
                <a:gd name="T101" fmla="*/ 102 h 880"/>
                <a:gd name="T102" fmla="*/ 126 w 528"/>
                <a:gd name="T103" fmla="*/ 102 h 880"/>
                <a:gd name="T104" fmla="*/ 193 w 528"/>
                <a:gd name="T105" fmla="*/ 74 h 880"/>
                <a:gd name="T106" fmla="*/ 442 w 528"/>
                <a:gd name="T107" fmla="*/ 175 h 880"/>
                <a:gd name="T108" fmla="*/ 483 w 528"/>
                <a:gd name="T109" fmla="*/ 21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8" h="880">
                  <a:moveTo>
                    <a:pt x="402" y="723"/>
                  </a:moveTo>
                  <a:cubicBezTo>
                    <a:pt x="126" y="723"/>
                    <a:pt x="126" y="723"/>
                    <a:pt x="126" y="723"/>
                  </a:cubicBezTo>
                  <a:cubicBezTo>
                    <a:pt x="114" y="723"/>
                    <a:pt x="104" y="733"/>
                    <a:pt x="104" y="745"/>
                  </a:cubicBezTo>
                  <a:cubicBezTo>
                    <a:pt x="104" y="757"/>
                    <a:pt x="114" y="767"/>
                    <a:pt x="126" y="767"/>
                  </a:cubicBezTo>
                  <a:cubicBezTo>
                    <a:pt x="402" y="767"/>
                    <a:pt x="402" y="767"/>
                    <a:pt x="402" y="767"/>
                  </a:cubicBezTo>
                  <a:cubicBezTo>
                    <a:pt x="414" y="767"/>
                    <a:pt x="424" y="757"/>
                    <a:pt x="424" y="745"/>
                  </a:cubicBezTo>
                  <a:cubicBezTo>
                    <a:pt x="424" y="733"/>
                    <a:pt x="414" y="723"/>
                    <a:pt x="402" y="723"/>
                  </a:cubicBezTo>
                  <a:close/>
                  <a:moveTo>
                    <a:pt x="364" y="785"/>
                  </a:moveTo>
                  <a:cubicBezTo>
                    <a:pt x="164" y="785"/>
                    <a:pt x="164" y="785"/>
                    <a:pt x="164" y="785"/>
                  </a:cubicBezTo>
                  <a:cubicBezTo>
                    <a:pt x="152" y="785"/>
                    <a:pt x="142" y="795"/>
                    <a:pt x="142" y="807"/>
                  </a:cubicBezTo>
                  <a:cubicBezTo>
                    <a:pt x="142" y="836"/>
                    <a:pt x="142" y="836"/>
                    <a:pt x="142" y="836"/>
                  </a:cubicBezTo>
                  <a:cubicBezTo>
                    <a:pt x="142" y="845"/>
                    <a:pt x="147" y="852"/>
                    <a:pt x="154" y="856"/>
                  </a:cubicBezTo>
                  <a:cubicBezTo>
                    <a:pt x="205" y="880"/>
                    <a:pt x="253" y="878"/>
                    <a:pt x="264" y="878"/>
                  </a:cubicBezTo>
                  <a:cubicBezTo>
                    <a:pt x="276" y="878"/>
                    <a:pt x="276" y="878"/>
                    <a:pt x="276" y="878"/>
                  </a:cubicBezTo>
                  <a:cubicBezTo>
                    <a:pt x="296" y="878"/>
                    <a:pt x="334" y="875"/>
                    <a:pt x="374" y="856"/>
                  </a:cubicBezTo>
                  <a:cubicBezTo>
                    <a:pt x="381" y="852"/>
                    <a:pt x="386" y="845"/>
                    <a:pt x="386" y="836"/>
                  </a:cubicBezTo>
                  <a:cubicBezTo>
                    <a:pt x="386" y="807"/>
                    <a:pt x="386" y="807"/>
                    <a:pt x="386" y="807"/>
                  </a:cubicBezTo>
                  <a:cubicBezTo>
                    <a:pt x="386" y="795"/>
                    <a:pt x="376" y="785"/>
                    <a:pt x="364" y="785"/>
                  </a:cubicBezTo>
                  <a:close/>
                  <a:moveTo>
                    <a:pt x="402" y="661"/>
                  </a:moveTo>
                  <a:cubicBezTo>
                    <a:pt x="126" y="661"/>
                    <a:pt x="126" y="661"/>
                    <a:pt x="126" y="661"/>
                  </a:cubicBezTo>
                  <a:cubicBezTo>
                    <a:pt x="114" y="661"/>
                    <a:pt x="104" y="672"/>
                    <a:pt x="104" y="684"/>
                  </a:cubicBezTo>
                  <a:cubicBezTo>
                    <a:pt x="104" y="696"/>
                    <a:pt x="114" y="706"/>
                    <a:pt x="126" y="706"/>
                  </a:cubicBezTo>
                  <a:cubicBezTo>
                    <a:pt x="402" y="706"/>
                    <a:pt x="402" y="706"/>
                    <a:pt x="402" y="706"/>
                  </a:cubicBezTo>
                  <a:cubicBezTo>
                    <a:pt x="414" y="706"/>
                    <a:pt x="424" y="696"/>
                    <a:pt x="424" y="684"/>
                  </a:cubicBezTo>
                  <a:cubicBezTo>
                    <a:pt x="424" y="672"/>
                    <a:pt x="414" y="661"/>
                    <a:pt x="402" y="661"/>
                  </a:cubicBezTo>
                  <a:close/>
                  <a:moveTo>
                    <a:pt x="264" y="0"/>
                  </a:moveTo>
                  <a:cubicBezTo>
                    <a:pt x="118" y="0"/>
                    <a:pt x="0" y="119"/>
                    <a:pt x="0" y="265"/>
                  </a:cubicBezTo>
                  <a:cubicBezTo>
                    <a:pt x="0" y="329"/>
                    <a:pt x="22" y="390"/>
                    <a:pt x="64" y="438"/>
                  </a:cubicBezTo>
                  <a:cubicBezTo>
                    <a:pt x="64" y="438"/>
                    <a:pt x="64" y="438"/>
                    <a:pt x="66" y="440"/>
                  </a:cubicBezTo>
                  <a:cubicBezTo>
                    <a:pt x="66" y="441"/>
                    <a:pt x="127" y="498"/>
                    <a:pt x="127" y="561"/>
                  </a:cubicBezTo>
                  <a:cubicBezTo>
                    <a:pt x="127" y="561"/>
                    <a:pt x="127" y="561"/>
                    <a:pt x="127" y="630"/>
                  </a:cubicBezTo>
                  <a:cubicBezTo>
                    <a:pt x="127" y="630"/>
                    <a:pt x="127" y="630"/>
                    <a:pt x="149" y="630"/>
                  </a:cubicBezTo>
                  <a:cubicBezTo>
                    <a:pt x="149" y="630"/>
                    <a:pt x="149" y="630"/>
                    <a:pt x="218" y="630"/>
                  </a:cubicBezTo>
                  <a:cubicBezTo>
                    <a:pt x="286" y="630"/>
                    <a:pt x="286" y="630"/>
                    <a:pt x="286" y="630"/>
                  </a:cubicBezTo>
                  <a:cubicBezTo>
                    <a:pt x="286" y="630"/>
                    <a:pt x="286" y="630"/>
                    <a:pt x="334" y="630"/>
                  </a:cubicBezTo>
                  <a:cubicBezTo>
                    <a:pt x="379" y="630"/>
                    <a:pt x="379" y="630"/>
                    <a:pt x="379" y="630"/>
                  </a:cubicBezTo>
                  <a:cubicBezTo>
                    <a:pt x="379" y="630"/>
                    <a:pt x="379" y="630"/>
                    <a:pt x="401" y="630"/>
                  </a:cubicBezTo>
                  <a:cubicBezTo>
                    <a:pt x="401" y="630"/>
                    <a:pt x="401" y="630"/>
                    <a:pt x="401" y="561"/>
                  </a:cubicBezTo>
                  <a:cubicBezTo>
                    <a:pt x="401" y="498"/>
                    <a:pt x="462" y="441"/>
                    <a:pt x="462" y="440"/>
                  </a:cubicBezTo>
                  <a:cubicBezTo>
                    <a:pt x="462" y="440"/>
                    <a:pt x="462" y="440"/>
                    <a:pt x="464" y="438"/>
                  </a:cubicBezTo>
                  <a:cubicBezTo>
                    <a:pt x="506" y="390"/>
                    <a:pt x="528" y="329"/>
                    <a:pt x="528" y="265"/>
                  </a:cubicBezTo>
                  <a:cubicBezTo>
                    <a:pt x="528" y="119"/>
                    <a:pt x="410" y="0"/>
                    <a:pt x="264" y="0"/>
                  </a:cubicBezTo>
                  <a:close/>
                  <a:moveTo>
                    <a:pt x="112" y="400"/>
                  </a:moveTo>
                  <a:cubicBezTo>
                    <a:pt x="89" y="400"/>
                    <a:pt x="72" y="383"/>
                    <a:pt x="72" y="360"/>
                  </a:cubicBezTo>
                  <a:cubicBezTo>
                    <a:pt x="72" y="350"/>
                    <a:pt x="76" y="341"/>
                    <a:pt x="82" y="334"/>
                  </a:cubicBezTo>
                  <a:cubicBezTo>
                    <a:pt x="72" y="310"/>
                    <a:pt x="67" y="284"/>
                    <a:pt x="67" y="258"/>
                  </a:cubicBezTo>
                  <a:cubicBezTo>
                    <a:pt x="67" y="244"/>
                    <a:pt x="68" y="230"/>
                    <a:pt x="71" y="216"/>
                  </a:cubicBezTo>
                  <a:cubicBezTo>
                    <a:pt x="61" y="209"/>
                    <a:pt x="55" y="198"/>
                    <a:pt x="55" y="184"/>
                  </a:cubicBezTo>
                  <a:cubicBezTo>
                    <a:pt x="55" y="162"/>
                    <a:pt x="73" y="144"/>
                    <a:pt x="95" y="144"/>
                  </a:cubicBezTo>
                  <a:cubicBezTo>
                    <a:pt x="117" y="144"/>
                    <a:pt x="135" y="162"/>
                    <a:pt x="135" y="184"/>
                  </a:cubicBezTo>
                  <a:cubicBezTo>
                    <a:pt x="135" y="206"/>
                    <a:pt x="118" y="224"/>
                    <a:pt x="96" y="225"/>
                  </a:cubicBezTo>
                  <a:cubicBezTo>
                    <a:pt x="94" y="235"/>
                    <a:pt x="93" y="247"/>
                    <a:pt x="93" y="258"/>
                  </a:cubicBezTo>
                  <a:cubicBezTo>
                    <a:pt x="93" y="280"/>
                    <a:pt x="97" y="301"/>
                    <a:pt x="105" y="321"/>
                  </a:cubicBezTo>
                  <a:cubicBezTo>
                    <a:pt x="107" y="321"/>
                    <a:pt x="109" y="320"/>
                    <a:pt x="112" y="320"/>
                  </a:cubicBezTo>
                  <a:cubicBezTo>
                    <a:pt x="134" y="320"/>
                    <a:pt x="152" y="338"/>
                    <a:pt x="152" y="360"/>
                  </a:cubicBezTo>
                  <a:cubicBezTo>
                    <a:pt x="152" y="383"/>
                    <a:pt x="134" y="400"/>
                    <a:pt x="112" y="400"/>
                  </a:cubicBezTo>
                  <a:close/>
                  <a:moveTo>
                    <a:pt x="349" y="344"/>
                  </a:moveTo>
                  <a:cubicBezTo>
                    <a:pt x="349" y="365"/>
                    <a:pt x="331" y="383"/>
                    <a:pt x="309" y="383"/>
                  </a:cubicBezTo>
                  <a:cubicBezTo>
                    <a:pt x="286" y="383"/>
                    <a:pt x="269" y="365"/>
                    <a:pt x="269" y="344"/>
                  </a:cubicBezTo>
                  <a:cubicBezTo>
                    <a:pt x="269" y="321"/>
                    <a:pt x="286" y="304"/>
                    <a:pt x="309" y="304"/>
                  </a:cubicBezTo>
                  <a:cubicBezTo>
                    <a:pt x="316" y="304"/>
                    <a:pt x="323" y="306"/>
                    <a:pt x="329" y="309"/>
                  </a:cubicBezTo>
                  <a:cubicBezTo>
                    <a:pt x="337" y="301"/>
                    <a:pt x="341" y="290"/>
                    <a:pt x="344" y="280"/>
                  </a:cubicBezTo>
                  <a:cubicBezTo>
                    <a:pt x="331" y="273"/>
                    <a:pt x="320" y="259"/>
                    <a:pt x="320" y="243"/>
                  </a:cubicBezTo>
                  <a:cubicBezTo>
                    <a:pt x="320" y="221"/>
                    <a:pt x="338" y="203"/>
                    <a:pt x="360" y="203"/>
                  </a:cubicBezTo>
                  <a:cubicBezTo>
                    <a:pt x="383" y="203"/>
                    <a:pt x="400" y="221"/>
                    <a:pt x="400" y="243"/>
                  </a:cubicBezTo>
                  <a:cubicBezTo>
                    <a:pt x="400" y="261"/>
                    <a:pt x="388" y="277"/>
                    <a:pt x="371" y="281"/>
                  </a:cubicBezTo>
                  <a:cubicBezTo>
                    <a:pt x="367" y="299"/>
                    <a:pt x="359" y="317"/>
                    <a:pt x="346" y="330"/>
                  </a:cubicBezTo>
                  <a:cubicBezTo>
                    <a:pt x="348" y="335"/>
                    <a:pt x="349" y="339"/>
                    <a:pt x="349" y="344"/>
                  </a:cubicBezTo>
                  <a:close/>
                  <a:moveTo>
                    <a:pt x="290" y="207"/>
                  </a:moveTo>
                  <a:cubicBezTo>
                    <a:pt x="270" y="207"/>
                    <a:pt x="254" y="193"/>
                    <a:pt x="251" y="175"/>
                  </a:cubicBezTo>
                  <a:cubicBezTo>
                    <a:pt x="210" y="181"/>
                    <a:pt x="179" y="216"/>
                    <a:pt x="179" y="258"/>
                  </a:cubicBezTo>
                  <a:cubicBezTo>
                    <a:pt x="179" y="275"/>
                    <a:pt x="184" y="292"/>
                    <a:pt x="193" y="305"/>
                  </a:cubicBezTo>
                  <a:cubicBezTo>
                    <a:pt x="199" y="302"/>
                    <a:pt x="205" y="301"/>
                    <a:pt x="212" y="301"/>
                  </a:cubicBezTo>
                  <a:cubicBezTo>
                    <a:pt x="234" y="301"/>
                    <a:pt x="252" y="318"/>
                    <a:pt x="252" y="341"/>
                  </a:cubicBezTo>
                  <a:cubicBezTo>
                    <a:pt x="252" y="363"/>
                    <a:pt x="234" y="381"/>
                    <a:pt x="212" y="381"/>
                  </a:cubicBezTo>
                  <a:cubicBezTo>
                    <a:pt x="190" y="381"/>
                    <a:pt x="172" y="363"/>
                    <a:pt x="172" y="341"/>
                  </a:cubicBezTo>
                  <a:cubicBezTo>
                    <a:pt x="172" y="335"/>
                    <a:pt x="173" y="330"/>
                    <a:pt x="175" y="325"/>
                  </a:cubicBezTo>
                  <a:cubicBezTo>
                    <a:pt x="161" y="306"/>
                    <a:pt x="153" y="282"/>
                    <a:pt x="153" y="258"/>
                  </a:cubicBezTo>
                  <a:cubicBezTo>
                    <a:pt x="153" y="200"/>
                    <a:pt x="198" y="152"/>
                    <a:pt x="255" y="148"/>
                  </a:cubicBezTo>
                  <a:cubicBezTo>
                    <a:pt x="262" y="135"/>
                    <a:pt x="275" y="127"/>
                    <a:pt x="290" y="127"/>
                  </a:cubicBezTo>
                  <a:cubicBezTo>
                    <a:pt x="312" y="127"/>
                    <a:pt x="329" y="145"/>
                    <a:pt x="329" y="167"/>
                  </a:cubicBezTo>
                  <a:cubicBezTo>
                    <a:pt x="329" y="189"/>
                    <a:pt x="312" y="207"/>
                    <a:pt x="290" y="207"/>
                  </a:cubicBezTo>
                  <a:close/>
                  <a:moveTo>
                    <a:pt x="422" y="390"/>
                  </a:moveTo>
                  <a:cubicBezTo>
                    <a:pt x="418" y="390"/>
                    <a:pt x="414" y="390"/>
                    <a:pt x="411" y="388"/>
                  </a:cubicBezTo>
                  <a:cubicBezTo>
                    <a:pt x="374" y="431"/>
                    <a:pt x="320" y="455"/>
                    <a:pt x="263" y="455"/>
                  </a:cubicBezTo>
                  <a:cubicBezTo>
                    <a:pt x="252" y="455"/>
                    <a:pt x="242" y="454"/>
                    <a:pt x="232" y="453"/>
                  </a:cubicBezTo>
                  <a:cubicBezTo>
                    <a:pt x="224" y="463"/>
                    <a:pt x="212" y="470"/>
                    <a:pt x="198" y="470"/>
                  </a:cubicBezTo>
                  <a:cubicBezTo>
                    <a:pt x="177" y="470"/>
                    <a:pt x="159" y="453"/>
                    <a:pt x="159" y="430"/>
                  </a:cubicBezTo>
                  <a:cubicBezTo>
                    <a:pt x="159" y="408"/>
                    <a:pt x="177" y="390"/>
                    <a:pt x="198" y="390"/>
                  </a:cubicBezTo>
                  <a:cubicBezTo>
                    <a:pt x="219" y="390"/>
                    <a:pt x="236" y="406"/>
                    <a:pt x="238" y="427"/>
                  </a:cubicBezTo>
                  <a:cubicBezTo>
                    <a:pt x="246" y="428"/>
                    <a:pt x="255" y="429"/>
                    <a:pt x="263" y="429"/>
                  </a:cubicBezTo>
                  <a:cubicBezTo>
                    <a:pt x="312" y="429"/>
                    <a:pt x="357" y="408"/>
                    <a:pt x="389" y="373"/>
                  </a:cubicBezTo>
                  <a:cubicBezTo>
                    <a:pt x="385" y="366"/>
                    <a:pt x="383" y="359"/>
                    <a:pt x="383" y="350"/>
                  </a:cubicBezTo>
                  <a:cubicBezTo>
                    <a:pt x="383" y="328"/>
                    <a:pt x="400" y="310"/>
                    <a:pt x="422" y="310"/>
                  </a:cubicBezTo>
                  <a:cubicBezTo>
                    <a:pt x="444" y="310"/>
                    <a:pt x="462" y="328"/>
                    <a:pt x="462" y="350"/>
                  </a:cubicBezTo>
                  <a:cubicBezTo>
                    <a:pt x="462" y="372"/>
                    <a:pt x="444" y="390"/>
                    <a:pt x="422" y="390"/>
                  </a:cubicBezTo>
                  <a:close/>
                  <a:moveTo>
                    <a:pt x="443" y="254"/>
                  </a:moveTo>
                  <a:cubicBezTo>
                    <a:pt x="421" y="254"/>
                    <a:pt x="403" y="236"/>
                    <a:pt x="403" y="214"/>
                  </a:cubicBezTo>
                  <a:cubicBezTo>
                    <a:pt x="403" y="202"/>
                    <a:pt x="409" y="192"/>
                    <a:pt x="417" y="184"/>
                  </a:cubicBezTo>
                  <a:cubicBezTo>
                    <a:pt x="389" y="125"/>
                    <a:pt x="329" y="87"/>
                    <a:pt x="263" y="87"/>
                  </a:cubicBezTo>
                  <a:cubicBezTo>
                    <a:pt x="243" y="87"/>
                    <a:pt x="224" y="90"/>
                    <a:pt x="205" y="97"/>
                  </a:cubicBezTo>
                  <a:cubicBezTo>
                    <a:pt x="206" y="99"/>
                    <a:pt x="206" y="101"/>
                    <a:pt x="206" y="102"/>
                  </a:cubicBezTo>
                  <a:cubicBezTo>
                    <a:pt x="206" y="125"/>
                    <a:pt x="188" y="143"/>
                    <a:pt x="166" y="143"/>
                  </a:cubicBezTo>
                  <a:cubicBezTo>
                    <a:pt x="144" y="143"/>
                    <a:pt x="126" y="125"/>
                    <a:pt x="126" y="102"/>
                  </a:cubicBezTo>
                  <a:cubicBezTo>
                    <a:pt x="126" y="81"/>
                    <a:pt x="144" y="63"/>
                    <a:pt x="166" y="63"/>
                  </a:cubicBezTo>
                  <a:cubicBezTo>
                    <a:pt x="177" y="63"/>
                    <a:pt x="186" y="67"/>
                    <a:pt x="193" y="74"/>
                  </a:cubicBezTo>
                  <a:cubicBezTo>
                    <a:pt x="215" y="65"/>
                    <a:pt x="239" y="61"/>
                    <a:pt x="263" y="61"/>
                  </a:cubicBezTo>
                  <a:cubicBezTo>
                    <a:pt x="340" y="61"/>
                    <a:pt x="409" y="105"/>
                    <a:pt x="442" y="175"/>
                  </a:cubicBezTo>
                  <a:cubicBezTo>
                    <a:pt x="442" y="175"/>
                    <a:pt x="443" y="174"/>
                    <a:pt x="443" y="174"/>
                  </a:cubicBezTo>
                  <a:cubicBezTo>
                    <a:pt x="466" y="174"/>
                    <a:pt x="483" y="192"/>
                    <a:pt x="483" y="214"/>
                  </a:cubicBezTo>
                  <a:cubicBezTo>
                    <a:pt x="483" y="236"/>
                    <a:pt x="466" y="254"/>
                    <a:pt x="443" y="254"/>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74">
            <a:extLst>
              <a:ext uri="{FF2B5EF4-FFF2-40B4-BE49-F238E27FC236}">
                <a16:creationId xmlns:a16="http://schemas.microsoft.com/office/drawing/2014/main" id="{0CD72942-E1FC-45A5-B3F7-F444BE9C2D78}"/>
              </a:ext>
            </a:extLst>
          </p:cNvPr>
          <p:cNvGrpSpPr>
            <a:grpSpLocks noChangeAspect="1"/>
          </p:cNvGrpSpPr>
          <p:nvPr/>
        </p:nvGrpSpPr>
        <p:grpSpPr>
          <a:xfrm>
            <a:off x="306359" y="5376502"/>
            <a:ext cx="267843" cy="267843"/>
            <a:chOff x="7324951" y="3200401"/>
            <a:chExt cx="457200" cy="457200"/>
          </a:xfrm>
        </p:grpSpPr>
        <p:sp>
          <p:nvSpPr>
            <p:cNvPr id="87" name="AutoShape 3">
              <a:extLst>
                <a:ext uri="{FF2B5EF4-FFF2-40B4-BE49-F238E27FC236}">
                  <a16:creationId xmlns:a16="http://schemas.microsoft.com/office/drawing/2014/main" id="{3B0AD271-D825-49ED-A698-610E0128A123}"/>
                </a:ext>
              </a:extLst>
            </p:cNvPr>
            <p:cNvSpPr>
              <a:spLocks noChangeAspect="1" noChangeArrowheads="1" noTextEdit="1"/>
            </p:cNvSpPr>
            <p:nvPr/>
          </p:nvSpPr>
          <p:spPr bwMode="auto">
            <a:xfrm>
              <a:off x="7324951"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5">
              <a:extLst>
                <a:ext uri="{FF2B5EF4-FFF2-40B4-BE49-F238E27FC236}">
                  <a16:creationId xmlns:a16="http://schemas.microsoft.com/office/drawing/2014/main" id="{4104B886-E67B-4BDE-A934-DC8BC31D7A54}"/>
                </a:ext>
              </a:extLst>
            </p:cNvPr>
            <p:cNvSpPr>
              <a:spLocks noEditPoints="1"/>
            </p:cNvSpPr>
            <p:nvPr/>
          </p:nvSpPr>
          <p:spPr bwMode="auto">
            <a:xfrm>
              <a:off x="7352468" y="3264093"/>
              <a:ext cx="402744" cy="353291"/>
            </a:xfrm>
            <a:custGeom>
              <a:avLst/>
              <a:gdLst>
                <a:gd name="T0" fmla="*/ 264 w 880"/>
                <a:gd name="T1" fmla="*/ 212 h 772"/>
                <a:gd name="T2" fmla="*/ 117 w 880"/>
                <a:gd name="T3" fmla="*/ 227 h 772"/>
                <a:gd name="T4" fmla="*/ 131 w 880"/>
                <a:gd name="T5" fmla="*/ 376 h 772"/>
                <a:gd name="T6" fmla="*/ 279 w 880"/>
                <a:gd name="T7" fmla="*/ 362 h 772"/>
                <a:gd name="T8" fmla="*/ 306 w 880"/>
                <a:gd name="T9" fmla="*/ 209 h 772"/>
                <a:gd name="T10" fmla="*/ 285 w 880"/>
                <a:gd name="T11" fmla="*/ 190 h 772"/>
                <a:gd name="T12" fmla="*/ 145 w 880"/>
                <a:gd name="T13" fmla="*/ 348 h 772"/>
                <a:gd name="T14" fmla="*/ 239 w 880"/>
                <a:gd name="T15" fmla="*/ 241 h 772"/>
                <a:gd name="T16" fmla="*/ 186 w 880"/>
                <a:gd name="T17" fmla="*/ 266 h 772"/>
                <a:gd name="T18" fmla="*/ 163 w 880"/>
                <a:gd name="T19" fmla="*/ 283 h 772"/>
                <a:gd name="T20" fmla="*/ 197 w 880"/>
                <a:gd name="T21" fmla="*/ 321 h 772"/>
                <a:gd name="T22" fmla="*/ 208 w 880"/>
                <a:gd name="T23" fmla="*/ 317 h 772"/>
                <a:gd name="T24" fmla="*/ 251 w 880"/>
                <a:gd name="T25" fmla="*/ 348 h 772"/>
                <a:gd name="T26" fmla="*/ 22 w 880"/>
                <a:gd name="T27" fmla="*/ 0 h 772"/>
                <a:gd name="T28" fmla="*/ 0 w 880"/>
                <a:gd name="T29" fmla="*/ 621 h 772"/>
                <a:gd name="T30" fmla="*/ 337 w 880"/>
                <a:gd name="T31" fmla="*/ 643 h 772"/>
                <a:gd name="T32" fmla="*/ 276 w 880"/>
                <a:gd name="T33" fmla="*/ 728 h 772"/>
                <a:gd name="T34" fmla="*/ 276 w 880"/>
                <a:gd name="T35" fmla="*/ 772 h 772"/>
                <a:gd name="T36" fmla="*/ 626 w 880"/>
                <a:gd name="T37" fmla="*/ 750 h 772"/>
                <a:gd name="T38" fmla="*/ 543 w 880"/>
                <a:gd name="T39" fmla="*/ 728 h 772"/>
                <a:gd name="T40" fmla="*/ 858 w 880"/>
                <a:gd name="T41" fmla="*/ 643 h 772"/>
                <a:gd name="T42" fmla="*/ 880 w 880"/>
                <a:gd name="T43" fmla="*/ 22 h 772"/>
                <a:gd name="T44" fmla="*/ 440 w 880"/>
                <a:gd name="T45" fmla="*/ 600 h 772"/>
                <a:gd name="T46" fmla="*/ 440 w 880"/>
                <a:gd name="T47" fmla="*/ 529 h 772"/>
                <a:gd name="T48" fmla="*/ 440 w 880"/>
                <a:gd name="T49" fmla="*/ 600 h 772"/>
                <a:gd name="T50" fmla="*/ 810 w 880"/>
                <a:gd name="T51" fmla="*/ 500 h 772"/>
                <a:gd name="T52" fmla="*/ 60 w 880"/>
                <a:gd name="T53" fmla="*/ 490 h 772"/>
                <a:gd name="T54" fmla="*/ 70 w 880"/>
                <a:gd name="T55" fmla="*/ 62 h 772"/>
                <a:gd name="T56" fmla="*/ 820 w 880"/>
                <a:gd name="T57" fmla="*/ 72 h 772"/>
                <a:gd name="T58" fmla="*/ 767 w 880"/>
                <a:gd name="T59" fmla="*/ 246 h 772"/>
                <a:gd name="T60" fmla="*/ 371 w 880"/>
                <a:gd name="T61" fmla="*/ 268 h 772"/>
                <a:gd name="T62" fmla="*/ 371 w 880"/>
                <a:gd name="T63" fmla="*/ 224 h 772"/>
                <a:gd name="T64" fmla="*/ 767 w 880"/>
                <a:gd name="T65" fmla="*/ 246 h 772"/>
                <a:gd name="T66" fmla="*/ 745 w 880"/>
                <a:gd name="T67" fmla="*/ 364 h 772"/>
                <a:gd name="T68" fmla="*/ 349 w 880"/>
                <a:gd name="T69" fmla="*/ 342 h 772"/>
                <a:gd name="T70" fmla="*/ 745 w 880"/>
                <a:gd name="T71" fmla="*/ 32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0" h="772">
                  <a:moveTo>
                    <a:pt x="285" y="190"/>
                  </a:moveTo>
                  <a:cubicBezTo>
                    <a:pt x="264" y="212"/>
                    <a:pt x="264" y="212"/>
                    <a:pt x="264" y="212"/>
                  </a:cubicBezTo>
                  <a:cubicBezTo>
                    <a:pt x="131" y="212"/>
                    <a:pt x="131" y="212"/>
                    <a:pt x="131" y="212"/>
                  </a:cubicBezTo>
                  <a:cubicBezTo>
                    <a:pt x="123" y="212"/>
                    <a:pt x="117" y="219"/>
                    <a:pt x="117" y="227"/>
                  </a:cubicBezTo>
                  <a:cubicBezTo>
                    <a:pt x="117" y="362"/>
                    <a:pt x="117" y="362"/>
                    <a:pt x="117" y="362"/>
                  </a:cubicBezTo>
                  <a:cubicBezTo>
                    <a:pt x="117" y="369"/>
                    <a:pt x="123" y="376"/>
                    <a:pt x="131" y="376"/>
                  </a:cubicBezTo>
                  <a:cubicBezTo>
                    <a:pt x="265" y="376"/>
                    <a:pt x="265" y="376"/>
                    <a:pt x="265" y="376"/>
                  </a:cubicBezTo>
                  <a:cubicBezTo>
                    <a:pt x="273" y="376"/>
                    <a:pt x="279" y="369"/>
                    <a:pt x="279" y="362"/>
                  </a:cubicBezTo>
                  <a:cubicBezTo>
                    <a:pt x="279" y="238"/>
                    <a:pt x="279" y="238"/>
                    <a:pt x="279" y="238"/>
                  </a:cubicBezTo>
                  <a:cubicBezTo>
                    <a:pt x="306" y="209"/>
                    <a:pt x="306" y="209"/>
                    <a:pt x="306" y="209"/>
                  </a:cubicBezTo>
                  <a:cubicBezTo>
                    <a:pt x="311" y="203"/>
                    <a:pt x="310" y="194"/>
                    <a:pt x="305" y="189"/>
                  </a:cubicBezTo>
                  <a:cubicBezTo>
                    <a:pt x="299" y="184"/>
                    <a:pt x="290" y="185"/>
                    <a:pt x="285" y="190"/>
                  </a:cubicBezTo>
                  <a:close/>
                  <a:moveTo>
                    <a:pt x="251" y="348"/>
                  </a:moveTo>
                  <a:cubicBezTo>
                    <a:pt x="251" y="348"/>
                    <a:pt x="251" y="348"/>
                    <a:pt x="145" y="348"/>
                  </a:cubicBezTo>
                  <a:cubicBezTo>
                    <a:pt x="145" y="348"/>
                    <a:pt x="145" y="348"/>
                    <a:pt x="145" y="241"/>
                  </a:cubicBezTo>
                  <a:cubicBezTo>
                    <a:pt x="145" y="241"/>
                    <a:pt x="145" y="241"/>
                    <a:pt x="239" y="241"/>
                  </a:cubicBezTo>
                  <a:cubicBezTo>
                    <a:pt x="239" y="241"/>
                    <a:pt x="239" y="241"/>
                    <a:pt x="199" y="285"/>
                  </a:cubicBezTo>
                  <a:cubicBezTo>
                    <a:pt x="199" y="285"/>
                    <a:pt x="199" y="285"/>
                    <a:pt x="186" y="266"/>
                  </a:cubicBezTo>
                  <a:cubicBezTo>
                    <a:pt x="182" y="260"/>
                    <a:pt x="173" y="259"/>
                    <a:pt x="167" y="263"/>
                  </a:cubicBezTo>
                  <a:cubicBezTo>
                    <a:pt x="160" y="268"/>
                    <a:pt x="159" y="276"/>
                    <a:pt x="163" y="283"/>
                  </a:cubicBezTo>
                  <a:cubicBezTo>
                    <a:pt x="163" y="283"/>
                    <a:pt x="163" y="283"/>
                    <a:pt x="186" y="315"/>
                  </a:cubicBezTo>
                  <a:cubicBezTo>
                    <a:pt x="189" y="319"/>
                    <a:pt x="192" y="321"/>
                    <a:pt x="197" y="321"/>
                  </a:cubicBezTo>
                  <a:cubicBezTo>
                    <a:pt x="197" y="321"/>
                    <a:pt x="198" y="321"/>
                    <a:pt x="198" y="321"/>
                  </a:cubicBezTo>
                  <a:cubicBezTo>
                    <a:pt x="202" y="321"/>
                    <a:pt x="206" y="319"/>
                    <a:pt x="208" y="317"/>
                  </a:cubicBezTo>
                  <a:cubicBezTo>
                    <a:pt x="208" y="317"/>
                    <a:pt x="208" y="317"/>
                    <a:pt x="251" y="269"/>
                  </a:cubicBezTo>
                  <a:cubicBezTo>
                    <a:pt x="251" y="269"/>
                    <a:pt x="251" y="269"/>
                    <a:pt x="251" y="348"/>
                  </a:cubicBezTo>
                  <a:close/>
                  <a:moveTo>
                    <a:pt x="858" y="0"/>
                  </a:moveTo>
                  <a:cubicBezTo>
                    <a:pt x="22" y="0"/>
                    <a:pt x="22" y="0"/>
                    <a:pt x="22" y="0"/>
                  </a:cubicBezTo>
                  <a:cubicBezTo>
                    <a:pt x="10" y="0"/>
                    <a:pt x="0" y="10"/>
                    <a:pt x="0" y="22"/>
                  </a:cubicBezTo>
                  <a:cubicBezTo>
                    <a:pt x="0" y="621"/>
                    <a:pt x="0" y="621"/>
                    <a:pt x="0" y="621"/>
                  </a:cubicBezTo>
                  <a:cubicBezTo>
                    <a:pt x="0" y="633"/>
                    <a:pt x="10" y="643"/>
                    <a:pt x="22" y="643"/>
                  </a:cubicBezTo>
                  <a:cubicBezTo>
                    <a:pt x="337" y="643"/>
                    <a:pt x="337" y="643"/>
                    <a:pt x="337" y="643"/>
                  </a:cubicBezTo>
                  <a:cubicBezTo>
                    <a:pt x="337" y="728"/>
                    <a:pt x="337" y="728"/>
                    <a:pt x="337" y="728"/>
                  </a:cubicBezTo>
                  <a:cubicBezTo>
                    <a:pt x="276" y="728"/>
                    <a:pt x="276" y="728"/>
                    <a:pt x="276" y="728"/>
                  </a:cubicBezTo>
                  <a:cubicBezTo>
                    <a:pt x="264" y="728"/>
                    <a:pt x="254" y="737"/>
                    <a:pt x="254" y="750"/>
                  </a:cubicBezTo>
                  <a:cubicBezTo>
                    <a:pt x="254" y="762"/>
                    <a:pt x="264" y="772"/>
                    <a:pt x="276" y="772"/>
                  </a:cubicBezTo>
                  <a:cubicBezTo>
                    <a:pt x="604" y="772"/>
                    <a:pt x="604" y="772"/>
                    <a:pt x="604" y="772"/>
                  </a:cubicBezTo>
                  <a:cubicBezTo>
                    <a:pt x="616" y="772"/>
                    <a:pt x="626" y="762"/>
                    <a:pt x="626" y="750"/>
                  </a:cubicBezTo>
                  <a:cubicBezTo>
                    <a:pt x="626" y="737"/>
                    <a:pt x="616" y="728"/>
                    <a:pt x="604" y="728"/>
                  </a:cubicBezTo>
                  <a:cubicBezTo>
                    <a:pt x="543" y="728"/>
                    <a:pt x="543" y="728"/>
                    <a:pt x="543" y="728"/>
                  </a:cubicBezTo>
                  <a:cubicBezTo>
                    <a:pt x="543" y="643"/>
                    <a:pt x="543" y="643"/>
                    <a:pt x="543" y="643"/>
                  </a:cubicBezTo>
                  <a:cubicBezTo>
                    <a:pt x="858" y="643"/>
                    <a:pt x="858" y="643"/>
                    <a:pt x="858" y="643"/>
                  </a:cubicBezTo>
                  <a:cubicBezTo>
                    <a:pt x="870" y="643"/>
                    <a:pt x="880" y="633"/>
                    <a:pt x="880" y="621"/>
                  </a:cubicBezTo>
                  <a:cubicBezTo>
                    <a:pt x="880" y="22"/>
                    <a:pt x="880" y="22"/>
                    <a:pt x="880" y="22"/>
                  </a:cubicBezTo>
                  <a:cubicBezTo>
                    <a:pt x="880" y="10"/>
                    <a:pt x="870" y="0"/>
                    <a:pt x="858" y="0"/>
                  </a:cubicBezTo>
                  <a:close/>
                  <a:moveTo>
                    <a:pt x="440" y="600"/>
                  </a:moveTo>
                  <a:cubicBezTo>
                    <a:pt x="421" y="600"/>
                    <a:pt x="405" y="584"/>
                    <a:pt x="405" y="565"/>
                  </a:cubicBezTo>
                  <a:cubicBezTo>
                    <a:pt x="405" y="545"/>
                    <a:pt x="421" y="529"/>
                    <a:pt x="440" y="529"/>
                  </a:cubicBezTo>
                  <a:cubicBezTo>
                    <a:pt x="459" y="529"/>
                    <a:pt x="475" y="545"/>
                    <a:pt x="475" y="565"/>
                  </a:cubicBezTo>
                  <a:cubicBezTo>
                    <a:pt x="475" y="584"/>
                    <a:pt x="459" y="600"/>
                    <a:pt x="440" y="600"/>
                  </a:cubicBezTo>
                  <a:close/>
                  <a:moveTo>
                    <a:pt x="820" y="490"/>
                  </a:moveTo>
                  <a:cubicBezTo>
                    <a:pt x="820" y="495"/>
                    <a:pt x="816" y="500"/>
                    <a:pt x="810" y="500"/>
                  </a:cubicBezTo>
                  <a:cubicBezTo>
                    <a:pt x="70" y="500"/>
                    <a:pt x="70" y="500"/>
                    <a:pt x="70" y="500"/>
                  </a:cubicBezTo>
                  <a:cubicBezTo>
                    <a:pt x="64" y="500"/>
                    <a:pt x="60" y="495"/>
                    <a:pt x="60" y="490"/>
                  </a:cubicBezTo>
                  <a:cubicBezTo>
                    <a:pt x="60" y="72"/>
                    <a:pt x="60" y="72"/>
                    <a:pt x="60" y="72"/>
                  </a:cubicBezTo>
                  <a:cubicBezTo>
                    <a:pt x="60" y="67"/>
                    <a:pt x="64" y="62"/>
                    <a:pt x="70" y="62"/>
                  </a:cubicBezTo>
                  <a:cubicBezTo>
                    <a:pt x="810" y="62"/>
                    <a:pt x="810" y="62"/>
                    <a:pt x="810" y="62"/>
                  </a:cubicBezTo>
                  <a:cubicBezTo>
                    <a:pt x="816" y="62"/>
                    <a:pt x="820" y="67"/>
                    <a:pt x="820" y="72"/>
                  </a:cubicBezTo>
                  <a:lnTo>
                    <a:pt x="820" y="490"/>
                  </a:lnTo>
                  <a:close/>
                  <a:moveTo>
                    <a:pt x="767" y="246"/>
                  </a:moveTo>
                  <a:cubicBezTo>
                    <a:pt x="767" y="258"/>
                    <a:pt x="757" y="268"/>
                    <a:pt x="745" y="268"/>
                  </a:cubicBezTo>
                  <a:cubicBezTo>
                    <a:pt x="371" y="268"/>
                    <a:pt x="371" y="268"/>
                    <a:pt x="371" y="268"/>
                  </a:cubicBezTo>
                  <a:cubicBezTo>
                    <a:pt x="359" y="268"/>
                    <a:pt x="349" y="258"/>
                    <a:pt x="349" y="246"/>
                  </a:cubicBezTo>
                  <a:cubicBezTo>
                    <a:pt x="349" y="234"/>
                    <a:pt x="359" y="224"/>
                    <a:pt x="371" y="224"/>
                  </a:cubicBezTo>
                  <a:cubicBezTo>
                    <a:pt x="745" y="224"/>
                    <a:pt x="745" y="224"/>
                    <a:pt x="745" y="224"/>
                  </a:cubicBezTo>
                  <a:cubicBezTo>
                    <a:pt x="757" y="224"/>
                    <a:pt x="767" y="234"/>
                    <a:pt x="767" y="246"/>
                  </a:cubicBezTo>
                  <a:close/>
                  <a:moveTo>
                    <a:pt x="767" y="342"/>
                  </a:moveTo>
                  <a:cubicBezTo>
                    <a:pt x="767" y="354"/>
                    <a:pt x="757" y="364"/>
                    <a:pt x="745" y="364"/>
                  </a:cubicBezTo>
                  <a:cubicBezTo>
                    <a:pt x="371" y="364"/>
                    <a:pt x="371" y="364"/>
                    <a:pt x="371" y="364"/>
                  </a:cubicBezTo>
                  <a:cubicBezTo>
                    <a:pt x="359" y="364"/>
                    <a:pt x="349" y="354"/>
                    <a:pt x="349" y="342"/>
                  </a:cubicBezTo>
                  <a:cubicBezTo>
                    <a:pt x="349" y="330"/>
                    <a:pt x="359" y="320"/>
                    <a:pt x="371" y="320"/>
                  </a:cubicBezTo>
                  <a:cubicBezTo>
                    <a:pt x="745" y="320"/>
                    <a:pt x="745" y="320"/>
                    <a:pt x="745" y="320"/>
                  </a:cubicBezTo>
                  <a:cubicBezTo>
                    <a:pt x="757" y="320"/>
                    <a:pt x="767" y="330"/>
                    <a:pt x="767" y="342"/>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4" name="Rectangle 93">
            <a:extLst>
              <a:ext uri="{FF2B5EF4-FFF2-40B4-BE49-F238E27FC236}">
                <a16:creationId xmlns:a16="http://schemas.microsoft.com/office/drawing/2014/main" id="{5727A58C-02D5-4EE9-9CA3-78B11ED7D932}"/>
              </a:ext>
            </a:extLst>
          </p:cNvPr>
          <p:cNvSpPr/>
          <p:nvPr/>
        </p:nvSpPr>
        <p:spPr>
          <a:xfrm>
            <a:off x="6211575" y="5259057"/>
            <a:ext cx="5793359" cy="502734"/>
          </a:xfrm>
          <a:prstGeom prst="rect">
            <a:avLst/>
          </a:prstGeom>
          <a:noFill/>
          <a:ln w="9525" cap="rnd" cmpd="sng" algn="ctr">
            <a:solidFill>
              <a:srgbClr val="9A9A9A"/>
            </a:solidFill>
            <a:prstDash val="dash"/>
            <a:round/>
            <a:headEnd type="none" w="med" len="med"/>
            <a:tailEnd type="none" w="med" len="med"/>
          </a:ln>
          <a:effectLst/>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600" dirty="0">
                <a:solidFill>
                  <a:srgbClr val="000000"/>
                </a:solidFill>
              </a:rPr>
              <a:t>Certification of </a:t>
            </a:r>
            <a:r>
              <a:rPr lang="en-US" sz="1600" b="1" dirty="0">
                <a:solidFill>
                  <a:srgbClr val="000000"/>
                </a:solidFill>
              </a:rPr>
              <a:t>intent to comply </a:t>
            </a:r>
            <a:r>
              <a:rPr lang="en-US" sz="1600" dirty="0">
                <a:solidFill>
                  <a:srgbClr val="000000"/>
                </a:solidFill>
              </a:rPr>
              <a:t>with requirements</a:t>
            </a:r>
          </a:p>
        </p:txBody>
      </p:sp>
      <p:grpSp>
        <p:nvGrpSpPr>
          <p:cNvPr id="97" name="Group 96">
            <a:extLst>
              <a:ext uri="{FF2B5EF4-FFF2-40B4-BE49-F238E27FC236}">
                <a16:creationId xmlns:a16="http://schemas.microsoft.com/office/drawing/2014/main" id="{EA359F17-98FF-4EC7-BE25-208107C30ED8}"/>
              </a:ext>
            </a:extLst>
          </p:cNvPr>
          <p:cNvGrpSpPr>
            <a:grpSpLocks noChangeAspect="1"/>
          </p:cNvGrpSpPr>
          <p:nvPr/>
        </p:nvGrpSpPr>
        <p:grpSpPr>
          <a:xfrm>
            <a:off x="6248563" y="4824107"/>
            <a:ext cx="267843" cy="267843"/>
            <a:chOff x="7324948" y="3200401"/>
            <a:chExt cx="457198" cy="457198"/>
          </a:xfrm>
        </p:grpSpPr>
        <p:sp>
          <p:nvSpPr>
            <p:cNvPr id="98" name="AutoShape 51">
              <a:extLst>
                <a:ext uri="{FF2B5EF4-FFF2-40B4-BE49-F238E27FC236}">
                  <a16:creationId xmlns:a16="http://schemas.microsoft.com/office/drawing/2014/main" id="{AB07AB03-029A-4A3E-B66D-2BD485F9E32D}"/>
                </a:ext>
              </a:extLst>
            </p:cNvPr>
            <p:cNvSpPr>
              <a:spLocks noChangeAspect="1" noChangeArrowheads="1" noTextEdit="1"/>
            </p:cNvSpPr>
            <p:nvPr/>
          </p:nvSpPr>
          <p:spPr bwMode="auto">
            <a:xfrm>
              <a:off x="7324948" y="3200401"/>
              <a:ext cx="457198" cy="45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53">
              <a:extLst>
                <a:ext uri="{FF2B5EF4-FFF2-40B4-BE49-F238E27FC236}">
                  <a16:creationId xmlns:a16="http://schemas.microsoft.com/office/drawing/2014/main" id="{88A084ED-0BD7-4C49-89B2-80D1D2288F6C}"/>
                </a:ext>
              </a:extLst>
            </p:cNvPr>
            <p:cNvSpPr>
              <a:spLocks noEditPoints="1"/>
            </p:cNvSpPr>
            <p:nvPr/>
          </p:nvSpPr>
          <p:spPr bwMode="auto">
            <a:xfrm>
              <a:off x="7375363" y="3227918"/>
              <a:ext cx="356945" cy="402742"/>
            </a:xfrm>
            <a:custGeom>
              <a:avLst/>
              <a:gdLst>
                <a:gd name="T0" fmla="*/ 780 w 780"/>
                <a:gd name="T1" fmla="*/ 870 h 880"/>
                <a:gd name="T2" fmla="*/ 10 w 780"/>
                <a:gd name="T3" fmla="*/ 880 h 880"/>
                <a:gd name="T4" fmla="*/ 0 w 780"/>
                <a:gd name="T5" fmla="*/ 815 h 880"/>
                <a:gd name="T6" fmla="*/ 51 w 780"/>
                <a:gd name="T7" fmla="*/ 805 h 880"/>
                <a:gd name="T8" fmla="*/ 61 w 780"/>
                <a:gd name="T9" fmla="*/ 774 h 880"/>
                <a:gd name="T10" fmla="*/ 729 w 780"/>
                <a:gd name="T11" fmla="*/ 784 h 880"/>
                <a:gd name="T12" fmla="*/ 770 w 780"/>
                <a:gd name="T13" fmla="*/ 805 h 880"/>
                <a:gd name="T14" fmla="*/ 15 w 780"/>
                <a:gd name="T15" fmla="*/ 441 h 880"/>
                <a:gd name="T16" fmla="*/ 775 w 780"/>
                <a:gd name="T17" fmla="*/ 431 h 880"/>
                <a:gd name="T18" fmla="*/ 765 w 780"/>
                <a:gd name="T19" fmla="*/ 360 h 880"/>
                <a:gd name="T20" fmla="*/ 533 w 780"/>
                <a:gd name="T21" fmla="*/ 237 h 880"/>
                <a:gd name="T22" fmla="*/ 247 w 780"/>
                <a:gd name="T23" fmla="*/ 236 h 880"/>
                <a:gd name="T24" fmla="*/ 15 w 780"/>
                <a:gd name="T25" fmla="*/ 360 h 880"/>
                <a:gd name="T26" fmla="*/ 5 w 780"/>
                <a:gd name="T27" fmla="*/ 431 h 880"/>
                <a:gd name="T28" fmla="*/ 708 w 780"/>
                <a:gd name="T29" fmla="*/ 474 h 880"/>
                <a:gd name="T30" fmla="*/ 665 w 780"/>
                <a:gd name="T31" fmla="*/ 478 h 880"/>
                <a:gd name="T32" fmla="*/ 664 w 780"/>
                <a:gd name="T33" fmla="*/ 750 h 880"/>
                <a:gd name="T34" fmla="*/ 718 w 780"/>
                <a:gd name="T35" fmla="*/ 745 h 880"/>
                <a:gd name="T36" fmla="*/ 708 w 780"/>
                <a:gd name="T37" fmla="*/ 474 h 880"/>
                <a:gd name="T38" fmla="*/ 549 w 780"/>
                <a:gd name="T39" fmla="*/ 474 h 880"/>
                <a:gd name="T40" fmla="*/ 539 w 780"/>
                <a:gd name="T41" fmla="*/ 745 h 880"/>
                <a:gd name="T42" fmla="*/ 594 w 780"/>
                <a:gd name="T43" fmla="*/ 750 h 880"/>
                <a:gd name="T44" fmla="*/ 593 w 780"/>
                <a:gd name="T45" fmla="*/ 478 h 880"/>
                <a:gd name="T46" fmla="*/ 402 w 780"/>
                <a:gd name="T47" fmla="*/ 171 h 880"/>
                <a:gd name="T48" fmla="*/ 404 w 780"/>
                <a:gd name="T49" fmla="*/ 90 h 880"/>
                <a:gd name="T50" fmla="*/ 548 w 780"/>
                <a:gd name="T51" fmla="*/ 84 h 880"/>
                <a:gd name="T52" fmla="*/ 510 w 780"/>
                <a:gd name="T53" fmla="*/ 43 h 880"/>
                <a:gd name="T54" fmla="*/ 546 w 780"/>
                <a:gd name="T55" fmla="*/ 0 h 880"/>
                <a:gd name="T56" fmla="*/ 380 w 780"/>
                <a:gd name="T57" fmla="*/ 0 h 880"/>
                <a:gd name="T58" fmla="*/ 377 w 780"/>
                <a:gd name="T59" fmla="*/ 90 h 880"/>
                <a:gd name="T60" fmla="*/ 390 w 780"/>
                <a:gd name="T61" fmla="*/ 171 h 880"/>
                <a:gd name="T62" fmla="*/ 350 w 780"/>
                <a:gd name="T63" fmla="*/ 474 h 880"/>
                <a:gd name="T64" fmla="*/ 306 w 780"/>
                <a:gd name="T65" fmla="*/ 478 h 880"/>
                <a:gd name="T66" fmla="*/ 305 w 780"/>
                <a:gd name="T67" fmla="*/ 750 h 880"/>
                <a:gd name="T68" fmla="*/ 360 w 780"/>
                <a:gd name="T69" fmla="*/ 745 h 880"/>
                <a:gd name="T70" fmla="*/ 350 w 780"/>
                <a:gd name="T71" fmla="*/ 474 h 880"/>
                <a:gd name="T72" fmla="*/ 430 w 780"/>
                <a:gd name="T73" fmla="*/ 474 h 880"/>
                <a:gd name="T74" fmla="*/ 420 w 780"/>
                <a:gd name="T75" fmla="*/ 745 h 880"/>
                <a:gd name="T76" fmla="*/ 475 w 780"/>
                <a:gd name="T77" fmla="*/ 750 h 880"/>
                <a:gd name="T78" fmla="*/ 474 w 780"/>
                <a:gd name="T79" fmla="*/ 478 h 880"/>
                <a:gd name="T80" fmla="*/ 72 w 780"/>
                <a:gd name="T81" fmla="*/ 474 h 880"/>
                <a:gd name="T82" fmla="*/ 62 w 780"/>
                <a:gd name="T83" fmla="*/ 745 h 880"/>
                <a:gd name="T84" fmla="*/ 116 w 780"/>
                <a:gd name="T85" fmla="*/ 750 h 880"/>
                <a:gd name="T86" fmla="*/ 115 w 780"/>
                <a:gd name="T87" fmla="*/ 478 h 880"/>
                <a:gd name="T88" fmla="*/ 72 w 780"/>
                <a:gd name="T89" fmla="*/ 474 h 880"/>
                <a:gd name="T90" fmla="*/ 191 w 780"/>
                <a:gd name="T91" fmla="*/ 474 h 880"/>
                <a:gd name="T92" fmla="*/ 181 w 780"/>
                <a:gd name="T93" fmla="*/ 745 h 880"/>
                <a:gd name="T94" fmla="*/ 236 w 780"/>
                <a:gd name="T95" fmla="*/ 750 h 880"/>
                <a:gd name="T96" fmla="*/ 235 w 780"/>
                <a:gd name="T97" fmla="*/ 4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0" h="880">
                  <a:moveTo>
                    <a:pt x="780" y="815"/>
                  </a:moveTo>
                  <a:cubicBezTo>
                    <a:pt x="780" y="815"/>
                    <a:pt x="780" y="815"/>
                    <a:pt x="780" y="870"/>
                  </a:cubicBezTo>
                  <a:cubicBezTo>
                    <a:pt x="780" y="875"/>
                    <a:pt x="776" y="880"/>
                    <a:pt x="770" y="880"/>
                  </a:cubicBezTo>
                  <a:cubicBezTo>
                    <a:pt x="770" y="880"/>
                    <a:pt x="770" y="880"/>
                    <a:pt x="10" y="880"/>
                  </a:cubicBezTo>
                  <a:cubicBezTo>
                    <a:pt x="4" y="880"/>
                    <a:pt x="0" y="875"/>
                    <a:pt x="0" y="870"/>
                  </a:cubicBezTo>
                  <a:cubicBezTo>
                    <a:pt x="0" y="870"/>
                    <a:pt x="0" y="870"/>
                    <a:pt x="0" y="815"/>
                  </a:cubicBezTo>
                  <a:cubicBezTo>
                    <a:pt x="0" y="809"/>
                    <a:pt x="4" y="805"/>
                    <a:pt x="10" y="805"/>
                  </a:cubicBezTo>
                  <a:cubicBezTo>
                    <a:pt x="10" y="805"/>
                    <a:pt x="10" y="805"/>
                    <a:pt x="51" y="805"/>
                  </a:cubicBezTo>
                  <a:cubicBezTo>
                    <a:pt x="51" y="805"/>
                    <a:pt x="51" y="805"/>
                    <a:pt x="51" y="784"/>
                  </a:cubicBezTo>
                  <a:cubicBezTo>
                    <a:pt x="51" y="779"/>
                    <a:pt x="56" y="774"/>
                    <a:pt x="61" y="774"/>
                  </a:cubicBezTo>
                  <a:cubicBezTo>
                    <a:pt x="61" y="774"/>
                    <a:pt x="61" y="774"/>
                    <a:pt x="719" y="774"/>
                  </a:cubicBezTo>
                  <a:cubicBezTo>
                    <a:pt x="724" y="774"/>
                    <a:pt x="729" y="779"/>
                    <a:pt x="729" y="784"/>
                  </a:cubicBezTo>
                  <a:cubicBezTo>
                    <a:pt x="729" y="784"/>
                    <a:pt x="729" y="784"/>
                    <a:pt x="729" y="805"/>
                  </a:cubicBezTo>
                  <a:cubicBezTo>
                    <a:pt x="729" y="805"/>
                    <a:pt x="729" y="805"/>
                    <a:pt x="770" y="805"/>
                  </a:cubicBezTo>
                  <a:cubicBezTo>
                    <a:pt x="776" y="805"/>
                    <a:pt x="780" y="809"/>
                    <a:pt x="780" y="815"/>
                  </a:cubicBezTo>
                  <a:close/>
                  <a:moveTo>
                    <a:pt x="15" y="441"/>
                  </a:moveTo>
                  <a:cubicBezTo>
                    <a:pt x="765" y="441"/>
                    <a:pt x="765" y="441"/>
                    <a:pt x="765" y="441"/>
                  </a:cubicBezTo>
                  <a:cubicBezTo>
                    <a:pt x="771" y="441"/>
                    <a:pt x="775" y="437"/>
                    <a:pt x="775" y="431"/>
                  </a:cubicBezTo>
                  <a:cubicBezTo>
                    <a:pt x="775" y="370"/>
                    <a:pt x="775" y="370"/>
                    <a:pt x="775" y="370"/>
                  </a:cubicBezTo>
                  <a:cubicBezTo>
                    <a:pt x="775" y="365"/>
                    <a:pt x="771" y="360"/>
                    <a:pt x="765" y="360"/>
                  </a:cubicBezTo>
                  <a:cubicBezTo>
                    <a:pt x="611" y="360"/>
                    <a:pt x="611" y="360"/>
                    <a:pt x="611" y="360"/>
                  </a:cubicBezTo>
                  <a:cubicBezTo>
                    <a:pt x="599" y="312"/>
                    <a:pt x="572" y="268"/>
                    <a:pt x="533" y="237"/>
                  </a:cubicBezTo>
                  <a:cubicBezTo>
                    <a:pt x="493" y="204"/>
                    <a:pt x="442" y="186"/>
                    <a:pt x="390" y="186"/>
                  </a:cubicBezTo>
                  <a:cubicBezTo>
                    <a:pt x="338" y="186"/>
                    <a:pt x="288" y="204"/>
                    <a:pt x="247" y="236"/>
                  </a:cubicBezTo>
                  <a:cubicBezTo>
                    <a:pt x="208" y="268"/>
                    <a:pt x="181" y="312"/>
                    <a:pt x="169" y="360"/>
                  </a:cubicBezTo>
                  <a:cubicBezTo>
                    <a:pt x="15" y="360"/>
                    <a:pt x="15" y="360"/>
                    <a:pt x="15" y="360"/>
                  </a:cubicBezTo>
                  <a:cubicBezTo>
                    <a:pt x="9" y="360"/>
                    <a:pt x="5" y="365"/>
                    <a:pt x="5" y="370"/>
                  </a:cubicBezTo>
                  <a:cubicBezTo>
                    <a:pt x="5" y="431"/>
                    <a:pt x="5" y="431"/>
                    <a:pt x="5" y="431"/>
                  </a:cubicBezTo>
                  <a:cubicBezTo>
                    <a:pt x="5" y="437"/>
                    <a:pt x="9" y="441"/>
                    <a:pt x="15" y="441"/>
                  </a:cubicBezTo>
                  <a:close/>
                  <a:moveTo>
                    <a:pt x="708" y="474"/>
                  </a:moveTo>
                  <a:cubicBezTo>
                    <a:pt x="669" y="474"/>
                    <a:pt x="669" y="474"/>
                    <a:pt x="669" y="474"/>
                  </a:cubicBezTo>
                  <a:cubicBezTo>
                    <a:pt x="666" y="474"/>
                    <a:pt x="665" y="476"/>
                    <a:pt x="665" y="478"/>
                  </a:cubicBezTo>
                  <a:cubicBezTo>
                    <a:pt x="659" y="745"/>
                    <a:pt x="659" y="745"/>
                    <a:pt x="659" y="745"/>
                  </a:cubicBezTo>
                  <a:cubicBezTo>
                    <a:pt x="659" y="747"/>
                    <a:pt x="661" y="750"/>
                    <a:pt x="664" y="750"/>
                  </a:cubicBezTo>
                  <a:cubicBezTo>
                    <a:pt x="714" y="750"/>
                    <a:pt x="714" y="750"/>
                    <a:pt x="714" y="750"/>
                  </a:cubicBezTo>
                  <a:cubicBezTo>
                    <a:pt x="716" y="750"/>
                    <a:pt x="718" y="747"/>
                    <a:pt x="718" y="745"/>
                  </a:cubicBezTo>
                  <a:cubicBezTo>
                    <a:pt x="713" y="478"/>
                    <a:pt x="713" y="478"/>
                    <a:pt x="713" y="478"/>
                  </a:cubicBezTo>
                  <a:cubicBezTo>
                    <a:pt x="713" y="476"/>
                    <a:pt x="711" y="474"/>
                    <a:pt x="708" y="474"/>
                  </a:cubicBezTo>
                  <a:close/>
                  <a:moveTo>
                    <a:pt x="589" y="474"/>
                  </a:moveTo>
                  <a:cubicBezTo>
                    <a:pt x="549" y="474"/>
                    <a:pt x="549" y="474"/>
                    <a:pt x="549" y="474"/>
                  </a:cubicBezTo>
                  <a:cubicBezTo>
                    <a:pt x="547" y="474"/>
                    <a:pt x="545" y="476"/>
                    <a:pt x="545" y="478"/>
                  </a:cubicBezTo>
                  <a:cubicBezTo>
                    <a:pt x="539" y="745"/>
                    <a:pt x="539" y="745"/>
                    <a:pt x="539" y="745"/>
                  </a:cubicBezTo>
                  <a:cubicBezTo>
                    <a:pt x="539" y="747"/>
                    <a:pt x="542" y="750"/>
                    <a:pt x="544" y="750"/>
                  </a:cubicBezTo>
                  <a:cubicBezTo>
                    <a:pt x="594" y="750"/>
                    <a:pt x="594" y="750"/>
                    <a:pt x="594" y="750"/>
                  </a:cubicBezTo>
                  <a:cubicBezTo>
                    <a:pt x="597" y="750"/>
                    <a:pt x="599" y="747"/>
                    <a:pt x="599" y="745"/>
                  </a:cubicBezTo>
                  <a:cubicBezTo>
                    <a:pt x="593" y="478"/>
                    <a:pt x="593" y="478"/>
                    <a:pt x="593" y="478"/>
                  </a:cubicBezTo>
                  <a:cubicBezTo>
                    <a:pt x="593" y="476"/>
                    <a:pt x="591" y="474"/>
                    <a:pt x="589" y="474"/>
                  </a:cubicBezTo>
                  <a:close/>
                  <a:moveTo>
                    <a:pt x="402" y="171"/>
                  </a:moveTo>
                  <a:cubicBezTo>
                    <a:pt x="402" y="93"/>
                    <a:pt x="402" y="93"/>
                    <a:pt x="402" y="93"/>
                  </a:cubicBezTo>
                  <a:cubicBezTo>
                    <a:pt x="402" y="91"/>
                    <a:pt x="403" y="90"/>
                    <a:pt x="404" y="90"/>
                  </a:cubicBezTo>
                  <a:cubicBezTo>
                    <a:pt x="546" y="90"/>
                    <a:pt x="546" y="90"/>
                    <a:pt x="546" y="90"/>
                  </a:cubicBezTo>
                  <a:cubicBezTo>
                    <a:pt x="549" y="90"/>
                    <a:pt x="550" y="86"/>
                    <a:pt x="548" y="84"/>
                  </a:cubicBezTo>
                  <a:cubicBezTo>
                    <a:pt x="510" y="47"/>
                    <a:pt x="510" y="47"/>
                    <a:pt x="510" y="47"/>
                  </a:cubicBezTo>
                  <a:cubicBezTo>
                    <a:pt x="509" y="46"/>
                    <a:pt x="509" y="44"/>
                    <a:pt x="510" y="43"/>
                  </a:cubicBezTo>
                  <a:cubicBezTo>
                    <a:pt x="548" y="5"/>
                    <a:pt x="548" y="5"/>
                    <a:pt x="548" y="5"/>
                  </a:cubicBezTo>
                  <a:cubicBezTo>
                    <a:pt x="550" y="3"/>
                    <a:pt x="549" y="0"/>
                    <a:pt x="546" y="0"/>
                  </a:cubicBezTo>
                  <a:cubicBezTo>
                    <a:pt x="398" y="0"/>
                    <a:pt x="398" y="0"/>
                    <a:pt x="398" y="0"/>
                  </a:cubicBezTo>
                  <a:cubicBezTo>
                    <a:pt x="380" y="0"/>
                    <a:pt x="380" y="0"/>
                    <a:pt x="380" y="0"/>
                  </a:cubicBezTo>
                  <a:cubicBezTo>
                    <a:pt x="379" y="0"/>
                    <a:pt x="377" y="2"/>
                    <a:pt x="377" y="3"/>
                  </a:cubicBezTo>
                  <a:cubicBezTo>
                    <a:pt x="377" y="90"/>
                    <a:pt x="377" y="90"/>
                    <a:pt x="377" y="90"/>
                  </a:cubicBezTo>
                  <a:cubicBezTo>
                    <a:pt x="377" y="171"/>
                    <a:pt x="377" y="171"/>
                    <a:pt x="377" y="171"/>
                  </a:cubicBezTo>
                  <a:cubicBezTo>
                    <a:pt x="382" y="171"/>
                    <a:pt x="386" y="171"/>
                    <a:pt x="390" y="171"/>
                  </a:cubicBezTo>
                  <a:cubicBezTo>
                    <a:pt x="394" y="171"/>
                    <a:pt x="397" y="171"/>
                    <a:pt x="402" y="171"/>
                  </a:cubicBezTo>
                  <a:close/>
                  <a:moveTo>
                    <a:pt x="350" y="474"/>
                  </a:moveTo>
                  <a:cubicBezTo>
                    <a:pt x="311" y="474"/>
                    <a:pt x="311" y="474"/>
                    <a:pt x="311" y="474"/>
                  </a:cubicBezTo>
                  <a:cubicBezTo>
                    <a:pt x="308" y="474"/>
                    <a:pt x="306" y="476"/>
                    <a:pt x="306" y="478"/>
                  </a:cubicBezTo>
                  <a:cubicBezTo>
                    <a:pt x="300" y="745"/>
                    <a:pt x="300" y="745"/>
                    <a:pt x="300" y="745"/>
                  </a:cubicBezTo>
                  <a:cubicBezTo>
                    <a:pt x="300" y="747"/>
                    <a:pt x="303" y="750"/>
                    <a:pt x="305" y="750"/>
                  </a:cubicBezTo>
                  <a:cubicBezTo>
                    <a:pt x="355" y="750"/>
                    <a:pt x="355" y="750"/>
                    <a:pt x="355" y="750"/>
                  </a:cubicBezTo>
                  <a:cubicBezTo>
                    <a:pt x="358" y="750"/>
                    <a:pt x="360" y="747"/>
                    <a:pt x="360" y="745"/>
                  </a:cubicBezTo>
                  <a:cubicBezTo>
                    <a:pt x="354" y="478"/>
                    <a:pt x="354" y="478"/>
                    <a:pt x="354" y="478"/>
                  </a:cubicBezTo>
                  <a:cubicBezTo>
                    <a:pt x="354" y="476"/>
                    <a:pt x="353" y="474"/>
                    <a:pt x="350" y="474"/>
                  </a:cubicBezTo>
                  <a:close/>
                  <a:moveTo>
                    <a:pt x="469" y="474"/>
                  </a:moveTo>
                  <a:cubicBezTo>
                    <a:pt x="430" y="474"/>
                    <a:pt x="430" y="474"/>
                    <a:pt x="430" y="474"/>
                  </a:cubicBezTo>
                  <a:cubicBezTo>
                    <a:pt x="427" y="474"/>
                    <a:pt x="426" y="476"/>
                    <a:pt x="426" y="478"/>
                  </a:cubicBezTo>
                  <a:cubicBezTo>
                    <a:pt x="420" y="745"/>
                    <a:pt x="420" y="745"/>
                    <a:pt x="420" y="745"/>
                  </a:cubicBezTo>
                  <a:cubicBezTo>
                    <a:pt x="420" y="747"/>
                    <a:pt x="422" y="750"/>
                    <a:pt x="425" y="750"/>
                  </a:cubicBezTo>
                  <a:cubicBezTo>
                    <a:pt x="475" y="750"/>
                    <a:pt x="475" y="750"/>
                    <a:pt x="475" y="750"/>
                  </a:cubicBezTo>
                  <a:cubicBezTo>
                    <a:pt x="477" y="750"/>
                    <a:pt x="480" y="747"/>
                    <a:pt x="480" y="745"/>
                  </a:cubicBezTo>
                  <a:cubicBezTo>
                    <a:pt x="474" y="478"/>
                    <a:pt x="474" y="478"/>
                    <a:pt x="474" y="478"/>
                  </a:cubicBezTo>
                  <a:cubicBezTo>
                    <a:pt x="474" y="476"/>
                    <a:pt x="472" y="474"/>
                    <a:pt x="469" y="474"/>
                  </a:cubicBezTo>
                  <a:close/>
                  <a:moveTo>
                    <a:pt x="72" y="474"/>
                  </a:moveTo>
                  <a:cubicBezTo>
                    <a:pt x="69" y="474"/>
                    <a:pt x="67" y="476"/>
                    <a:pt x="67" y="478"/>
                  </a:cubicBezTo>
                  <a:cubicBezTo>
                    <a:pt x="67" y="478"/>
                    <a:pt x="67" y="478"/>
                    <a:pt x="62" y="745"/>
                  </a:cubicBezTo>
                  <a:cubicBezTo>
                    <a:pt x="62" y="747"/>
                    <a:pt x="64" y="750"/>
                    <a:pt x="66" y="750"/>
                  </a:cubicBezTo>
                  <a:cubicBezTo>
                    <a:pt x="66" y="750"/>
                    <a:pt x="66" y="750"/>
                    <a:pt x="116" y="750"/>
                  </a:cubicBezTo>
                  <a:cubicBezTo>
                    <a:pt x="119" y="750"/>
                    <a:pt x="121" y="747"/>
                    <a:pt x="121" y="745"/>
                  </a:cubicBezTo>
                  <a:cubicBezTo>
                    <a:pt x="121" y="745"/>
                    <a:pt x="121" y="745"/>
                    <a:pt x="115" y="478"/>
                  </a:cubicBezTo>
                  <a:cubicBezTo>
                    <a:pt x="115" y="476"/>
                    <a:pt x="114" y="474"/>
                    <a:pt x="111" y="474"/>
                  </a:cubicBezTo>
                  <a:cubicBezTo>
                    <a:pt x="111" y="474"/>
                    <a:pt x="111" y="474"/>
                    <a:pt x="72" y="474"/>
                  </a:cubicBezTo>
                  <a:close/>
                  <a:moveTo>
                    <a:pt x="231" y="474"/>
                  </a:moveTo>
                  <a:cubicBezTo>
                    <a:pt x="191" y="474"/>
                    <a:pt x="191" y="474"/>
                    <a:pt x="191" y="474"/>
                  </a:cubicBezTo>
                  <a:cubicBezTo>
                    <a:pt x="189" y="474"/>
                    <a:pt x="187" y="476"/>
                    <a:pt x="187" y="478"/>
                  </a:cubicBezTo>
                  <a:cubicBezTo>
                    <a:pt x="181" y="745"/>
                    <a:pt x="181" y="745"/>
                    <a:pt x="181" y="745"/>
                  </a:cubicBezTo>
                  <a:cubicBezTo>
                    <a:pt x="181" y="747"/>
                    <a:pt x="183" y="750"/>
                    <a:pt x="186" y="750"/>
                  </a:cubicBezTo>
                  <a:cubicBezTo>
                    <a:pt x="236" y="750"/>
                    <a:pt x="236" y="750"/>
                    <a:pt x="236" y="750"/>
                  </a:cubicBezTo>
                  <a:cubicBezTo>
                    <a:pt x="238" y="750"/>
                    <a:pt x="241" y="747"/>
                    <a:pt x="241" y="745"/>
                  </a:cubicBezTo>
                  <a:cubicBezTo>
                    <a:pt x="235" y="478"/>
                    <a:pt x="235" y="478"/>
                    <a:pt x="235" y="478"/>
                  </a:cubicBezTo>
                  <a:cubicBezTo>
                    <a:pt x="235" y="476"/>
                    <a:pt x="233" y="474"/>
                    <a:pt x="231" y="474"/>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101" name="Picture 100" descr="A blue sign with white text&#10;&#10;Description automatically generated with low confidence">
            <a:extLst>
              <a:ext uri="{FF2B5EF4-FFF2-40B4-BE49-F238E27FC236}">
                <a16:creationId xmlns:a16="http://schemas.microsoft.com/office/drawing/2014/main" id="{E19C0AB8-68EA-46E0-AC63-82D083D8B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841947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3900EA0-F85B-40B3-BEF0-F7E6AE726F8E}"/>
              </a:ext>
            </a:extLst>
          </p:cNvPr>
          <p:cNvSpPr/>
          <p:nvPr/>
        </p:nvSpPr>
        <p:spPr>
          <a:xfrm>
            <a:off x="400051" y="1860597"/>
            <a:ext cx="8277488" cy="1236609"/>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23" name="TextBox 22">
            <a:extLst>
              <a:ext uri="{FF2B5EF4-FFF2-40B4-BE49-F238E27FC236}">
                <a16:creationId xmlns:a16="http://schemas.microsoft.com/office/drawing/2014/main" id="{8E339223-AD99-49AA-9BB5-1859E8327758}"/>
              </a:ext>
            </a:extLst>
          </p:cNvPr>
          <p:cNvSpPr txBox="1"/>
          <p:nvPr/>
        </p:nvSpPr>
        <p:spPr>
          <a:xfrm>
            <a:off x="400051" y="2155736"/>
            <a:ext cx="2009725" cy="6463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A3161"/>
                </a:solidFill>
              </a14:hiddenFill>
            </a:ex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b="1" dirty="0">
                <a:solidFill>
                  <a:srgbClr val="164484"/>
                </a:solidFill>
              </a:rPr>
              <a:t>Minimum allocation</a:t>
            </a:r>
          </a:p>
        </p:txBody>
      </p:sp>
      <p:sp>
        <p:nvSpPr>
          <p:cNvPr id="26" name="TextBox 25">
            <a:extLst>
              <a:ext uri="{FF2B5EF4-FFF2-40B4-BE49-F238E27FC236}">
                <a16:creationId xmlns:a16="http://schemas.microsoft.com/office/drawing/2014/main" id="{60702F1A-D37E-4FCE-8C3C-327F655787C6}"/>
              </a:ext>
            </a:extLst>
          </p:cNvPr>
          <p:cNvSpPr txBox="1"/>
          <p:nvPr/>
        </p:nvSpPr>
        <p:spPr>
          <a:xfrm>
            <a:off x="2409776" y="1931464"/>
            <a:ext cx="6267761"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dirty="0">
                <a:solidFill>
                  <a:srgbClr val="000000"/>
                </a:solidFill>
              </a:rPr>
              <a:t>$100M for each State, the District of Columbia, Puerto Rico</a:t>
            </a:r>
          </a:p>
        </p:txBody>
      </p:sp>
      <p:sp>
        <p:nvSpPr>
          <p:cNvPr id="27" name="TextBox 26">
            <a:extLst>
              <a:ext uri="{FF2B5EF4-FFF2-40B4-BE49-F238E27FC236}">
                <a16:creationId xmlns:a16="http://schemas.microsoft.com/office/drawing/2014/main" id="{0699A02C-B6D6-41AC-959B-544D9824B6CE}"/>
              </a:ext>
            </a:extLst>
          </p:cNvPr>
          <p:cNvSpPr txBox="1"/>
          <p:nvPr/>
        </p:nvSpPr>
        <p:spPr>
          <a:xfrm>
            <a:off x="2409776" y="2380007"/>
            <a:ext cx="6267761"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dirty="0">
                <a:solidFill>
                  <a:srgbClr val="000000"/>
                </a:solidFill>
              </a:rPr>
              <a:t>$25M for American Samoa, Guam, the U.S. Virgin Islands,</a:t>
            </a:r>
          </a:p>
          <a:p>
            <a:pPr>
              <a:buClr>
                <a:srgbClr val="0A3161"/>
              </a:buClr>
              <a:buFont typeface="Trebuchet MS" panose="020B0603020202020204" pitchFamily="34" charset="0"/>
              <a:buChar char="​"/>
            </a:pPr>
            <a:r>
              <a:rPr lang="en-US" dirty="0">
                <a:solidFill>
                  <a:srgbClr val="000000"/>
                </a:solidFill>
              </a:rPr>
              <a:t>the Commonwealth of the Northern Mariana Islands </a:t>
            </a:r>
          </a:p>
        </p:txBody>
      </p:sp>
      <p:sp>
        <p:nvSpPr>
          <p:cNvPr id="53" name="Rectangle 52">
            <a:extLst>
              <a:ext uri="{FF2B5EF4-FFF2-40B4-BE49-F238E27FC236}">
                <a16:creationId xmlns:a16="http://schemas.microsoft.com/office/drawing/2014/main" id="{B5D0B756-143A-4B96-A00A-168CBD4F25F4}"/>
              </a:ext>
            </a:extLst>
          </p:cNvPr>
          <p:cNvSpPr/>
          <p:nvPr/>
        </p:nvSpPr>
        <p:spPr>
          <a:xfrm>
            <a:off x="400051" y="4744712"/>
            <a:ext cx="8277488" cy="1236609"/>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25" name="TextBox 24">
            <a:extLst>
              <a:ext uri="{FF2B5EF4-FFF2-40B4-BE49-F238E27FC236}">
                <a16:creationId xmlns:a16="http://schemas.microsoft.com/office/drawing/2014/main" id="{435745A0-584A-446C-B64C-C24A0EA9F173}"/>
              </a:ext>
            </a:extLst>
          </p:cNvPr>
          <p:cNvSpPr txBox="1"/>
          <p:nvPr/>
        </p:nvSpPr>
        <p:spPr>
          <a:xfrm>
            <a:off x="400051" y="5039851"/>
            <a:ext cx="2009725" cy="6463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A3161"/>
                </a:solidFill>
              </a14:hiddenFill>
            </a:ex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b="1" dirty="0">
                <a:solidFill>
                  <a:srgbClr val="164484"/>
                </a:solidFill>
              </a:rPr>
              <a:t>Remaining funds allocation</a:t>
            </a:r>
          </a:p>
        </p:txBody>
      </p:sp>
      <p:sp>
        <p:nvSpPr>
          <p:cNvPr id="34" name="TextBox 33">
            <a:extLst>
              <a:ext uri="{FF2B5EF4-FFF2-40B4-BE49-F238E27FC236}">
                <a16:creationId xmlns:a16="http://schemas.microsoft.com/office/drawing/2014/main" id="{57AE3F19-1C3F-43A1-B8FF-827DBD717121}"/>
              </a:ext>
            </a:extLst>
          </p:cNvPr>
          <p:cNvSpPr txBox="1"/>
          <p:nvPr/>
        </p:nvSpPr>
        <p:spPr>
          <a:xfrm>
            <a:off x="7264678" y="4999092"/>
            <a:ext cx="1412861"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Remaining funds</a:t>
            </a:r>
            <a:r>
              <a:rPr lang="en-US" baseline="30000" dirty="0">
                <a:solidFill>
                  <a:srgbClr val="000000"/>
                </a:solidFill>
              </a:rPr>
              <a:t>1</a:t>
            </a:r>
            <a:endParaRPr lang="en-US" dirty="0">
              <a:solidFill>
                <a:srgbClr val="000000"/>
              </a:solidFill>
            </a:endParaRPr>
          </a:p>
        </p:txBody>
      </p:sp>
      <p:grpSp>
        <p:nvGrpSpPr>
          <p:cNvPr id="43" name="Group 42">
            <a:extLst>
              <a:ext uri="{FF2B5EF4-FFF2-40B4-BE49-F238E27FC236}">
                <a16:creationId xmlns:a16="http://schemas.microsoft.com/office/drawing/2014/main" id="{6DEFCE1A-E43D-42D4-9D86-6C50837449A6}"/>
              </a:ext>
            </a:extLst>
          </p:cNvPr>
          <p:cNvGrpSpPr/>
          <p:nvPr/>
        </p:nvGrpSpPr>
        <p:grpSpPr>
          <a:xfrm>
            <a:off x="2409775" y="4957399"/>
            <a:ext cx="4353881" cy="811234"/>
            <a:chOff x="2409775" y="4578132"/>
            <a:chExt cx="4353881" cy="811234"/>
          </a:xfrm>
        </p:grpSpPr>
        <p:sp>
          <p:nvSpPr>
            <p:cNvPr id="35" name="TextBox 34">
              <a:extLst>
                <a:ext uri="{FF2B5EF4-FFF2-40B4-BE49-F238E27FC236}">
                  <a16:creationId xmlns:a16="http://schemas.microsoft.com/office/drawing/2014/main" id="{075DF5A8-77EF-4B82-8943-D16AE895F483}"/>
                </a:ext>
              </a:extLst>
            </p:cNvPr>
            <p:cNvSpPr txBox="1"/>
            <p:nvPr/>
          </p:nvSpPr>
          <p:spPr>
            <a:xfrm>
              <a:off x="2409775" y="4578132"/>
              <a:ext cx="4353881"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 unserved locations in the Eligible Entity</a:t>
              </a:r>
            </a:p>
          </p:txBody>
        </p:sp>
        <p:sp>
          <p:nvSpPr>
            <p:cNvPr id="36" name="TextBox 35">
              <a:extLst>
                <a:ext uri="{FF2B5EF4-FFF2-40B4-BE49-F238E27FC236}">
                  <a16:creationId xmlns:a16="http://schemas.microsoft.com/office/drawing/2014/main" id="{D5BCC542-A1A5-4459-8F1B-E274EED8D9B2}"/>
                </a:ext>
              </a:extLst>
            </p:cNvPr>
            <p:cNvSpPr txBox="1"/>
            <p:nvPr/>
          </p:nvSpPr>
          <p:spPr>
            <a:xfrm>
              <a:off x="2409775" y="5020034"/>
              <a:ext cx="4353881"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 unserved locations in the US</a:t>
              </a:r>
            </a:p>
          </p:txBody>
        </p:sp>
      </p:grpSp>
      <p:grpSp>
        <p:nvGrpSpPr>
          <p:cNvPr id="37" name="Group 36">
            <a:extLst>
              <a:ext uri="{FF2B5EF4-FFF2-40B4-BE49-F238E27FC236}">
                <a16:creationId xmlns:a16="http://schemas.microsoft.com/office/drawing/2014/main" id="{06E27DF5-FAA5-414B-BCFD-5BF645EF7BF4}"/>
              </a:ext>
            </a:extLst>
          </p:cNvPr>
          <p:cNvGrpSpPr>
            <a:grpSpLocks noChangeAspect="1"/>
          </p:cNvGrpSpPr>
          <p:nvPr/>
        </p:nvGrpSpPr>
        <p:grpSpPr>
          <a:xfrm>
            <a:off x="6877155" y="5209561"/>
            <a:ext cx="306910" cy="306910"/>
            <a:chOff x="628650" y="2655888"/>
            <a:chExt cx="269875" cy="269875"/>
          </a:xfrm>
        </p:grpSpPr>
        <p:sp>
          <p:nvSpPr>
            <p:cNvPr id="38" name="Oval 18">
              <a:extLst>
                <a:ext uri="{FF2B5EF4-FFF2-40B4-BE49-F238E27FC236}">
                  <a16:creationId xmlns:a16="http://schemas.microsoft.com/office/drawing/2014/main" id="{06E149EF-3033-4E42-8DB2-B0C1D28C15D3}"/>
                </a:ext>
              </a:extLst>
            </p:cNvPr>
            <p:cNvSpPr>
              <a:spLocks noChangeArrowheads="1"/>
            </p:cNvSpPr>
            <p:nvPr/>
          </p:nvSpPr>
          <p:spPr bwMode="auto">
            <a:xfrm>
              <a:off x="628650" y="2655888"/>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9" name="Freeform 19">
              <a:extLst>
                <a:ext uri="{FF2B5EF4-FFF2-40B4-BE49-F238E27FC236}">
                  <a16:creationId xmlns:a16="http://schemas.microsoft.com/office/drawing/2014/main" id="{97C68185-BDC1-4036-B82B-5C2576CD1FB2}"/>
                </a:ext>
              </a:extLst>
            </p:cNvPr>
            <p:cNvSpPr>
              <a:spLocks/>
            </p:cNvSpPr>
            <p:nvPr/>
          </p:nvSpPr>
          <p:spPr bwMode="auto">
            <a:xfrm>
              <a:off x="708025" y="2735263"/>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cxnSp>
        <p:nvCxnSpPr>
          <p:cNvPr id="47" name="Straight Connector 46">
            <a:extLst>
              <a:ext uri="{FF2B5EF4-FFF2-40B4-BE49-F238E27FC236}">
                <a16:creationId xmlns:a16="http://schemas.microsoft.com/office/drawing/2014/main" id="{9A6D7C92-7B33-49F2-94B0-F84C9ED3449B}"/>
              </a:ext>
            </a:extLst>
          </p:cNvPr>
          <p:cNvCxnSpPr>
            <a:cxnSpLocks/>
          </p:cNvCxnSpPr>
          <p:nvPr/>
        </p:nvCxnSpPr>
        <p:spPr>
          <a:xfrm>
            <a:off x="2409775" y="5363016"/>
            <a:ext cx="4353881" cy="0"/>
          </a:xfrm>
          <a:prstGeom prst="line">
            <a:avLst/>
          </a:prstGeom>
          <a:ln w="19050"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244E08F-03C9-4D55-84D6-02A011F0C901}"/>
              </a:ext>
            </a:extLst>
          </p:cNvPr>
          <p:cNvSpPr/>
          <p:nvPr/>
        </p:nvSpPr>
        <p:spPr>
          <a:xfrm>
            <a:off x="400051" y="3302655"/>
            <a:ext cx="8277488" cy="1236609"/>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24" name="TextBox 23">
            <a:extLst>
              <a:ext uri="{FF2B5EF4-FFF2-40B4-BE49-F238E27FC236}">
                <a16:creationId xmlns:a16="http://schemas.microsoft.com/office/drawing/2014/main" id="{E11A1328-E1B7-4D61-8F9E-49718B053B53}"/>
              </a:ext>
            </a:extLst>
          </p:cNvPr>
          <p:cNvSpPr txBox="1"/>
          <p:nvPr/>
        </p:nvSpPr>
        <p:spPr>
          <a:xfrm>
            <a:off x="400051" y="3597794"/>
            <a:ext cx="2009725" cy="6463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A3161"/>
                </a:solidFill>
              </a14:hiddenFill>
            </a:ex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b="1" dirty="0">
                <a:solidFill>
                  <a:srgbClr val="164484"/>
                </a:solidFill>
              </a:rPr>
              <a:t>High-cost allocation</a:t>
            </a:r>
          </a:p>
        </p:txBody>
      </p:sp>
      <p:grpSp>
        <p:nvGrpSpPr>
          <p:cNvPr id="44" name="Group 43">
            <a:extLst>
              <a:ext uri="{FF2B5EF4-FFF2-40B4-BE49-F238E27FC236}">
                <a16:creationId xmlns:a16="http://schemas.microsoft.com/office/drawing/2014/main" id="{32ADBCC7-CB18-4951-B8AA-3FEB39088C83}"/>
              </a:ext>
            </a:extLst>
          </p:cNvPr>
          <p:cNvGrpSpPr/>
          <p:nvPr/>
        </p:nvGrpSpPr>
        <p:grpSpPr>
          <a:xfrm>
            <a:off x="2409775" y="3238344"/>
            <a:ext cx="4353881" cy="1365232"/>
            <a:chOff x="2409775" y="3016093"/>
            <a:chExt cx="4353881" cy="1365232"/>
          </a:xfrm>
        </p:grpSpPr>
        <p:sp>
          <p:nvSpPr>
            <p:cNvPr id="28" name="TextBox 27">
              <a:extLst>
                <a:ext uri="{FF2B5EF4-FFF2-40B4-BE49-F238E27FC236}">
                  <a16:creationId xmlns:a16="http://schemas.microsoft.com/office/drawing/2014/main" id="{26567EB8-7850-4E4B-AC8A-3A0A72307F31}"/>
                </a:ext>
              </a:extLst>
            </p:cNvPr>
            <p:cNvSpPr txBox="1"/>
            <p:nvPr/>
          </p:nvSpPr>
          <p:spPr>
            <a:xfrm>
              <a:off x="2409775" y="3016093"/>
              <a:ext cx="4353881"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 unserved locations in high-cost areas in the Eligible Entity</a:t>
              </a:r>
            </a:p>
          </p:txBody>
        </p:sp>
        <p:sp>
          <p:nvSpPr>
            <p:cNvPr id="29" name="TextBox 28">
              <a:extLst>
                <a:ext uri="{FF2B5EF4-FFF2-40B4-BE49-F238E27FC236}">
                  <a16:creationId xmlns:a16="http://schemas.microsoft.com/office/drawing/2014/main" id="{A805843D-DBC2-4FC1-9008-5E34C179D8F3}"/>
                </a:ext>
              </a:extLst>
            </p:cNvPr>
            <p:cNvSpPr txBox="1"/>
            <p:nvPr/>
          </p:nvSpPr>
          <p:spPr>
            <a:xfrm>
              <a:off x="2409775" y="3734994"/>
              <a:ext cx="4353881"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 unserved locations in high-cost areas in the US</a:t>
              </a:r>
            </a:p>
          </p:txBody>
        </p:sp>
      </p:grpSp>
      <p:grpSp>
        <p:nvGrpSpPr>
          <p:cNvPr id="30" name="Group 29">
            <a:extLst>
              <a:ext uri="{FF2B5EF4-FFF2-40B4-BE49-F238E27FC236}">
                <a16:creationId xmlns:a16="http://schemas.microsoft.com/office/drawing/2014/main" id="{026C620F-1F1F-48DC-BE55-2F83F77BCF91}"/>
              </a:ext>
            </a:extLst>
          </p:cNvPr>
          <p:cNvGrpSpPr>
            <a:grpSpLocks noChangeAspect="1"/>
          </p:cNvGrpSpPr>
          <p:nvPr/>
        </p:nvGrpSpPr>
        <p:grpSpPr>
          <a:xfrm>
            <a:off x="6877155" y="3767505"/>
            <a:ext cx="306910" cy="306910"/>
            <a:chOff x="628650" y="2655888"/>
            <a:chExt cx="269875" cy="269875"/>
          </a:xfrm>
        </p:grpSpPr>
        <p:sp>
          <p:nvSpPr>
            <p:cNvPr id="31" name="Oval 18">
              <a:extLst>
                <a:ext uri="{FF2B5EF4-FFF2-40B4-BE49-F238E27FC236}">
                  <a16:creationId xmlns:a16="http://schemas.microsoft.com/office/drawing/2014/main" id="{ED51FF39-88A1-4E89-BF67-44B5E1F1C3DA}"/>
                </a:ext>
              </a:extLst>
            </p:cNvPr>
            <p:cNvSpPr>
              <a:spLocks noChangeArrowheads="1"/>
            </p:cNvSpPr>
            <p:nvPr/>
          </p:nvSpPr>
          <p:spPr bwMode="auto">
            <a:xfrm>
              <a:off x="628650" y="2655888"/>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2" name="Freeform 19">
              <a:extLst>
                <a:ext uri="{FF2B5EF4-FFF2-40B4-BE49-F238E27FC236}">
                  <a16:creationId xmlns:a16="http://schemas.microsoft.com/office/drawing/2014/main" id="{1BE93C49-4030-481D-B257-F6DA8551CB34}"/>
                </a:ext>
              </a:extLst>
            </p:cNvPr>
            <p:cNvSpPr>
              <a:spLocks/>
            </p:cNvSpPr>
            <p:nvPr/>
          </p:nvSpPr>
          <p:spPr bwMode="auto">
            <a:xfrm>
              <a:off x="708025" y="2735263"/>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33" name="TextBox 32">
            <a:extLst>
              <a:ext uri="{FF2B5EF4-FFF2-40B4-BE49-F238E27FC236}">
                <a16:creationId xmlns:a16="http://schemas.microsoft.com/office/drawing/2014/main" id="{DBA050E1-6FC6-4804-92B2-57CB9E59A051}"/>
              </a:ext>
            </a:extLst>
          </p:cNvPr>
          <p:cNvSpPr txBox="1"/>
          <p:nvPr/>
        </p:nvSpPr>
        <p:spPr>
          <a:xfrm>
            <a:off x="7264676" y="3736294"/>
            <a:ext cx="1412863"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$4.245B</a:t>
            </a:r>
          </a:p>
        </p:txBody>
      </p:sp>
      <p:cxnSp>
        <p:nvCxnSpPr>
          <p:cNvPr id="50" name="Straight Connector 49">
            <a:extLst>
              <a:ext uri="{FF2B5EF4-FFF2-40B4-BE49-F238E27FC236}">
                <a16:creationId xmlns:a16="http://schemas.microsoft.com/office/drawing/2014/main" id="{3C581478-2CAC-4C0E-8B90-BD892417FF13}"/>
              </a:ext>
            </a:extLst>
          </p:cNvPr>
          <p:cNvCxnSpPr>
            <a:cxnSpLocks/>
          </p:cNvCxnSpPr>
          <p:nvPr/>
        </p:nvCxnSpPr>
        <p:spPr>
          <a:xfrm>
            <a:off x="2409775" y="3920960"/>
            <a:ext cx="4353881" cy="0"/>
          </a:xfrm>
          <a:prstGeom prst="line">
            <a:avLst/>
          </a:prstGeom>
          <a:ln w="19050"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00051" y="387882"/>
            <a:ext cx="9976848" cy="566735"/>
          </a:xfrm>
          <a:prstGeom prst="rect">
            <a:avLst/>
          </a:prstGeom>
        </p:spPr>
        <p:txBody>
          <a:bodyPr vert="horz">
            <a:noAutofit/>
          </a:bodyPr>
          <a:lstStyle/>
          <a:p>
            <a:r>
              <a:rPr lang="en-US" sz="2700" b="1" cap="none" dirty="0">
                <a:solidFill>
                  <a:srgbClr val="164484"/>
                </a:solidFill>
              </a:rPr>
              <a:t>Initial Proposal | </a:t>
            </a:r>
            <a:r>
              <a:rPr lang="en-US" sz="2700" cap="none" dirty="0">
                <a:solidFill>
                  <a:srgbClr val="164484"/>
                </a:solidFill>
              </a:rPr>
              <a:t>Funding allocation includes three components and is based on new FCC maps</a:t>
            </a:r>
          </a:p>
        </p:txBody>
      </p:sp>
      <p:grpSp>
        <p:nvGrpSpPr>
          <p:cNvPr id="16" name="Group 15">
            <a:extLst>
              <a:ext uri="{FF2B5EF4-FFF2-40B4-BE49-F238E27FC236}">
                <a16:creationId xmlns:a16="http://schemas.microsoft.com/office/drawing/2014/main" id="{C14B703E-780E-4EB9-9629-D39BC43F0E4D}"/>
              </a:ext>
            </a:extLst>
          </p:cNvPr>
          <p:cNvGrpSpPr>
            <a:grpSpLocks noChangeAspect="1"/>
          </p:cNvGrpSpPr>
          <p:nvPr/>
        </p:nvGrpSpPr>
        <p:grpSpPr>
          <a:xfrm>
            <a:off x="1128865" y="2873333"/>
            <a:ext cx="588884" cy="588884"/>
            <a:chOff x="628650" y="1443038"/>
            <a:chExt cx="269875" cy="269875"/>
          </a:xfrm>
        </p:grpSpPr>
        <p:sp>
          <p:nvSpPr>
            <p:cNvPr id="17" name="Oval 16">
              <a:extLst>
                <a:ext uri="{FF2B5EF4-FFF2-40B4-BE49-F238E27FC236}">
                  <a16:creationId xmlns:a16="http://schemas.microsoft.com/office/drawing/2014/main" id="{D370E704-5733-4992-9509-EC7A852A597B}"/>
                </a:ext>
              </a:extLst>
            </p:cNvPr>
            <p:cNvSpPr>
              <a:spLocks noChangeArrowheads="1"/>
            </p:cNvSpPr>
            <p:nvPr/>
          </p:nvSpPr>
          <p:spPr bwMode="auto">
            <a:xfrm>
              <a:off x="628650" y="1443038"/>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7">
              <a:extLst>
                <a:ext uri="{FF2B5EF4-FFF2-40B4-BE49-F238E27FC236}">
                  <a16:creationId xmlns:a16="http://schemas.microsoft.com/office/drawing/2014/main" id="{1B74B7CD-0E94-4E1D-A2A9-35E182CD98E2}"/>
                </a:ext>
              </a:extLst>
            </p:cNvPr>
            <p:cNvSpPr>
              <a:spLocks/>
            </p:cNvSpPr>
            <p:nvPr/>
          </p:nvSpPr>
          <p:spPr bwMode="auto">
            <a:xfrm>
              <a:off x="690562" y="1504950"/>
              <a:ext cx="146050" cy="146050"/>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9" name="Group 18">
            <a:extLst>
              <a:ext uri="{FF2B5EF4-FFF2-40B4-BE49-F238E27FC236}">
                <a16:creationId xmlns:a16="http://schemas.microsoft.com/office/drawing/2014/main" id="{5EF136A3-6AFF-4AB4-9C4E-8595BCB625EF}"/>
              </a:ext>
            </a:extLst>
          </p:cNvPr>
          <p:cNvGrpSpPr>
            <a:grpSpLocks noChangeAspect="1"/>
          </p:cNvGrpSpPr>
          <p:nvPr/>
        </p:nvGrpSpPr>
        <p:grpSpPr>
          <a:xfrm>
            <a:off x="1128865" y="4379703"/>
            <a:ext cx="588884" cy="588884"/>
            <a:chOff x="628650" y="1443038"/>
            <a:chExt cx="269875" cy="269875"/>
          </a:xfrm>
        </p:grpSpPr>
        <p:sp>
          <p:nvSpPr>
            <p:cNvPr id="20" name="Oval 19">
              <a:extLst>
                <a:ext uri="{FF2B5EF4-FFF2-40B4-BE49-F238E27FC236}">
                  <a16:creationId xmlns:a16="http://schemas.microsoft.com/office/drawing/2014/main" id="{5A55A20E-1CA0-4650-975C-A75742AC60B1}"/>
                </a:ext>
              </a:extLst>
            </p:cNvPr>
            <p:cNvSpPr>
              <a:spLocks noChangeArrowheads="1"/>
            </p:cNvSpPr>
            <p:nvPr/>
          </p:nvSpPr>
          <p:spPr bwMode="auto">
            <a:xfrm>
              <a:off x="628650" y="1443038"/>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7">
              <a:extLst>
                <a:ext uri="{FF2B5EF4-FFF2-40B4-BE49-F238E27FC236}">
                  <a16:creationId xmlns:a16="http://schemas.microsoft.com/office/drawing/2014/main" id="{05D35D44-40D4-4568-B1AC-83AE34D0F0A7}"/>
                </a:ext>
              </a:extLst>
            </p:cNvPr>
            <p:cNvSpPr>
              <a:spLocks/>
            </p:cNvSpPr>
            <p:nvPr/>
          </p:nvSpPr>
          <p:spPr bwMode="auto">
            <a:xfrm>
              <a:off x="690562" y="1504950"/>
              <a:ext cx="146050" cy="146050"/>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0" name="ee4pFootnotes">
            <a:extLst>
              <a:ext uri="{FF2B5EF4-FFF2-40B4-BE49-F238E27FC236}">
                <a16:creationId xmlns:a16="http://schemas.microsoft.com/office/drawing/2014/main" id="{9C7BE68F-9869-4906-BB9C-1D8CBC7EA26F}"/>
              </a:ext>
            </a:extLst>
          </p:cNvPr>
          <p:cNvSpPr>
            <a:spLocks noChangeArrowheads="1"/>
          </p:cNvSpPr>
          <p:nvPr/>
        </p:nvSpPr>
        <p:spPr bwMode="auto">
          <a:xfrm>
            <a:off x="400051" y="6321509"/>
            <a:ext cx="923290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1. $41.6B – minimum initial allocation – high-cost allocation  2. The Assistant Secretary will, in coordination with the Commission, choose a date certain upon which the Broadband DATA Maps will be utilized to identify unserved locations (the “Allocation Date”)</a:t>
            </a:r>
          </a:p>
        </p:txBody>
      </p:sp>
      <p:grpSp>
        <p:nvGrpSpPr>
          <p:cNvPr id="54" name="Group 53">
            <a:extLst>
              <a:ext uri="{FF2B5EF4-FFF2-40B4-BE49-F238E27FC236}">
                <a16:creationId xmlns:a16="http://schemas.microsoft.com/office/drawing/2014/main" id="{AB1BC156-4384-4714-BFCA-0D5A35F7ACFE}"/>
              </a:ext>
            </a:extLst>
          </p:cNvPr>
          <p:cNvGrpSpPr/>
          <p:nvPr/>
        </p:nvGrpSpPr>
        <p:grpSpPr>
          <a:xfrm>
            <a:off x="8781745" y="1697269"/>
            <a:ext cx="306171" cy="4079081"/>
            <a:chOff x="5942914" y="2081213"/>
            <a:chExt cx="306171" cy="4079081"/>
          </a:xfrm>
        </p:grpSpPr>
        <p:cxnSp>
          <p:nvCxnSpPr>
            <p:cNvPr id="55" name="Straight Connector 54">
              <a:extLst>
                <a:ext uri="{FF2B5EF4-FFF2-40B4-BE49-F238E27FC236}">
                  <a16:creationId xmlns:a16="http://schemas.microsoft.com/office/drawing/2014/main" id="{EA23C708-255B-4510-8A90-135B71C02664}"/>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48A19497-F7A4-47C3-AAA0-B8E02D677382}"/>
                </a:ext>
              </a:extLst>
            </p:cNvPr>
            <p:cNvGrpSpPr/>
            <p:nvPr/>
          </p:nvGrpSpPr>
          <p:grpSpPr>
            <a:xfrm>
              <a:off x="5942914" y="3967299"/>
              <a:ext cx="306171" cy="306910"/>
              <a:chOff x="5937564" y="3833745"/>
              <a:chExt cx="306171" cy="306910"/>
            </a:xfrm>
          </p:grpSpPr>
          <p:sp>
            <p:nvSpPr>
              <p:cNvPr id="57" name="Freeform 94">
                <a:extLst>
                  <a:ext uri="{FF2B5EF4-FFF2-40B4-BE49-F238E27FC236}">
                    <a16:creationId xmlns:a16="http://schemas.microsoft.com/office/drawing/2014/main" id="{FDC0849F-9E65-446B-B5E6-5255ED592484}"/>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a:solidFill>
                  <a:srgbClr val="0A3161"/>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58" name="Freeform 95">
                <a:extLst>
                  <a:ext uri="{FF2B5EF4-FFF2-40B4-BE49-F238E27FC236}">
                    <a16:creationId xmlns:a16="http://schemas.microsoft.com/office/drawing/2014/main" id="{78B94388-29BF-410E-9B85-D6EC6FDC3F5B}"/>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13" name="TextBox 12">
            <a:extLst>
              <a:ext uri="{FF2B5EF4-FFF2-40B4-BE49-F238E27FC236}">
                <a16:creationId xmlns:a16="http://schemas.microsoft.com/office/drawing/2014/main" id="{A4C93778-5AB4-483D-B854-44DC04ADCAF6}"/>
              </a:ext>
            </a:extLst>
          </p:cNvPr>
          <p:cNvSpPr txBox="1"/>
          <p:nvPr/>
        </p:nvSpPr>
        <p:spPr>
          <a:xfrm>
            <a:off x="9192122" y="1451272"/>
            <a:ext cx="2869248" cy="830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sz="1600" b="1" dirty="0">
                <a:solidFill>
                  <a:srgbClr val="164484"/>
                </a:solidFill>
              </a:rPr>
              <a:t>New FCC Broadband DATA Maps </a:t>
            </a:r>
            <a:r>
              <a:rPr lang="en-US" sz="1600" dirty="0">
                <a:solidFill>
                  <a:srgbClr val="000000"/>
                </a:solidFill>
              </a:rPr>
              <a:t>will be utilized to identify unserved locations</a:t>
            </a:r>
            <a:r>
              <a:rPr lang="en-US" sz="1600" baseline="30000" dirty="0">
                <a:solidFill>
                  <a:srgbClr val="000000"/>
                </a:solidFill>
              </a:rPr>
              <a:t>2</a:t>
            </a:r>
            <a:endParaRPr lang="en-US" sz="1600" dirty="0">
              <a:solidFill>
                <a:srgbClr val="000000"/>
              </a:solidFill>
            </a:endParaRPr>
          </a:p>
        </p:txBody>
      </p:sp>
      <p:sp>
        <p:nvSpPr>
          <p:cNvPr id="63" name="TextBox 62">
            <a:extLst>
              <a:ext uri="{FF2B5EF4-FFF2-40B4-BE49-F238E27FC236}">
                <a16:creationId xmlns:a16="http://schemas.microsoft.com/office/drawing/2014/main" id="{C8DAAEE6-6F9F-488E-98B9-5981B3D70118}"/>
              </a:ext>
            </a:extLst>
          </p:cNvPr>
          <p:cNvSpPr txBox="1"/>
          <p:nvPr/>
        </p:nvSpPr>
        <p:spPr>
          <a:xfrm>
            <a:off x="9192122" y="2459538"/>
            <a:ext cx="2869248" cy="15696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sz="1600" dirty="0">
                <a:solidFill>
                  <a:srgbClr val="000000"/>
                </a:solidFill>
              </a:rPr>
              <a:t>Eligible Entities shall develop a </a:t>
            </a:r>
            <a:r>
              <a:rPr lang="en-US" sz="1600" b="1" dirty="0">
                <a:solidFill>
                  <a:srgbClr val="164484"/>
                </a:solidFill>
              </a:rPr>
              <a:t>challenge process </a:t>
            </a:r>
            <a:r>
              <a:rPr lang="en-US" sz="1600" dirty="0">
                <a:solidFill>
                  <a:srgbClr val="000000"/>
                </a:solidFill>
              </a:rPr>
              <a:t>for stakeholders to challenge whether a location or CAI is</a:t>
            </a:r>
            <a:r>
              <a:rPr lang="en-US" sz="1600" dirty="0">
                <a:solidFill>
                  <a:srgbClr val="FF0000"/>
                </a:solidFill>
              </a:rPr>
              <a:t> </a:t>
            </a:r>
            <a:r>
              <a:rPr lang="en-US" sz="1600" dirty="0">
                <a:solidFill>
                  <a:srgbClr val="000000"/>
                </a:solidFill>
              </a:rPr>
              <a:t>served, unserved, or underserved</a:t>
            </a:r>
          </a:p>
        </p:txBody>
      </p:sp>
      <p:sp>
        <p:nvSpPr>
          <p:cNvPr id="66" name="TextBox 65">
            <a:extLst>
              <a:ext uri="{FF2B5EF4-FFF2-40B4-BE49-F238E27FC236}">
                <a16:creationId xmlns:a16="http://schemas.microsoft.com/office/drawing/2014/main" id="{79880E56-4A22-402B-81D5-7D792DC24F87}"/>
              </a:ext>
            </a:extLst>
          </p:cNvPr>
          <p:cNvSpPr txBox="1"/>
          <p:nvPr/>
        </p:nvSpPr>
        <p:spPr>
          <a:xfrm>
            <a:off x="9178561" y="4206465"/>
            <a:ext cx="2869248" cy="18158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sz="1600" dirty="0">
                <a:solidFill>
                  <a:srgbClr val="000000"/>
                </a:solidFill>
              </a:rPr>
              <a:t>At least 60 days before allocating funds, Eligible Entities must </a:t>
            </a:r>
            <a:r>
              <a:rPr lang="en-US" sz="1600" b="1" dirty="0">
                <a:solidFill>
                  <a:srgbClr val="164484"/>
                </a:solidFill>
              </a:rPr>
              <a:t>document the final list </a:t>
            </a:r>
            <a:r>
              <a:rPr lang="en-US" sz="1600" dirty="0">
                <a:solidFill>
                  <a:srgbClr val="000000"/>
                </a:solidFill>
              </a:rPr>
              <a:t>of</a:t>
            </a:r>
            <a:r>
              <a:rPr lang="en-US" sz="1600" b="1" dirty="0">
                <a:solidFill>
                  <a:srgbClr val="164484"/>
                </a:solidFill>
              </a:rPr>
              <a:t> </a:t>
            </a:r>
            <a:r>
              <a:rPr lang="en-US" sz="1600" dirty="0">
                <a:solidFill>
                  <a:srgbClr val="000000"/>
                </a:solidFill>
              </a:rPr>
              <a:t>unserved locations, underserved locations, and eligible community anchor institutions</a:t>
            </a:r>
          </a:p>
        </p:txBody>
      </p:sp>
      <p:sp>
        <p:nvSpPr>
          <p:cNvPr id="59" name="Oval 50">
            <a:extLst>
              <a:ext uri="{FF2B5EF4-FFF2-40B4-BE49-F238E27FC236}">
                <a16:creationId xmlns:a16="http://schemas.microsoft.com/office/drawing/2014/main" id="{F636108C-25DD-4B66-A4B2-7D2CFB247D1A}"/>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sp>
        <p:nvSpPr>
          <p:cNvPr id="60" name="TextBox 59">
            <a:extLst>
              <a:ext uri="{FF2B5EF4-FFF2-40B4-BE49-F238E27FC236}">
                <a16:creationId xmlns:a16="http://schemas.microsoft.com/office/drawing/2014/main" id="{76A56D74-3793-44AB-A339-ADEF9A542EF7}"/>
              </a:ext>
            </a:extLst>
          </p:cNvPr>
          <p:cNvSpPr txBox="1"/>
          <p:nvPr/>
        </p:nvSpPr>
        <p:spPr>
          <a:xfrm>
            <a:off x="316455" y="1207201"/>
            <a:ext cx="8361083"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pPr>
            <a:r>
              <a:rPr lang="en-US" dirty="0">
                <a:solidFill>
                  <a:srgbClr val="164484"/>
                </a:solidFill>
              </a:rPr>
              <a:t>Eligible Entities are invited to submit Initial and Final Proposal after the Assistant Secretary issues the Notice of Available Amounts to Eligible Entities, including:</a:t>
            </a:r>
          </a:p>
        </p:txBody>
      </p:sp>
      <p:sp>
        <p:nvSpPr>
          <p:cNvPr id="74" name="TextBox 73">
            <a:extLst>
              <a:ext uri="{FF2B5EF4-FFF2-40B4-BE49-F238E27FC236}">
                <a16:creationId xmlns:a16="http://schemas.microsoft.com/office/drawing/2014/main" id="{0B114EAB-3396-4458-994A-0EB680E4F8DA}"/>
              </a:ext>
            </a:extLst>
          </p:cNvPr>
          <p:cNvSpPr txBox="1"/>
          <p:nvPr/>
        </p:nvSpPr>
        <p:spPr>
          <a:xfrm>
            <a:off x="400051" y="5978337"/>
            <a:ext cx="8695944" cy="307777"/>
          </a:xfrm>
          <a:prstGeom prst="rect">
            <a:avLst/>
          </a:prstGeom>
          <a:noFill/>
        </p:spPr>
        <p:txBody>
          <a:bodyPr wrap="square">
            <a:spAutoFit/>
          </a:bodyPr>
          <a:lstStyle/>
          <a:p>
            <a:pPr>
              <a:spcBef>
                <a:spcPts val="200"/>
              </a:spcBef>
              <a:buSzPct val="100000"/>
            </a:pPr>
            <a:r>
              <a:rPr lang="en-US" sz="1400" b="1" dirty="0">
                <a:solidFill>
                  <a:srgbClr val="164484"/>
                </a:solidFill>
              </a:rPr>
              <a:t>Note: Eligible Entities can use no more than 2% for administrative purposes</a:t>
            </a:r>
          </a:p>
        </p:txBody>
      </p:sp>
      <p:pic>
        <p:nvPicPr>
          <p:cNvPr id="46" name="Picture 45" descr="A blue sign with white text&#10;&#10;Description automatically generated with low confidence">
            <a:extLst>
              <a:ext uri="{FF2B5EF4-FFF2-40B4-BE49-F238E27FC236}">
                <a16:creationId xmlns:a16="http://schemas.microsoft.com/office/drawing/2014/main" id="{A3C52631-E130-4FCF-8D6A-F77311D59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972545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74BB1-81A2-4568-A4A3-90D06683CE53}"/>
              </a:ext>
            </a:extLst>
          </p:cNvPr>
          <p:cNvSpPr>
            <a:spLocks noGrp="1"/>
          </p:cNvSpPr>
          <p:nvPr>
            <p:ph type="title"/>
          </p:nvPr>
        </p:nvSpPr>
        <p:spPr>
          <a:xfrm>
            <a:off x="400050" y="387882"/>
            <a:ext cx="10445749" cy="566735"/>
          </a:xfrm>
          <a:prstGeom prst="rect">
            <a:avLst/>
          </a:prstGeom>
        </p:spPr>
        <p:txBody>
          <a:bodyPr vert="horz">
            <a:noAutofit/>
          </a:bodyPr>
          <a:lstStyle/>
          <a:p>
            <a:pPr>
              <a:buSzPts val="3000"/>
            </a:pPr>
            <a:r>
              <a:rPr lang="en-US" sz="2700" b="1" cap="none" dirty="0">
                <a:solidFill>
                  <a:srgbClr val="164484"/>
                </a:solidFill>
              </a:rPr>
              <a:t>Initial Proposal | </a:t>
            </a:r>
            <a:r>
              <a:rPr lang="en-US" sz="2700" cap="none" dirty="0">
                <a:solidFill>
                  <a:srgbClr val="164484"/>
                </a:solidFill>
              </a:rPr>
              <a:t>If the Initial Proposal is approved, </a:t>
            </a:r>
            <a:r>
              <a:rPr lang="en-US" sz="2700" cap="none" dirty="0" err="1">
                <a:solidFill>
                  <a:srgbClr val="164484"/>
                </a:solidFill>
              </a:rPr>
              <a:t>NTIA</a:t>
            </a:r>
            <a:r>
              <a:rPr lang="en-US" sz="2700" cap="none" dirty="0">
                <a:solidFill>
                  <a:srgbClr val="164484"/>
                </a:solidFill>
              </a:rPr>
              <a:t> will release at least 20% of total allocation for select purposes</a:t>
            </a:r>
          </a:p>
        </p:txBody>
      </p:sp>
      <p:sp>
        <p:nvSpPr>
          <p:cNvPr id="12" name="Oval 50">
            <a:extLst>
              <a:ext uri="{FF2B5EF4-FFF2-40B4-BE49-F238E27FC236}">
                <a16:creationId xmlns:a16="http://schemas.microsoft.com/office/drawing/2014/main" id="{015B0D66-8290-49CF-B938-F8C36CD1942A}"/>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grpSp>
        <p:nvGrpSpPr>
          <p:cNvPr id="47" name="Group 46">
            <a:extLst>
              <a:ext uri="{FF2B5EF4-FFF2-40B4-BE49-F238E27FC236}">
                <a16:creationId xmlns:a16="http://schemas.microsoft.com/office/drawing/2014/main" id="{F4394C42-33AF-4ECC-904D-4DC41EB950FA}"/>
              </a:ext>
            </a:extLst>
          </p:cNvPr>
          <p:cNvGrpSpPr>
            <a:grpSpLocks noChangeAspect="1"/>
          </p:cNvGrpSpPr>
          <p:nvPr/>
        </p:nvGrpSpPr>
        <p:grpSpPr>
          <a:xfrm>
            <a:off x="10422086" y="1176844"/>
            <a:ext cx="692355" cy="692355"/>
            <a:chOff x="5294313" y="2627313"/>
            <a:chExt cx="1603375" cy="1603375"/>
          </a:xfrm>
        </p:grpSpPr>
        <p:sp>
          <p:nvSpPr>
            <p:cNvPr id="48" name="AutoShape 3">
              <a:extLst>
                <a:ext uri="{FF2B5EF4-FFF2-40B4-BE49-F238E27FC236}">
                  <a16:creationId xmlns:a16="http://schemas.microsoft.com/office/drawing/2014/main" id="{C37CC660-382A-4658-8735-F961731D7E06}"/>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9" name="Group 48">
              <a:extLst>
                <a:ext uri="{FF2B5EF4-FFF2-40B4-BE49-F238E27FC236}">
                  <a16:creationId xmlns:a16="http://schemas.microsoft.com/office/drawing/2014/main" id="{37714F64-A024-4FAD-98B7-38670E3A7E2E}"/>
                </a:ext>
              </a:extLst>
            </p:cNvPr>
            <p:cNvGrpSpPr/>
            <p:nvPr/>
          </p:nvGrpSpPr>
          <p:grpSpPr>
            <a:xfrm>
              <a:off x="5657851" y="2792413"/>
              <a:ext cx="876300" cy="1273175"/>
              <a:chOff x="5657851" y="2792413"/>
              <a:chExt cx="876300" cy="1273175"/>
            </a:xfrm>
          </p:grpSpPr>
          <p:sp>
            <p:nvSpPr>
              <p:cNvPr id="50" name="Freeform 28">
                <a:extLst>
                  <a:ext uri="{FF2B5EF4-FFF2-40B4-BE49-F238E27FC236}">
                    <a16:creationId xmlns:a16="http://schemas.microsoft.com/office/drawing/2014/main" id="{36E9F58F-DC22-40D6-8424-22A9E7D2094C}"/>
                  </a:ext>
                </a:extLst>
              </p:cNvPr>
              <p:cNvSpPr>
                <a:spLocks/>
              </p:cNvSpPr>
              <p:nvPr/>
            </p:nvSpPr>
            <p:spPr bwMode="auto">
              <a:xfrm>
                <a:off x="5657851" y="2903538"/>
                <a:ext cx="876300" cy="1162050"/>
              </a:xfrm>
              <a:custGeom>
                <a:avLst/>
                <a:gdLst>
                  <a:gd name="connsiteX0" fmla="*/ 379482 w 876300"/>
                  <a:gd name="connsiteY0" fmla="*/ 796821 h 1162050"/>
                  <a:gd name="connsiteX1" fmla="*/ 400879 w 876300"/>
                  <a:gd name="connsiteY1" fmla="*/ 796821 h 1162050"/>
                  <a:gd name="connsiteX2" fmla="*/ 400879 w 876300"/>
                  <a:gd name="connsiteY2" fmla="*/ 818333 h 1162050"/>
                  <a:gd name="connsiteX3" fmla="*/ 371199 w 876300"/>
                  <a:gd name="connsiteY3" fmla="*/ 848172 h 1162050"/>
                  <a:gd name="connsiteX4" fmla="*/ 340830 w 876300"/>
                  <a:gd name="connsiteY4" fmla="*/ 878706 h 1162050"/>
                  <a:gd name="connsiteX5" fmla="*/ 317362 w 876300"/>
                  <a:gd name="connsiteY5" fmla="*/ 902299 h 1162050"/>
                  <a:gd name="connsiteX6" fmla="*/ 306319 w 876300"/>
                  <a:gd name="connsiteY6" fmla="*/ 906463 h 1162050"/>
                  <a:gd name="connsiteX7" fmla="*/ 295965 w 876300"/>
                  <a:gd name="connsiteY7" fmla="*/ 902299 h 1162050"/>
                  <a:gd name="connsiteX8" fmla="*/ 269737 w 876300"/>
                  <a:gd name="connsiteY8" fmla="*/ 875236 h 1162050"/>
                  <a:gd name="connsiteX9" fmla="*/ 269737 w 876300"/>
                  <a:gd name="connsiteY9" fmla="*/ 853724 h 1162050"/>
                  <a:gd name="connsiteX10" fmla="*/ 291134 w 876300"/>
                  <a:gd name="connsiteY10" fmla="*/ 853724 h 1162050"/>
                  <a:gd name="connsiteX11" fmla="*/ 306319 w 876300"/>
                  <a:gd name="connsiteY11" fmla="*/ 869684 h 1162050"/>
                  <a:gd name="connsiteX12" fmla="*/ 338759 w 876300"/>
                  <a:gd name="connsiteY12" fmla="*/ 837069 h 1162050"/>
                  <a:gd name="connsiteX13" fmla="*/ 365677 w 876300"/>
                  <a:gd name="connsiteY13" fmla="*/ 810005 h 1162050"/>
                  <a:gd name="connsiteX14" fmla="*/ 379482 w 876300"/>
                  <a:gd name="connsiteY14" fmla="*/ 796821 h 1162050"/>
                  <a:gd name="connsiteX15" fmla="*/ 379482 w 876300"/>
                  <a:gd name="connsiteY15" fmla="*/ 526252 h 1162050"/>
                  <a:gd name="connsiteX16" fmla="*/ 400879 w 876300"/>
                  <a:gd name="connsiteY16" fmla="*/ 526252 h 1162050"/>
                  <a:gd name="connsiteX17" fmla="*/ 400879 w 876300"/>
                  <a:gd name="connsiteY17" fmla="*/ 548458 h 1162050"/>
                  <a:gd name="connsiteX18" fmla="*/ 371199 w 876300"/>
                  <a:gd name="connsiteY18" fmla="*/ 578297 h 1162050"/>
                  <a:gd name="connsiteX19" fmla="*/ 340830 w 876300"/>
                  <a:gd name="connsiteY19" fmla="*/ 608831 h 1162050"/>
                  <a:gd name="connsiteX20" fmla="*/ 317362 w 876300"/>
                  <a:gd name="connsiteY20" fmla="*/ 631731 h 1162050"/>
                  <a:gd name="connsiteX21" fmla="*/ 306319 w 876300"/>
                  <a:gd name="connsiteY21" fmla="*/ 636588 h 1162050"/>
                  <a:gd name="connsiteX22" fmla="*/ 295965 w 876300"/>
                  <a:gd name="connsiteY22" fmla="*/ 631731 h 1162050"/>
                  <a:gd name="connsiteX23" fmla="*/ 269737 w 876300"/>
                  <a:gd name="connsiteY23" fmla="*/ 605361 h 1162050"/>
                  <a:gd name="connsiteX24" fmla="*/ 269737 w 876300"/>
                  <a:gd name="connsiteY24" fmla="*/ 583849 h 1162050"/>
                  <a:gd name="connsiteX25" fmla="*/ 291134 w 876300"/>
                  <a:gd name="connsiteY25" fmla="*/ 583849 h 1162050"/>
                  <a:gd name="connsiteX26" fmla="*/ 306319 w 876300"/>
                  <a:gd name="connsiteY26" fmla="*/ 599809 h 1162050"/>
                  <a:gd name="connsiteX27" fmla="*/ 338759 w 876300"/>
                  <a:gd name="connsiteY27" fmla="*/ 567194 h 1162050"/>
                  <a:gd name="connsiteX28" fmla="*/ 365677 w 876300"/>
                  <a:gd name="connsiteY28" fmla="*/ 540130 h 1162050"/>
                  <a:gd name="connsiteX29" fmla="*/ 379482 w 876300"/>
                  <a:gd name="connsiteY29" fmla="*/ 526252 h 1162050"/>
                  <a:gd name="connsiteX30" fmla="*/ 379482 w 876300"/>
                  <a:gd name="connsiteY30" fmla="*/ 252309 h 1162050"/>
                  <a:gd name="connsiteX31" fmla="*/ 400879 w 876300"/>
                  <a:gd name="connsiteY31" fmla="*/ 252309 h 1162050"/>
                  <a:gd name="connsiteX32" fmla="*/ 400879 w 876300"/>
                  <a:gd name="connsiteY32" fmla="*/ 273821 h 1162050"/>
                  <a:gd name="connsiteX33" fmla="*/ 371199 w 876300"/>
                  <a:gd name="connsiteY33" fmla="*/ 303660 h 1162050"/>
                  <a:gd name="connsiteX34" fmla="*/ 340830 w 876300"/>
                  <a:gd name="connsiteY34" fmla="*/ 334194 h 1162050"/>
                  <a:gd name="connsiteX35" fmla="*/ 317362 w 876300"/>
                  <a:gd name="connsiteY35" fmla="*/ 357787 h 1162050"/>
                  <a:gd name="connsiteX36" fmla="*/ 306319 w 876300"/>
                  <a:gd name="connsiteY36" fmla="*/ 361951 h 1162050"/>
                  <a:gd name="connsiteX37" fmla="*/ 295965 w 876300"/>
                  <a:gd name="connsiteY37" fmla="*/ 357787 h 1162050"/>
                  <a:gd name="connsiteX38" fmla="*/ 269737 w 876300"/>
                  <a:gd name="connsiteY38" fmla="*/ 331418 h 1162050"/>
                  <a:gd name="connsiteX39" fmla="*/ 269737 w 876300"/>
                  <a:gd name="connsiteY39" fmla="*/ 309906 h 1162050"/>
                  <a:gd name="connsiteX40" fmla="*/ 291134 w 876300"/>
                  <a:gd name="connsiteY40" fmla="*/ 309906 h 1162050"/>
                  <a:gd name="connsiteX41" fmla="*/ 306319 w 876300"/>
                  <a:gd name="connsiteY41" fmla="*/ 325172 h 1162050"/>
                  <a:gd name="connsiteX42" fmla="*/ 338759 w 876300"/>
                  <a:gd name="connsiteY42" fmla="*/ 292557 h 1162050"/>
                  <a:gd name="connsiteX43" fmla="*/ 365677 w 876300"/>
                  <a:gd name="connsiteY43" fmla="*/ 266187 h 1162050"/>
                  <a:gd name="connsiteX44" fmla="*/ 379482 w 876300"/>
                  <a:gd name="connsiteY44" fmla="*/ 252309 h 1162050"/>
                  <a:gd name="connsiteX45" fmla="*/ 15325 w 876300"/>
                  <a:gd name="connsiteY45" fmla="*/ 0 h 1162050"/>
                  <a:gd name="connsiteX46" fmla="*/ 266095 w 876300"/>
                  <a:gd name="connsiteY46" fmla="*/ 0 h 1162050"/>
                  <a:gd name="connsiteX47" fmla="*/ 266095 w 876300"/>
                  <a:gd name="connsiteY47" fmla="*/ 30617 h 1162050"/>
                  <a:gd name="connsiteX48" fmla="*/ 30650 w 876300"/>
                  <a:gd name="connsiteY48" fmla="*/ 30617 h 1162050"/>
                  <a:gd name="connsiteX49" fmla="*/ 30650 w 876300"/>
                  <a:gd name="connsiteY49" fmla="*/ 1131433 h 1162050"/>
                  <a:gd name="connsiteX50" fmla="*/ 845651 w 876300"/>
                  <a:gd name="connsiteY50" fmla="*/ 1131433 h 1162050"/>
                  <a:gd name="connsiteX51" fmla="*/ 845651 w 876300"/>
                  <a:gd name="connsiteY51" fmla="*/ 30617 h 1162050"/>
                  <a:gd name="connsiteX52" fmla="*/ 610206 w 876300"/>
                  <a:gd name="connsiteY52" fmla="*/ 30617 h 1162050"/>
                  <a:gd name="connsiteX53" fmla="*/ 610206 w 876300"/>
                  <a:gd name="connsiteY53" fmla="*/ 0 h 1162050"/>
                  <a:gd name="connsiteX54" fmla="*/ 860975 w 876300"/>
                  <a:gd name="connsiteY54" fmla="*/ 0 h 1162050"/>
                  <a:gd name="connsiteX55" fmla="*/ 876300 w 876300"/>
                  <a:gd name="connsiteY55" fmla="*/ 15309 h 1162050"/>
                  <a:gd name="connsiteX56" fmla="*/ 876300 w 876300"/>
                  <a:gd name="connsiteY56" fmla="*/ 1146742 h 1162050"/>
                  <a:gd name="connsiteX57" fmla="*/ 860975 w 876300"/>
                  <a:gd name="connsiteY57" fmla="*/ 1162050 h 1162050"/>
                  <a:gd name="connsiteX58" fmla="*/ 15325 w 876300"/>
                  <a:gd name="connsiteY58" fmla="*/ 1162050 h 1162050"/>
                  <a:gd name="connsiteX59" fmla="*/ 0 w 876300"/>
                  <a:gd name="connsiteY59" fmla="*/ 1146742 h 1162050"/>
                  <a:gd name="connsiteX60" fmla="*/ 0 w 876300"/>
                  <a:gd name="connsiteY60" fmla="*/ 15309 h 1162050"/>
                  <a:gd name="connsiteX61" fmla="*/ 15325 w 876300"/>
                  <a:gd name="connsiteY61"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76300" h="1162050">
                    <a:moveTo>
                      <a:pt x="379482" y="796821"/>
                    </a:moveTo>
                    <a:cubicBezTo>
                      <a:pt x="385004" y="790575"/>
                      <a:pt x="394667" y="790575"/>
                      <a:pt x="400879" y="796821"/>
                    </a:cubicBezTo>
                    <a:cubicBezTo>
                      <a:pt x="406400" y="802372"/>
                      <a:pt x="406400" y="812087"/>
                      <a:pt x="400879" y="818333"/>
                    </a:cubicBezTo>
                    <a:cubicBezTo>
                      <a:pt x="400879" y="818333"/>
                      <a:pt x="400879" y="818333"/>
                      <a:pt x="371199" y="848172"/>
                    </a:cubicBezTo>
                    <a:cubicBezTo>
                      <a:pt x="371199" y="848172"/>
                      <a:pt x="371199" y="848172"/>
                      <a:pt x="340830" y="878706"/>
                    </a:cubicBezTo>
                    <a:cubicBezTo>
                      <a:pt x="340830" y="878706"/>
                      <a:pt x="340830" y="878706"/>
                      <a:pt x="317362" y="902299"/>
                    </a:cubicBezTo>
                    <a:cubicBezTo>
                      <a:pt x="314601" y="905075"/>
                      <a:pt x="310460" y="906463"/>
                      <a:pt x="306319" y="906463"/>
                    </a:cubicBezTo>
                    <a:cubicBezTo>
                      <a:pt x="302868" y="906463"/>
                      <a:pt x="298726" y="905075"/>
                      <a:pt x="295965" y="902299"/>
                    </a:cubicBezTo>
                    <a:cubicBezTo>
                      <a:pt x="295965" y="902299"/>
                      <a:pt x="295965" y="902299"/>
                      <a:pt x="269737" y="875236"/>
                    </a:cubicBezTo>
                    <a:cubicBezTo>
                      <a:pt x="263525" y="869684"/>
                      <a:pt x="263525" y="859969"/>
                      <a:pt x="269737" y="853724"/>
                    </a:cubicBezTo>
                    <a:cubicBezTo>
                      <a:pt x="275259" y="848172"/>
                      <a:pt x="284922" y="848172"/>
                      <a:pt x="291134" y="853724"/>
                    </a:cubicBezTo>
                    <a:cubicBezTo>
                      <a:pt x="291134" y="853724"/>
                      <a:pt x="291134" y="853724"/>
                      <a:pt x="306319" y="869684"/>
                    </a:cubicBezTo>
                    <a:cubicBezTo>
                      <a:pt x="306319" y="869684"/>
                      <a:pt x="306319" y="869684"/>
                      <a:pt x="338759" y="837069"/>
                    </a:cubicBezTo>
                    <a:cubicBezTo>
                      <a:pt x="338759" y="837069"/>
                      <a:pt x="338759" y="837069"/>
                      <a:pt x="365677" y="810005"/>
                    </a:cubicBezTo>
                    <a:cubicBezTo>
                      <a:pt x="365677" y="810005"/>
                      <a:pt x="365677" y="810005"/>
                      <a:pt x="379482" y="796821"/>
                    </a:cubicBezTo>
                    <a:close/>
                    <a:moveTo>
                      <a:pt x="379482" y="526252"/>
                    </a:moveTo>
                    <a:cubicBezTo>
                      <a:pt x="385004" y="520700"/>
                      <a:pt x="394667" y="520700"/>
                      <a:pt x="400879" y="526252"/>
                    </a:cubicBezTo>
                    <a:cubicBezTo>
                      <a:pt x="406400" y="532497"/>
                      <a:pt x="406400" y="542212"/>
                      <a:pt x="400879" y="548458"/>
                    </a:cubicBezTo>
                    <a:cubicBezTo>
                      <a:pt x="400879" y="548458"/>
                      <a:pt x="400879" y="548458"/>
                      <a:pt x="371199" y="578297"/>
                    </a:cubicBezTo>
                    <a:cubicBezTo>
                      <a:pt x="371199" y="578297"/>
                      <a:pt x="371199" y="578297"/>
                      <a:pt x="340830" y="608831"/>
                    </a:cubicBezTo>
                    <a:cubicBezTo>
                      <a:pt x="340830" y="608831"/>
                      <a:pt x="340830" y="608831"/>
                      <a:pt x="317362" y="631731"/>
                    </a:cubicBezTo>
                    <a:cubicBezTo>
                      <a:pt x="314601" y="635200"/>
                      <a:pt x="310460" y="636588"/>
                      <a:pt x="306319" y="636588"/>
                    </a:cubicBezTo>
                    <a:cubicBezTo>
                      <a:pt x="302868" y="636588"/>
                      <a:pt x="298726" y="635200"/>
                      <a:pt x="295965" y="631731"/>
                    </a:cubicBezTo>
                    <a:cubicBezTo>
                      <a:pt x="295965" y="631731"/>
                      <a:pt x="295965" y="631731"/>
                      <a:pt x="269737" y="605361"/>
                    </a:cubicBezTo>
                    <a:cubicBezTo>
                      <a:pt x="263525" y="599809"/>
                      <a:pt x="263525" y="590094"/>
                      <a:pt x="269737" y="583849"/>
                    </a:cubicBezTo>
                    <a:cubicBezTo>
                      <a:pt x="275259" y="578297"/>
                      <a:pt x="284922" y="578297"/>
                      <a:pt x="291134" y="583849"/>
                    </a:cubicBezTo>
                    <a:cubicBezTo>
                      <a:pt x="291134" y="583849"/>
                      <a:pt x="291134" y="583849"/>
                      <a:pt x="306319" y="599809"/>
                    </a:cubicBezTo>
                    <a:cubicBezTo>
                      <a:pt x="306319" y="599809"/>
                      <a:pt x="306319" y="599809"/>
                      <a:pt x="338759" y="567194"/>
                    </a:cubicBezTo>
                    <a:cubicBezTo>
                      <a:pt x="338759" y="567194"/>
                      <a:pt x="338759" y="567194"/>
                      <a:pt x="365677" y="540130"/>
                    </a:cubicBezTo>
                    <a:cubicBezTo>
                      <a:pt x="365677" y="540130"/>
                      <a:pt x="365677" y="540130"/>
                      <a:pt x="379482" y="526252"/>
                    </a:cubicBezTo>
                    <a:close/>
                    <a:moveTo>
                      <a:pt x="379482" y="252309"/>
                    </a:moveTo>
                    <a:cubicBezTo>
                      <a:pt x="385004" y="246063"/>
                      <a:pt x="394667" y="246063"/>
                      <a:pt x="400879" y="252309"/>
                    </a:cubicBezTo>
                    <a:cubicBezTo>
                      <a:pt x="406400" y="258554"/>
                      <a:pt x="406400" y="267575"/>
                      <a:pt x="400879" y="273821"/>
                    </a:cubicBezTo>
                    <a:cubicBezTo>
                      <a:pt x="400879" y="273821"/>
                      <a:pt x="400879" y="273821"/>
                      <a:pt x="371199" y="303660"/>
                    </a:cubicBezTo>
                    <a:cubicBezTo>
                      <a:pt x="371199" y="303660"/>
                      <a:pt x="371199" y="303660"/>
                      <a:pt x="340830" y="334194"/>
                    </a:cubicBezTo>
                    <a:cubicBezTo>
                      <a:pt x="340830" y="334194"/>
                      <a:pt x="340830" y="334194"/>
                      <a:pt x="317362" y="357787"/>
                    </a:cubicBezTo>
                    <a:cubicBezTo>
                      <a:pt x="314601" y="360563"/>
                      <a:pt x="310460" y="361951"/>
                      <a:pt x="306319" y="361951"/>
                    </a:cubicBezTo>
                    <a:cubicBezTo>
                      <a:pt x="302868" y="361951"/>
                      <a:pt x="298726" y="360563"/>
                      <a:pt x="295965" y="357787"/>
                    </a:cubicBezTo>
                    <a:cubicBezTo>
                      <a:pt x="295965" y="357787"/>
                      <a:pt x="295965" y="357787"/>
                      <a:pt x="269737" y="331418"/>
                    </a:cubicBezTo>
                    <a:cubicBezTo>
                      <a:pt x="263525" y="325172"/>
                      <a:pt x="263525" y="315457"/>
                      <a:pt x="269737" y="309906"/>
                    </a:cubicBezTo>
                    <a:cubicBezTo>
                      <a:pt x="275259" y="303660"/>
                      <a:pt x="284922" y="303660"/>
                      <a:pt x="291134" y="309906"/>
                    </a:cubicBezTo>
                    <a:cubicBezTo>
                      <a:pt x="291134" y="309906"/>
                      <a:pt x="291134" y="309906"/>
                      <a:pt x="306319" y="325172"/>
                    </a:cubicBezTo>
                    <a:cubicBezTo>
                      <a:pt x="306319" y="325172"/>
                      <a:pt x="306319" y="325172"/>
                      <a:pt x="338759" y="292557"/>
                    </a:cubicBezTo>
                    <a:cubicBezTo>
                      <a:pt x="338759" y="292557"/>
                      <a:pt x="338759" y="292557"/>
                      <a:pt x="365677" y="266187"/>
                    </a:cubicBezTo>
                    <a:cubicBezTo>
                      <a:pt x="365677" y="266187"/>
                      <a:pt x="365677" y="266187"/>
                      <a:pt x="379482" y="252309"/>
                    </a:cubicBezTo>
                    <a:close/>
                    <a:moveTo>
                      <a:pt x="15325" y="0"/>
                    </a:moveTo>
                    <a:cubicBezTo>
                      <a:pt x="15325" y="0"/>
                      <a:pt x="15325" y="0"/>
                      <a:pt x="266095" y="0"/>
                    </a:cubicBezTo>
                    <a:cubicBezTo>
                      <a:pt x="266095" y="0"/>
                      <a:pt x="266095" y="0"/>
                      <a:pt x="266095" y="30617"/>
                    </a:cubicBezTo>
                    <a:cubicBezTo>
                      <a:pt x="266095" y="30617"/>
                      <a:pt x="266095" y="30617"/>
                      <a:pt x="30650" y="30617"/>
                    </a:cubicBezTo>
                    <a:cubicBezTo>
                      <a:pt x="30650" y="30617"/>
                      <a:pt x="30650" y="30617"/>
                      <a:pt x="30650" y="1131433"/>
                    </a:cubicBezTo>
                    <a:cubicBezTo>
                      <a:pt x="30650" y="1131433"/>
                      <a:pt x="30650" y="1131433"/>
                      <a:pt x="845651" y="1131433"/>
                    </a:cubicBezTo>
                    <a:cubicBezTo>
                      <a:pt x="845651" y="1131433"/>
                      <a:pt x="845651" y="1131433"/>
                      <a:pt x="845651" y="30617"/>
                    </a:cubicBezTo>
                    <a:cubicBezTo>
                      <a:pt x="845651" y="30617"/>
                      <a:pt x="845651" y="30617"/>
                      <a:pt x="610206" y="30617"/>
                    </a:cubicBezTo>
                    <a:cubicBezTo>
                      <a:pt x="610206" y="30617"/>
                      <a:pt x="610206" y="30617"/>
                      <a:pt x="610206" y="0"/>
                    </a:cubicBezTo>
                    <a:cubicBezTo>
                      <a:pt x="610206" y="0"/>
                      <a:pt x="610206" y="0"/>
                      <a:pt x="860975" y="0"/>
                    </a:cubicBezTo>
                    <a:cubicBezTo>
                      <a:pt x="870031" y="0"/>
                      <a:pt x="876300" y="6959"/>
                      <a:pt x="876300" y="15309"/>
                    </a:cubicBezTo>
                    <a:cubicBezTo>
                      <a:pt x="876300" y="15309"/>
                      <a:pt x="876300" y="15309"/>
                      <a:pt x="876300" y="1146742"/>
                    </a:cubicBezTo>
                    <a:cubicBezTo>
                      <a:pt x="876300" y="1155788"/>
                      <a:pt x="870031" y="1162050"/>
                      <a:pt x="860975" y="1162050"/>
                    </a:cubicBezTo>
                    <a:cubicBezTo>
                      <a:pt x="860975" y="1162050"/>
                      <a:pt x="860975" y="1162050"/>
                      <a:pt x="15325" y="1162050"/>
                    </a:cubicBezTo>
                    <a:cubicBezTo>
                      <a:pt x="6269" y="1162050"/>
                      <a:pt x="0" y="1155788"/>
                      <a:pt x="0" y="1146742"/>
                    </a:cubicBezTo>
                    <a:cubicBezTo>
                      <a:pt x="0" y="1146742"/>
                      <a:pt x="0" y="1146742"/>
                      <a:pt x="0" y="15309"/>
                    </a:cubicBezTo>
                    <a:cubicBezTo>
                      <a:pt x="0" y="6959"/>
                      <a:pt x="6269" y="0"/>
                      <a:pt x="15325"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4" name="Freeform 29">
                <a:extLst>
                  <a:ext uri="{FF2B5EF4-FFF2-40B4-BE49-F238E27FC236}">
                    <a16:creationId xmlns:a16="http://schemas.microsoft.com/office/drawing/2014/main" id="{8604F7D5-E6A3-4A02-9F1D-76DD0A082C90}"/>
                  </a:ext>
                </a:extLst>
              </p:cNvPr>
              <p:cNvSpPr>
                <a:spLocks/>
              </p:cNvSpPr>
              <p:nvPr/>
            </p:nvSpPr>
            <p:spPr bwMode="auto">
              <a:xfrm>
                <a:off x="5880100" y="2792413"/>
                <a:ext cx="420688" cy="1066800"/>
              </a:xfrm>
              <a:custGeom>
                <a:avLst/>
                <a:gdLst>
                  <a:gd name="connsiteX0" fmla="*/ 373817 w 420688"/>
                  <a:gd name="connsiteY0" fmla="*/ 923925 h 1066800"/>
                  <a:gd name="connsiteX1" fmla="*/ 406784 w 420688"/>
                  <a:gd name="connsiteY1" fmla="*/ 930891 h 1066800"/>
                  <a:gd name="connsiteX2" fmla="*/ 408844 w 420688"/>
                  <a:gd name="connsiteY2" fmla="*/ 932284 h 1066800"/>
                  <a:gd name="connsiteX3" fmla="*/ 401289 w 420688"/>
                  <a:gd name="connsiteY3" fmla="*/ 952484 h 1066800"/>
                  <a:gd name="connsiteX4" fmla="*/ 398542 w 420688"/>
                  <a:gd name="connsiteY4" fmla="*/ 950394 h 1066800"/>
                  <a:gd name="connsiteX5" fmla="*/ 374504 w 420688"/>
                  <a:gd name="connsiteY5" fmla="*/ 944822 h 1066800"/>
                  <a:gd name="connsiteX6" fmla="*/ 349780 w 420688"/>
                  <a:gd name="connsiteY6" fmla="*/ 958056 h 1066800"/>
                  <a:gd name="connsiteX7" fmla="*/ 340851 w 420688"/>
                  <a:gd name="connsiteY7" fmla="*/ 993581 h 1066800"/>
                  <a:gd name="connsiteX8" fmla="*/ 350466 w 420688"/>
                  <a:gd name="connsiteY8" fmla="*/ 1027015 h 1066800"/>
                  <a:gd name="connsiteX9" fmla="*/ 374504 w 420688"/>
                  <a:gd name="connsiteY9" fmla="*/ 1039553 h 1066800"/>
                  <a:gd name="connsiteX10" fmla="*/ 399229 w 420688"/>
                  <a:gd name="connsiteY10" fmla="*/ 1027712 h 1066800"/>
                  <a:gd name="connsiteX11" fmla="*/ 401289 w 420688"/>
                  <a:gd name="connsiteY11" fmla="*/ 1024926 h 1066800"/>
                  <a:gd name="connsiteX12" fmla="*/ 414338 w 420688"/>
                  <a:gd name="connsiteY12" fmla="*/ 1043036 h 1066800"/>
                  <a:gd name="connsiteX13" fmla="*/ 412965 w 420688"/>
                  <a:gd name="connsiteY13" fmla="*/ 1045126 h 1066800"/>
                  <a:gd name="connsiteX14" fmla="*/ 372444 w 420688"/>
                  <a:gd name="connsiteY14" fmla="*/ 1060450 h 1066800"/>
                  <a:gd name="connsiteX15" fmla="*/ 331923 w 420688"/>
                  <a:gd name="connsiteY15" fmla="*/ 1041643 h 1066800"/>
                  <a:gd name="connsiteX16" fmla="*/ 317500 w 420688"/>
                  <a:gd name="connsiteY16" fmla="*/ 992884 h 1066800"/>
                  <a:gd name="connsiteX17" fmla="*/ 332610 w 420688"/>
                  <a:gd name="connsiteY17" fmla="*/ 943429 h 1066800"/>
                  <a:gd name="connsiteX18" fmla="*/ 373817 w 420688"/>
                  <a:gd name="connsiteY18" fmla="*/ 923925 h 1066800"/>
                  <a:gd name="connsiteX19" fmla="*/ 15341 w 420688"/>
                  <a:gd name="connsiteY19" fmla="*/ 917575 h 1066800"/>
                  <a:gd name="connsiteX20" fmla="*/ 105294 w 420688"/>
                  <a:gd name="connsiteY20" fmla="*/ 917575 h 1066800"/>
                  <a:gd name="connsiteX21" fmla="*/ 74612 w 420688"/>
                  <a:gd name="connsiteY21" fmla="*/ 948257 h 1066800"/>
                  <a:gd name="connsiteX22" fmla="*/ 30682 w 420688"/>
                  <a:gd name="connsiteY22" fmla="*/ 948257 h 1066800"/>
                  <a:gd name="connsiteX23" fmla="*/ 30682 w 420688"/>
                  <a:gd name="connsiteY23" fmla="*/ 1036118 h 1066800"/>
                  <a:gd name="connsiteX24" fmla="*/ 118543 w 420688"/>
                  <a:gd name="connsiteY24" fmla="*/ 1036118 h 1066800"/>
                  <a:gd name="connsiteX25" fmla="*/ 118543 w 420688"/>
                  <a:gd name="connsiteY25" fmla="*/ 1032632 h 1066800"/>
                  <a:gd name="connsiteX26" fmla="*/ 149225 w 420688"/>
                  <a:gd name="connsiteY26" fmla="*/ 1001950 h 1066800"/>
                  <a:gd name="connsiteX27" fmla="*/ 149225 w 420688"/>
                  <a:gd name="connsiteY27" fmla="*/ 1051459 h 1066800"/>
                  <a:gd name="connsiteX28" fmla="*/ 133884 w 420688"/>
                  <a:gd name="connsiteY28" fmla="*/ 1066800 h 1066800"/>
                  <a:gd name="connsiteX29" fmla="*/ 15341 w 420688"/>
                  <a:gd name="connsiteY29" fmla="*/ 1066800 h 1066800"/>
                  <a:gd name="connsiteX30" fmla="*/ 0 w 420688"/>
                  <a:gd name="connsiteY30" fmla="*/ 1051459 h 1066800"/>
                  <a:gd name="connsiteX31" fmla="*/ 0 w 420688"/>
                  <a:gd name="connsiteY31" fmla="*/ 932916 h 1066800"/>
                  <a:gd name="connsiteX32" fmla="*/ 15341 w 420688"/>
                  <a:gd name="connsiteY32" fmla="*/ 917575 h 1066800"/>
                  <a:gd name="connsiteX33" fmla="*/ 346075 w 420688"/>
                  <a:gd name="connsiteY33" fmla="*/ 725488 h 1066800"/>
                  <a:gd name="connsiteX34" fmla="*/ 346075 w 420688"/>
                  <a:gd name="connsiteY34" fmla="*/ 769233 h 1066800"/>
                  <a:gd name="connsiteX35" fmla="*/ 357216 w 420688"/>
                  <a:gd name="connsiteY35" fmla="*/ 769938 h 1066800"/>
                  <a:gd name="connsiteX36" fmla="*/ 378800 w 420688"/>
                  <a:gd name="connsiteY36" fmla="*/ 764294 h 1066800"/>
                  <a:gd name="connsiteX37" fmla="*/ 385763 w 420688"/>
                  <a:gd name="connsiteY37" fmla="*/ 746655 h 1066800"/>
                  <a:gd name="connsiteX38" fmla="*/ 379497 w 420688"/>
                  <a:gd name="connsiteY38" fmla="*/ 730427 h 1066800"/>
                  <a:gd name="connsiteX39" fmla="*/ 357216 w 420688"/>
                  <a:gd name="connsiteY39" fmla="*/ 725488 h 1066800"/>
                  <a:gd name="connsiteX40" fmla="*/ 346075 w 420688"/>
                  <a:gd name="connsiteY40" fmla="*/ 725488 h 1066800"/>
                  <a:gd name="connsiteX41" fmla="*/ 346075 w 420688"/>
                  <a:gd name="connsiteY41" fmla="*/ 676275 h 1066800"/>
                  <a:gd name="connsiteX42" fmla="*/ 346075 w 420688"/>
                  <a:gd name="connsiteY42" fmla="*/ 707335 h 1066800"/>
                  <a:gd name="connsiteX43" fmla="*/ 356884 w 420688"/>
                  <a:gd name="connsiteY43" fmla="*/ 708025 h 1066800"/>
                  <a:gd name="connsiteX44" fmla="*/ 377825 w 420688"/>
                  <a:gd name="connsiteY44" fmla="*/ 690770 h 1066800"/>
                  <a:gd name="connsiteX45" fmla="*/ 358235 w 420688"/>
                  <a:gd name="connsiteY45" fmla="*/ 676275 h 1066800"/>
                  <a:gd name="connsiteX46" fmla="*/ 346075 w 420688"/>
                  <a:gd name="connsiteY46" fmla="*/ 676275 h 1066800"/>
                  <a:gd name="connsiteX47" fmla="*/ 358211 w 420688"/>
                  <a:gd name="connsiteY47" fmla="*/ 655638 h 1066800"/>
                  <a:gd name="connsiteX48" fmla="*/ 388630 w 420688"/>
                  <a:gd name="connsiteY48" fmla="*/ 664667 h 1066800"/>
                  <a:gd name="connsiteX49" fmla="*/ 400383 w 420688"/>
                  <a:gd name="connsiteY49" fmla="*/ 689670 h 1066800"/>
                  <a:gd name="connsiteX50" fmla="*/ 392778 w 420688"/>
                  <a:gd name="connsiteY50" fmla="*/ 707728 h 1066800"/>
                  <a:gd name="connsiteX51" fmla="*/ 384482 w 420688"/>
                  <a:gd name="connsiteY51" fmla="*/ 714673 h 1066800"/>
                  <a:gd name="connsiteX52" fmla="*/ 400383 w 420688"/>
                  <a:gd name="connsiteY52" fmla="*/ 725091 h 1066800"/>
                  <a:gd name="connsiteX53" fmla="*/ 407987 w 420688"/>
                  <a:gd name="connsiteY53" fmla="*/ 749400 h 1066800"/>
                  <a:gd name="connsiteX54" fmla="*/ 394852 w 420688"/>
                  <a:gd name="connsiteY54" fmla="*/ 778570 h 1066800"/>
                  <a:gd name="connsiteX55" fmla="*/ 360977 w 420688"/>
                  <a:gd name="connsiteY55" fmla="*/ 788988 h 1066800"/>
                  <a:gd name="connsiteX56" fmla="*/ 322262 w 420688"/>
                  <a:gd name="connsiteY56" fmla="*/ 788988 h 1066800"/>
                  <a:gd name="connsiteX57" fmla="*/ 322262 w 420688"/>
                  <a:gd name="connsiteY57" fmla="*/ 657027 h 1066800"/>
                  <a:gd name="connsiteX58" fmla="*/ 325028 w 420688"/>
                  <a:gd name="connsiteY58" fmla="*/ 657027 h 1066800"/>
                  <a:gd name="connsiteX59" fmla="*/ 358211 w 420688"/>
                  <a:gd name="connsiteY59" fmla="*/ 655638 h 1066800"/>
                  <a:gd name="connsiteX60" fmla="*/ 15341 w 420688"/>
                  <a:gd name="connsiteY60" fmla="*/ 647700 h 1066800"/>
                  <a:gd name="connsiteX61" fmla="*/ 105294 w 420688"/>
                  <a:gd name="connsiteY61" fmla="*/ 647700 h 1066800"/>
                  <a:gd name="connsiteX62" fmla="*/ 74612 w 420688"/>
                  <a:gd name="connsiteY62" fmla="*/ 678382 h 1066800"/>
                  <a:gd name="connsiteX63" fmla="*/ 30682 w 420688"/>
                  <a:gd name="connsiteY63" fmla="*/ 678382 h 1066800"/>
                  <a:gd name="connsiteX64" fmla="*/ 30682 w 420688"/>
                  <a:gd name="connsiteY64" fmla="*/ 766243 h 1066800"/>
                  <a:gd name="connsiteX65" fmla="*/ 118543 w 420688"/>
                  <a:gd name="connsiteY65" fmla="*/ 766243 h 1066800"/>
                  <a:gd name="connsiteX66" fmla="*/ 118543 w 420688"/>
                  <a:gd name="connsiteY66" fmla="*/ 762757 h 1066800"/>
                  <a:gd name="connsiteX67" fmla="*/ 149225 w 420688"/>
                  <a:gd name="connsiteY67" fmla="*/ 732075 h 1066800"/>
                  <a:gd name="connsiteX68" fmla="*/ 149225 w 420688"/>
                  <a:gd name="connsiteY68" fmla="*/ 781584 h 1066800"/>
                  <a:gd name="connsiteX69" fmla="*/ 133884 w 420688"/>
                  <a:gd name="connsiteY69" fmla="*/ 796925 h 1066800"/>
                  <a:gd name="connsiteX70" fmla="*/ 15341 w 420688"/>
                  <a:gd name="connsiteY70" fmla="*/ 796925 h 1066800"/>
                  <a:gd name="connsiteX71" fmla="*/ 0 w 420688"/>
                  <a:gd name="connsiteY71" fmla="*/ 781584 h 1066800"/>
                  <a:gd name="connsiteX72" fmla="*/ 0 w 420688"/>
                  <a:gd name="connsiteY72" fmla="*/ 663041 h 1066800"/>
                  <a:gd name="connsiteX73" fmla="*/ 15341 w 420688"/>
                  <a:gd name="connsiteY73" fmla="*/ 647700 h 1066800"/>
                  <a:gd name="connsiteX74" fmla="*/ 365125 w 420688"/>
                  <a:gd name="connsiteY74" fmla="*/ 425450 h 1066800"/>
                  <a:gd name="connsiteX75" fmla="*/ 350837 w 420688"/>
                  <a:gd name="connsiteY75" fmla="*/ 469900 h 1066800"/>
                  <a:gd name="connsiteX76" fmla="*/ 379412 w 420688"/>
                  <a:gd name="connsiteY76" fmla="*/ 469900 h 1066800"/>
                  <a:gd name="connsiteX77" fmla="*/ 361950 w 420688"/>
                  <a:gd name="connsiteY77" fmla="*/ 381000 h 1066800"/>
                  <a:gd name="connsiteX78" fmla="*/ 369888 w 420688"/>
                  <a:gd name="connsiteY78" fmla="*/ 381000 h 1066800"/>
                  <a:gd name="connsiteX79" fmla="*/ 420688 w 420688"/>
                  <a:gd name="connsiteY79" fmla="*/ 514350 h 1066800"/>
                  <a:gd name="connsiteX80" fmla="*/ 395288 w 420688"/>
                  <a:gd name="connsiteY80" fmla="*/ 514350 h 1066800"/>
                  <a:gd name="connsiteX81" fmla="*/ 385763 w 420688"/>
                  <a:gd name="connsiteY81" fmla="*/ 487363 h 1066800"/>
                  <a:gd name="connsiteX82" fmla="*/ 342900 w 420688"/>
                  <a:gd name="connsiteY82" fmla="*/ 487363 h 1066800"/>
                  <a:gd name="connsiteX83" fmla="*/ 334963 w 420688"/>
                  <a:gd name="connsiteY83" fmla="*/ 514350 h 1066800"/>
                  <a:gd name="connsiteX84" fmla="*/ 307975 w 420688"/>
                  <a:gd name="connsiteY84" fmla="*/ 514350 h 1066800"/>
                  <a:gd name="connsiteX85" fmla="*/ 15341 w 420688"/>
                  <a:gd name="connsiteY85" fmla="*/ 373063 h 1066800"/>
                  <a:gd name="connsiteX86" fmla="*/ 105294 w 420688"/>
                  <a:gd name="connsiteY86" fmla="*/ 373063 h 1066800"/>
                  <a:gd name="connsiteX87" fmla="*/ 74612 w 420688"/>
                  <a:gd name="connsiteY87" fmla="*/ 403602 h 1066800"/>
                  <a:gd name="connsiteX88" fmla="*/ 30682 w 420688"/>
                  <a:gd name="connsiteY88" fmla="*/ 403602 h 1066800"/>
                  <a:gd name="connsiteX89" fmla="*/ 30682 w 420688"/>
                  <a:gd name="connsiteY89" fmla="*/ 491749 h 1066800"/>
                  <a:gd name="connsiteX90" fmla="*/ 118543 w 420688"/>
                  <a:gd name="connsiteY90" fmla="*/ 491749 h 1066800"/>
                  <a:gd name="connsiteX91" fmla="*/ 118543 w 420688"/>
                  <a:gd name="connsiteY91" fmla="*/ 487584 h 1066800"/>
                  <a:gd name="connsiteX92" fmla="*/ 149225 w 420688"/>
                  <a:gd name="connsiteY92" fmla="*/ 457045 h 1066800"/>
                  <a:gd name="connsiteX93" fmla="*/ 149225 w 420688"/>
                  <a:gd name="connsiteY93" fmla="*/ 507018 h 1066800"/>
                  <a:gd name="connsiteX94" fmla="*/ 133884 w 420688"/>
                  <a:gd name="connsiteY94" fmla="*/ 522288 h 1066800"/>
                  <a:gd name="connsiteX95" fmla="*/ 15341 w 420688"/>
                  <a:gd name="connsiteY95" fmla="*/ 522288 h 1066800"/>
                  <a:gd name="connsiteX96" fmla="*/ 0 w 420688"/>
                  <a:gd name="connsiteY96" fmla="*/ 507018 h 1066800"/>
                  <a:gd name="connsiteX97" fmla="*/ 0 w 420688"/>
                  <a:gd name="connsiteY97" fmla="*/ 388332 h 1066800"/>
                  <a:gd name="connsiteX98" fmla="*/ 15341 w 420688"/>
                  <a:gd name="connsiteY98" fmla="*/ 373063 h 1066800"/>
                  <a:gd name="connsiteX99" fmla="*/ 215900 w 420688"/>
                  <a:gd name="connsiteY99" fmla="*/ 30163 h 1066800"/>
                  <a:gd name="connsiteX100" fmla="*/ 194449 w 420688"/>
                  <a:gd name="connsiteY100" fmla="*/ 33727 h 1066800"/>
                  <a:gd name="connsiteX101" fmla="*/ 161925 w 420688"/>
                  <a:gd name="connsiteY101" fmla="*/ 65088 h 1066800"/>
                  <a:gd name="connsiteX102" fmla="*/ 269875 w 420688"/>
                  <a:gd name="connsiteY102" fmla="*/ 65088 h 1066800"/>
                  <a:gd name="connsiteX103" fmla="*/ 237352 w 420688"/>
                  <a:gd name="connsiteY103" fmla="*/ 33727 h 1066800"/>
                  <a:gd name="connsiteX104" fmla="*/ 215900 w 420688"/>
                  <a:gd name="connsiteY104" fmla="*/ 30163 h 1066800"/>
                  <a:gd name="connsiteX105" fmla="*/ 215900 w 420688"/>
                  <a:gd name="connsiteY105" fmla="*/ 0 h 1066800"/>
                  <a:gd name="connsiteX106" fmla="*/ 286543 w 420688"/>
                  <a:gd name="connsiteY106" fmla="*/ 34032 h 1066800"/>
                  <a:gd name="connsiteX107" fmla="*/ 302473 w 420688"/>
                  <a:gd name="connsiteY107" fmla="*/ 64592 h 1066800"/>
                  <a:gd name="connsiteX108" fmla="*/ 350261 w 420688"/>
                  <a:gd name="connsiteY108" fmla="*/ 64592 h 1066800"/>
                  <a:gd name="connsiteX109" fmla="*/ 357187 w 420688"/>
                  <a:gd name="connsiteY109" fmla="*/ 71537 h 1066800"/>
                  <a:gd name="connsiteX110" fmla="*/ 357187 w 420688"/>
                  <a:gd name="connsiteY110" fmla="*/ 111125 h 1066800"/>
                  <a:gd name="connsiteX111" fmla="*/ 357187 w 420688"/>
                  <a:gd name="connsiteY111" fmla="*/ 141685 h 1066800"/>
                  <a:gd name="connsiteX112" fmla="*/ 357187 w 420688"/>
                  <a:gd name="connsiteY112" fmla="*/ 173633 h 1066800"/>
                  <a:gd name="connsiteX113" fmla="*/ 341950 w 420688"/>
                  <a:gd name="connsiteY113" fmla="*/ 188913 h 1066800"/>
                  <a:gd name="connsiteX114" fmla="*/ 89849 w 420688"/>
                  <a:gd name="connsiteY114" fmla="*/ 188913 h 1066800"/>
                  <a:gd name="connsiteX115" fmla="*/ 74612 w 420688"/>
                  <a:gd name="connsiteY115" fmla="*/ 173633 h 1066800"/>
                  <a:gd name="connsiteX116" fmla="*/ 74612 w 420688"/>
                  <a:gd name="connsiteY116" fmla="*/ 141685 h 1066800"/>
                  <a:gd name="connsiteX117" fmla="*/ 74612 w 420688"/>
                  <a:gd name="connsiteY117" fmla="*/ 111125 h 1066800"/>
                  <a:gd name="connsiteX118" fmla="*/ 74612 w 420688"/>
                  <a:gd name="connsiteY118" fmla="*/ 71537 h 1066800"/>
                  <a:gd name="connsiteX119" fmla="*/ 81538 w 420688"/>
                  <a:gd name="connsiteY119" fmla="*/ 64592 h 1066800"/>
                  <a:gd name="connsiteX120" fmla="*/ 129327 w 420688"/>
                  <a:gd name="connsiteY120" fmla="*/ 64592 h 1066800"/>
                  <a:gd name="connsiteX121" fmla="*/ 145256 w 420688"/>
                  <a:gd name="connsiteY121" fmla="*/ 34032 h 1066800"/>
                  <a:gd name="connsiteX122" fmla="*/ 215900 w 420688"/>
                  <a:gd name="connsiteY122"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20688" h="1066800">
                    <a:moveTo>
                      <a:pt x="373817" y="923925"/>
                    </a:moveTo>
                    <a:cubicBezTo>
                      <a:pt x="387553" y="923925"/>
                      <a:pt x="399229" y="926711"/>
                      <a:pt x="406784" y="930891"/>
                    </a:cubicBezTo>
                    <a:cubicBezTo>
                      <a:pt x="406784" y="930891"/>
                      <a:pt x="406784" y="930891"/>
                      <a:pt x="408844" y="932284"/>
                    </a:cubicBezTo>
                    <a:cubicBezTo>
                      <a:pt x="408844" y="932284"/>
                      <a:pt x="408844" y="932284"/>
                      <a:pt x="401289" y="952484"/>
                    </a:cubicBezTo>
                    <a:cubicBezTo>
                      <a:pt x="401289" y="952484"/>
                      <a:pt x="401289" y="952484"/>
                      <a:pt x="398542" y="950394"/>
                    </a:cubicBezTo>
                    <a:cubicBezTo>
                      <a:pt x="393734" y="946911"/>
                      <a:pt x="385493" y="944822"/>
                      <a:pt x="374504" y="944822"/>
                    </a:cubicBezTo>
                    <a:cubicBezTo>
                      <a:pt x="364202" y="944822"/>
                      <a:pt x="355961" y="949698"/>
                      <a:pt x="349780" y="958056"/>
                    </a:cubicBezTo>
                    <a:cubicBezTo>
                      <a:pt x="343598" y="967112"/>
                      <a:pt x="340851" y="978953"/>
                      <a:pt x="340851" y="993581"/>
                    </a:cubicBezTo>
                    <a:cubicBezTo>
                      <a:pt x="340851" y="1007512"/>
                      <a:pt x="343598" y="1018657"/>
                      <a:pt x="350466" y="1027015"/>
                    </a:cubicBezTo>
                    <a:cubicBezTo>
                      <a:pt x="356648" y="1035374"/>
                      <a:pt x="364202" y="1039553"/>
                      <a:pt x="374504" y="1039553"/>
                    </a:cubicBezTo>
                    <a:cubicBezTo>
                      <a:pt x="385493" y="1039553"/>
                      <a:pt x="393734" y="1035374"/>
                      <a:pt x="399229" y="1027712"/>
                    </a:cubicBezTo>
                    <a:cubicBezTo>
                      <a:pt x="399229" y="1027712"/>
                      <a:pt x="399229" y="1027712"/>
                      <a:pt x="401289" y="1024926"/>
                    </a:cubicBezTo>
                    <a:cubicBezTo>
                      <a:pt x="401289" y="1024926"/>
                      <a:pt x="401289" y="1024926"/>
                      <a:pt x="414338" y="1043036"/>
                    </a:cubicBezTo>
                    <a:cubicBezTo>
                      <a:pt x="414338" y="1043036"/>
                      <a:pt x="414338" y="1043036"/>
                      <a:pt x="412965" y="1045126"/>
                    </a:cubicBezTo>
                    <a:cubicBezTo>
                      <a:pt x="402663" y="1055574"/>
                      <a:pt x="388927" y="1060450"/>
                      <a:pt x="372444" y="1060450"/>
                    </a:cubicBezTo>
                    <a:cubicBezTo>
                      <a:pt x="355274" y="1060450"/>
                      <a:pt x="341538" y="1054181"/>
                      <a:pt x="331923" y="1041643"/>
                    </a:cubicBezTo>
                    <a:cubicBezTo>
                      <a:pt x="322308" y="1029105"/>
                      <a:pt x="317500" y="1013084"/>
                      <a:pt x="317500" y="992884"/>
                    </a:cubicBezTo>
                    <a:cubicBezTo>
                      <a:pt x="317500" y="973381"/>
                      <a:pt x="322308" y="956663"/>
                      <a:pt x="332610" y="943429"/>
                    </a:cubicBezTo>
                    <a:cubicBezTo>
                      <a:pt x="343598" y="930891"/>
                      <a:pt x="357334" y="923925"/>
                      <a:pt x="373817" y="923925"/>
                    </a:cubicBezTo>
                    <a:close/>
                    <a:moveTo>
                      <a:pt x="15341" y="917575"/>
                    </a:moveTo>
                    <a:cubicBezTo>
                      <a:pt x="15341" y="917575"/>
                      <a:pt x="15341" y="917575"/>
                      <a:pt x="105294" y="917575"/>
                    </a:cubicBezTo>
                    <a:cubicBezTo>
                      <a:pt x="105294" y="917575"/>
                      <a:pt x="105294" y="917575"/>
                      <a:pt x="74612" y="948257"/>
                    </a:cubicBezTo>
                    <a:cubicBezTo>
                      <a:pt x="74612" y="948257"/>
                      <a:pt x="74612" y="948257"/>
                      <a:pt x="30682" y="948257"/>
                    </a:cubicBezTo>
                    <a:cubicBezTo>
                      <a:pt x="30682" y="948257"/>
                      <a:pt x="30682" y="948257"/>
                      <a:pt x="30682" y="1036118"/>
                    </a:cubicBezTo>
                    <a:cubicBezTo>
                      <a:pt x="30682" y="1036118"/>
                      <a:pt x="30682" y="1036118"/>
                      <a:pt x="118543" y="1036118"/>
                    </a:cubicBezTo>
                    <a:cubicBezTo>
                      <a:pt x="118543" y="1036118"/>
                      <a:pt x="118543" y="1036118"/>
                      <a:pt x="118543" y="1032632"/>
                    </a:cubicBezTo>
                    <a:cubicBezTo>
                      <a:pt x="118543" y="1032632"/>
                      <a:pt x="118543" y="1032632"/>
                      <a:pt x="149225" y="1001950"/>
                    </a:cubicBezTo>
                    <a:cubicBezTo>
                      <a:pt x="149225" y="1001950"/>
                      <a:pt x="149225" y="1001950"/>
                      <a:pt x="149225" y="1051459"/>
                    </a:cubicBezTo>
                    <a:cubicBezTo>
                      <a:pt x="149225" y="1059827"/>
                      <a:pt x="142252" y="1066800"/>
                      <a:pt x="133884" y="1066800"/>
                    </a:cubicBezTo>
                    <a:cubicBezTo>
                      <a:pt x="133884" y="1066800"/>
                      <a:pt x="133884" y="1066800"/>
                      <a:pt x="15341" y="1066800"/>
                    </a:cubicBezTo>
                    <a:cubicBezTo>
                      <a:pt x="6973" y="1066800"/>
                      <a:pt x="0" y="1059827"/>
                      <a:pt x="0" y="1051459"/>
                    </a:cubicBezTo>
                    <a:lnTo>
                      <a:pt x="0" y="932916"/>
                    </a:lnTo>
                    <a:cubicBezTo>
                      <a:pt x="0" y="924548"/>
                      <a:pt x="6973" y="917575"/>
                      <a:pt x="15341" y="917575"/>
                    </a:cubicBezTo>
                    <a:close/>
                    <a:moveTo>
                      <a:pt x="346075" y="725488"/>
                    </a:moveTo>
                    <a:cubicBezTo>
                      <a:pt x="346075" y="725488"/>
                      <a:pt x="346075" y="725488"/>
                      <a:pt x="346075" y="769233"/>
                    </a:cubicBezTo>
                    <a:cubicBezTo>
                      <a:pt x="350949" y="769938"/>
                      <a:pt x="354431" y="769938"/>
                      <a:pt x="357216" y="769938"/>
                    </a:cubicBezTo>
                    <a:cubicBezTo>
                      <a:pt x="366964" y="769938"/>
                      <a:pt x="374623" y="767821"/>
                      <a:pt x="378800" y="764294"/>
                    </a:cubicBezTo>
                    <a:cubicBezTo>
                      <a:pt x="383674" y="760766"/>
                      <a:pt x="385763" y="755121"/>
                      <a:pt x="385763" y="746655"/>
                    </a:cubicBezTo>
                    <a:cubicBezTo>
                      <a:pt x="385763" y="739599"/>
                      <a:pt x="383674" y="733955"/>
                      <a:pt x="379497" y="730427"/>
                    </a:cubicBezTo>
                    <a:cubicBezTo>
                      <a:pt x="375319" y="726899"/>
                      <a:pt x="367660" y="725488"/>
                      <a:pt x="357216" y="725488"/>
                    </a:cubicBezTo>
                    <a:cubicBezTo>
                      <a:pt x="357216" y="725488"/>
                      <a:pt x="357216" y="725488"/>
                      <a:pt x="346075" y="725488"/>
                    </a:cubicBezTo>
                    <a:close/>
                    <a:moveTo>
                      <a:pt x="346075" y="676275"/>
                    </a:moveTo>
                    <a:cubicBezTo>
                      <a:pt x="346075" y="676275"/>
                      <a:pt x="346075" y="676275"/>
                      <a:pt x="346075" y="707335"/>
                    </a:cubicBezTo>
                    <a:cubicBezTo>
                      <a:pt x="349453" y="708025"/>
                      <a:pt x="352831" y="708025"/>
                      <a:pt x="356884" y="708025"/>
                    </a:cubicBezTo>
                    <a:cubicBezTo>
                      <a:pt x="375799" y="708025"/>
                      <a:pt x="377825" y="698362"/>
                      <a:pt x="377825" y="690770"/>
                    </a:cubicBezTo>
                    <a:cubicBezTo>
                      <a:pt x="377825" y="684558"/>
                      <a:pt x="375799" y="676275"/>
                      <a:pt x="358235" y="676275"/>
                    </a:cubicBezTo>
                    <a:cubicBezTo>
                      <a:pt x="354182" y="676275"/>
                      <a:pt x="350128" y="676275"/>
                      <a:pt x="346075" y="676275"/>
                    </a:cubicBezTo>
                    <a:close/>
                    <a:moveTo>
                      <a:pt x="358211" y="655638"/>
                    </a:moveTo>
                    <a:cubicBezTo>
                      <a:pt x="371347" y="655638"/>
                      <a:pt x="381717" y="658416"/>
                      <a:pt x="388630" y="664667"/>
                    </a:cubicBezTo>
                    <a:cubicBezTo>
                      <a:pt x="396235" y="670223"/>
                      <a:pt x="400383" y="678558"/>
                      <a:pt x="400383" y="689670"/>
                    </a:cubicBezTo>
                    <a:cubicBezTo>
                      <a:pt x="400383" y="696615"/>
                      <a:pt x="397617" y="702172"/>
                      <a:pt x="392778" y="707728"/>
                    </a:cubicBezTo>
                    <a:cubicBezTo>
                      <a:pt x="390013" y="710506"/>
                      <a:pt x="387939" y="712590"/>
                      <a:pt x="384482" y="714673"/>
                    </a:cubicBezTo>
                    <a:cubicBezTo>
                      <a:pt x="391395" y="716757"/>
                      <a:pt x="396926" y="720924"/>
                      <a:pt x="400383" y="725091"/>
                    </a:cubicBezTo>
                    <a:cubicBezTo>
                      <a:pt x="405222" y="731342"/>
                      <a:pt x="407987" y="739676"/>
                      <a:pt x="407987" y="749400"/>
                    </a:cubicBezTo>
                    <a:cubicBezTo>
                      <a:pt x="407987" y="761207"/>
                      <a:pt x="403148" y="770930"/>
                      <a:pt x="394852" y="778570"/>
                    </a:cubicBezTo>
                    <a:cubicBezTo>
                      <a:pt x="385865" y="785515"/>
                      <a:pt x="374803" y="788988"/>
                      <a:pt x="360977" y="788988"/>
                    </a:cubicBezTo>
                    <a:cubicBezTo>
                      <a:pt x="360977" y="788988"/>
                      <a:pt x="360977" y="788988"/>
                      <a:pt x="322262" y="788988"/>
                    </a:cubicBezTo>
                    <a:cubicBezTo>
                      <a:pt x="322262" y="788988"/>
                      <a:pt x="322262" y="788988"/>
                      <a:pt x="322262" y="657027"/>
                    </a:cubicBezTo>
                    <a:cubicBezTo>
                      <a:pt x="322262" y="657027"/>
                      <a:pt x="322262" y="657027"/>
                      <a:pt x="325028" y="657027"/>
                    </a:cubicBezTo>
                    <a:cubicBezTo>
                      <a:pt x="340237" y="656333"/>
                      <a:pt x="351298" y="655638"/>
                      <a:pt x="358211" y="655638"/>
                    </a:cubicBezTo>
                    <a:close/>
                    <a:moveTo>
                      <a:pt x="15341" y="647700"/>
                    </a:moveTo>
                    <a:cubicBezTo>
                      <a:pt x="15341" y="647700"/>
                      <a:pt x="15341" y="647700"/>
                      <a:pt x="105294" y="647700"/>
                    </a:cubicBezTo>
                    <a:cubicBezTo>
                      <a:pt x="105294" y="647700"/>
                      <a:pt x="105294" y="647700"/>
                      <a:pt x="74612" y="678382"/>
                    </a:cubicBezTo>
                    <a:cubicBezTo>
                      <a:pt x="74612" y="678382"/>
                      <a:pt x="74612" y="678382"/>
                      <a:pt x="30682" y="678382"/>
                    </a:cubicBezTo>
                    <a:cubicBezTo>
                      <a:pt x="30682" y="678382"/>
                      <a:pt x="30682" y="678382"/>
                      <a:pt x="30682" y="766243"/>
                    </a:cubicBezTo>
                    <a:cubicBezTo>
                      <a:pt x="30682" y="766243"/>
                      <a:pt x="30682" y="766243"/>
                      <a:pt x="118543" y="766243"/>
                    </a:cubicBezTo>
                    <a:cubicBezTo>
                      <a:pt x="118543" y="766243"/>
                      <a:pt x="118543" y="766243"/>
                      <a:pt x="118543" y="762757"/>
                    </a:cubicBezTo>
                    <a:cubicBezTo>
                      <a:pt x="118543" y="762757"/>
                      <a:pt x="118543" y="762757"/>
                      <a:pt x="149225" y="732075"/>
                    </a:cubicBezTo>
                    <a:cubicBezTo>
                      <a:pt x="149225" y="732075"/>
                      <a:pt x="149225" y="732075"/>
                      <a:pt x="149225" y="781584"/>
                    </a:cubicBezTo>
                    <a:cubicBezTo>
                      <a:pt x="149225" y="789952"/>
                      <a:pt x="142252" y="796925"/>
                      <a:pt x="133884" y="796925"/>
                    </a:cubicBezTo>
                    <a:cubicBezTo>
                      <a:pt x="133884" y="796925"/>
                      <a:pt x="133884" y="796925"/>
                      <a:pt x="15341" y="796925"/>
                    </a:cubicBezTo>
                    <a:cubicBezTo>
                      <a:pt x="6973" y="796925"/>
                      <a:pt x="0" y="789952"/>
                      <a:pt x="0" y="781584"/>
                    </a:cubicBezTo>
                    <a:lnTo>
                      <a:pt x="0" y="663041"/>
                    </a:lnTo>
                    <a:cubicBezTo>
                      <a:pt x="0" y="654673"/>
                      <a:pt x="6973" y="647700"/>
                      <a:pt x="15341" y="647700"/>
                    </a:cubicBezTo>
                    <a:close/>
                    <a:moveTo>
                      <a:pt x="365125" y="425450"/>
                    </a:moveTo>
                    <a:lnTo>
                      <a:pt x="350837" y="469900"/>
                    </a:lnTo>
                    <a:lnTo>
                      <a:pt x="379412" y="469900"/>
                    </a:lnTo>
                    <a:close/>
                    <a:moveTo>
                      <a:pt x="361950" y="381000"/>
                    </a:moveTo>
                    <a:lnTo>
                      <a:pt x="369888" y="381000"/>
                    </a:lnTo>
                    <a:lnTo>
                      <a:pt x="420688" y="514350"/>
                    </a:lnTo>
                    <a:lnTo>
                      <a:pt x="395288" y="514350"/>
                    </a:lnTo>
                    <a:lnTo>
                      <a:pt x="385763" y="487363"/>
                    </a:lnTo>
                    <a:lnTo>
                      <a:pt x="342900" y="487363"/>
                    </a:lnTo>
                    <a:lnTo>
                      <a:pt x="334963" y="514350"/>
                    </a:lnTo>
                    <a:lnTo>
                      <a:pt x="307975" y="514350"/>
                    </a:lnTo>
                    <a:close/>
                    <a:moveTo>
                      <a:pt x="15341" y="373063"/>
                    </a:moveTo>
                    <a:cubicBezTo>
                      <a:pt x="15341" y="373063"/>
                      <a:pt x="15341" y="373063"/>
                      <a:pt x="105294" y="373063"/>
                    </a:cubicBezTo>
                    <a:cubicBezTo>
                      <a:pt x="105294" y="373063"/>
                      <a:pt x="105294" y="373063"/>
                      <a:pt x="74612" y="403602"/>
                    </a:cubicBezTo>
                    <a:cubicBezTo>
                      <a:pt x="74612" y="403602"/>
                      <a:pt x="74612" y="403602"/>
                      <a:pt x="30682" y="403602"/>
                    </a:cubicBezTo>
                    <a:cubicBezTo>
                      <a:pt x="30682" y="403602"/>
                      <a:pt x="30682" y="403602"/>
                      <a:pt x="30682" y="491749"/>
                    </a:cubicBezTo>
                    <a:cubicBezTo>
                      <a:pt x="30682" y="491749"/>
                      <a:pt x="30682" y="491749"/>
                      <a:pt x="118543" y="491749"/>
                    </a:cubicBezTo>
                    <a:cubicBezTo>
                      <a:pt x="118543" y="491749"/>
                      <a:pt x="118543" y="491749"/>
                      <a:pt x="118543" y="487584"/>
                    </a:cubicBezTo>
                    <a:cubicBezTo>
                      <a:pt x="118543" y="487584"/>
                      <a:pt x="118543" y="487584"/>
                      <a:pt x="149225" y="457045"/>
                    </a:cubicBezTo>
                    <a:cubicBezTo>
                      <a:pt x="149225" y="457045"/>
                      <a:pt x="149225" y="457045"/>
                      <a:pt x="149225" y="507018"/>
                    </a:cubicBezTo>
                    <a:cubicBezTo>
                      <a:pt x="149225" y="515347"/>
                      <a:pt x="142252" y="522288"/>
                      <a:pt x="133884" y="522288"/>
                    </a:cubicBezTo>
                    <a:cubicBezTo>
                      <a:pt x="133884" y="522288"/>
                      <a:pt x="133884" y="522288"/>
                      <a:pt x="15341" y="522288"/>
                    </a:cubicBezTo>
                    <a:cubicBezTo>
                      <a:pt x="6973" y="522288"/>
                      <a:pt x="0" y="515347"/>
                      <a:pt x="0" y="507018"/>
                    </a:cubicBezTo>
                    <a:cubicBezTo>
                      <a:pt x="0" y="507018"/>
                      <a:pt x="0" y="507018"/>
                      <a:pt x="0" y="388332"/>
                    </a:cubicBezTo>
                    <a:cubicBezTo>
                      <a:pt x="0" y="380004"/>
                      <a:pt x="6973" y="373063"/>
                      <a:pt x="15341" y="373063"/>
                    </a:cubicBezTo>
                    <a:close/>
                    <a:moveTo>
                      <a:pt x="215900" y="30163"/>
                    </a:moveTo>
                    <a:cubicBezTo>
                      <a:pt x="208288" y="30163"/>
                      <a:pt x="201369" y="31589"/>
                      <a:pt x="194449" y="33727"/>
                    </a:cubicBezTo>
                    <a:cubicBezTo>
                      <a:pt x="180609" y="39429"/>
                      <a:pt x="168845" y="50833"/>
                      <a:pt x="161925" y="65088"/>
                    </a:cubicBezTo>
                    <a:cubicBezTo>
                      <a:pt x="161925" y="65088"/>
                      <a:pt x="161925" y="65088"/>
                      <a:pt x="269875" y="65088"/>
                    </a:cubicBezTo>
                    <a:cubicBezTo>
                      <a:pt x="262955" y="50833"/>
                      <a:pt x="251192" y="39429"/>
                      <a:pt x="237352" y="33727"/>
                    </a:cubicBezTo>
                    <a:cubicBezTo>
                      <a:pt x="230432" y="31589"/>
                      <a:pt x="223512" y="30163"/>
                      <a:pt x="215900" y="30163"/>
                    </a:cubicBezTo>
                    <a:close/>
                    <a:moveTo>
                      <a:pt x="215900" y="0"/>
                    </a:moveTo>
                    <a:cubicBezTo>
                      <a:pt x="244296" y="0"/>
                      <a:pt x="269921" y="13196"/>
                      <a:pt x="286543" y="34032"/>
                    </a:cubicBezTo>
                    <a:cubicBezTo>
                      <a:pt x="293469" y="43061"/>
                      <a:pt x="299010" y="53479"/>
                      <a:pt x="302473" y="64592"/>
                    </a:cubicBezTo>
                    <a:cubicBezTo>
                      <a:pt x="302473" y="64592"/>
                      <a:pt x="302473" y="64592"/>
                      <a:pt x="350261" y="64592"/>
                    </a:cubicBezTo>
                    <a:cubicBezTo>
                      <a:pt x="353724" y="64592"/>
                      <a:pt x="357187" y="67370"/>
                      <a:pt x="357187" y="71537"/>
                    </a:cubicBezTo>
                    <a:cubicBezTo>
                      <a:pt x="357187" y="71537"/>
                      <a:pt x="357187" y="71537"/>
                      <a:pt x="357187" y="111125"/>
                    </a:cubicBezTo>
                    <a:cubicBezTo>
                      <a:pt x="357187" y="111125"/>
                      <a:pt x="357187" y="111125"/>
                      <a:pt x="357187" y="141685"/>
                    </a:cubicBezTo>
                    <a:cubicBezTo>
                      <a:pt x="357187" y="141685"/>
                      <a:pt x="357187" y="141685"/>
                      <a:pt x="357187" y="173633"/>
                    </a:cubicBezTo>
                    <a:cubicBezTo>
                      <a:pt x="357187" y="181968"/>
                      <a:pt x="350261" y="188913"/>
                      <a:pt x="341950" y="188913"/>
                    </a:cubicBezTo>
                    <a:cubicBezTo>
                      <a:pt x="341950" y="188913"/>
                      <a:pt x="341950" y="188913"/>
                      <a:pt x="89849" y="188913"/>
                    </a:cubicBezTo>
                    <a:cubicBezTo>
                      <a:pt x="81538" y="188913"/>
                      <a:pt x="74612" y="181968"/>
                      <a:pt x="74612" y="173633"/>
                    </a:cubicBezTo>
                    <a:cubicBezTo>
                      <a:pt x="74612" y="173633"/>
                      <a:pt x="74612" y="173633"/>
                      <a:pt x="74612" y="141685"/>
                    </a:cubicBezTo>
                    <a:cubicBezTo>
                      <a:pt x="74612" y="141685"/>
                      <a:pt x="74612" y="141685"/>
                      <a:pt x="74612" y="111125"/>
                    </a:cubicBezTo>
                    <a:cubicBezTo>
                      <a:pt x="74612" y="111125"/>
                      <a:pt x="74612" y="111125"/>
                      <a:pt x="74612" y="71537"/>
                    </a:cubicBezTo>
                    <a:cubicBezTo>
                      <a:pt x="74612" y="67370"/>
                      <a:pt x="78075" y="64592"/>
                      <a:pt x="81538" y="64592"/>
                    </a:cubicBezTo>
                    <a:cubicBezTo>
                      <a:pt x="81538" y="64592"/>
                      <a:pt x="81538" y="64592"/>
                      <a:pt x="129327" y="64592"/>
                    </a:cubicBezTo>
                    <a:cubicBezTo>
                      <a:pt x="132789" y="53479"/>
                      <a:pt x="138330" y="43061"/>
                      <a:pt x="145256" y="34032"/>
                    </a:cubicBezTo>
                    <a:cubicBezTo>
                      <a:pt x="161878" y="13196"/>
                      <a:pt x="187504" y="0"/>
                      <a:pt x="215900"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64" name="bcgIcons_Simplicity">
            <a:extLst>
              <a:ext uri="{FF2B5EF4-FFF2-40B4-BE49-F238E27FC236}">
                <a16:creationId xmlns:a16="http://schemas.microsoft.com/office/drawing/2014/main" id="{25EB01C4-AEC2-4599-A1FB-2551EA0D068C}"/>
              </a:ext>
            </a:extLst>
          </p:cNvPr>
          <p:cNvGrpSpPr>
            <a:grpSpLocks noChangeAspect="1"/>
          </p:cNvGrpSpPr>
          <p:nvPr/>
        </p:nvGrpSpPr>
        <p:grpSpPr bwMode="auto">
          <a:xfrm>
            <a:off x="3400874" y="1176844"/>
            <a:ext cx="691714" cy="692355"/>
            <a:chOff x="1682" y="0"/>
            <a:chExt cx="4316" cy="4320"/>
          </a:xfrm>
        </p:grpSpPr>
        <p:sp>
          <p:nvSpPr>
            <p:cNvPr id="65" name="AutoShape 23">
              <a:extLst>
                <a:ext uri="{FF2B5EF4-FFF2-40B4-BE49-F238E27FC236}">
                  <a16:creationId xmlns:a16="http://schemas.microsoft.com/office/drawing/2014/main" id="{5AD35635-17CF-4762-90A6-8A57A310C5A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5">
              <a:extLst>
                <a:ext uri="{FF2B5EF4-FFF2-40B4-BE49-F238E27FC236}">
                  <a16:creationId xmlns:a16="http://schemas.microsoft.com/office/drawing/2014/main" id="{340ADE9D-2035-4F94-8834-D3D0D47B0430}"/>
                </a:ext>
              </a:extLst>
            </p:cNvPr>
            <p:cNvSpPr>
              <a:spLocks noEditPoints="1"/>
            </p:cNvSpPr>
            <p:nvPr/>
          </p:nvSpPr>
          <p:spPr bwMode="auto">
            <a:xfrm>
              <a:off x="2251" y="351"/>
              <a:ext cx="3178" cy="3615"/>
            </a:xfrm>
            <a:custGeom>
              <a:avLst/>
              <a:gdLst>
                <a:gd name="T0" fmla="*/ 1693 w 1696"/>
                <a:gd name="T1" fmla="*/ 1152 h 1928"/>
                <a:gd name="T2" fmla="*/ 1394 w 1696"/>
                <a:gd name="T3" fmla="*/ 1637 h 1928"/>
                <a:gd name="T4" fmla="*/ 865 w 1696"/>
                <a:gd name="T5" fmla="*/ 1831 h 1928"/>
                <a:gd name="T6" fmla="*/ 924 w 1696"/>
                <a:gd name="T7" fmla="*/ 1891 h 1928"/>
                <a:gd name="T8" fmla="*/ 923 w 1696"/>
                <a:gd name="T9" fmla="*/ 1922 h 1928"/>
                <a:gd name="T10" fmla="*/ 908 w 1696"/>
                <a:gd name="T11" fmla="*/ 1928 h 1928"/>
                <a:gd name="T12" fmla="*/ 892 w 1696"/>
                <a:gd name="T13" fmla="*/ 1922 h 1928"/>
                <a:gd name="T14" fmla="*/ 796 w 1696"/>
                <a:gd name="T15" fmla="*/ 1823 h 1928"/>
                <a:gd name="T16" fmla="*/ 796 w 1696"/>
                <a:gd name="T17" fmla="*/ 1791 h 1928"/>
                <a:gd name="T18" fmla="*/ 895 w 1696"/>
                <a:gd name="T19" fmla="*/ 1695 h 1928"/>
                <a:gd name="T20" fmla="*/ 926 w 1696"/>
                <a:gd name="T21" fmla="*/ 1695 h 1928"/>
                <a:gd name="T22" fmla="*/ 926 w 1696"/>
                <a:gd name="T23" fmla="*/ 1726 h 1928"/>
                <a:gd name="T24" fmla="*/ 864 w 1696"/>
                <a:gd name="T25" fmla="*/ 1787 h 1928"/>
                <a:gd name="T26" fmla="*/ 1650 w 1696"/>
                <a:gd name="T27" fmla="*/ 1143 h 1928"/>
                <a:gd name="T28" fmla="*/ 1677 w 1696"/>
                <a:gd name="T29" fmla="*/ 1126 h 1928"/>
                <a:gd name="T30" fmla="*/ 1693 w 1696"/>
                <a:gd name="T31" fmla="*/ 1152 h 1928"/>
                <a:gd name="T32" fmla="*/ 900 w 1696"/>
                <a:gd name="T33" fmla="*/ 107 h 1928"/>
                <a:gd name="T34" fmla="*/ 804 w 1696"/>
                <a:gd name="T35" fmla="*/ 8 h 1928"/>
                <a:gd name="T36" fmla="*/ 773 w 1696"/>
                <a:gd name="T37" fmla="*/ 8 h 1928"/>
                <a:gd name="T38" fmla="*/ 772 w 1696"/>
                <a:gd name="T39" fmla="*/ 39 h 1928"/>
                <a:gd name="T40" fmla="*/ 831 w 1696"/>
                <a:gd name="T41" fmla="*/ 99 h 1928"/>
                <a:gd name="T42" fmla="*/ 302 w 1696"/>
                <a:gd name="T43" fmla="*/ 293 h 1928"/>
                <a:gd name="T44" fmla="*/ 3 w 1696"/>
                <a:gd name="T45" fmla="*/ 778 h 1928"/>
                <a:gd name="T46" fmla="*/ 19 w 1696"/>
                <a:gd name="T47" fmla="*/ 804 h 1928"/>
                <a:gd name="T48" fmla="*/ 24 w 1696"/>
                <a:gd name="T49" fmla="*/ 804 h 1928"/>
                <a:gd name="T50" fmla="*/ 46 w 1696"/>
                <a:gd name="T51" fmla="*/ 787 h 1928"/>
                <a:gd name="T52" fmla="*/ 832 w 1696"/>
                <a:gd name="T53" fmla="*/ 143 h 1928"/>
                <a:gd name="T54" fmla="*/ 770 w 1696"/>
                <a:gd name="T55" fmla="*/ 204 h 1928"/>
                <a:gd name="T56" fmla="*/ 770 w 1696"/>
                <a:gd name="T57" fmla="*/ 235 h 1928"/>
                <a:gd name="T58" fmla="*/ 786 w 1696"/>
                <a:gd name="T59" fmla="*/ 241 h 1928"/>
                <a:gd name="T60" fmla="*/ 801 w 1696"/>
                <a:gd name="T61" fmla="*/ 235 h 1928"/>
                <a:gd name="T62" fmla="*/ 900 w 1696"/>
                <a:gd name="T63" fmla="*/ 139 h 1928"/>
                <a:gd name="T64" fmla="*/ 900 w 1696"/>
                <a:gd name="T65" fmla="*/ 107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6" h="1928">
                  <a:moveTo>
                    <a:pt x="1693" y="1152"/>
                  </a:moveTo>
                  <a:cubicBezTo>
                    <a:pt x="1652" y="1342"/>
                    <a:pt x="1545" y="1514"/>
                    <a:pt x="1394" y="1637"/>
                  </a:cubicBezTo>
                  <a:cubicBezTo>
                    <a:pt x="1245" y="1759"/>
                    <a:pt x="1057" y="1827"/>
                    <a:pt x="865" y="1831"/>
                  </a:cubicBezTo>
                  <a:cubicBezTo>
                    <a:pt x="924" y="1891"/>
                    <a:pt x="924" y="1891"/>
                    <a:pt x="924" y="1891"/>
                  </a:cubicBezTo>
                  <a:cubicBezTo>
                    <a:pt x="932" y="1900"/>
                    <a:pt x="932" y="1914"/>
                    <a:pt x="923" y="1922"/>
                  </a:cubicBezTo>
                  <a:cubicBezTo>
                    <a:pt x="919" y="1926"/>
                    <a:pt x="913" y="1928"/>
                    <a:pt x="908" y="1928"/>
                  </a:cubicBezTo>
                  <a:cubicBezTo>
                    <a:pt x="902" y="1928"/>
                    <a:pt x="896" y="1926"/>
                    <a:pt x="892" y="1922"/>
                  </a:cubicBezTo>
                  <a:cubicBezTo>
                    <a:pt x="796" y="1823"/>
                    <a:pt x="796" y="1823"/>
                    <a:pt x="796" y="1823"/>
                  </a:cubicBezTo>
                  <a:cubicBezTo>
                    <a:pt x="787" y="1814"/>
                    <a:pt x="787" y="1800"/>
                    <a:pt x="796" y="1791"/>
                  </a:cubicBezTo>
                  <a:cubicBezTo>
                    <a:pt x="895" y="1695"/>
                    <a:pt x="895" y="1695"/>
                    <a:pt x="895" y="1695"/>
                  </a:cubicBezTo>
                  <a:cubicBezTo>
                    <a:pt x="904" y="1686"/>
                    <a:pt x="918" y="1687"/>
                    <a:pt x="926" y="1695"/>
                  </a:cubicBezTo>
                  <a:cubicBezTo>
                    <a:pt x="935" y="1704"/>
                    <a:pt x="934" y="1718"/>
                    <a:pt x="926" y="1726"/>
                  </a:cubicBezTo>
                  <a:cubicBezTo>
                    <a:pt x="864" y="1787"/>
                    <a:pt x="864" y="1787"/>
                    <a:pt x="864" y="1787"/>
                  </a:cubicBezTo>
                  <a:cubicBezTo>
                    <a:pt x="1240" y="1779"/>
                    <a:pt x="1569" y="1511"/>
                    <a:pt x="1650" y="1143"/>
                  </a:cubicBezTo>
                  <a:cubicBezTo>
                    <a:pt x="1653" y="1131"/>
                    <a:pt x="1665" y="1124"/>
                    <a:pt x="1677" y="1126"/>
                  </a:cubicBezTo>
                  <a:cubicBezTo>
                    <a:pt x="1689" y="1129"/>
                    <a:pt x="1696" y="1141"/>
                    <a:pt x="1693" y="1152"/>
                  </a:cubicBezTo>
                  <a:close/>
                  <a:moveTo>
                    <a:pt x="900" y="107"/>
                  </a:moveTo>
                  <a:cubicBezTo>
                    <a:pt x="804" y="8"/>
                    <a:pt x="804" y="8"/>
                    <a:pt x="804" y="8"/>
                  </a:cubicBezTo>
                  <a:cubicBezTo>
                    <a:pt x="795" y="0"/>
                    <a:pt x="782" y="0"/>
                    <a:pt x="773" y="8"/>
                  </a:cubicBezTo>
                  <a:cubicBezTo>
                    <a:pt x="764" y="17"/>
                    <a:pt x="764" y="30"/>
                    <a:pt x="772" y="39"/>
                  </a:cubicBezTo>
                  <a:cubicBezTo>
                    <a:pt x="831" y="99"/>
                    <a:pt x="831" y="99"/>
                    <a:pt x="831" y="99"/>
                  </a:cubicBezTo>
                  <a:cubicBezTo>
                    <a:pt x="639" y="103"/>
                    <a:pt x="451" y="172"/>
                    <a:pt x="302" y="293"/>
                  </a:cubicBezTo>
                  <a:cubicBezTo>
                    <a:pt x="151" y="416"/>
                    <a:pt x="44" y="588"/>
                    <a:pt x="3" y="778"/>
                  </a:cubicBezTo>
                  <a:cubicBezTo>
                    <a:pt x="0" y="789"/>
                    <a:pt x="7" y="801"/>
                    <a:pt x="19" y="804"/>
                  </a:cubicBezTo>
                  <a:cubicBezTo>
                    <a:pt x="21" y="804"/>
                    <a:pt x="23" y="804"/>
                    <a:pt x="24" y="804"/>
                  </a:cubicBezTo>
                  <a:cubicBezTo>
                    <a:pt x="34" y="804"/>
                    <a:pt x="43" y="797"/>
                    <a:pt x="46" y="787"/>
                  </a:cubicBezTo>
                  <a:cubicBezTo>
                    <a:pt x="127" y="419"/>
                    <a:pt x="456" y="151"/>
                    <a:pt x="832" y="143"/>
                  </a:cubicBezTo>
                  <a:cubicBezTo>
                    <a:pt x="770" y="204"/>
                    <a:pt x="770" y="204"/>
                    <a:pt x="770" y="204"/>
                  </a:cubicBezTo>
                  <a:cubicBezTo>
                    <a:pt x="762" y="212"/>
                    <a:pt x="761" y="226"/>
                    <a:pt x="770" y="235"/>
                  </a:cubicBezTo>
                  <a:cubicBezTo>
                    <a:pt x="774" y="239"/>
                    <a:pt x="780" y="241"/>
                    <a:pt x="786" y="241"/>
                  </a:cubicBezTo>
                  <a:cubicBezTo>
                    <a:pt x="791" y="241"/>
                    <a:pt x="797" y="239"/>
                    <a:pt x="801" y="235"/>
                  </a:cubicBezTo>
                  <a:cubicBezTo>
                    <a:pt x="900" y="139"/>
                    <a:pt x="900" y="139"/>
                    <a:pt x="900" y="139"/>
                  </a:cubicBezTo>
                  <a:cubicBezTo>
                    <a:pt x="909" y="130"/>
                    <a:pt x="909" y="116"/>
                    <a:pt x="900" y="107"/>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6">
              <a:extLst>
                <a:ext uri="{FF2B5EF4-FFF2-40B4-BE49-F238E27FC236}">
                  <a16:creationId xmlns:a16="http://schemas.microsoft.com/office/drawing/2014/main" id="{E03EC375-5E17-4F5E-962A-86F5AB306239}"/>
                </a:ext>
              </a:extLst>
            </p:cNvPr>
            <p:cNvSpPr>
              <a:spLocks noEditPoints="1"/>
            </p:cNvSpPr>
            <p:nvPr/>
          </p:nvSpPr>
          <p:spPr bwMode="auto">
            <a:xfrm>
              <a:off x="2032" y="570"/>
              <a:ext cx="3616" cy="3176"/>
            </a:xfrm>
            <a:custGeom>
              <a:avLst/>
              <a:gdLst>
                <a:gd name="T0" fmla="*/ 1922 w 1930"/>
                <a:gd name="T1" fmla="*/ 804 h 1694"/>
                <a:gd name="T2" fmla="*/ 1823 w 1930"/>
                <a:gd name="T3" fmla="*/ 900 h 1694"/>
                <a:gd name="T4" fmla="*/ 1807 w 1930"/>
                <a:gd name="T5" fmla="*/ 907 h 1694"/>
                <a:gd name="T6" fmla="*/ 1791 w 1930"/>
                <a:gd name="T7" fmla="*/ 900 h 1694"/>
                <a:gd name="T8" fmla="*/ 1695 w 1930"/>
                <a:gd name="T9" fmla="*/ 801 h 1694"/>
                <a:gd name="T10" fmla="*/ 1695 w 1930"/>
                <a:gd name="T11" fmla="*/ 770 h 1694"/>
                <a:gd name="T12" fmla="*/ 1726 w 1930"/>
                <a:gd name="T13" fmla="*/ 770 h 1694"/>
                <a:gd name="T14" fmla="*/ 1787 w 1930"/>
                <a:gd name="T15" fmla="*/ 832 h 1694"/>
                <a:gd name="T16" fmla="*/ 1143 w 1930"/>
                <a:gd name="T17" fmla="*/ 46 h 1694"/>
                <a:gd name="T18" fmla="*/ 1126 w 1930"/>
                <a:gd name="T19" fmla="*/ 19 h 1694"/>
                <a:gd name="T20" fmla="*/ 1152 w 1930"/>
                <a:gd name="T21" fmla="*/ 3 h 1694"/>
                <a:gd name="T22" fmla="*/ 1637 w 1930"/>
                <a:gd name="T23" fmla="*/ 302 h 1694"/>
                <a:gd name="T24" fmla="*/ 1831 w 1930"/>
                <a:gd name="T25" fmla="*/ 831 h 1694"/>
                <a:gd name="T26" fmla="*/ 1891 w 1930"/>
                <a:gd name="T27" fmla="*/ 772 h 1694"/>
                <a:gd name="T28" fmla="*/ 1922 w 1930"/>
                <a:gd name="T29" fmla="*/ 773 h 1694"/>
                <a:gd name="T30" fmla="*/ 1922 w 1930"/>
                <a:gd name="T31" fmla="*/ 804 h 1694"/>
                <a:gd name="T32" fmla="*/ 787 w 1930"/>
                <a:gd name="T33" fmla="*/ 1651 h 1694"/>
                <a:gd name="T34" fmla="*/ 143 w 1930"/>
                <a:gd name="T35" fmla="*/ 864 h 1694"/>
                <a:gd name="T36" fmla="*/ 204 w 1930"/>
                <a:gd name="T37" fmla="*/ 926 h 1694"/>
                <a:gd name="T38" fmla="*/ 219 w 1930"/>
                <a:gd name="T39" fmla="*/ 932 h 1694"/>
                <a:gd name="T40" fmla="*/ 235 w 1930"/>
                <a:gd name="T41" fmla="*/ 926 h 1694"/>
                <a:gd name="T42" fmla="*/ 235 w 1930"/>
                <a:gd name="T43" fmla="*/ 895 h 1694"/>
                <a:gd name="T44" fmla="*/ 139 w 1930"/>
                <a:gd name="T45" fmla="*/ 796 h 1694"/>
                <a:gd name="T46" fmla="*/ 107 w 1930"/>
                <a:gd name="T47" fmla="*/ 796 h 1694"/>
                <a:gd name="T48" fmla="*/ 8 w 1930"/>
                <a:gd name="T49" fmla="*/ 892 h 1694"/>
                <a:gd name="T50" fmla="*/ 8 w 1930"/>
                <a:gd name="T51" fmla="*/ 923 h 1694"/>
                <a:gd name="T52" fmla="*/ 39 w 1930"/>
                <a:gd name="T53" fmla="*/ 924 h 1694"/>
                <a:gd name="T54" fmla="*/ 99 w 1930"/>
                <a:gd name="T55" fmla="*/ 865 h 1694"/>
                <a:gd name="T56" fmla="*/ 293 w 1930"/>
                <a:gd name="T57" fmla="*/ 1394 h 1694"/>
                <a:gd name="T58" fmla="*/ 778 w 1930"/>
                <a:gd name="T59" fmla="*/ 1693 h 1694"/>
                <a:gd name="T60" fmla="*/ 782 w 1930"/>
                <a:gd name="T61" fmla="*/ 1694 h 1694"/>
                <a:gd name="T62" fmla="*/ 804 w 1930"/>
                <a:gd name="T63" fmla="*/ 1677 h 1694"/>
                <a:gd name="T64" fmla="*/ 787 w 1930"/>
                <a:gd name="T65" fmla="*/ 1651 h 1694"/>
                <a:gd name="T66" fmla="*/ 1473 w 1930"/>
                <a:gd name="T67" fmla="*/ 848 h 1694"/>
                <a:gd name="T68" fmla="*/ 965 w 1930"/>
                <a:gd name="T69" fmla="*/ 1356 h 1694"/>
                <a:gd name="T70" fmla="*/ 457 w 1930"/>
                <a:gd name="T71" fmla="*/ 848 h 1694"/>
                <a:gd name="T72" fmla="*/ 965 w 1930"/>
                <a:gd name="T73" fmla="*/ 340 h 1694"/>
                <a:gd name="T74" fmla="*/ 1473 w 1930"/>
                <a:gd name="T75" fmla="*/ 848 h 1694"/>
                <a:gd name="T76" fmla="*/ 1290 w 1930"/>
                <a:gd name="T77" fmla="*/ 639 h 1694"/>
                <a:gd name="T78" fmla="*/ 1259 w 1930"/>
                <a:gd name="T79" fmla="*/ 640 h 1694"/>
                <a:gd name="T80" fmla="*/ 921 w 1930"/>
                <a:gd name="T81" fmla="*/ 988 h 1694"/>
                <a:gd name="T82" fmla="*/ 735 w 1930"/>
                <a:gd name="T83" fmla="*/ 819 h 1694"/>
                <a:gd name="T84" fmla="*/ 704 w 1930"/>
                <a:gd name="T85" fmla="*/ 820 h 1694"/>
                <a:gd name="T86" fmla="*/ 705 w 1930"/>
                <a:gd name="T87" fmla="*/ 851 h 1694"/>
                <a:gd name="T88" fmla="*/ 907 w 1930"/>
                <a:gd name="T89" fmla="*/ 1035 h 1694"/>
                <a:gd name="T90" fmla="*/ 922 w 1930"/>
                <a:gd name="T91" fmla="*/ 1041 h 1694"/>
                <a:gd name="T92" fmla="*/ 937 w 1930"/>
                <a:gd name="T93" fmla="*/ 1034 h 1694"/>
                <a:gd name="T94" fmla="*/ 1290 w 1930"/>
                <a:gd name="T95" fmla="*/ 671 h 1694"/>
                <a:gd name="T96" fmla="*/ 1290 w 1930"/>
                <a:gd name="T97" fmla="*/ 639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0" h="1694">
                  <a:moveTo>
                    <a:pt x="1922" y="804"/>
                  </a:moveTo>
                  <a:cubicBezTo>
                    <a:pt x="1823" y="900"/>
                    <a:pt x="1823" y="900"/>
                    <a:pt x="1823" y="900"/>
                  </a:cubicBezTo>
                  <a:cubicBezTo>
                    <a:pt x="1818" y="905"/>
                    <a:pt x="1813" y="907"/>
                    <a:pt x="1807" y="907"/>
                  </a:cubicBezTo>
                  <a:cubicBezTo>
                    <a:pt x="1801" y="907"/>
                    <a:pt x="1796" y="904"/>
                    <a:pt x="1791" y="900"/>
                  </a:cubicBezTo>
                  <a:cubicBezTo>
                    <a:pt x="1695" y="801"/>
                    <a:pt x="1695" y="801"/>
                    <a:pt x="1695" y="801"/>
                  </a:cubicBezTo>
                  <a:cubicBezTo>
                    <a:pt x="1686" y="792"/>
                    <a:pt x="1687" y="778"/>
                    <a:pt x="1695" y="770"/>
                  </a:cubicBezTo>
                  <a:cubicBezTo>
                    <a:pt x="1704" y="761"/>
                    <a:pt x="1718" y="762"/>
                    <a:pt x="1726" y="770"/>
                  </a:cubicBezTo>
                  <a:cubicBezTo>
                    <a:pt x="1787" y="832"/>
                    <a:pt x="1787" y="832"/>
                    <a:pt x="1787" y="832"/>
                  </a:cubicBezTo>
                  <a:cubicBezTo>
                    <a:pt x="1779" y="456"/>
                    <a:pt x="1511" y="127"/>
                    <a:pt x="1143" y="46"/>
                  </a:cubicBezTo>
                  <a:cubicBezTo>
                    <a:pt x="1131" y="43"/>
                    <a:pt x="1124" y="31"/>
                    <a:pt x="1126" y="19"/>
                  </a:cubicBezTo>
                  <a:cubicBezTo>
                    <a:pt x="1129" y="8"/>
                    <a:pt x="1141" y="0"/>
                    <a:pt x="1152" y="3"/>
                  </a:cubicBezTo>
                  <a:cubicBezTo>
                    <a:pt x="1342" y="44"/>
                    <a:pt x="1514" y="151"/>
                    <a:pt x="1637" y="302"/>
                  </a:cubicBezTo>
                  <a:cubicBezTo>
                    <a:pt x="1759" y="451"/>
                    <a:pt x="1827" y="639"/>
                    <a:pt x="1831" y="831"/>
                  </a:cubicBezTo>
                  <a:cubicBezTo>
                    <a:pt x="1891" y="772"/>
                    <a:pt x="1891" y="772"/>
                    <a:pt x="1891" y="772"/>
                  </a:cubicBezTo>
                  <a:cubicBezTo>
                    <a:pt x="1900" y="764"/>
                    <a:pt x="1914" y="764"/>
                    <a:pt x="1922" y="773"/>
                  </a:cubicBezTo>
                  <a:cubicBezTo>
                    <a:pt x="1930" y="781"/>
                    <a:pt x="1930" y="795"/>
                    <a:pt x="1922" y="804"/>
                  </a:cubicBezTo>
                  <a:close/>
                  <a:moveTo>
                    <a:pt x="787" y="1651"/>
                  </a:moveTo>
                  <a:cubicBezTo>
                    <a:pt x="419" y="1569"/>
                    <a:pt x="151" y="1240"/>
                    <a:pt x="143" y="864"/>
                  </a:cubicBezTo>
                  <a:cubicBezTo>
                    <a:pt x="204" y="926"/>
                    <a:pt x="204" y="926"/>
                    <a:pt x="204" y="926"/>
                  </a:cubicBezTo>
                  <a:cubicBezTo>
                    <a:pt x="208" y="930"/>
                    <a:pt x="214" y="932"/>
                    <a:pt x="219" y="932"/>
                  </a:cubicBezTo>
                  <a:cubicBezTo>
                    <a:pt x="225" y="932"/>
                    <a:pt x="230" y="930"/>
                    <a:pt x="235" y="926"/>
                  </a:cubicBezTo>
                  <a:cubicBezTo>
                    <a:pt x="243" y="918"/>
                    <a:pt x="244" y="904"/>
                    <a:pt x="235" y="895"/>
                  </a:cubicBezTo>
                  <a:cubicBezTo>
                    <a:pt x="139" y="796"/>
                    <a:pt x="139" y="796"/>
                    <a:pt x="139" y="796"/>
                  </a:cubicBezTo>
                  <a:cubicBezTo>
                    <a:pt x="130" y="787"/>
                    <a:pt x="116" y="787"/>
                    <a:pt x="107" y="796"/>
                  </a:cubicBezTo>
                  <a:cubicBezTo>
                    <a:pt x="8" y="892"/>
                    <a:pt x="8" y="892"/>
                    <a:pt x="8" y="892"/>
                  </a:cubicBezTo>
                  <a:cubicBezTo>
                    <a:pt x="0" y="901"/>
                    <a:pt x="0" y="915"/>
                    <a:pt x="8" y="923"/>
                  </a:cubicBezTo>
                  <a:cubicBezTo>
                    <a:pt x="16" y="932"/>
                    <a:pt x="30" y="932"/>
                    <a:pt x="39" y="924"/>
                  </a:cubicBezTo>
                  <a:cubicBezTo>
                    <a:pt x="99" y="865"/>
                    <a:pt x="99" y="865"/>
                    <a:pt x="99" y="865"/>
                  </a:cubicBezTo>
                  <a:cubicBezTo>
                    <a:pt x="103" y="1057"/>
                    <a:pt x="172" y="1245"/>
                    <a:pt x="293" y="1394"/>
                  </a:cubicBezTo>
                  <a:cubicBezTo>
                    <a:pt x="416" y="1545"/>
                    <a:pt x="588" y="1652"/>
                    <a:pt x="778" y="1693"/>
                  </a:cubicBezTo>
                  <a:cubicBezTo>
                    <a:pt x="779" y="1694"/>
                    <a:pt x="781" y="1694"/>
                    <a:pt x="782" y="1694"/>
                  </a:cubicBezTo>
                  <a:cubicBezTo>
                    <a:pt x="792" y="1694"/>
                    <a:pt x="802" y="1687"/>
                    <a:pt x="804" y="1677"/>
                  </a:cubicBezTo>
                  <a:cubicBezTo>
                    <a:pt x="806" y="1665"/>
                    <a:pt x="799" y="1653"/>
                    <a:pt x="787" y="1651"/>
                  </a:cubicBezTo>
                  <a:close/>
                  <a:moveTo>
                    <a:pt x="1473" y="848"/>
                  </a:moveTo>
                  <a:cubicBezTo>
                    <a:pt x="1473" y="1129"/>
                    <a:pt x="1246" y="1356"/>
                    <a:pt x="965" y="1356"/>
                  </a:cubicBezTo>
                  <a:cubicBezTo>
                    <a:pt x="684" y="1356"/>
                    <a:pt x="457" y="1129"/>
                    <a:pt x="457" y="848"/>
                  </a:cubicBezTo>
                  <a:cubicBezTo>
                    <a:pt x="457" y="567"/>
                    <a:pt x="684" y="340"/>
                    <a:pt x="965" y="340"/>
                  </a:cubicBezTo>
                  <a:cubicBezTo>
                    <a:pt x="1246" y="340"/>
                    <a:pt x="1473" y="567"/>
                    <a:pt x="1473" y="848"/>
                  </a:cubicBezTo>
                  <a:close/>
                  <a:moveTo>
                    <a:pt x="1290" y="639"/>
                  </a:moveTo>
                  <a:cubicBezTo>
                    <a:pt x="1281" y="631"/>
                    <a:pt x="1267" y="631"/>
                    <a:pt x="1259" y="640"/>
                  </a:cubicBezTo>
                  <a:cubicBezTo>
                    <a:pt x="921" y="988"/>
                    <a:pt x="921" y="988"/>
                    <a:pt x="921" y="988"/>
                  </a:cubicBezTo>
                  <a:cubicBezTo>
                    <a:pt x="735" y="819"/>
                    <a:pt x="735" y="819"/>
                    <a:pt x="735" y="819"/>
                  </a:cubicBezTo>
                  <a:cubicBezTo>
                    <a:pt x="726" y="810"/>
                    <a:pt x="712" y="811"/>
                    <a:pt x="704" y="820"/>
                  </a:cubicBezTo>
                  <a:cubicBezTo>
                    <a:pt x="696" y="829"/>
                    <a:pt x="696" y="843"/>
                    <a:pt x="705" y="851"/>
                  </a:cubicBezTo>
                  <a:cubicBezTo>
                    <a:pt x="907" y="1035"/>
                    <a:pt x="907" y="1035"/>
                    <a:pt x="907" y="1035"/>
                  </a:cubicBezTo>
                  <a:cubicBezTo>
                    <a:pt x="911" y="1039"/>
                    <a:pt x="916" y="1041"/>
                    <a:pt x="922" y="1041"/>
                  </a:cubicBezTo>
                  <a:cubicBezTo>
                    <a:pt x="927" y="1041"/>
                    <a:pt x="933" y="1039"/>
                    <a:pt x="937" y="1034"/>
                  </a:cubicBezTo>
                  <a:cubicBezTo>
                    <a:pt x="1290" y="671"/>
                    <a:pt x="1290" y="671"/>
                    <a:pt x="1290" y="671"/>
                  </a:cubicBezTo>
                  <a:cubicBezTo>
                    <a:pt x="1299" y="662"/>
                    <a:pt x="1299" y="648"/>
                    <a:pt x="1290" y="639"/>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67">
            <a:extLst>
              <a:ext uri="{FF2B5EF4-FFF2-40B4-BE49-F238E27FC236}">
                <a16:creationId xmlns:a16="http://schemas.microsoft.com/office/drawing/2014/main" id="{069F09C0-7893-4491-98EF-06848B29CA49}"/>
              </a:ext>
            </a:extLst>
          </p:cNvPr>
          <p:cNvGrpSpPr>
            <a:grpSpLocks noChangeAspect="1"/>
          </p:cNvGrpSpPr>
          <p:nvPr/>
        </p:nvGrpSpPr>
        <p:grpSpPr>
          <a:xfrm>
            <a:off x="1060034" y="1176844"/>
            <a:ext cx="692355" cy="692355"/>
            <a:chOff x="5273675" y="2606675"/>
            <a:chExt cx="1644650" cy="1644650"/>
          </a:xfrm>
        </p:grpSpPr>
        <p:sp>
          <p:nvSpPr>
            <p:cNvPr id="69" name="AutoShape 3">
              <a:extLst>
                <a:ext uri="{FF2B5EF4-FFF2-40B4-BE49-F238E27FC236}">
                  <a16:creationId xmlns:a16="http://schemas.microsoft.com/office/drawing/2014/main" id="{B94E649D-1A34-446B-B794-E9A60853530F}"/>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0" name="Group 69">
              <a:extLst>
                <a:ext uri="{FF2B5EF4-FFF2-40B4-BE49-F238E27FC236}">
                  <a16:creationId xmlns:a16="http://schemas.microsoft.com/office/drawing/2014/main" id="{73B5CF73-6003-45CF-B001-F856D351AB57}"/>
                </a:ext>
              </a:extLst>
            </p:cNvPr>
            <p:cNvGrpSpPr/>
            <p:nvPr/>
          </p:nvGrpSpPr>
          <p:grpSpPr>
            <a:xfrm>
              <a:off x="5646738" y="2776538"/>
              <a:ext cx="898525" cy="1304925"/>
              <a:chOff x="5646738" y="2776538"/>
              <a:chExt cx="898525" cy="1304925"/>
            </a:xfrm>
          </p:grpSpPr>
          <p:sp>
            <p:nvSpPr>
              <p:cNvPr id="71" name="Freeform 27">
                <a:extLst>
                  <a:ext uri="{FF2B5EF4-FFF2-40B4-BE49-F238E27FC236}">
                    <a16:creationId xmlns:a16="http://schemas.microsoft.com/office/drawing/2014/main" id="{72BC27AF-A7A4-4E07-B86F-46AA50EA9A85}"/>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26">
                <a:extLst>
                  <a:ext uri="{FF2B5EF4-FFF2-40B4-BE49-F238E27FC236}">
                    <a16:creationId xmlns:a16="http://schemas.microsoft.com/office/drawing/2014/main" id="{9986C94E-C2D9-4756-90A5-03144785B950}"/>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42" name="Group 41">
            <a:extLst>
              <a:ext uri="{FF2B5EF4-FFF2-40B4-BE49-F238E27FC236}">
                <a16:creationId xmlns:a16="http://schemas.microsoft.com/office/drawing/2014/main" id="{FD1C0636-871B-466C-AAA0-2DAC922D8540}"/>
              </a:ext>
            </a:extLst>
          </p:cNvPr>
          <p:cNvGrpSpPr>
            <a:grpSpLocks noChangeAspect="1"/>
          </p:cNvGrpSpPr>
          <p:nvPr/>
        </p:nvGrpSpPr>
        <p:grpSpPr>
          <a:xfrm>
            <a:off x="5741073" y="1176844"/>
            <a:ext cx="691687" cy="692355"/>
            <a:chOff x="5273675" y="2514600"/>
            <a:chExt cx="1644650" cy="1646238"/>
          </a:xfrm>
        </p:grpSpPr>
        <p:sp>
          <p:nvSpPr>
            <p:cNvPr id="43" name="AutoShape 3">
              <a:extLst>
                <a:ext uri="{FF2B5EF4-FFF2-40B4-BE49-F238E27FC236}">
                  <a16:creationId xmlns:a16="http://schemas.microsoft.com/office/drawing/2014/main" id="{52AC9EC1-77E6-4577-9D98-6C5DC7F61470}"/>
                </a:ext>
              </a:extLst>
            </p:cNvPr>
            <p:cNvSpPr>
              <a:spLocks noChangeAspect="1" noChangeArrowheads="1" noTextEdit="1"/>
            </p:cNvSpPr>
            <p:nvPr/>
          </p:nvSpPr>
          <p:spPr bwMode="auto">
            <a:xfrm>
              <a:off x="5273675" y="2514600"/>
              <a:ext cx="1644650" cy="1646238"/>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4" name="Group 43">
              <a:extLst>
                <a:ext uri="{FF2B5EF4-FFF2-40B4-BE49-F238E27FC236}">
                  <a16:creationId xmlns:a16="http://schemas.microsoft.com/office/drawing/2014/main" id="{D6E5F0B5-94CF-4940-BCE7-9F1CFDE93904}"/>
                </a:ext>
              </a:extLst>
            </p:cNvPr>
            <p:cNvGrpSpPr/>
            <p:nvPr/>
          </p:nvGrpSpPr>
          <p:grpSpPr>
            <a:xfrm>
              <a:off x="5439085" y="2789764"/>
              <a:ext cx="1313830" cy="1095911"/>
              <a:chOff x="5437188" y="2790289"/>
              <a:chExt cx="1313830" cy="1095911"/>
            </a:xfrm>
          </p:grpSpPr>
          <p:sp>
            <p:nvSpPr>
              <p:cNvPr id="45" name="Freeform 5">
                <a:extLst>
                  <a:ext uri="{FF2B5EF4-FFF2-40B4-BE49-F238E27FC236}">
                    <a16:creationId xmlns:a16="http://schemas.microsoft.com/office/drawing/2014/main" id="{2465D577-6251-4803-85B3-67CF178B7B12}"/>
                  </a:ext>
                </a:extLst>
              </p:cNvPr>
              <p:cNvSpPr>
                <a:spLocks/>
              </p:cNvSpPr>
              <p:nvPr/>
            </p:nvSpPr>
            <p:spPr bwMode="auto">
              <a:xfrm>
                <a:off x="5437188" y="2790289"/>
                <a:ext cx="741363" cy="1095911"/>
              </a:xfrm>
              <a:custGeom>
                <a:avLst/>
                <a:gdLst>
                  <a:gd name="connsiteX0" fmla="*/ 59994 w 741363"/>
                  <a:gd name="connsiteY0" fmla="*/ 940336 h 1095911"/>
                  <a:gd name="connsiteX1" fmla="*/ 681369 w 741363"/>
                  <a:gd name="connsiteY1" fmla="*/ 940336 h 1095911"/>
                  <a:gd name="connsiteX2" fmla="*/ 697081 w 741363"/>
                  <a:gd name="connsiteY2" fmla="*/ 956182 h 1095911"/>
                  <a:gd name="connsiteX3" fmla="*/ 697081 w 741363"/>
                  <a:gd name="connsiteY3" fmla="*/ 1006600 h 1095911"/>
                  <a:gd name="connsiteX4" fmla="*/ 725650 w 741363"/>
                  <a:gd name="connsiteY4" fmla="*/ 1006600 h 1095911"/>
                  <a:gd name="connsiteX5" fmla="*/ 741363 w 741363"/>
                  <a:gd name="connsiteY5" fmla="*/ 1022445 h 1095911"/>
                  <a:gd name="connsiteX6" fmla="*/ 741363 w 741363"/>
                  <a:gd name="connsiteY6" fmla="*/ 1079345 h 1095911"/>
                  <a:gd name="connsiteX7" fmla="*/ 725650 w 741363"/>
                  <a:gd name="connsiteY7" fmla="*/ 1095911 h 1095911"/>
                  <a:gd name="connsiteX8" fmla="*/ 15713 w 741363"/>
                  <a:gd name="connsiteY8" fmla="*/ 1095911 h 1095911"/>
                  <a:gd name="connsiteX9" fmla="*/ 0 w 741363"/>
                  <a:gd name="connsiteY9" fmla="*/ 1079345 h 1095911"/>
                  <a:gd name="connsiteX10" fmla="*/ 0 w 741363"/>
                  <a:gd name="connsiteY10" fmla="*/ 1022445 h 1095911"/>
                  <a:gd name="connsiteX11" fmla="*/ 15713 w 741363"/>
                  <a:gd name="connsiteY11" fmla="*/ 1006600 h 1095911"/>
                  <a:gd name="connsiteX12" fmla="*/ 44282 w 741363"/>
                  <a:gd name="connsiteY12" fmla="*/ 1006600 h 1095911"/>
                  <a:gd name="connsiteX13" fmla="*/ 44282 w 741363"/>
                  <a:gd name="connsiteY13" fmla="*/ 956182 h 1095911"/>
                  <a:gd name="connsiteX14" fmla="*/ 59994 w 741363"/>
                  <a:gd name="connsiteY14" fmla="*/ 940336 h 1095911"/>
                  <a:gd name="connsiteX15" fmla="*/ 243001 w 741363"/>
                  <a:gd name="connsiteY15" fmla="*/ 537111 h 1095911"/>
                  <a:gd name="connsiteX16" fmla="*/ 257312 w 741363"/>
                  <a:gd name="connsiteY16" fmla="*/ 544981 h 1095911"/>
                  <a:gd name="connsiteX17" fmla="*/ 497021 w 741363"/>
                  <a:gd name="connsiteY17" fmla="*/ 632975 h 1095911"/>
                  <a:gd name="connsiteX18" fmla="*/ 512763 w 741363"/>
                  <a:gd name="connsiteY18" fmla="*/ 635836 h 1095911"/>
                  <a:gd name="connsiteX19" fmla="*/ 501314 w 741363"/>
                  <a:gd name="connsiteY19" fmla="*/ 667314 h 1095911"/>
                  <a:gd name="connsiteX20" fmla="*/ 441208 w 741363"/>
                  <a:gd name="connsiteY20" fmla="*/ 695214 h 1095911"/>
                  <a:gd name="connsiteX21" fmla="*/ 259458 w 741363"/>
                  <a:gd name="connsiteY21" fmla="*/ 628682 h 1095911"/>
                  <a:gd name="connsiteX22" fmla="*/ 231552 w 741363"/>
                  <a:gd name="connsiteY22" fmla="*/ 568589 h 1095911"/>
                  <a:gd name="connsiteX23" fmla="*/ 243001 w 741363"/>
                  <a:gd name="connsiteY23" fmla="*/ 537111 h 1095911"/>
                  <a:gd name="connsiteX24" fmla="*/ 488852 w 741363"/>
                  <a:gd name="connsiteY24" fmla="*/ 2734 h 1095911"/>
                  <a:gd name="connsiteX25" fmla="*/ 670054 w 741363"/>
                  <a:gd name="connsiteY25" fmla="*/ 69694 h 1095911"/>
                  <a:gd name="connsiteX26" fmla="*/ 697876 w 741363"/>
                  <a:gd name="connsiteY26" fmla="*/ 128819 h 1095911"/>
                  <a:gd name="connsiteX27" fmla="*/ 685749 w 741363"/>
                  <a:gd name="connsiteY27" fmla="*/ 160874 h 1095911"/>
                  <a:gd name="connsiteX28" fmla="*/ 672194 w 741363"/>
                  <a:gd name="connsiteY28" fmla="*/ 152326 h 1095911"/>
                  <a:gd name="connsiteX29" fmla="*/ 433207 w 741363"/>
                  <a:gd name="connsiteY29" fmla="*/ 65420 h 1095911"/>
                  <a:gd name="connsiteX30" fmla="*/ 417512 w 741363"/>
                  <a:gd name="connsiteY30" fmla="*/ 62571 h 1095911"/>
                  <a:gd name="connsiteX31" fmla="*/ 428927 w 741363"/>
                  <a:gd name="connsiteY31" fmla="*/ 30516 h 1095911"/>
                  <a:gd name="connsiteX32" fmla="*/ 488852 w 741363"/>
                  <a:gd name="connsiteY32" fmla="*/ 2734 h 109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1363" h="1095911">
                    <a:moveTo>
                      <a:pt x="59994" y="940336"/>
                    </a:moveTo>
                    <a:cubicBezTo>
                      <a:pt x="59994" y="940336"/>
                      <a:pt x="59994" y="940336"/>
                      <a:pt x="681369" y="940336"/>
                    </a:cubicBezTo>
                    <a:cubicBezTo>
                      <a:pt x="690653" y="940336"/>
                      <a:pt x="697081" y="947539"/>
                      <a:pt x="697081" y="956182"/>
                    </a:cubicBezTo>
                    <a:cubicBezTo>
                      <a:pt x="697081" y="956182"/>
                      <a:pt x="697081" y="956182"/>
                      <a:pt x="697081" y="1006600"/>
                    </a:cubicBezTo>
                    <a:cubicBezTo>
                      <a:pt x="697081" y="1006600"/>
                      <a:pt x="697081" y="1006600"/>
                      <a:pt x="725650" y="1006600"/>
                    </a:cubicBezTo>
                    <a:cubicBezTo>
                      <a:pt x="734221" y="1006600"/>
                      <a:pt x="741363" y="1013802"/>
                      <a:pt x="741363" y="1022445"/>
                    </a:cubicBezTo>
                    <a:cubicBezTo>
                      <a:pt x="741363" y="1022445"/>
                      <a:pt x="741363" y="1022445"/>
                      <a:pt x="741363" y="1079345"/>
                    </a:cubicBezTo>
                    <a:cubicBezTo>
                      <a:pt x="741363" y="1088709"/>
                      <a:pt x="734221" y="1095911"/>
                      <a:pt x="725650" y="1095911"/>
                    </a:cubicBezTo>
                    <a:cubicBezTo>
                      <a:pt x="725650" y="1095911"/>
                      <a:pt x="725650" y="1095911"/>
                      <a:pt x="15713" y="1095911"/>
                    </a:cubicBezTo>
                    <a:cubicBezTo>
                      <a:pt x="7142" y="1095911"/>
                      <a:pt x="0" y="1088709"/>
                      <a:pt x="0" y="1079345"/>
                    </a:cubicBezTo>
                    <a:cubicBezTo>
                      <a:pt x="0" y="1079345"/>
                      <a:pt x="0" y="1079345"/>
                      <a:pt x="0" y="1022445"/>
                    </a:cubicBezTo>
                    <a:cubicBezTo>
                      <a:pt x="0" y="1013802"/>
                      <a:pt x="7142" y="1006600"/>
                      <a:pt x="15713" y="1006600"/>
                    </a:cubicBezTo>
                    <a:cubicBezTo>
                      <a:pt x="15713" y="1006600"/>
                      <a:pt x="15713" y="1006600"/>
                      <a:pt x="44282" y="1006600"/>
                    </a:cubicBezTo>
                    <a:cubicBezTo>
                      <a:pt x="44282" y="1006600"/>
                      <a:pt x="44282" y="1006600"/>
                      <a:pt x="44282" y="956182"/>
                    </a:cubicBezTo>
                    <a:cubicBezTo>
                      <a:pt x="44282" y="947539"/>
                      <a:pt x="51424" y="940336"/>
                      <a:pt x="59994" y="940336"/>
                    </a:cubicBezTo>
                    <a:close/>
                    <a:moveTo>
                      <a:pt x="243001" y="537111"/>
                    </a:moveTo>
                    <a:cubicBezTo>
                      <a:pt x="247294" y="539973"/>
                      <a:pt x="251587" y="542834"/>
                      <a:pt x="257312" y="544981"/>
                    </a:cubicBezTo>
                    <a:cubicBezTo>
                      <a:pt x="257312" y="544981"/>
                      <a:pt x="257312" y="544981"/>
                      <a:pt x="497021" y="632975"/>
                    </a:cubicBezTo>
                    <a:cubicBezTo>
                      <a:pt x="502030" y="634405"/>
                      <a:pt x="507039" y="635836"/>
                      <a:pt x="512763" y="635836"/>
                    </a:cubicBezTo>
                    <a:cubicBezTo>
                      <a:pt x="512763" y="635836"/>
                      <a:pt x="512763" y="635836"/>
                      <a:pt x="501314" y="667314"/>
                    </a:cubicBezTo>
                    <a:cubicBezTo>
                      <a:pt x="492012" y="691637"/>
                      <a:pt x="465537" y="703799"/>
                      <a:pt x="441208" y="695214"/>
                    </a:cubicBezTo>
                    <a:cubicBezTo>
                      <a:pt x="441208" y="695214"/>
                      <a:pt x="441208" y="695214"/>
                      <a:pt x="259458" y="628682"/>
                    </a:cubicBezTo>
                    <a:cubicBezTo>
                      <a:pt x="235130" y="619382"/>
                      <a:pt x="222250" y="592912"/>
                      <a:pt x="231552" y="568589"/>
                    </a:cubicBezTo>
                    <a:cubicBezTo>
                      <a:pt x="231552" y="568589"/>
                      <a:pt x="231552" y="568589"/>
                      <a:pt x="243001" y="537111"/>
                    </a:cubicBezTo>
                    <a:close/>
                    <a:moveTo>
                      <a:pt x="488852" y="2734"/>
                    </a:moveTo>
                    <a:cubicBezTo>
                      <a:pt x="488852" y="2734"/>
                      <a:pt x="488852" y="2734"/>
                      <a:pt x="670054" y="69694"/>
                    </a:cubicBezTo>
                    <a:cubicBezTo>
                      <a:pt x="694310" y="78242"/>
                      <a:pt x="706437" y="104599"/>
                      <a:pt x="697876" y="128819"/>
                    </a:cubicBezTo>
                    <a:cubicBezTo>
                      <a:pt x="697876" y="128819"/>
                      <a:pt x="697876" y="128819"/>
                      <a:pt x="685749" y="160874"/>
                    </a:cubicBezTo>
                    <a:cubicBezTo>
                      <a:pt x="682182" y="157312"/>
                      <a:pt x="677188" y="154463"/>
                      <a:pt x="672194" y="152326"/>
                    </a:cubicBezTo>
                    <a:lnTo>
                      <a:pt x="433207" y="65420"/>
                    </a:lnTo>
                    <a:cubicBezTo>
                      <a:pt x="428213" y="63283"/>
                      <a:pt x="422506" y="62571"/>
                      <a:pt x="417512" y="62571"/>
                    </a:cubicBezTo>
                    <a:cubicBezTo>
                      <a:pt x="417512" y="62571"/>
                      <a:pt x="417512" y="62571"/>
                      <a:pt x="428927" y="30516"/>
                    </a:cubicBezTo>
                    <a:cubicBezTo>
                      <a:pt x="437487" y="6296"/>
                      <a:pt x="464596" y="-5814"/>
                      <a:pt x="488852" y="2734"/>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6" name="Freeform 6">
                <a:extLst>
                  <a:ext uri="{FF2B5EF4-FFF2-40B4-BE49-F238E27FC236}">
                    <a16:creationId xmlns:a16="http://schemas.microsoft.com/office/drawing/2014/main" id="{044AAFAF-F009-47BD-BDFE-41D4E5EA91A3}"/>
                  </a:ext>
                </a:extLst>
              </p:cNvPr>
              <p:cNvSpPr>
                <a:spLocks/>
              </p:cNvSpPr>
              <p:nvPr/>
            </p:nvSpPr>
            <p:spPr bwMode="auto">
              <a:xfrm>
                <a:off x="5695077" y="2883282"/>
                <a:ext cx="1055941" cy="616303"/>
              </a:xfrm>
              <a:custGeom>
                <a:avLst/>
                <a:gdLst>
                  <a:gd name="connsiteX0" fmla="*/ 387558 w 1055941"/>
                  <a:gd name="connsiteY0" fmla="*/ 269493 h 616303"/>
                  <a:gd name="connsiteX1" fmla="*/ 393981 w 1055941"/>
                  <a:gd name="connsiteY1" fmla="*/ 270920 h 616303"/>
                  <a:gd name="connsiteX2" fmla="*/ 1027064 w 1055941"/>
                  <a:gd name="connsiteY2" fmla="*/ 482090 h 616303"/>
                  <a:gd name="connsiteX3" fmla="*/ 1053472 w 1055941"/>
                  <a:gd name="connsiteY3" fmla="*/ 537022 h 616303"/>
                  <a:gd name="connsiteX4" fmla="*/ 1034201 w 1055941"/>
                  <a:gd name="connsiteY4" fmla="*/ 589101 h 616303"/>
                  <a:gd name="connsiteX5" fmla="*/ 979244 w 1055941"/>
                  <a:gd name="connsiteY5" fmla="*/ 613357 h 616303"/>
                  <a:gd name="connsiteX6" fmla="*/ 359008 w 1055941"/>
                  <a:gd name="connsiteY6" fmla="*/ 365090 h 616303"/>
                  <a:gd name="connsiteX7" fmla="*/ 353298 w 1055941"/>
                  <a:gd name="connsiteY7" fmla="*/ 361523 h 616303"/>
                  <a:gd name="connsiteX8" fmla="*/ 387558 w 1055941"/>
                  <a:gd name="connsiteY8" fmla="*/ 269493 h 616303"/>
                  <a:gd name="connsiteX9" fmla="*/ 164418 w 1055941"/>
                  <a:gd name="connsiteY9" fmla="*/ 889 h 616303"/>
                  <a:gd name="connsiteX10" fmla="*/ 403099 w 1055941"/>
                  <a:gd name="connsiteY10" fmla="*/ 88757 h 616303"/>
                  <a:gd name="connsiteX11" fmla="*/ 412361 w 1055941"/>
                  <a:gd name="connsiteY11" fmla="*/ 108759 h 616303"/>
                  <a:gd name="connsiteX12" fmla="*/ 326151 w 1055941"/>
                  <a:gd name="connsiteY12" fmla="*/ 343789 h 616303"/>
                  <a:gd name="connsiteX13" fmla="*/ 269153 w 1055941"/>
                  <a:gd name="connsiteY13" fmla="*/ 499522 h 616303"/>
                  <a:gd name="connsiteX14" fmla="*/ 249204 w 1055941"/>
                  <a:gd name="connsiteY14" fmla="*/ 508809 h 616303"/>
                  <a:gd name="connsiteX15" fmla="*/ 10523 w 1055941"/>
                  <a:gd name="connsiteY15" fmla="*/ 421656 h 616303"/>
                  <a:gd name="connsiteX16" fmla="*/ 1261 w 1055941"/>
                  <a:gd name="connsiteY16" fmla="*/ 400939 h 616303"/>
                  <a:gd name="connsiteX17" fmla="*/ 143757 w 1055941"/>
                  <a:gd name="connsiteY17" fmla="*/ 10176 h 616303"/>
                  <a:gd name="connsiteX18" fmla="*/ 164418 w 1055941"/>
                  <a:gd name="connsiteY18" fmla="*/ 889 h 61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941" h="616303">
                    <a:moveTo>
                      <a:pt x="387558" y="269493"/>
                    </a:moveTo>
                    <a:cubicBezTo>
                      <a:pt x="389699" y="269493"/>
                      <a:pt x="391840" y="270207"/>
                      <a:pt x="393981" y="270920"/>
                    </a:cubicBezTo>
                    <a:cubicBezTo>
                      <a:pt x="393981" y="270920"/>
                      <a:pt x="393981" y="270920"/>
                      <a:pt x="1027064" y="482090"/>
                    </a:cubicBezTo>
                    <a:cubicBezTo>
                      <a:pt x="1049903" y="489937"/>
                      <a:pt x="1061323" y="514193"/>
                      <a:pt x="1053472" y="537022"/>
                    </a:cubicBezTo>
                    <a:cubicBezTo>
                      <a:pt x="1053472" y="537022"/>
                      <a:pt x="1053472" y="537022"/>
                      <a:pt x="1034201" y="589101"/>
                    </a:cubicBezTo>
                    <a:cubicBezTo>
                      <a:pt x="1026350" y="611217"/>
                      <a:pt x="1001369" y="621918"/>
                      <a:pt x="979244" y="613357"/>
                    </a:cubicBezTo>
                    <a:cubicBezTo>
                      <a:pt x="979244" y="613357"/>
                      <a:pt x="979244" y="613357"/>
                      <a:pt x="359008" y="365090"/>
                    </a:cubicBezTo>
                    <a:cubicBezTo>
                      <a:pt x="356867" y="364377"/>
                      <a:pt x="355439" y="362950"/>
                      <a:pt x="353298" y="361523"/>
                    </a:cubicBezTo>
                    <a:cubicBezTo>
                      <a:pt x="353298" y="361523"/>
                      <a:pt x="353298" y="361523"/>
                      <a:pt x="387558" y="269493"/>
                    </a:cubicBezTo>
                    <a:close/>
                    <a:moveTo>
                      <a:pt x="164418" y="889"/>
                    </a:moveTo>
                    <a:cubicBezTo>
                      <a:pt x="164418" y="889"/>
                      <a:pt x="164418" y="889"/>
                      <a:pt x="403099" y="88757"/>
                    </a:cubicBezTo>
                    <a:cubicBezTo>
                      <a:pt x="410936" y="91614"/>
                      <a:pt x="415211" y="100901"/>
                      <a:pt x="412361" y="108759"/>
                    </a:cubicBezTo>
                    <a:cubicBezTo>
                      <a:pt x="412361" y="108759"/>
                      <a:pt x="412361" y="108759"/>
                      <a:pt x="326151" y="343789"/>
                    </a:cubicBezTo>
                    <a:cubicBezTo>
                      <a:pt x="326151" y="343789"/>
                      <a:pt x="326151" y="343789"/>
                      <a:pt x="269153" y="499522"/>
                    </a:cubicBezTo>
                    <a:cubicBezTo>
                      <a:pt x="266303" y="508095"/>
                      <a:pt x="257041" y="512381"/>
                      <a:pt x="249204" y="508809"/>
                    </a:cubicBezTo>
                    <a:cubicBezTo>
                      <a:pt x="249204" y="508809"/>
                      <a:pt x="249204" y="508809"/>
                      <a:pt x="10523" y="421656"/>
                    </a:cubicBezTo>
                    <a:cubicBezTo>
                      <a:pt x="1973" y="418084"/>
                      <a:pt x="-2302" y="409511"/>
                      <a:pt x="1261" y="400939"/>
                    </a:cubicBezTo>
                    <a:cubicBezTo>
                      <a:pt x="1261" y="400939"/>
                      <a:pt x="1261" y="400939"/>
                      <a:pt x="143757" y="10176"/>
                    </a:cubicBezTo>
                    <a:cubicBezTo>
                      <a:pt x="147319" y="2317"/>
                      <a:pt x="155869" y="-1969"/>
                      <a:pt x="164418" y="889"/>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59" name="Group 58">
            <a:extLst>
              <a:ext uri="{FF2B5EF4-FFF2-40B4-BE49-F238E27FC236}">
                <a16:creationId xmlns:a16="http://schemas.microsoft.com/office/drawing/2014/main" id="{6EDEEAE1-E38F-4D37-ADB4-E1596A8F0679}"/>
              </a:ext>
            </a:extLst>
          </p:cNvPr>
          <p:cNvGrpSpPr>
            <a:grpSpLocks noChangeAspect="1"/>
          </p:cNvGrpSpPr>
          <p:nvPr/>
        </p:nvGrpSpPr>
        <p:grpSpPr>
          <a:xfrm>
            <a:off x="8081245" y="1176844"/>
            <a:ext cx="693023" cy="692355"/>
            <a:chOff x="6464300" y="2606675"/>
            <a:chExt cx="1646238" cy="1644650"/>
          </a:xfrm>
        </p:grpSpPr>
        <p:sp>
          <p:nvSpPr>
            <p:cNvPr id="60" name="AutoShape 3">
              <a:extLst>
                <a:ext uri="{FF2B5EF4-FFF2-40B4-BE49-F238E27FC236}">
                  <a16:creationId xmlns:a16="http://schemas.microsoft.com/office/drawing/2014/main" id="{BA903E65-AA83-4A37-9098-2770DB612489}"/>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1" name="Group 60">
              <a:extLst>
                <a:ext uri="{FF2B5EF4-FFF2-40B4-BE49-F238E27FC236}">
                  <a16:creationId xmlns:a16="http://schemas.microsoft.com/office/drawing/2014/main" id="{5876A07A-901D-4A4C-9F05-5C5F971AAA46}"/>
                </a:ext>
              </a:extLst>
            </p:cNvPr>
            <p:cNvGrpSpPr/>
            <p:nvPr/>
          </p:nvGrpSpPr>
          <p:grpSpPr>
            <a:xfrm>
              <a:off x="6729413" y="2881312"/>
              <a:ext cx="1146175" cy="1125538"/>
              <a:chOff x="6729413" y="2881312"/>
              <a:chExt cx="1146175" cy="1125538"/>
            </a:xfrm>
          </p:grpSpPr>
          <p:sp>
            <p:nvSpPr>
              <p:cNvPr id="62" name="Freeform 10">
                <a:extLst>
                  <a:ext uri="{FF2B5EF4-FFF2-40B4-BE49-F238E27FC236}">
                    <a16:creationId xmlns:a16="http://schemas.microsoft.com/office/drawing/2014/main" id="{05411DBD-512E-49CD-920D-B2987D28DC16}"/>
                  </a:ext>
                </a:extLst>
              </p:cNvPr>
              <p:cNvSpPr>
                <a:spLocks/>
              </p:cNvSpPr>
              <p:nvPr/>
            </p:nvSpPr>
            <p:spPr bwMode="auto">
              <a:xfrm>
                <a:off x="6989763" y="2944813"/>
                <a:ext cx="822325" cy="336550"/>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3" name="Freeform 11">
                <a:extLst>
                  <a:ext uri="{FF2B5EF4-FFF2-40B4-BE49-F238E27FC236}">
                    <a16:creationId xmlns:a16="http://schemas.microsoft.com/office/drawing/2014/main" id="{8BF6B0DA-CEBA-4D1E-A8D7-81C36DF7639D}"/>
                  </a:ext>
                </a:extLst>
              </p:cNvPr>
              <p:cNvSpPr>
                <a:spLocks/>
              </p:cNvSpPr>
              <p:nvPr/>
            </p:nvSpPr>
            <p:spPr bwMode="auto">
              <a:xfrm>
                <a:off x="6729413" y="2881312"/>
                <a:ext cx="1146175" cy="112553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55" name="ee4pContent1">
            <a:extLst>
              <a:ext uri="{FF2B5EF4-FFF2-40B4-BE49-F238E27FC236}">
                <a16:creationId xmlns:a16="http://schemas.microsoft.com/office/drawing/2014/main" id="{9668DE6E-8F25-410F-92D4-ADCD3715D862}"/>
              </a:ext>
            </a:extLst>
          </p:cNvPr>
          <p:cNvSpPr txBox="1"/>
          <p:nvPr/>
        </p:nvSpPr>
        <p:spPr>
          <a:xfrm>
            <a:off x="399425" y="2679191"/>
            <a:ext cx="2013575" cy="312279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Assistant Secretary will review Initial Proposals to determine if the proposed use of funds: </a:t>
            </a:r>
          </a:p>
          <a:p>
            <a:pPr marL="291600" lvl="1" indent="-194400"/>
            <a:r>
              <a:rPr lang="en-US" sz="1400" dirty="0"/>
              <a:t>Complies with applicable Program guidelines</a:t>
            </a:r>
          </a:p>
          <a:p>
            <a:pPr marL="291600" lvl="1" indent="-194400"/>
            <a:r>
              <a:rPr lang="en-US" sz="1400" dirty="0"/>
              <a:t>Is in the public interest</a:t>
            </a:r>
          </a:p>
          <a:p>
            <a:pPr marL="291600" lvl="1" indent="-194400"/>
            <a:r>
              <a:rPr lang="en-US" sz="1400" dirty="0"/>
              <a:t>Effectuates the purposes of the Infrastructure Act</a:t>
            </a:r>
          </a:p>
        </p:txBody>
      </p:sp>
      <p:sp>
        <p:nvSpPr>
          <p:cNvPr id="56" name="ee4pContent2">
            <a:extLst>
              <a:ext uri="{FF2B5EF4-FFF2-40B4-BE49-F238E27FC236}">
                <a16:creationId xmlns:a16="http://schemas.microsoft.com/office/drawing/2014/main" id="{F52AAA82-2A35-44EB-A1BC-D5FD5BFBF31A}"/>
              </a:ext>
            </a:extLst>
          </p:cNvPr>
          <p:cNvSpPr txBox="1"/>
          <p:nvPr/>
        </p:nvSpPr>
        <p:spPr>
          <a:xfrm>
            <a:off x="2740022" y="2679191"/>
            <a:ext cx="2013575" cy="312279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If the Initial Proposal is approved, </a:t>
            </a:r>
            <a:r>
              <a:rPr lang="en-US" sz="1400" dirty="0" err="1"/>
              <a:t>NTIA</a:t>
            </a:r>
            <a:r>
              <a:rPr lang="en-US" sz="1400" dirty="0"/>
              <a:t> will release at least 20% of total allocation (or more at the sole discretion of the Assistant Secretary) </a:t>
            </a:r>
          </a:p>
          <a:p>
            <a:endParaRPr lang="en-US" sz="1400" dirty="0"/>
          </a:p>
          <a:p>
            <a:r>
              <a:rPr lang="en-US" sz="1400" dirty="0"/>
              <a:t>If the Initial Proposal is not approved, the Assistant Secretary shall notify the Eligible Entity and provide them with an opportunity to resubmit</a:t>
            </a:r>
          </a:p>
        </p:txBody>
      </p:sp>
      <p:sp>
        <p:nvSpPr>
          <p:cNvPr id="57" name="ee4pContent3">
            <a:extLst>
              <a:ext uri="{FF2B5EF4-FFF2-40B4-BE49-F238E27FC236}">
                <a16:creationId xmlns:a16="http://schemas.microsoft.com/office/drawing/2014/main" id="{780D3306-1D3F-4C86-884C-565891D6E069}"/>
              </a:ext>
            </a:extLst>
          </p:cNvPr>
          <p:cNvSpPr txBox="1"/>
          <p:nvPr/>
        </p:nvSpPr>
        <p:spPr>
          <a:xfrm>
            <a:off x="5080618" y="2679191"/>
            <a:ext cx="2013575" cy="312279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Each Eligible Entity shall develop a process in which stakeholders can challenge whether a particular location or CAI</a:t>
            </a:r>
            <a:r>
              <a:rPr lang="en-US" sz="1400" baseline="30000" dirty="0"/>
              <a:t>1</a:t>
            </a:r>
            <a:r>
              <a:rPr lang="en-US" sz="1400" dirty="0"/>
              <a:t> is eligible for grant funds after the Initial Proposal is submitted and before implementation</a:t>
            </a:r>
          </a:p>
          <a:p>
            <a:endParaRPr lang="en-US" sz="1400" dirty="0"/>
          </a:p>
          <a:p>
            <a:r>
              <a:rPr lang="en-US" sz="1400" dirty="0"/>
              <a:t>Stakeholders that may challenge determination include local governments, nonprofit organizations, or broadband providers </a:t>
            </a:r>
          </a:p>
        </p:txBody>
      </p:sp>
      <p:sp>
        <p:nvSpPr>
          <p:cNvPr id="73" name="ee4pContent5">
            <a:extLst>
              <a:ext uri="{FF2B5EF4-FFF2-40B4-BE49-F238E27FC236}">
                <a16:creationId xmlns:a16="http://schemas.microsoft.com/office/drawing/2014/main" id="{86F12CE1-4378-4031-8326-A3CEA2AD0CF1}"/>
              </a:ext>
            </a:extLst>
          </p:cNvPr>
          <p:cNvSpPr txBox="1"/>
          <p:nvPr/>
        </p:nvSpPr>
        <p:spPr>
          <a:xfrm>
            <a:off x="7421215" y="2679191"/>
            <a:ext cx="2013575" cy="312279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The Eligible Entity must use the 20% of total allocation for projects with:</a:t>
            </a:r>
          </a:p>
          <a:p>
            <a:pPr marL="291465" lvl="1" indent="-194310"/>
            <a:r>
              <a:rPr lang="en-US" sz="1400" dirty="0"/>
              <a:t>≥80% unserved locations</a:t>
            </a:r>
            <a:endParaRPr lang="en-US" sz="1400" dirty="0">
              <a:cs typeface="Arial" panose="020B0604020202020204"/>
            </a:endParaRPr>
          </a:p>
          <a:p>
            <a:pPr marL="291465" lvl="1" indent="-194310"/>
            <a:r>
              <a:rPr lang="en-US" sz="1400" dirty="0"/>
              <a:t>Percentage of individuals with a household income ≤150% of the poverty line greater than the national average</a:t>
            </a:r>
            <a:endParaRPr lang="en-US" sz="1400" dirty="0">
              <a:cs typeface="Arial" panose="020B0604020202020204"/>
            </a:endParaRPr>
          </a:p>
          <a:p>
            <a:pPr marL="291465" lvl="1" indent="-194310"/>
            <a:endParaRPr lang="en-US" sz="1400" dirty="0">
              <a:cs typeface="Arial" panose="020B0604020202020204"/>
            </a:endParaRPr>
          </a:p>
          <a:p>
            <a:pPr marL="0" lvl="1" indent="0">
              <a:buNone/>
            </a:pPr>
            <a:r>
              <a:rPr lang="en-US" sz="1400" dirty="0"/>
              <a:t>This funding can be used for non-deployment if there is a plan to serve all un- and underserved</a:t>
            </a:r>
          </a:p>
          <a:p>
            <a:pPr marL="291465" lvl="1" indent="-194310"/>
            <a:endParaRPr lang="en-US" sz="1400" dirty="0">
              <a:cs typeface="Arial" panose="020B0604020202020204"/>
            </a:endParaRPr>
          </a:p>
        </p:txBody>
      </p:sp>
      <p:sp>
        <p:nvSpPr>
          <p:cNvPr id="58" name="ee4pContent4">
            <a:extLst>
              <a:ext uri="{FF2B5EF4-FFF2-40B4-BE49-F238E27FC236}">
                <a16:creationId xmlns:a16="http://schemas.microsoft.com/office/drawing/2014/main" id="{6B7241B9-DC22-48B9-8C07-DF183E699D7E}"/>
              </a:ext>
            </a:extLst>
          </p:cNvPr>
          <p:cNvSpPr txBox="1"/>
          <p:nvPr/>
        </p:nvSpPr>
        <p:spPr>
          <a:xfrm>
            <a:off x="9761810" y="2679191"/>
            <a:ext cx="2013575" cy="312279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Each Eligible Entity must establish a fair and competitive processes for selecting subgrantees where Eligible Entity is not selecting to self-administer programs</a:t>
            </a:r>
          </a:p>
          <a:p>
            <a:endParaRPr lang="en-US" sz="1400" dirty="0"/>
          </a:p>
          <a:p>
            <a:r>
              <a:rPr lang="en-US" sz="1400" dirty="0" err="1"/>
              <a:t>NTIA</a:t>
            </a:r>
            <a:r>
              <a:rPr lang="en-US" sz="1400" dirty="0"/>
              <a:t> recognizes Eligible Entities might use a variety of competitive processes to select subgrantees and does not mandate any specific approach</a:t>
            </a:r>
          </a:p>
        </p:txBody>
      </p:sp>
      <p:sp>
        <p:nvSpPr>
          <p:cNvPr id="80" name="Isosceles Triangle 79">
            <a:extLst>
              <a:ext uri="{FF2B5EF4-FFF2-40B4-BE49-F238E27FC236}">
                <a16:creationId xmlns:a16="http://schemas.microsoft.com/office/drawing/2014/main" id="{042A4CEF-AA62-413B-87D7-22A035C15FE0}"/>
              </a:ext>
            </a:extLst>
          </p:cNvPr>
          <p:cNvSpPr/>
          <p:nvPr/>
        </p:nvSpPr>
        <p:spPr>
          <a:xfrm rot="16200000">
            <a:off x="29059" y="2201115"/>
            <a:ext cx="739616" cy="171681"/>
          </a:xfrm>
          <a:prstGeom prst="triangle">
            <a:avLst/>
          </a:prstGeom>
          <a:solidFill>
            <a:srgbClr val="0F243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rgbClr val="FFFFFF"/>
              </a:solidFill>
            </a:endParaRPr>
          </a:p>
        </p:txBody>
      </p:sp>
      <p:sp>
        <p:nvSpPr>
          <p:cNvPr id="81" name="Isosceles Triangle 80">
            <a:extLst>
              <a:ext uri="{FF2B5EF4-FFF2-40B4-BE49-F238E27FC236}">
                <a16:creationId xmlns:a16="http://schemas.microsoft.com/office/drawing/2014/main" id="{8F50B10E-E97E-4BE6-BA66-199B24A25B39}"/>
              </a:ext>
            </a:extLst>
          </p:cNvPr>
          <p:cNvSpPr/>
          <p:nvPr/>
        </p:nvSpPr>
        <p:spPr>
          <a:xfrm rot="5400000" flipH="1">
            <a:off x="2043750" y="2201117"/>
            <a:ext cx="739616" cy="171681"/>
          </a:xfrm>
          <a:prstGeom prst="triangle">
            <a:avLst/>
          </a:prstGeom>
          <a:solidFill>
            <a:srgbClr val="0F243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rgbClr val="FFFFFF"/>
              </a:solidFill>
            </a:endParaRPr>
          </a:p>
        </p:txBody>
      </p:sp>
      <p:sp>
        <p:nvSpPr>
          <p:cNvPr id="102" name="Isosceles Triangle 101">
            <a:extLst>
              <a:ext uri="{FF2B5EF4-FFF2-40B4-BE49-F238E27FC236}">
                <a16:creationId xmlns:a16="http://schemas.microsoft.com/office/drawing/2014/main" id="{B333284B-1281-4429-B367-A7E3DF0D2334}"/>
              </a:ext>
            </a:extLst>
          </p:cNvPr>
          <p:cNvSpPr/>
          <p:nvPr/>
        </p:nvSpPr>
        <p:spPr>
          <a:xfrm rot="16200000">
            <a:off x="2369655" y="2201115"/>
            <a:ext cx="739616" cy="171681"/>
          </a:xfrm>
          <a:prstGeom prst="triangle">
            <a:avLst/>
          </a:prstGeom>
          <a:solidFill>
            <a:srgbClr val="0F243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rgbClr val="FFFFFF"/>
              </a:solidFill>
            </a:endParaRPr>
          </a:p>
        </p:txBody>
      </p:sp>
      <p:sp>
        <p:nvSpPr>
          <p:cNvPr id="103" name="Isosceles Triangle 102">
            <a:extLst>
              <a:ext uri="{FF2B5EF4-FFF2-40B4-BE49-F238E27FC236}">
                <a16:creationId xmlns:a16="http://schemas.microsoft.com/office/drawing/2014/main" id="{B796A4D9-C8A0-4663-ADF0-0EFDEA5565DC}"/>
              </a:ext>
            </a:extLst>
          </p:cNvPr>
          <p:cNvSpPr/>
          <p:nvPr/>
        </p:nvSpPr>
        <p:spPr>
          <a:xfrm rot="5400000" flipH="1">
            <a:off x="4384346" y="2201117"/>
            <a:ext cx="739616" cy="171681"/>
          </a:xfrm>
          <a:prstGeom prst="triangle">
            <a:avLst/>
          </a:prstGeom>
          <a:solidFill>
            <a:srgbClr val="0F243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rgbClr val="FFFFFF"/>
              </a:solidFill>
            </a:endParaRPr>
          </a:p>
        </p:txBody>
      </p:sp>
      <p:sp>
        <p:nvSpPr>
          <p:cNvPr id="106" name="Isosceles Triangle 105">
            <a:extLst>
              <a:ext uri="{FF2B5EF4-FFF2-40B4-BE49-F238E27FC236}">
                <a16:creationId xmlns:a16="http://schemas.microsoft.com/office/drawing/2014/main" id="{8977EE3F-0F71-46D2-87CA-ADC5994876B1}"/>
              </a:ext>
            </a:extLst>
          </p:cNvPr>
          <p:cNvSpPr/>
          <p:nvPr/>
        </p:nvSpPr>
        <p:spPr>
          <a:xfrm rot="16200000">
            <a:off x="4710251" y="2201115"/>
            <a:ext cx="739616" cy="171681"/>
          </a:xfrm>
          <a:prstGeom prst="triangle">
            <a:avLst/>
          </a:prstGeom>
          <a:solidFill>
            <a:srgbClr val="0F243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rgbClr val="FFFFFF"/>
              </a:solidFill>
            </a:endParaRPr>
          </a:p>
        </p:txBody>
      </p:sp>
      <p:sp>
        <p:nvSpPr>
          <p:cNvPr id="107" name="Isosceles Triangle 106">
            <a:extLst>
              <a:ext uri="{FF2B5EF4-FFF2-40B4-BE49-F238E27FC236}">
                <a16:creationId xmlns:a16="http://schemas.microsoft.com/office/drawing/2014/main" id="{849ED426-3E32-44FD-B058-1C1485A9F2B0}"/>
              </a:ext>
            </a:extLst>
          </p:cNvPr>
          <p:cNvSpPr/>
          <p:nvPr/>
        </p:nvSpPr>
        <p:spPr>
          <a:xfrm rot="5400000" flipH="1">
            <a:off x="6724942" y="2201117"/>
            <a:ext cx="739616" cy="171681"/>
          </a:xfrm>
          <a:prstGeom prst="triangle">
            <a:avLst/>
          </a:prstGeom>
          <a:solidFill>
            <a:srgbClr val="0F243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rgbClr val="FFFFFF"/>
              </a:solidFill>
            </a:endParaRPr>
          </a:p>
        </p:txBody>
      </p:sp>
      <p:sp>
        <p:nvSpPr>
          <p:cNvPr id="110" name="Isosceles Triangle 109">
            <a:extLst>
              <a:ext uri="{FF2B5EF4-FFF2-40B4-BE49-F238E27FC236}">
                <a16:creationId xmlns:a16="http://schemas.microsoft.com/office/drawing/2014/main" id="{B03F0244-4318-4E58-B7DE-641527882E9E}"/>
              </a:ext>
            </a:extLst>
          </p:cNvPr>
          <p:cNvSpPr/>
          <p:nvPr/>
        </p:nvSpPr>
        <p:spPr>
          <a:xfrm rot="16200000">
            <a:off x="7050848" y="2201115"/>
            <a:ext cx="739616" cy="171681"/>
          </a:xfrm>
          <a:prstGeom prst="triangle">
            <a:avLst/>
          </a:prstGeom>
          <a:solidFill>
            <a:srgbClr val="0F243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rgbClr val="FFFFFF"/>
              </a:solidFill>
            </a:endParaRPr>
          </a:p>
        </p:txBody>
      </p:sp>
      <p:sp>
        <p:nvSpPr>
          <p:cNvPr id="111" name="Isosceles Triangle 110">
            <a:extLst>
              <a:ext uri="{FF2B5EF4-FFF2-40B4-BE49-F238E27FC236}">
                <a16:creationId xmlns:a16="http://schemas.microsoft.com/office/drawing/2014/main" id="{D40028D1-522D-4DA0-9815-85961CB3B37F}"/>
              </a:ext>
            </a:extLst>
          </p:cNvPr>
          <p:cNvSpPr/>
          <p:nvPr/>
        </p:nvSpPr>
        <p:spPr>
          <a:xfrm rot="5400000" flipH="1">
            <a:off x="9065539" y="2201117"/>
            <a:ext cx="739616" cy="171681"/>
          </a:xfrm>
          <a:prstGeom prst="triangle">
            <a:avLst/>
          </a:prstGeom>
          <a:solidFill>
            <a:srgbClr val="0F243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rgbClr val="FFFFFF"/>
              </a:solidFill>
            </a:endParaRPr>
          </a:p>
        </p:txBody>
      </p:sp>
      <p:sp>
        <p:nvSpPr>
          <p:cNvPr id="114" name="Isosceles Triangle 113">
            <a:extLst>
              <a:ext uri="{FF2B5EF4-FFF2-40B4-BE49-F238E27FC236}">
                <a16:creationId xmlns:a16="http://schemas.microsoft.com/office/drawing/2014/main" id="{46BCA3C0-5CBB-4828-A1F4-71E5A41189C0}"/>
              </a:ext>
            </a:extLst>
          </p:cNvPr>
          <p:cNvSpPr/>
          <p:nvPr/>
        </p:nvSpPr>
        <p:spPr>
          <a:xfrm rot="16200000">
            <a:off x="9391445" y="2201115"/>
            <a:ext cx="739616" cy="171681"/>
          </a:xfrm>
          <a:prstGeom prst="triangle">
            <a:avLst/>
          </a:prstGeom>
          <a:solidFill>
            <a:srgbClr val="0F243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rgbClr val="FFFFFF"/>
              </a:solidFill>
            </a:endParaRPr>
          </a:p>
        </p:txBody>
      </p:sp>
      <p:sp>
        <p:nvSpPr>
          <p:cNvPr id="115" name="Isosceles Triangle 114">
            <a:extLst>
              <a:ext uri="{FF2B5EF4-FFF2-40B4-BE49-F238E27FC236}">
                <a16:creationId xmlns:a16="http://schemas.microsoft.com/office/drawing/2014/main" id="{1070FFCC-C8B4-4AB0-90CD-07CBA55D2F8B}"/>
              </a:ext>
            </a:extLst>
          </p:cNvPr>
          <p:cNvSpPr/>
          <p:nvPr/>
        </p:nvSpPr>
        <p:spPr>
          <a:xfrm rot="5400000" flipH="1">
            <a:off x="11406136" y="2201117"/>
            <a:ext cx="739616" cy="171681"/>
          </a:xfrm>
          <a:prstGeom prst="triangle">
            <a:avLst/>
          </a:prstGeom>
          <a:solidFill>
            <a:srgbClr val="0F243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rgbClr val="FFFFFF"/>
              </a:solidFill>
            </a:endParaRPr>
          </a:p>
        </p:txBody>
      </p:sp>
      <p:sp>
        <p:nvSpPr>
          <p:cNvPr id="117" name="Rectangle 116">
            <a:extLst>
              <a:ext uri="{FF2B5EF4-FFF2-40B4-BE49-F238E27FC236}">
                <a16:creationId xmlns:a16="http://schemas.microsoft.com/office/drawing/2014/main" id="{02D45896-E90A-44D9-9C64-762A887BE4C7}"/>
              </a:ext>
            </a:extLst>
          </p:cNvPr>
          <p:cNvSpPr/>
          <p:nvPr/>
        </p:nvSpPr>
        <p:spPr>
          <a:xfrm>
            <a:off x="0" y="2114490"/>
            <a:ext cx="12192000" cy="344934"/>
          </a:xfrm>
          <a:prstGeom prst="rect">
            <a:avLst/>
          </a:prstGeom>
          <a:solidFill>
            <a:schemeClr val="bg2">
              <a:lumMod val="9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2" name="Rectangle 91">
            <a:extLst>
              <a:ext uri="{FF2B5EF4-FFF2-40B4-BE49-F238E27FC236}">
                <a16:creationId xmlns:a16="http://schemas.microsoft.com/office/drawing/2014/main" id="{A7B23F16-4722-4291-A719-834D169A451B}"/>
              </a:ext>
            </a:extLst>
          </p:cNvPr>
          <p:cNvSpPr>
            <a:spLocks/>
          </p:cNvSpPr>
          <p:nvPr/>
        </p:nvSpPr>
        <p:spPr bwMode="auto">
          <a:xfrm>
            <a:off x="484707" y="1917148"/>
            <a:ext cx="1843009" cy="739618"/>
          </a:xfrm>
          <a:prstGeom prst="rect">
            <a:avLst/>
          </a:prstGeom>
          <a:solidFill>
            <a:srgbClr val="164484"/>
          </a:solidFill>
          <a:ln>
            <a:noFill/>
          </a:ln>
        </p:spPr>
        <p:txBody>
          <a:bodyPr vert="horz" wrap="square" lIns="91440" tIns="45720" rIns="91440" bIns="45720" numCol="1" anchor="ctr" anchorCtr="0" compatLnSpc="1">
            <a:prstTxWarp prst="textNoShape">
              <a:avLst/>
            </a:prstTxWarp>
            <a:noAutofit/>
          </a:bodyPr>
          <a:lstStyle/>
          <a:p>
            <a:pPr algn="ctr">
              <a:lnSpc>
                <a:spcPct val="90000"/>
              </a:lnSpc>
            </a:pPr>
            <a:r>
              <a:rPr lang="en-US" sz="1600" dirty="0">
                <a:solidFill>
                  <a:srgbClr val="FFFFFF"/>
                </a:solidFill>
              </a:rPr>
              <a:t>Initial Proposal review</a:t>
            </a:r>
          </a:p>
        </p:txBody>
      </p:sp>
      <p:sp>
        <p:nvSpPr>
          <p:cNvPr id="104" name="Rectangle 103">
            <a:extLst>
              <a:ext uri="{FF2B5EF4-FFF2-40B4-BE49-F238E27FC236}">
                <a16:creationId xmlns:a16="http://schemas.microsoft.com/office/drawing/2014/main" id="{59ED0BDF-86F4-40FA-B46B-C28C63868DF2}"/>
              </a:ext>
            </a:extLst>
          </p:cNvPr>
          <p:cNvSpPr>
            <a:spLocks/>
          </p:cNvSpPr>
          <p:nvPr/>
        </p:nvSpPr>
        <p:spPr bwMode="auto">
          <a:xfrm>
            <a:off x="2825303" y="1917148"/>
            <a:ext cx="1843009" cy="739618"/>
          </a:xfrm>
          <a:prstGeom prst="rect">
            <a:avLst/>
          </a:prstGeom>
          <a:solidFill>
            <a:srgbClr val="164484"/>
          </a:solidFill>
          <a:ln>
            <a:noFill/>
          </a:ln>
        </p:spPr>
        <p:txBody>
          <a:bodyPr vert="horz" wrap="square" lIns="91440" tIns="45720" rIns="91440" bIns="45720" numCol="1" anchor="ctr" anchorCtr="0" compatLnSpc="1">
            <a:prstTxWarp prst="textNoShape">
              <a:avLst/>
            </a:prstTxWarp>
            <a:noAutofit/>
          </a:bodyPr>
          <a:lstStyle/>
          <a:p>
            <a:pPr algn="ctr">
              <a:lnSpc>
                <a:spcPct val="90000"/>
              </a:lnSpc>
            </a:pPr>
            <a:r>
              <a:rPr lang="en-US" sz="1600" dirty="0">
                <a:solidFill>
                  <a:srgbClr val="FFFFFF"/>
                </a:solidFill>
              </a:rPr>
              <a:t>Initial Proposal approval</a:t>
            </a:r>
          </a:p>
        </p:txBody>
      </p:sp>
      <p:sp>
        <p:nvSpPr>
          <p:cNvPr id="108" name="Rectangle 107">
            <a:extLst>
              <a:ext uri="{FF2B5EF4-FFF2-40B4-BE49-F238E27FC236}">
                <a16:creationId xmlns:a16="http://schemas.microsoft.com/office/drawing/2014/main" id="{71D4177C-9D15-49FA-A82B-5BB7ED3375E1}"/>
              </a:ext>
            </a:extLst>
          </p:cNvPr>
          <p:cNvSpPr>
            <a:spLocks/>
          </p:cNvSpPr>
          <p:nvPr/>
        </p:nvSpPr>
        <p:spPr bwMode="auto">
          <a:xfrm>
            <a:off x="5165899" y="1917148"/>
            <a:ext cx="1843009" cy="739618"/>
          </a:xfrm>
          <a:prstGeom prst="rect">
            <a:avLst/>
          </a:prstGeom>
          <a:solidFill>
            <a:srgbClr val="164484"/>
          </a:solidFill>
          <a:ln>
            <a:noFill/>
          </a:ln>
        </p:spPr>
        <p:txBody>
          <a:bodyPr vert="horz" wrap="square" lIns="91440" tIns="45720" rIns="91440" bIns="45720" numCol="1" anchor="ctr" anchorCtr="0" compatLnSpc="1">
            <a:prstTxWarp prst="textNoShape">
              <a:avLst/>
            </a:prstTxWarp>
            <a:noAutofit/>
          </a:bodyPr>
          <a:lstStyle/>
          <a:p>
            <a:pPr algn="ctr">
              <a:lnSpc>
                <a:spcPct val="90000"/>
              </a:lnSpc>
            </a:pPr>
            <a:r>
              <a:rPr lang="en-US" sz="1600" dirty="0">
                <a:solidFill>
                  <a:srgbClr val="FFFFFF"/>
                </a:solidFill>
              </a:rPr>
              <a:t>Challenge process</a:t>
            </a:r>
          </a:p>
        </p:txBody>
      </p:sp>
      <p:sp>
        <p:nvSpPr>
          <p:cNvPr id="116" name="Rectangle 115">
            <a:extLst>
              <a:ext uri="{FF2B5EF4-FFF2-40B4-BE49-F238E27FC236}">
                <a16:creationId xmlns:a16="http://schemas.microsoft.com/office/drawing/2014/main" id="{92E40AFD-DDEF-4D43-B3FC-973AD550C3B4}"/>
              </a:ext>
            </a:extLst>
          </p:cNvPr>
          <p:cNvSpPr>
            <a:spLocks/>
          </p:cNvSpPr>
          <p:nvPr/>
        </p:nvSpPr>
        <p:spPr bwMode="auto">
          <a:xfrm>
            <a:off x="7506496" y="1917148"/>
            <a:ext cx="1843009" cy="739618"/>
          </a:xfrm>
          <a:prstGeom prst="rect">
            <a:avLst/>
          </a:prstGeom>
          <a:solidFill>
            <a:srgbClr val="164484"/>
          </a:solidFill>
          <a:ln>
            <a:noFill/>
          </a:ln>
        </p:spPr>
        <p:txBody>
          <a:bodyPr vert="horz" wrap="square" lIns="91440" tIns="45720" rIns="91440" bIns="45720" numCol="1" anchor="ctr" anchorCtr="0" compatLnSpc="1">
            <a:prstTxWarp prst="textNoShape">
              <a:avLst/>
            </a:prstTxWarp>
            <a:noAutofit/>
          </a:bodyPr>
          <a:lstStyle/>
          <a:p>
            <a:pPr algn="ctr">
              <a:lnSpc>
                <a:spcPct val="90000"/>
              </a:lnSpc>
            </a:pPr>
            <a:r>
              <a:rPr lang="en-US" sz="1600" dirty="0">
                <a:solidFill>
                  <a:srgbClr val="FFFFFF"/>
                </a:solidFill>
              </a:rPr>
              <a:t>Use of at least 20% funds</a:t>
            </a:r>
          </a:p>
        </p:txBody>
      </p:sp>
      <p:sp>
        <p:nvSpPr>
          <p:cNvPr id="112" name="Rectangle 111">
            <a:extLst>
              <a:ext uri="{FF2B5EF4-FFF2-40B4-BE49-F238E27FC236}">
                <a16:creationId xmlns:a16="http://schemas.microsoft.com/office/drawing/2014/main" id="{670C39A3-48B2-4E5B-8B52-7290C95052B3}"/>
              </a:ext>
            </a:extLst>
          </p:cNvPr>
          <p:cNvSpPr>
            <a:spLocks/>
          </p:cNvSpPr>
          <p:nvPr/>
        </p:nvSpPr>
        <p:spPr bwMode="auto">
          <a:xfrm>
            <a:off x="9847093" y="1917148"/>
            <a:ext cx="1843009" cy="739618"/>
          </a:xfrm>
          <a:prstGeom prst="rect">
            <a:avLst/>
          </a:prstGeom>
          <a:solidFill>
            <a:srgbClr val="164484"/>
          </a:solidFill>
          <a:ln>
            <a:noFill/>
          </a:ln>
        </p:spPr>
        <p:txBody>
          <a:bodyPr vert="horz" wrap="square" lIns="91440" tIns="45720" rIns="91440" bIns="45720" numCol="1" anchor="ctr" anchorCtr="0" compatLnSpc="1">
            <a:prstTxWarp prst="textNoShape">
              <a:avLst/>
            </a:prstTxWarp>
            <a:noAutofit/>
          </a:bodyPr>
          <a:lstStyle/>
          <a:p>
            <a:pPr algn="ctr">
              <a:lnSpc>
                <a:spcPct val="90000"/>
              </a:lnSpc>
            </a:pPr>
            <a:r>
              <a:rPr lang="en-US" sz="1600" dirty="0">
                <a:solidFill>
                  <a:srgbClr val="FFFFFF"/>
                </a:solidFill>
              </a:rPr>
              <a:t>Subgrantee selection</a:t>
            </a:r>
          </a:p>
        </p:txBody>
      </p:sp>
      <p:sp>
        <p:nvSpPr>
          <p:cNvPr id="74" name="ee4pFootnotes">
            <a:extLst>
              <a:ext uri="{FF2B5EF4-FFF2-40B4-BE49-F238E27FC236}">
                <a16:creationId xmlns:a16="http://schemas.microsoft.com/office/drawing/2014/main" id="{1CC70834-8F78-4A9A-A54C-6FD0BE3C3E1A}"/>
              </a:ext>
            </a:extLst>
          </p:cNvPr>
          <p:cNvSpPr>
            <a:spLocks noChangeArrowheads="1"/>
          </p:cNvSpPr>
          <p:nvPr/>
        </p:nvSpPr>
        <p:spPr bwMode="auto">
          <a:xfrm>
            <a:off x="400051" y="6383309"/>
            <a:ext cx="92329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1. Community Anchor Institution </a:t>
            </a:r>
          </a:p>
        </p:txBody>
      </p:sp>
      <p:pic>
        <p:nvPicPr>
          <p:cNvPr id="51" name="Picture 50" descr="A blue sign with white text&#10;&#10;Description automatically generated with low confidence">
            <a:extLst>
              <a:ext uri="{FF2B5EF4-FFF2-40B4-BE49-F238E27FC236}">
                <a16:creationId xmlns:a16="http://schemas.microsoft.com/office/drawing/2014/main" id="{A801CDD2-0A0E-4A81-B54C-8896F04A2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4255874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EE92A82-2BA2-422E-ACB7-6AA0288A4745}"/>
              </a:ext>
            </a:extLst>
          </p:cNvPr>
          <p:cNvSpPr txBox="1"/>
          <p:nvPr/>
        </p:nvSpPr>
        <p:spPr>
          <a:xfrm>
            <a:off x="1317624" y="1459508"/>
            <a:ext cx="9883775" cy="67710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rgbClr val="164484"/>
                </a:solidFill>
              </a:rPr>
              <a:t>First</a:t>
            </a:r>
            <a:r>
              <a:rPr lang="en-US" dirty="0">
                <a:solidFill>
                  <a:srgbClr val="000000"/>
                </a:solidFill>
              </a:rPr>
              <a:t>, each Eligible Entity must develop and describe in the Initial Proposal, a process to challenge its determination of whether a particular location or CAI</a:t>
            </a:r>
            <a:r>
              <a:rPr lang="en-US" baseline="30000" dirty="0">
                <a:solidFill>
                  <a:srgbClr val="000000"/>
                </a:solidFill>
              </a:rPr>
              <a:t>1</a:t>
            </a:r>
            <a:r>
              <a:rPr lang="en-US" dirty="0">
                <a:solidFill>
                  <a:srgbClr val="000000"/>
                </a:solidFill>
              </a:rPr>
              <a:t> is eligible for grant funds</a:t>
            </a:r>
            <a:endParaRPr lang="en-US" b="1" dirty="0">
              <a:solidFill>
                <a:srgbClr val="0A3161"/>
              </a:solidFill>
            </a:endParaRPr>
          </a:p>
        </p:txBody>
      </p:sp>
      <p:sp>
        <p:nvSpPr>
          <p:cNvPr id="16" name="TextBox 15">
            <a:extLst>
              <a:ext uri="{FF2B5EF4-FFF2-40B4-BE49-F238E27FC236}">
                <a16:creationId xmlns:a16="http://schemas.microsoft.com/office/drawing/2014/main" id="{2C666B84-02FB-4CD8-9D2B-42FE08596039}"/>
              </a:ext>
            </a:extLst>
          </p:cNvPr>
          <p:cNvSpPr txBox="1"/>
          <p:nvPr/>
        </p:nvSpPr>
        <p:spPr>
          <a:xfrm>
            <a:off x="1317624" y="2593268"/>
            <a:ext cx="9883775" cy="95410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rgbClr val="164484"/>
                </a:solidFill>
              </a:rPr>
              <a:t>Second</a:t>
            </a:r>
            <a:r>
              <a:rPr lang="en-US" dirty="0">
                <a:solidFill>
                  <a:srgbClr val="000000"/>
                </a:solidFill>
              </a:rPr>
              <a:t>, t</a:t>
            </a:r>
            <a:r>
              <a:rPr lang="en-US" sz="1800" dirty="0">
                <a:solidFill>
                  <a:srgbClr val="000000"/>
                </a:solidFill>
                <a:effectLst/>
                <a:ea typeface="Times New Roman" panose="02020603050405020304" pitchFamily="18" charset="0"/>
              </a:rPr>
              <a:t>he Eligible Entity shall conduct the challenge process (once approved </a:t>
            </a:r>
            <a:r>
              <a:rPr lang="en-US" dirty="0">
                <a:solidFill>
                  <a:srgbClr val="000000"/>
                </a:solidFill>
                <a:ea typeface="Times New Roman" panose="02020603050405020304" pitchFamily="18" charset="0"/>
              </a:rPr>
              <a:t>by the Assistant Secretary) </a:t>
            </a:r>
            <a:r>
              <a:rPr lang="en-US" sz="1800" dirty="0">
                <a:solidFill>
                  <a:srgbClr val="000000"/>
                </a:solidFill>
                <a:effectLst/>
                <a:ea typeface="Times New Roman" panose="02020603050405020304" pitchFamily="18" charset="0"/>
              </a:rPr>
              <a:t>before allocating grant funds received from BEAD for the deployment of broadband networks</a:t>
            </a:r>
            <a:endParaRPr lang="en-US" dirty="0">
              <a:solidFill>
                <a:srgbClr val="000000"/>
              </a:solidFill>
            </a:endParaRPr>
          </a:p>
        </p:txBody>
      </p:sp>
      <p:sp>
        <p:nvSpPr>
          <p:cNvPr id="17" name="TextBox 16">
            <a:extLst>
              <a:ext uri="{FF2B5EF4-FFF2-40B4-BE49-F238E27FC236}">
                <a16:creationId xmlns:a16="http://schemas.microsoft.com/office/drawing/2014/main" id="{6BE120CF-5A2C-4F71-81B9-C7A597214153}"/>
              </a:ext>
            </a:extLst>
          </p:cNvPr>
          <p:cNvSpPr txBox="1"/>
          <p:nvPr/>
        </p:nvSpPr>
        <p:spPr>
          <a:xfrm>
            <a:off x="1317624" y="3982660"/>
            <a:ext cx="9883775" cy="95410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spcAft>
                <a:spcPts val="1000"/>
              </a:spcAft>
            </a:pPr>
            <a:r>
              <a:rPr lang="en-US" sz="2000" b="1" dirty="0">
                <a:solidFill>
                  <a:srgbClr val="164484"/>
                </a:solidFill>
              </a:rPr>
              <a:t>Third</a:t>
            </a:r>
            <a:r>
              <a:rPr lang="en-US" dirty="0">
                <a:solidFill>
                  <a:srgbClr val="000000"/>
                </a:solidFill>
              </a:rPr>
              <a:t>, a</a:t>
            </a:r>
            <a:r>
              <a:rPr lang="en-US" sz="1800" dirty="0">
                <a:solidFill>
                  <a:srgbClr val="000000"/>
                </a:solidFill>
              </a:rPr>
              <a:t>fter resolving each challenge and at least </a:t>
            </a:r>
            <a:r>
              <a:rPr lang="en-US" sz="1800" dirty="0">
                <a:solidFill>
                  <a:srgbClr val="164484"/>
                </a:solidFill>
              </a:rPr>
              <a:t>60 days before allocating funds </a:t>
            </a:r>
            <a:r>
              <a:rPr lang="en-US" sz="1800" dirty="0">
                <a:solidFill>
                  <a:srgbClr val="000000"/>
                </a:solidFill>
              </a:rPr>
              <a:t>for deployment, an Eligible Entity must </a:t>
            </a:r>
            <a:r>
              <a:rPr lang="en-US" sz="1800" dirty="0">
                <a:solidFill>
                  <a:srgbClr val="164484"/>
                </a:solidFill>
              </a:rPr>
              <a:t>provide public notice of the final classification</a:t>
            </a:r>
            <a:r>
              <a:rPr lang="en-US" sz="1800" dirty="0">
                <a:solidFill>
                  <a:srgbClr val="0A3161"/>
                </a:solidFill>
              </a:rPr>
              <a:t> </a:t>
            </a:r>
            <a:r>
              <a:rPr lang="en-US" sz="1800" dirty="0">
                <a:solidFill>
                  <a:srgbClr val="000000"/>
                </a:solidFill>
              </a:rPr>
              <a:t>of each unserved location, underserved location, or eligible community anchor institution</a:t>
            </a:r>
            <a:endParaRPr lang="en-US" dirty="0">
              <a:solidFill>
                <a:srgbClr val="000000"/>
              </a:solidFill>
            </a:endParaRPr>
          </a:p>
        </p:txBody>
      </p:sp>
      <p:sp>
        <p:nvSpPr>
          <p:cNvPr id="18" name="TextBox 17">
            <a:extLst>
              <a:ext uri="{FF2B5EF4-FFF2-40B4-BE49-F238E27FC236}">
                <a16:creationId xmlns:a16="http://schemas.microsoft.com/office/drawing/2014/main" id="{F47D49F7-DCB2-4895-9928-FCC8562EFBD2}"/>
              </a:ext>
            </a:extLst>
          </p:cNvPr>
          <p:cNvSpPr txBox="1"/>
          <p:nvPr/>
        </p:nvSpPr>
        <p:spPr>
          <a:xfrm>
            <a:off x="1317624" y="5521235"/>
            <a:ext cx="9883775" cy="67710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rgbClr val="164484"/>
                </a:solidFill>
              </a:rPr>
              <a:t>Fourth</a:t>
            </a:r>
            <a:r>
              <a:rPr lang="en-US" dirty="0">
                <a:solidFill>
                  <a:srgbClr val="000000"/>
                </a:solidFill>
              </a:rPr>
              <a:t>, </a:t>
            </a:r>
            <a:r>
              <a:rPr lang="en-US" sz="1800" dirty="0">
                <a:solidFill>
                  <a:srgbClr val="000000"/>
                </a:solidFill>
              </a:rPr>
              <a:t>NTIA has discretionary authority to reverse the determination of an Eligible Entity with respect to the eligibility of a particular location or community anchor institution</a:t>
            </a:r>
            <a:endParaRPr lang="en-US" dirty="0">
              <a:solidFill>
                <a:srgbClr val="000000"/>
              </a:solidFill>
            </a:endParaRPr>
          </a:p>
        </p:txBody>
      </p:sp>
      <p:cxnSp>
        <p:nvCxnSpPr>
          <p:cNvPr id="35" name="Straight Connector 34">
            <a:extLst>
              <a:ext uri="{FF2B5EF4-FFF2-40B4-BE49-F238E27FC236}">
                <a16:creationId xmlns:a16="http://schemas.microsoft.com/office/drawing/2014/main" id="{9887BB04-41BB-4302-BC4F-59AB22D4C491}"/>
              </a:ext>
            </a:extLst>
          </p:cNvPr>
          <p:cNvCxnSpPr>
            <a:cxnSpLocks/>
          </p:cNvCxnSpPr>
          <p:nvPr/>
        </p:nvCxnSpPr>
        <p:spPr>
          <a:xfrm>
            <a:off x="400051" y="2428850"/>
            <a:ext cx="10801348" cy="0"/>
          </a:xfrm>
          <a:prstGeom prst="line">
            <a:avLst/>
          </a:prstGeom>
          <a:ln w="19050"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A3D60C-A5B1-4239-ACDA-1F53441D6E6F}"/>
              </a:ext>
            </a:extLst>
          </p:cNvPr>
          <p:cNvCxnSpPr>
            <a:cxnSpLocks/>
          </p:cNvCxnSpPr>
          <p:nvPr/>
        </p:nvCxnSpPr>
        <p:spPr>
          <a:xfrm>
            <a:off x="400051" y="3690426"/>
            <a:ext cx="10801348" cy="0"/>
          </a:xfrm>
          <a:prstGeom prst="line">
            <a:avLst/>
          </a:prstGeom>
          <a:ln w="19050"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6EA07BF-4F9E-4272-B5FB-C51FDAE34E2A}"/>
              </a:ext>
            </a:extLst>
          </p:cNvPr>
          <p:cNvCxnSpPr>
            <a:cxnSpLocks/>
          </p:cNvCxnSpPr>
          <p:nvPr/>
        </p:nvCxnSpPr>
        <p:spPr>
          <a:xfrm>
            <a:off x="400051" y="5229001"/>
            <a:ext cx="10801348" cy="0"/>
          </a:xfrm>
          <a:prstGeom prst="line">
            <a:avLst/>
          </a:prstGeom>
          <a:ln w="19050"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D3F87500-8EC6-47DB-B4ED-A880FF1762ED}"/>
              </a:ext>
            </a:extLst>
          </p:cNvPr>
          <p:cNvSpPr>
            <a:spLocks noGrp="1"/>
          </p:cNvSpPr>
          <p:nvPr>
            <p:ph type="title"/>
          </p:nvPr>
        </p:nvSpPr>
        <p:spPr>
          <a:xfrm>
            <a:off x="400050" y="387882"/>
            <a:ext cx="10458449" cy="566735"/>
          </a:xfrm>
          <a:prstGeom prst="rect">
            <a:avLst/>
          </a:prstGeom>
        </p:spPr>
        <p:txBody>
          <a:bodyPr vert="horz">
            <a:noAutofit/>
          </a:bodyPr>
          <a:lstStyle/>
          <a:p>
            <a:pPr>
              <a:buSzPts val="3000"/>
            </a:pPr>
            <a:r>
              <a:rPr lang="en-US" sz="2700" b="1" cap="none" dirty="0">
                <a:solidFill>
                  <a:srgbClr val="164484"/>
                </a:solidFill>
                <a:latin typeface="+mn-lt"/>
              </a:rPr>
              <a:t>Initial Proposal | </a:t>
            </a:r>
            <a:r>
              <a:rPr lang="en-US" sz="2700" cap="none" dirty="0">
                <a:solidFill>
                  <a:srgbClr val="164484"/>
                </a:solidFill>
                <a:latin typeface="+mn-lt"/>
              </a:rPr>
              <a:t>The eligible entity must conduct a process for stakeholders to challenge if a location is eligible for funds</a:t>
            </a:r>
          </a:p>
        </p:txBody>
      </p:sp>
      <p:grpSp>
        <p:nvGrpSpPr>
          <p:cNvPr id="48" name="Group 47">
            <a:extLst>
              <a:ext uri="{FF2B5EF4-FFF2-40B4-BE49-F238E27FC236}">
                <a16:creationId xmlns:a16="http://schemas.microsoft.com/office/drawing/2014/main" id="{B8C4F67E-2627-4358-BCC4-DFF6B0C3695F}"/>
              </a:ext>
            </a:extLst>
          </p:cNvPr>
          <p:cNvGrpSpPr>
            <a:grpSpLocks noChangeAspect="1"/>
          </p:cNvGrpSpPr>
          <p:nvPr/>
        </p:nvGrpSpPr>
        <p:grpSpPr>
          <a:xfrm>
            <a:off x="361129" y="5381541"/>
            <a:ext cx="956495" cy="956495"/>
            <a:chOff x="5273040" y="2606040"/>
            <a:chExt cx="1645920" cy="1645920"/>
          </a:xfrm>
        </p:grpSpPr>
        <p:sp>
          <p:nvSpPr>
            <p:cNvPr id="49" name="AutoShape 89">
              <a:extLst>
                <a:ext uri="{FF2B5EF4-FFF2-40B4-BE49-F238E27FC236}">
                  <a16:creationId xmlns:a16="http://schemas.microsoft.com/office/drawing/2014/main" id="{675DF793-D39F-4DB4-9B39-A091CDC198CB}"/>
                </a:ext>
              </a:extLst>
            </p:cNvPr>
            <p:cNvSpPr>
              <a:spLocks noChangeAspect="1" noChangeArrowheads="1" noTextEdit="1"/>
            </p:cNvSpPr>
            <p:nvPr/>
          </p:nvSpPr>
          <p:spPr bwMode="auto">
            <a:xfrm flipH="1">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3" name="Group 52">
              <a:extLst>
                <a:ext uri="{FF2B5EF4-FFF2-40B4-BE49-F238E27FC236}">
                  <a16:creationId xmlns:a16="http://schemas.microsoft.com/office/drawing/2014/main" id="{6F92DBF4-C50D-412C-9B7B-F99CC330D288}"/>
                </a:ext>
              </a:extLst>
            </p:cNvPr>
            <p:cNvGrpSpPr/>
            <p:nvPr/>
          </p:nvGrpSpPr>
          <p:grpSpPr>
            <a:xfrm>
              <a:off x="5676971" y="2945039"/>
              <a:ext cx="838060" cy="967922"/>
              <a:chOff x="5676971" y="2945039"/>
              <a:chExt cx="838060" cy="967922"/>
            </a:xfrm>
          </p:grpSpPr>
          <p:sp>
            <p:nvSpPr>
              <p:cNvPr id="54" name="Freeform 91">
                <a:extLst>
                  <a:ext uri="{FF2B5EF4-FFF2-40B4-BE49-F238E27FC236}">
                    <a16:creationId xmlns:a16="http://schemas.microsoft.com/office/drawing/2014/main" id="{E9E6AAF5-6497-45F4-9910-1E58E3047553}"/>
                  </a:ext>
                </a:extLst>
              </p:cNvPr>
              <p:cNvSpPr>
                <a:spLocks noEditPoints="1"/>
              </p:cNvSpPr>
              <p:nvPr/>
            </p:nvSpPr>
            <p:spPr bwMode="auto">
              <a:xfrm flipH="1">
                <a:off x="5676971" y="2945039"/>
                <a:ext cx="838060" cy="967922"/>
              </a:xfrm>
              <a:custGeom>
                <a:avLst/>
                <a:gdLst>
                  <a:gd name="T0" fmla="*/ 479 w 1173"/>
                  <a:gd name="T1" fmla="*/ 44 h 1355"/>
                  <a:gd name="T2" fmla="*/ 859 w 1173"/>
                  <a:gd name="T3" fmla="*/ 373 h 1355"/>
                  <a:gd name="T4" fmla="*/ 861 w 1173"/>
                  <a:gd name="T5" fmla="*/ 1053 h 1355"/>
                  <a:gd name="T6" fmla="*/ 1052 w 1173"/>
                  <a:gd name="T7" fmla="*/ 892 h 1355"/>
                  <a:gd name="T8" fmla="*/ 1107 w 1173"/>
                  <a:gd name="T9" fmla="*/ 914 h 1355"/>
                  <a:gd name="T10" fmla="*/ 1106 w 1173"/>
                  <a:gd name="T11" fmla="*/ 1021 h 1355"/>
                  <a:gd name="T12" fmla="*/ 827 w 1173"/>
                  <a:gd name="T13" fmla="*/ 1298 h 1355"/>
                  <a:gd name="T14" fmla="*/ 816 w 1173"/>
                  <a:gd name="T15" fmla="*/ 1309 h 1355"/>
                  <a:gd name="T16" fmla="*/ 798 w 1173"/>
                  <a:gd name="T17" fmla="*/ 1310 h 1355"/>
                  <a:gd name="T18" fmla="*/ 776 w 1173"/>
                  <a:gd name="T19" fmla="*/ 1310 h 1355"/>
                  <a:gd name="T20" fmla="*/ 766 w 1173"/>
                  <a:gd name="T21" fmla="*/ 1308 h 1355"/>
                  <a:gd name="T22" fmla="*/ 754 w 1173"/>
                  <a:gd name="T23" fmla="*/ 1304 h 1355"/>
                  <a:gd name="T24" fmla="*/ 731 w 1173"/>
                  <a:gd name="T25" fmla="*/ 1286 h 1355"/>
                  <a:gd name="T26" fmla="*/ 443 w 1173"/>
                  <a:gd name="T27" fmla="*/ 967 h 1355"/>
                  <a:gd name="T28" fmla="*/ 517 w 1173"/>
                  <a:gd name="T29" fmla="*/ 892 h 1355"/>
                  <a:gd name="T30" fmla="*/ 572 w 1173"/>
                  <a:gd name="T31" fmla="*/ 914 h 1355"/>
                  <a:gd name="T32" fmla="*/ 711 w 1173"/>
                  <a:gd name="T33" fmla="*/ 409 h 1355"/>
                  <a:gd name="T34" fmla="*/ 428 w 1173"/>
                  <a:gd name="T35" fmla="*/ 196 h 1355"/>
                  <a:gd name="T36" fmla="*/ 197 w 1173"/>
                  <a:gd name="T37" fmla="*/ 1234 h 1355"/>
                  <a:gd name="T38" fmla="*/ 44 w 1173"/>
                  <a:gd name="T39" fmla="*/ 1234 h 1355"/>
                  <a:gd name="T40" fmla="*/ 428 w 1173"/>
                  <a:gd name="T41" fmla="*/ 44 h 1355"/>
                  <a:gd name="T42" fmla="*/ 0 w 1173"/>
                  <a:gd name="T43" fmla="*/ 412 h 1355"/>
                  <a:gd name="T44" fmla="*/ 120 w 1173"/>
                  <a:gd name="T45" fmla="*/ 1355 h 1355"/>
                  <a:gd name="T46" fmla="*/ 241 w 1173"/>
                  <a:gd name="T47" fmla="*/ 412 h 1355"/>
                  <a:gd name="T48" fmla="*/ 479 w 1173"/>
                  <a:gd name="T49" fmla="*/ 240 h 1355"/>
                  <a:gd name="T50" fmla="*/ 667 w 1173"/>
                  <a:gd name="T51" fmla="*/ 947 h 1355"/>
                  <a:gd name="T52" fmla="*/ 522 w 1173"/>
                  <a:gd name="T53" fmla="*/ 848 h 1355"/>
                  <a:gd name="T54" fmla="*/ 432 w 1173"/>
                  <a:gd name="T55" fmla="*/ 885 h 1355"/>
                  <a:gd name="T56" fmla="*/ 435 w 1173"/>
                  <a:gd name="T57" fmla="*/ 1052 h 1355"/>
                  <a:gd name="T58" fmla="*/ 719 w 1173"/>
                  <a:gd name="T59" fmla="*/ 1334 h 1355"/>
                  <a:gd name="T60" fmla="*/ 743 w 1173"/>
                  <a:gd name="T61" fmla="*/ 1347 h 1355"/>
                  <a:gd name="T62" fmla="*/ 769 w 1173"/>
                  <a:gd name="T63" fmla="*/ 1354 h 1355"/>
                  <a:gd name="T64" fmla="*/ 786 w 1173"/>
                  <a:gd name="T65" fmla="*/ 1355 h 1355"/>
                  <a:gd name="T66" fmla="*/ 807 w 1173"/>
                  <a:gd name="T67" fmla="*/ 1353 h 1355"/>
                  <a:gd name="T68" fmla="*/ 847 w 1173"/>
                  <a:gd name="T69" fmla="*/ 1340 h 1355"/>
                  <a:gd name="T70" fmla="*/ 874 w 1173"/>
                  <a:gd name="T71" fmla="*/ 1316 h 1355"/>
                  <a:gd name="T72" fmla="*/ 1173 w 1173"/>
                  <a:gd name="T73" fmla="*/ 967 h 1355"/>
                  <a:gd name="T74" fmla="*/ 1057 w 1173"/>
                  <a:gd name="T75" fmla="*/ 848 h 1355"/>
                  <a:gd name="T76" fmla="*/ 969 w 1173"/>
                  <a:gd name="T77" fmla="*/ 883 h 1355"/>
                  <a:gd name="T78" fmla="*/ 905 w 1173"/>
                  <a:gd name="T79" fmla="*/ 431 h 1355"/>
                  <a:gd name="T80" fmla="*/ 903 w 1173"/>
                  <a:gd name="T81" fmla="*/ 372 h 1355"/>
                  <a:gd name="T82" fmla="*/ 903 w 1173"/>
                  <a:gd name="T83" fmla="*/ 370 h 1355"/>
                  <a:gd name="T84" fmla="*/ 764 w 1173"/>
                  <a:gd name="T85" fmla="*/ 106 h 1355"/>
                  <a:gd name="T86" fmla="*/ 428 w 1173"/>
                  <a:gd name="T8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3" h="1355">
                    <a:moveTo>
                      <a:pt x="428" y="44"/>
                    </a:moveTo>
                    <a:cubicBezTo>
                      <a:pt x="479" y="44"/>
                      <a:pt x="479" y="44"/>
                      <a:pt x="479" y="44"/>
                    </a:cubicBezTo>
                    <a:cubicBezTo>
                      <a:pt x="676" y="44"/>
                      <a:pt x="838" y="188"/>
                      <a:pt x="859" y="372"/>
                    </a:cubicBezTo>
                    <a:cubicBezTo>
                      <a:pt x="859" y="373"/>
                      <a:pt x="859" y="373"/>
                      <a:pt x="859" y="373"/>
                    </a:cubicBezTo>
                    <a:cubicBezTo>
                      <a:pt x="861" y="431"/>
                      <a:pt x="861" y="431"/>
                      <a:pt x="861" y="431"/>
                    </a:cubicBezTo>
                    <a:cubicBezTo>
                      <a:pt x="861" y="1053"/>
                      <a:pt x="861" y="1053"/>
                      <a:pt x="861" y="1053"/>
                    </a:cubicBezTo>
                    <a:cubicBezTo>
                      <a:pt x="1000" y="914"/>
                      <a:pt x="1000" y="914"/>
                      <a:pt x="1000" y="914"/>
                    </a:cubicBezTo>
                    <a:cubicBezTo>
                      <a:pt x="1014" y="900"/>
                      <a:pt x="1033" y="892"/>
                      <a:pt x="1052" y="892"/>
                    </a:cubicBezTo>
                    <a:cubicBezTo>
                      <a:pt x="1053" y="892"/>
                      <a:pt x="1054" y="892"/>
                      <a:pt x="1055" y="892"/>
                    </a:cubicBezTo>
                    <a:cubicBezTo>
                      <a:pt x="1074" y="893"/>
                      <a:pt x="1093" y="900"/>
                      <a:pt x="1107" y="914"/>
                    </a:cubicBezTo>
                    <a:cubicBezTo>
                      <a:pt x="1121" y="928"/>
                      <a:pt x="1129" y="947"/>
                      <a:pt x="1129" y="967"/>
                    </a:cubicBezTo>
                    <a:cubicBezTo>
                      <a:pt x="1129" y="988"/>
                      <a:pt x="1121" y="1007"/>
                      <a:pt x="1106" y="1021"/>
                    </a:cubicBezTo>
                    <a:cubicBezTo>
                      <a:pt x="841" y="1286"/>
                      <a:pt x="841" y="1286"/>
                      <a:pt x="841" y="1286"/>
                    </a:cubicBezTo>
                    <a:cubicBezTo>
                      <a:pt x="837" y="1291"/>
                      <a:pt x="832" y="1295"/>
                      <a:pt x="827" y="1298"/>
                    </a:cubicBezTo>
                    <a:cubicBezTo>
                      <a:pt x="826" y="1299"/>
                      <a:pt x="825" y="1300"/>
                      <a:pt x="824" y="1300"/>
                    </a:cubicBezTo>
                    <a:cubicBezTo>
                      <a:pt x="816" y="1309"/>
                      <a:pt x="816" y="1309"/>
                      <a:pt x="816" y="1309"/>
                    </a:cubicBezTo>
                    <a:cubicBezTo>
                      <a:pt x="803" y="1309"/>
                      <a:pt x="803" y="1309"/>
                      <a:pt x="803" y="1309"/>
                    </a:cubicBezTo>
                    <a:cubicBezTo>
                      <a:pt x="802" y="1309"/>
                      <a:pt x="800" y="1309"/>
                      <a:pt x="798" y="1310"/>
                    </a:cubicBezTo>
                    <a:cubicBezTo>
                      <a:pt x="793" y="1311"/>
                      <a:pt x="788" y="1311"/>
                      <a:pt x="786" y="1311"/>
                    </a:cubicBezTo>
                    <a:cubicBezTo>
                      <a:pt x="784" y="1311"/>
                      <a:pt x="780" y="1311"/>
                      <a:pt x="776" y="1310"/>
                    </a:cubicBezTo>
                    <a:cubicBezTo>
                      <a:pt x="769" y="1310"/>
                      <a:pt x="769" y="1310"/>
                      <a:pt x="769" y="1310"/>
                    </a:cubicBezTo>
                    <a:cubicBezTo>
                      <a:pt x="766" y="1308"/>
                      <a:pt x="766" y="1308"/>
                      <a:pt x="766" y="1308"/>
                    </a:cubicBezTo>
                    <a:cubicBezTo>
                      <a:pt x="763" y="1308"/>
                      <a:pt x="763" y="1308"/>
                      <a:pt x="763" y="1308"/>
                    </a:cubicBezTo>
                    <a:cubicBezTo>
                      <a:pt x="754" y="1304"/>
                      <a:pt x="754" y="1304"/>
                      <a:pt x="754" y="1304"/>
                    </a:cubicBezTo>
                    <a:cubicBezTo>
                      <a:pt x="751" y="1302"/>
                      <a:pt x="747" y="1300"/>
                      <a:pt x="744" y="1298"/>
                    </a:cubicBezTo>
                    <a:cubicBezTo>
                      <a:pt x="739" y="1295"/>
                      <a:pt x="734" y="1291"/>
                      <a:pt x="731" y="1286"/>
                    </a:cubicBezTo>
                    <a:cubicBezTo>
                      <a:pt x="466" y="1021"/>
                      <a:pt x="466" y="1021"/>
                      <a:pt x="466" y="1021"/>
                    </a:cubicBezTo>
                    <a:cubicBezTo>
                      <a:pt x="451" y="1007"/>
                      <a:pt x="443" y="988"/>
                      <a:pt x="443" y="967"/>
                    </a:cubicBezTo>
                    <a:cubicBezTo>
                      <a:pt x="443" y="947"/>
                      <a:pt x="451" y="929"/>
                      <a:pt x="464" y="915"/>
                    </a:cubicBezTo>
                    <a:cubicBezTo>
                      <a:pt x="478" y="900"/>
                      <a:pt x="497" y="892"/>
                      <a:pt x="517" y="892"/>
                    </a:cubicBezTo>
                    <a:cubicBezTo>
                      <a:pt x="518" y="892"/>
                      <a:pt x="520" y="892"/>
                      <a:pt x="521" y="892"/>
                    </a:cubicBezTo>
                    <a:cubicBezTo>
                      <a:pt x="540" y="893"/>
                      <a:pt x="559" y="901"/>
                      <a:pt x="572" y="914"/>
                    </a:cubicBezTo>
                    <a:cubicBezTo>
                      <a:pt x="711" y="1053"/>
                      <a:pt x="711" y="1053"/>
                      <a:pt x="711" y="1053"/>
                    </a:cubicBezTo>
                    <a:cubicBezTo>
                      <a:pt x="711" y="409"/>
                      <a:pt x="711" y="409"/>
                      <a:pt x="711" y="409"/>
                    </a:cubicBezTo>
                    <a:cubicBezTo>
                      <a:pt x="711" y="292"/>
                      <a:pt x="606" y="196"/>
                      <a:pt x="479" y="196"/>
                    </a:cubicBezTo>
                    <a:cubicBezTo>
                      <a:pt x="428" y="196"/>
                      <a:pt x="428" y="196"/>
                      <a:pt x="428" y="196"/>
                    </a:cubicBezTo>
                    <a:cubicBezTo>
                      <a:pt x="300" y="196"/>
                      <a:pt x="197" y="293"/>
                      <a:pt x="197" y="412"/>
                    </a:cubicBezTo>
                    <a:cubicBezTo>
                      <a:pt x="197" y="1234"/>
                      <a:pt x="197" y="1234"/>
                      <a:pt x="197" y="1234"/>
                    </a:cubicBezTo>
                    <a:cubicBezTo>
                      <a:pt x="197" y="1276"/>
                      <a:pt x="163" y="1311"/>
                      <a:pt x="120" y="1311"/>
                    </a:cubicBezTo>
                    <a:cubicBezTo>
                      <a:pt x="78" y="1311"/>
                      <a:pt x="44" y="1276"/>
                      <a:pt x="44" y="1234"/>
                    </a:cubicBezTo>
                    <a:cubicBezTo>
                      <a:pt x="44" y="412"/>
                      <a:pt x="44" y="412"/>
                      <a:pt x="44" y="412"/>
                    </a:cubicBezTo>
                    <a:cubicBezTo>
                      <a:pt x="44" y="209"/>
                      <a:pt x="216" y="44"/>
                      <a:pt x="428" y="44"/>
                    </a:cubicBezTo>
                    <a:moveTo>
                      <a:pt x="428" y="0"/>
                    </a:moveTo>
                    <a:cubicBezTo>
                      <a:pt x="192" y="0"/>
                      <a:pt x="0" y="185"/>
                      <a:pt x="0" y="412"/>
                    </a:cubicBezTo>
                    <a:cubicBezTo>
                      <a:pt x="0" y="1234"/>
                      <a:pt x="0" y="1234"/>
                      <a:pt x="0" y="1234"/>
                    </a:cubicBezTo>
                    <a:cubicBezTo>
                      <a:pt x="0" y="1301"/>
                      <a:pt x="54" y="1355"/>
                      <a:pt x="120" y="1355"/>
                    </a:cubicBezTo>
                    <a:cubicBezTo>
                      <a:pt x="187" y="1355"/>
                      <a:pt x="241" y="1301"/>
                      <a:pt x="241" y="1234"/>
                    </a:cubicBezTo>
                    <a:cubicBezTo>
                      <a:pt x="241" y="412"/>
                      <a:pt x="241" y="412"/>
                      <a:pt x="241" y="412"/>
                    </a:cubicBezTo>
                    <a:cubicBezTo>
                      <a:pt x="241" y="317"/>
                      <a:pt x="325" y="240"/>
                      <a:pt x="428" y="240"/>
                    </a:cubicBezTo>
                    <a:cubicBezTo>
                      <a:pt x="479" y="240"/>
                      <a:pt x="479" y="240"/>
                      <a:pt x="479" y="240"/>
                    </a:cubicBezTo>
                    <a:cubicBezTo>
                      <a:pt x="582" y="240"/>
                      <a:pt x="667" y="316"/>
                      <a:pt x="667" y="409"/>
                    </a:cubicBezTo>
                    <a:cubicBezTo>
                      <a:pt x="667" y="947"/>
                      <a:pt x="667" y="947"/>
                      <a:pt x="667" y="947"/>
                    </a:cubicBezTo>
                    <a:cubicBezTo>
                      <a:pt x="603" y="883"/>
                      <a:pt x="603" y="883"/>
                      <a:pt x="603" y="883"/>
                    </a:cubicBezTo>
                    <a:cubicBezTo>
                      <a:pt x="582" y="862"/>
                      <a:pt x="552" y="849"/>
                      <a:pt x="522" y="848"/>
                    </a:cubicBezTo>
                    <a:cubicBezTo>
                      <a:pt x="521" y="848"/>
                      <a:pt x="519" y="848"/>
                      <a:pt x="517" y="848"/>
                    </a:cubicBezTo>
                    <a:cubicBezTo>
                      <a:pt x="485" y="848"/>
                      <a:pt x="454" y="861"/>
                      <a:pt x="432" y="885"/>
                    </a:cubicBezTo>
                    <a:cubicBezTo>
                      <a:pt x="411" y="907"/>
                      <a:pt x="399" y="936"/>
                      <a:pt x="399" y="967"/>
                    </a:cubicBezTo>
                    <a:cubicBezTo>
                      <a:pt x="399" y="1000"/>
                      <a:pt x="412" y="1030"/>
                      <a:pt x="435" y="1052"/>
                    </a:cubicBezTo>
                    <a:cubicBezTo>
                      <a:pt x="698" y="1316"/>
                      <a:pt x="698" y="1316"/>
                      <a:pt x="698" y="1316"/>
                    </a:cubicBezTo>
                    <a:cubicBezTo>
                      <a:pt x="704" y="1323"/>
                      <a:pt x="711" y="1329"/>
                      <a:pt x="719" y="1334"/>
                    </a:cubicBezTo>
                    <a:cubicBezTo>
                      <a:pt x="725" y="1339"/>
                      <a:pt x="731" y="1341"/>
                      <a:pt x="735" y="1343"/>
                    </a:cubicBezTo>
                    <a:cubicBezTo>
                      <a:pt x="743" y="1347"/>
                      <a:pt x="743" y="1347"/>
                      <a:pt x="743" y="1347"/>
                    </a:cubicBezTo>
                    <a:cubicBezTo>
                      <a:pt x="747" y="1349"/>
                      <a:pt x="750" y="1350"/>
                      <a:pt x="753" y="1351"/>
                    </a:cubicBezTo>
                    <a:cubicBezTo>
                      <a:pt x="758" y="1353"/>
                      <a:pt x="764" y="1354"/>
                      <a:pt x="769" y="1354"/>
                    </a:cubicBezTo>
                    <a:cubicBezTo>
                      <a:pt x="773" y="1354"/>
                      <a:pt x="773" y="1354"/>
                      <a:pt x="773" y="1354"/>
                    </a:cubicBezTo>
                    <a:cubicBezTo>
                      <a:pt x="779" y="1355"/>
                      <a:pt x="784" y="1355"/>
                      <a:pt x="786" y="1355"/>
                    </a:cubicBezTo>
                    <a:cubicBezTo>
                      <a:pt x="789" y="1355"/>
                      <a:pt x="796" y="1355"/>
                      <a:pt x="805" y="1353"/>
                    </a:cubicBezTo>
                    <a:cubicBezTo>
                      <a:pt x="806" y="1353"/>
                      <a:pt x="807" y="1353"/>
                      <a:pt x="807" y="1353"/>
                    </a:cubicBezTo>
                    <a:cubicBezTo>
                      <a:pt x="816" y="1353"/>
                      <a:pt x="816" y="1353"/>
                      <a:pt x="816" y="1353"/>
                    </a:cubicBezTo>
                    <a:cubicBezTo>
                      <a:pt x="827" y="1353"/>
                      <a:pt x="838" y="1348"/>
                      <a:pt x="847" y="1340"/>
                    </a:cubicBezTo>
                    <a:cubicBezTo>
                      <a:pt x="851" y="1335"/>
                      <a:pt x="851" y="1335"/>
                      <a:pt x="851" y="1335"/>
                    </a:cubicBezTo>
                    <a:cubicBezTo>
                      <a:pt x="860" y="1330"/>
                      <a:pt x="867" y="1323"/>
                      <a:pt x="874" y="1316"/>
                    </a:cubicBezTo>
                    <a:cubicBezTo>
                      <a:pt x="1137" y="1052"/>
                      <a:pt x="1137" y="1052"/>
                      <a:pt x="1137" y="1052"/>
                    </a:cubicBezTo>
                    <a:cubicBezTo>
                      <a:pt x="1160" y="1030"/>
                      <a:pt x="1173" y="1000"/>
                      <a:pt x="1173" y="967"/>
                    </a:cubicBezTo>
                    <a:cubicBezTo>
                      <a:pt x="1173" y="935"/>
                      <a:pt x="1160" y="905"/>
                      <a:pt x="1138" y="883"/>
                    </a:cubicBezTo>
                    <a:cubicBezTo>
                      <a:pt x="1117" y="862"/>
                      <a:pt x="1087" y="849"/>
                      <a:pt x="1057" y="848"/>
                    </a:cubicBezTo>
                    <a:cubicBezTo>
                      <a:pt x="1055" y="848"/>
                      <a:pt x="1053" y="848"/>
                      <a:pt x="1052" y="848"/>
                    </a:cubicBezTo>
                    <a:cubicBezTo>
                      <a:pt x="1021" y="848"/>
                      <a:pt x="991" y="861"/>
                      <a:pt x="969" y="883"/>
                    </a:cubicBezTo>
                    <a:cubicBezTo>
                      <a:pt x="905" y="947"/>
                      <a:pt x="905" y="947"/>
                      <a:pt x="905" y="947"/>
                    </a:cubicBezTo>
                    <a:cubicBezTo>
                      <a:pt x="905" y="431"/>
                      <a:pt x="905" y="431"/>
                      <a:pt x="905" y="431"/>
                    </a:cubicBezTo>
                    <a:cubicBezTo>
                      <a:pt x="905" y="430"/>
                      <a:pt x="905" y="430"/>
                      <a:pt x="905" y="429"/>
                    </a:cubicBezTo>
                    <a:cubicBezTo>
                      <a:pt x="903" y="372"/>
                      <a:pt x="903" y="372"/>
                      <a:pt x="903" y="372"/>
                    </a:cubicBezTo>
                    <a:cubicBezTo>
                      <a:pt x="903" y="372"/>
                      <a:pt x="903" y="372"/>
                      <a:pt x="903" y="371"/>
                    </a:cubicBezTo>
                    <a:cubicBezTo>
                      <a:pt x="903" y="370"/>
                      <a:pt x="903" y="370"/>
                      <a:pt x="903" y="370"/>
                    </a:cubicBezTo>
                    <a:cubicBezTo>
                      <a:pt x="903" y="369"/>
                      <a:pt x="903" y="368"/>
                      <a:pt x="903" y="367"/>
                    </a:cubicBezTo>
                    <a:cubicBezTo>
                      <a:pt x="891" y="267"/>
                      <a:pt x="842" y="174"/>
                      <a:pt x="764" y="106"/>
                    </a:cubicBezTo>
                    <a:cubicBezTo>
                      <a:pt x="685" y="37"/>
                      <a:pt x="584" y="0"/>
                      <a:pt x="479" y="0"/>
                    </a:cubicBezTo>
                    <a:cubicBezTo>
                      <a:pt x="428" y="0"/>
                      <a:pt x="428" y="0"/>
                      <a:pt x="428" y="0"/>
                    </a:cubicBezTo>
                    <a:close/>
                  </a:path>
                </a:pathLst>
              </a:custGeom>
              <a:solidFill>
                <a:srgbClr val="0F243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92">
                <a:extLst>
                  <a:ext uri="{FF2B5EF4-FFF2-40B4-BE49-F238E27FC236}">
                    <a16:creationId xmlns:a16="http://schemas.microsoft.com/office/drawing/2014/main" id="{D63A00BB-1883-4DA0-AC00-58E96421C059}"/>
                  </a:ext>
                </a:extLst>
              </p:cNvPr>
              <p:cNvSpPr>
                <a:spLocks/>
              </p:cNvSpPr>
              <p:nvPr/>
            </p:nvSpPr>
            <p:spPr bwMode="auto">
              <a:xfrm flipH="1">
                <a:off x="5739788" y="3007856"/>
                <a:ext cx="712125" cy="842288"/>
              </a:xfrm>
              <a:custGeom>
                <a:avLst/>
                <a:gdLst>
                  <a:gd name="T0" fmla="*/ 340 w 997"/>
                  <a:gd name="T1" fmla="*/ 0 h 1179"/>
                  <a:gd name="T2" fmla="*/ 391 w 997"/>
                  <a:gd name="T3" fmla="*/ 0 h 1179"/>
                  <a:gd name="T4" fmla="*/ 729 w 997"/>
                  <a:gd name="T5" fmla="*/ 324 h 1179"/>
                  <a:gd name="T6" fmla="*/ 729 w 997"/>
                  <a:gd name="T7" fmla="*/ 328 h 1179"/>
                  <a:gd name="T8" fmla="*/ 729 w 997"/>
                  <a:gd name="T9" fmla="*/ 328 h 1179"/>
                  <a:gd name="T10" fmla="*/ 729 w 997"/>
                  <a:gd name="T11" fmla="*/ 329 h 1179"/>
                  <a:gd name="T12" fmla="*/ 729 w 997"/>
                  <a:gd name="T13" fmla="*/ 329 h 1179"/>
                  <a:gd name="T14" fmla="*/ 729 w 997"/>
                  <a:gd name="T15" fmla="*/ 343 h 1179"/>
                  <a:gd name="T16" fmla="*/ 729 w 997"/>
                  <a:gd name="T17" fmla="*/ 985 h 1179"/>
                  <a:gd name="T18" fmla="*/ 790 w 997"/>
                  <a:gd name="T19" fmla="*/ 1011 h 1179"/>
                  <a:gd name="T20" fmla="*/ 943 w 997"/>
                  <a:gd name="T21" fmla="*/ 857 h 1179"/>
                  <a:gd name="T22" fmla="*/ 965 w 997"/>
                  <a:gd name="T23" fmla="*/ 848 h 1179"/>
                  <a:gd name="T24" fmla="*/ 987 w 997"/>
                  <a:gd name="T25" fmla="*/ 857 h 1179"/>
                  <a:gd name="T26" fmla="*/ 997 w 997"/>
                  <a:gd name="T27" fmla="*/ 879 h 1179"/>
                  <a:gd name="T28" fmla="*/ 987 w 997"/>
                  <a:gd name="T29" fmla="*/ 901 h 1179"/>
                  <a:gd name="T30" fmla="*/ 720 w 997"/>
                  <a:gd name="T31" fmla="*/ 1169 h 1179"/>
                  <a:gd name="T32" fmla="*/ 716 w 997"/>
                  <a:gd name="T33" fmla="*/ 1173 h 1179"/>
                  <a:gd name="T34" fmla="*/ 715 w 997"/>
                  <a:gd name="T35" fmla="*/ 1174 h 1179"/>
                  <a:gd name="T36" fmla="*/ 710 w 997"/>
                  <a:gd name="T37" fmla="*/ 1176 h 1179"/>
                  <a:gd name="T38" fmla="*/ 709 w 997"/>
                  <a:gd name="T39" fmla="*/ 1177 h 1179"/>
                  <a:gd name="T40" fmla="*/ 709 w 997"/>
                  <a:gd name="T41" fmla="*/ 1177 h 1179"/>
                  <a:gd name="T42" fmla="*/ 704 w 997"/>
                  <a:gd name="T43" fmla="*/ 1178 h 1179"/>
                  <a:gd name="T44" fmla="*/ 704 w 997"/>
                  <a:gd name="T45" fmla="*/ 1178 h 1179"/>
                  <a:gd name="T46" fmla="*/ 698 w 997"/>
                  <a:gd name="T47" fmla="*/ 1179 h 1179"/>
                  <a:gd name="T48" fmla="*/ 693 w 997"/>
                  <a:gd name="T49" fmla="*/ 1178 h 1179"/>
                  <a:gd name="T50" fmla="*/ 692 w 997"/>
                  <a:gd name="T51" fmla="*/ 1178 h 1179"/>
                  <a:gd name="T52" fmla="*/ 687 w 997"/>
                  <a:gd name="T53" fmla="*/ 1177 h 1179"/>
                  <a:gd name="T54" fmla="*/ 687 w 997"/>
                  <a:gd name="T55" fmla="*/ 1176 h 1179"/>
                  <a:gd name="T56" fmla="*/ 685 w 997"/>
                  <a:gd name="T57" fmla="*/ 1176 h 1179"/>
                  <a:gd name="T58" fmla="*/ 681 w 997"/>
                  <a:gd name="T59" fmla="*/ 1174 h 1179"/>
                  <a:gd name="T60" fmla="*/ 680 w 997"/>
                  <a:gd name="T61" fmla="*/ 1173 h 1179"/>
                  <a:gd name="T62" fmla="*/ 676 w 997"/>
                  <a:gd name="T63" fmla="*/ 1169 h 1179"/>
                  <a:gd name="T64" fmla="*/ 409 w 997"/>
                  <a:gd name="T65" fmla="*/ 901 h 1179"/>
                  <a:gd name="T66" fmla="*/ 399 w 997"/>
                  <a:gd name="T67" fmla="*/ 879 h 1179"/>
                  <a:gd name="T68" fmla="*/ 408 w 997"/>
                  <a:gd name="T69" fmla="*/ 858 h 1179"/>
                  <a:gd name="T70" fmla="*/ 431 w 997"/>
                  <a:gd name="T71" fmla="*/ 848 h 1179"/>
                  <a:gd name="T72" fmla="*/ 453 w 997"/>
                  <a:gd name="T73" fmla="*/ 858 h 1179"/>
                  <a:gd name="T74" fmla="*/ 606 w 997"/>
                  <a:gd name="T75" fmla="*/ 1011 h 1179"/>
                  <a:gd name="T76" fmla="*/ 667 w 997"/>
                  <a:gd name="T77" fmla="*/ 985 h 1179"/>
                  <a:gd name="T78" fmla="*/ 667 w 997"/>
                  <a:gd name="T79" fmla="*/ 333 h 1179"/>
                  <a:gd name="T80" fmla="*/ 667 w 997"/>
                  <a:gd name="T81" fmla="*/ 321 h 1179"/>
                  <a:gd name="T82" fmla="*/ 391 w 997"/>
                  <a:gd name="T83" fmla="*/ 64 h 1179"/>
                  <a:gd name="T84" fmla="*/ 340 w 997"/>
                  <a:gd name="T85" fmla="*/ 64 h 1179"/>
                  <a:gd name="T86" fmla="*/ 65 w 997"/>
                  <a:gd name="T87" fmla="*/ 324 h 1179"/>
                  <a:gd name="T88" fmla="*/ 65 w 997"/>
                  <a:gd name="T89" fmla="*/ 1146 h 1179"/>
                  <a:gd name="T90" fmla="*/ 32 w 997"/>
                  <a:gd name="T91" fmla="*/ 1179 h 1179"/>
                  <a:gd name="T92" fmla="*/ 0 w 997"/>
                  <a:gd name="T93" fmla="*/ 1146 h 1179"/>
                  <a:gd name="T94" fmla="*/ 0 w 997"/>
                  <a:gd name="T95" fmla="*/ 324 h 1179"/>
                  <a:gd name="T96" fmla="*/ 340 w 997"/>
                  <a:gd name="T97"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179">
                    <a:moveTo>
                      <a:pt x="340" y="0"/>
                    </a:moveTo>
                    <a:cubicBezTo>
                      <a:pt x="391" y="0"/>
                      <a:pt x="391" y="0"/>
                      <a:pt x="391" y="0"/>
                    </a:cubicBezTo>
                    <a:cubicBezTo>
                      <a:pt x="578" y="0"/>
                      <a:pt x="729" y="145"/>
                      <a:pt x="729" y="324"/>
                    </a:cubicBezTo>
                    <a:cubicBezTo>
                      <a:pt x="729" y="325"/>
                      <a:pt x="729" y="327"/>
                      <a:pt x="729" y="328"/>
                    </a:cubicBezTo>
                    <a:cubicBezTo>
                      <a:pt x="729" y="328"/>
                      <a:pt x="729" y="328"/>
                      <a:pt x="729" y="328"/>
                    </a:cubicBezTo>
                    <a:cubicBezTo>
                      <a:pt x="729" y="329"/>
                      <a:pt x="729" y="329"/>
                      <a:pt x="729" y="329"/>
                    </a:cubicBezTo>
                    <a:cubicBezTo>
                      <a:pt x="729" y="329"/>
                      <a:pt x="729" y="329"/>
                      <a:pt x="729" y="329"/>
                    </a:cubicBezTo>
                    <a:cubicBezTo>
                      <a:pt x="729" y="343"/>
                      <a:pt x="729" y="343"/>
                      <a:pt x="729" y="343"/>
                    </a:cubicBezTo>
                    <a:cubicBezTo>
                      <a:pt x="729" y="1038"/>
                      <a:pt x="729" y="985"/>
                      <a:pt x="729" y="985"/>
                    </a:cubicBezTo>
                    <a:cubicBezTo>
                      <a:pt x="729" y="1017"/>
                      <a:pt x="768" y="1033"/>
                      <a:pt x="790" y="1011"/>
                    </a:cubicBezTo>
                    <a:cubicBezTo>
                      <a:pt x="943" y="857"/>
                      <a:pt x="943" y="857"/>
                      <a:pt x="943" y="857"/>
                    </a:cubicBezTo>
                    <a:cubicBezTo>
                      <a:pt x="949" y="851"/>
                      <a:pt x="957" y="847"/>
                      <a:pt x="965" y="848"/>
                    </a:cubicBezTo>
                    <a:cubicBezTo>
                      <a:pt x="974" y="848"/>
                      <a:pt x="982" y="851"/>
                      <a:pt x="987" y="857"/>
                    </a:cubicBezTo>
                    <a:cubicBezTo>
                      <a:pt x="994" y="863"/>
                      <a:pt x="997" y="871"/>
                      <a:pt x="997" y="879"/>
                    </a:cubicBezTo>
                    <a:cubicBezTo>
                      <a:pt x="997" y="888"/>
                      <a:pt x="994" y="895"/>
                      <a:pt x="987" y="901"/>
                    </a:cubicBezTo>
                    <a:cubicBezTo>
                      <a:pt x="720" y="1169"/>
                      <a:pt x="720" y="1169"/>
                      <a:pt x="720" y="1169"/>
                    </a:cubicBezTo>
                    <a:cubicBezTo>
                      <a:pt x="719" y="1171"/>
                      <a:pt x="717" y="1172"/>
                      <a:pt x="716" y="1173"/>
                    </a:cubicBezTo>
                    <a:cubicBezTo>
                      <a:pt x="715" y="1174"/>
                      <a:pt x="715" y="1174"/>
                      <a:pt x="715" y="1174"/>
                    </a:cubicBezTo>
                    <a:cubicBezTo>
                      <a:pt x="713" y="1175"/>
                      <a:pt x="712" y="1175"/>
                      <a:pt x="710" y="1176"/>
                    </a:cubicBezTo>
                    <a:cubicBezTo>
                      <a:pt x="709" y="1177"/>
                      <a:pt x="709" y="1177"/>
                      <a:pt x="709" y="1177"/>
                    </a:cubicBezTo>
                    <a:cubicBezTo>
                      <a:pt x="709" y="1177"/>
                      <a:pt x="709" y="1177"/>
                      <a:pt x="709" y="1177"/>
                    </a:cubicBezTo>
                    <a:cubicBezTo>
                      <a:pt x="707" y="1177"/>
                      <a:pt x="706" y="1178"/>
                      <a:pt x="704" y="1178"/>
                    </a:cubicBezTo>
                    <a:cubicBezTo>
                      <a:pt x="704" y="1178"/>
                      <a:pt x="704" y="1178"/>
                      <a:pt x="704" y="1178"/>
                    </a:cubicBezTo>
                    <a:cubicBezTo>
                      <a:pt x="702" y="1179"/>
                      <a:pt x="700" y="1179"/>
                      <a:pt x="698" y="1179"/>
                    </a:cubicBezTo>
                    <a:cubicBezTo>
                      <a:pt x="696" y="1179"/>
                      <a:pt x="694" y="1179"/>
                      <a:pt x="693" y="1178"/>
                    </a:cubicBezTo>
                    <a:cubicBezTo>
                      <a:pt x="692" y="1178"/>
                      <a:pt x="692" y="1178"/>
                      <a:pt x="692" y="1178"/>
                    </a:cubicBezTo>
                    <a:cubicBezTo>
                      <a:pt x="690" y="1177"/>
                      <a:pt x="689" y="1177"/>
                      <a:pt x="687" y="1177"/>
                    </a:cubicBezTo>
                    <a:cubicBezTo>
                      <a:pt x="687" y="1176"/>
                      <a:pt x="687" y="1176"/>
                      <a:pt x="687" y="1176"/>
                    </a:cubicBezTo>
                    <a:cubicBezTo>
                      <a:pt x="685" y="1176"/>
                      <a:pt x="685" y="1176"/>
                      <a:pt x="685" y="1176"/>
                    </a:cubicBezTo>
                    <a:cubicBezTo>
                      <a:pt x="684" y="1175"/>
                      <a:pt x="682" y="1175"/>
                      <a:pt x="681" y="1174"/>
                    </a:cubicBezTo>
                    <a:cubicBezTo>
                      <a:pt x="680" y="1173"/>
                      <a:pt x="680" y="1173"/>
                      <a:pt x="680" y="1173"/>
                    </a:cubicBezTo>
                    <a:cubicBezTo>
                      <a:pt x="679" y="1172"/>
                      <a:pt x="677" y="1171"/>
                      <a:pt x="676" y="1169"/>
                    </a:cubicBezTo>
                    <a:cubicBezTo>
                      <a:pt x="409" y="901"/>
                      <a:pt x="409" y="901"/>
                      <a:pt x="409" y="901"/>
                    </a:cubicBezTo>
                    <a:cubicBezTo>
                      <a:pt x="402" y="895"/>
                      <a:pt x="399" y="888"/>
                      <a:pt x="399" y="879"/>
                    </a:cubicBezTo>
                    <a:cubicBezTo>
                      <a:pt x="399" y="871"/>
                      <a:pt x="402" y="863"/>
                      <a:pt x="408" y="858"/>
                    </a:cubicBezTo>
                    <a:cubicBezTo>
                      <a:pt x="414" y="851"/>
                      <a:pt x="422" y="847"/>
                      <a:pt x="431" y="848"/>
                    </a:cubicBezTo>
                    <a:cubicBezTo>
                      <a:pt x="439" y="848"/>
                      <a:pt x="447" y="852"/>
                      <a:pt x="453" y="858"/>
                    </a:cubicBezTo>
                    <a:cubicBezTo>
                      <a:pt x="606" y="1011"/>
                      <a:pt x="606" y="1011"/>
                      <a:pt x="606" y="1011"/>
                    </a:cubicBezTo>
                    <a:cubicBezTo>
                      <a:pt x="628" y="1033"/>
                      <a:pt x="667" y="1017"/>
                      <a:pt x="667" y="985"/>
                    </a:cubicBezTo>
                    <a:cubicBezTo>
                      <a:pt x="667" y="333"/>
                      <a:pt x="667" y="333"/>
                      <a:pt x="667" y="333"/>
                    </a:cubicBezTo>
                    <a:cubicBezTo>
                      <a:pt x="667" y="330"/>
                      <a:pt x="667" y="325"/>
                      <a:pt x="667" y="321"/>
                    </a:cubicBezTo>
                    <a:cubicBezTo>
                      <a:pt x="667" y="178"/>
                      <a:pt x="542" y="64"/>
                      <a:pt x="391" y="64"/>
                    </a:cubicBezTo>
                    <a:cubicBezTo>
                      <a:pt x="340" y="64"/>
                      <a:pt x="340" y="64"/>
                      <a:pt x="340" y="64"/>
                    </a:cubicBezTo>
                    <a:cubicBezTo>
                      <a:pt x="188" y="64"/>
                      <a:pt x="65" y="181"/>
                      <a:pt x="65" y="324"/>
                    </a:cubicBezTo>
                    <a:cubicBezTo>
                      <a:pt x="65" y="1146"/>
                      <a:pt x="65" y="1146"/>
                      <a:pt x="65" y="1146"/>
                    </a:cubicBezTo>
                    <a:cubicBezTo>
                      <a:pt x="65" y="1164"/>
                      <a:pt x="50" y="1179"/>
                      <a:pt x="32" y="1179"/>
                    </a:cubicBezTo>
                    <a:cubicBezTo>
                      <a:pt x="15" y="1179"/>
                      <a:pt x="0" y="1164"/>
                      <a:pt x="0" y="1146"/>
                    </a:cubicBezTo>
                    <a:cubicBezTo>
                      <a:pt x="0" y="324"/>
                      <a:pt x="0" y="324"/>
                      <a:pt x="0" y="324"/>
                    </a:cubicBezTo>
                    <a:cubicBezTo>
                      <a:pt x="0" y="145"/>
                      <a:pt x="153" y="0"/>
                      <a:pt x="340" y="0"/>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6" name="Group 55">
            <a:extLst>
              <a:ext uri="{FF2B5EF4-FFF2-40B4-BE49-F238E27FC236}">
                <a16:creationId xmlns:a16="http://schemas.microsoft.com/office/drawing/2014/main" id="{20F476CA-5248-4765-88FA-A27B02AC13FD}"/>
              </a:ext>
            </a:extLst>
          </p:cNvPr>
          <p:cNvGrpSpPr>
            <a:grpSpLocks noChangeAspect="1"/>
          </p:cNvGrpSpPr>
          <p:nvPr/>
        </p:nvGrpSpPr>
        <p:grpSpPr>
          <a:xfrm>
            <a:off x="361129" y="3981466"/>
            <a:ext cx="955610" cy="956495"/>
            <a:chOff x="5273802" y="2606040"/>
            <a:chExt cx="1644396" cy="1645920"/>
          </a:xfrm>
        </p:grpSpPr>
        <p:sp>
          <p:nvSpPr>
            <p:cNvPr id="57" name="AutoShape 13">
              <a:extLst>
                <a:ext uri="{FF2B5EF4-FFF2-40B4-BE49-F238E27FC236}">
                  <a16:creationId xmlns:a16="http://schemas.microsoft.com/office/drawing/2014/main" id="{FF53376E-13BE-44B5-84B6-7D7817E15ED3}"/>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8" name="Group 57">
              <a:extLst>
                <a:ext uri="{FF2B5EF4-FFF2-40B4-BE49-F238E27FC236}">
                  <a16:creationId xmlns:a16="http://schemas.microsoft.com/office/drawing/2014/main" id="{D820436D-0DF4-4357-8FBB-F5B3D209F120}"/>
                </a:ext>
              </a:extLst>
            </p:cNvPr>
            <p:cNvGrpSpPr/>
            <p:nvPr/>
          </p:nvGrpSpPr>
          <p:grpSpPr>
            <a:xfrm>
              <a:off x="5716143" y="2779014"/>
              <a:ext cx="755142" cy="1294257"/>
              <a:chOff x="5716143" y="2779014"/>
              <a:chExt cx="755142" cy="1294257"/>
            </a:xfrm>
          </p:grpSpPr>
          <p:sp>
            <p:nvSpPr>
              <p:cNvPr id="59" name="Freeform 15">
                <a:extLst>
                  <a:ext uri="{FF2B5EF4-FFF2-40B4-BE49-F238E27FC236}">
                    <a16:creationId xmlns:a16="http://schemas.microsoft.com/office/drawing/2014/main" id="{A5E10C62-D8B7-44B9-B1AF-627A97B69FA3}"/>
                  </a:ext>
                </a:extLst>
              </p:cNvPr>
              <p:cNvSpPr>
                <a:spLocks noEditPoints="1"/>
              </p:cNvSpPr>
              <p:nvPr/>
            </p:nvSpPr>
            <p:spPr bwMode="auto">
              <a:xfrm>
                <a:off x="5716143" y="2779014"/>
                <a:ext cx="755142" cy="1294257"/>
              </a:xfrm>
              <a:custGeom>
                <a:avLst/>
                <a:gdLst>
                  <a:gd name="T0" fmla="*/ 882 w 1058"/>
                  <a:gd name="T1" fmla="*/ 301 h 1812"/>
                  <a:gd name="T2" fmla="*/ 882 w 1058"/>
                  <a:gd name="T3" fmla="*/ 22 h 1812"/>
                  <a:gd name="T4" fmla="*/ 882 w 1058"/>
                  <a:gd name="T5" fmla="*/ 19 h 1812"/>
                  <a:gd name="T6" fmla="*/ 881 w 1058"/>
                  <a:gd name="T7" fmla="*/ 17 h 1812"/>
                  <a:gd name="T8" fmla="*/ 881 w 1058"/>
                  <a:gd name="T9" fmla="*/ 15 h 1812"/>
                  <a:gd name="T10" fmla="*/ 880 w 1058"/>
                  <a:gd name="T11" fmla="*/ 13 h 1812"/>
                  <a:gd name="T12" fmla="*/ 879 w 1058"/>
                  <a:gd name="T13" fmla="*/ 12 h 1812"/>
                  <a:gd name="T14" fmla="*/ 878 w 1058"/>
                  <a:gd name="T15" fmla="*/ 10 h 1812"/>
                  <a:gd name="T16" fmla="*/ 877 w 1058"/>
                  <a:gd name="T17" fmla="*/ 8 h 1812"/>
                  <a:gd name="T18" fmla="*/ 876 w 1058"/>
                  <a:gd name="T19" fmla="*/ 7 h 1812"/>
                  <a:gd name="T20" fmla="*/ 874 w 1058"/>
                  <a:gd name="T21" fmla="*/ 5 h 1812"/>
                  <a:gd name="T22" fmla="*/ 872 w 1058"/>
                  <a:gd name="T23" fmla="*/ 4 h 1812"/>
                  <a:gd name="T24" fmla="*/ 871 w 1058"/>
                  <a:gd name="T25" fmla="*/ 3 h 1812"/>
                  <a:gd name="T26" fmla="*/ 869 w 1058"/>
                  <a:gd name="T27" fmla="*/ 2 h 1812"/>
                  <a:gd name="T28" fmla="*/ 867 w 1058"/>
                  <a:gd name="T29" fmla="*/ 1 h 1812"/>
                  <a:gd name="T30" fmla="*/ 865 w 1058"/>
                  <a:gd name="T31" fmla="*/ 0 h 1812"/>
                  <a:gd name="T32" fmla="*/ 862 w 1058"/>
                  <a:gd name="T33" fmla="*/ 0 h 1812"/>
                  <a:gd name="T34" fmla="*/ 860 w 1058"/>
                  <a:gd name="T35" fmla="*/ 0 h 1812"/>
                  <a:gd name="T36" fmla="*/ 22 w 1058"/>
                  <a:gd name="T37" fmla="*/ 0 h 1812"/>
                  <a:gd name="T38" fmla="*/ 0 w 1058"/>
                  <a:gd name="T39" fmla="*/ 1489 h 1812"/>
                  <a:gd name="T40" fmla="*/ 176 w 1058"/>
                  <a:gd name="T41" fmla="*/ 1511 h 1812"/>
                  <a:gd name="T42" fmla="*/ 198 w 1058"/>
                  <a:gd name="T43" fmla="*/ 1812 h 1812"/>
                  <a:gd name="T44" fmla="*/ 1058 w 1058"/>
                  <a:gd name="T45" fmla="*/ 1790 h 1812"/>
                  <a:gd name="T46" fmla="*/ 1036 w 1058"/>
                  <a:gd name="T47" fmla="*/ 301 h 1812"/>
                  <a:gd name="T48" fmla="*/ 838 w 1058"/>
                  <a:gd name="T49" fmla="*/ 56 h 1812"/>
                  <a:gd name="T50" fmla="*/ 300 w 1058"/>
                  <a:gd name="T51" fmla="*/ 301 h 1812"/>
                  <a:gd name="T52" fmla="*/ 44 w 1058"/>
                  <a:gd name="T53" fmla="*/ 44 h 1812"/>
                  <a:gd name="T54" fmla="*/ 189 w 1058"/>
                  <a:gd name="T55" fmla="*/ 303 h 1812"/>
                  <a:gd name="T56" fmla="*/ 187 w 1058"/>
                  <a:gd name="T57" fmla="*/ 304 h 1812"/>
                  <a:gd name="T58" fmla="*/ 186 w 1058"/>
                  <a:gd name="T59" fmla="*/ 305 h 1812"/>
                  <a:gd name="T60" fmla="*/ 184 w 1058"/>
                  <a:gd name="T61" fmla="*/ 306 h 1812"/>
                  <a:gd name="T62" fmla="*/ 183 w 1058"/>
                  <a:gd name="T63" fmla="*/ 307 h 1812"/>
                  <a:gd name="T64" fmla="*/ 181 w 1058"/>
                  <a:gd name="T65" fmla="*/ 309 h 1812"/>
                  <a:gd name="T66" fmla="*/ 180 w 1058"/>
                  <a:gd name="T67" fmla="*/ 311 h 1812"/>
                  <a:gd name="T68" fmla="*/ 179 w 1058"/>
                  <a:gd name="T69" fmla="*/ 313 h 1812"/>
                  <a:gd name="T70" fmla="*/ 178 w 1058"/>
                  <a:gd name="T71" fmla="*/ 315 h 1812"/>
                  <a:gd name="T72" fmla="*/ 177 w 1058"/>
                  <a:gd name="T73" fmla="*/ 317 h 1812"/>
                  <a:gd name="T74" fmla="*/ 177 w 1058"/>
                  <a:gd name="T75" fmla="*/ 319 h 1812"/>
                  <a:gd name="T76" fmla="*/ 176 w 1058"/>
                  <a:gd name="T77" fmla="*/ 321 h 1812"/>
                  <a:gd name="T78" fmla="*/ 176 w 1058"/>
                  <a:gd name="T79" fmla="*/ 323 h 1812"/>
                  <a:gd name="T80" fmla="*/ 44 w 1058"/>
                  <a:gd name="T81" fmla="*/ 1467 h 1812"/>
                  <a:gd name="T82" fmla="*/ 220 w 1058"/>
                  <a:gd name="T83" fmla="*/ 1768 h 1812"/>
                  <a:gd name="T84" fmla="*/ 1014 w 1058"/>
                  <a:gd name="T85" fmla="*/ 34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8" h="1812">
                    <a:moveTo>
                      <a:pt x="1036" y="301"/>
                    </a:moveTo>
                    <a:cubicBezTo>
                      <a:pt x="882" y="301"/>
                      <a:pt x="882" y="301"/>
                      <a:pt x="882" y="301"/>
                    </a:cubicBezTo>
                    <a:cubicBezTo>
                      <a:pt x="882" y="22"/>
                      <a:pt x="882" y="22"/>
                      <a:pt x="882" y="22"/>
                    </a:cubicBezTo>
                    <a:cubicBezTo>
                      <a:pt x="882" y="22"/>
                      <a:pt x="882" y="22"/>
                      <a:pt x="882" y="22"/>
                    </a:cubicBezTo>
                    <a:cubicBezTo>
                      <a:pt x="882" y="21"/>
                      <a:pt x="882" y="21"/>
                      <a:pt x="882" y="20"/>
                    </a:cubicBezTo>
                    <a:cubicBezTo>
                      <a:pt x="882" y="20"/>
                      <a:pt x="882" y="20"/>
                      <a:pt x="882" y="19"/>
                    </a:cubicBezTo>
                    <a:cubicBezTo>
                      <a:pt x="881" y="19"/>
                      <a:pt x="881" y="19"/>
                      <a:pt x="881" y="18"/>
                    </a:cubicBezTo>
                    <a:cubicBezTo>
                      <a:pt x="881" y="18"/>
                      <a:pt x="881" y="17"/>
                      <a:pt x="881" y="17"/>
                    </a:cubicBezTo>
                    <a:cubicBezTo>
                      <a:pt x="881" y="17"/>
                      <a:pt x="881" y="17"/>
                      <a:pt x="881" y="16"/>
                    </a:cubicBezTo>
                    <a:cubicBezTo>
                      <a:pt x="881" y="16"/>
                      <a:pt x="881" y="15"/>
                      <a:pt x="881" y="15"/>
                    </a:cubicBezTo>
                    <a:cubicBezTo>
                      <a:pt x="880" y="15"/>
                      <a:pt x="880" y="14"/>
                      <a:pt x="880" y="14"/>
                    </a:cubicBezTo>
                    <a:cubicBezTo>
                      <a:pt x="880" y="14"/>
                      <a:pt x="880" y="13"/>
                      <a:pt x="880" y="13"/>
                    </a:cubicBezTo>
                    <a:cubicBezTo>
                      <a:pt x="880" y="13"/>
                      <a:pt x="880" y="13"/>
                      <a:pt x="880" y="13"/>
                    </a:cubicBezTo>
                    <a:cubicBezTo>
                      <a:pt x="880" y="13"/>
                      <a:pt x="880" y="12"/>
                      <a:pt x="879" y="12"/>
                    </a:cubicBezTo>
                    <a:cubicBezTo>
                      <a:pt x="879" y="12"/>
                      <a:pt x="879" y="11"/>
                      <a:pt x="879" y="11"/>
                    </a:cubicBezTo>
                    <a:cubicBezTo>
                      <a:pt x="879" y="11"/>
                      <a:pt x="878" y="10"/>
                      <a:pt x="878" y="10"/>
                    </a:cubicBezTo>
                    <a:cubicBezTo>
                      <a:pt x="878" y="10"/>
                      <a:pt x="878" y="9"/>
                      <a:pt x="878" y="9"/>
                    </a:cubicBezTo>
                    <a:cubicBezTo>
                      <a:pt x="877" y="9"/>
                      <a:pt x="877" y="9"/>
                      <a:pt x="877" y="8"/>
                    </a:cubicBezTo>
                    <a:cubicBezTo>
                      <a:pt x="877" y="8"/>
                      <a:pt x="877" y="8"/>
                      <a:pt x="876" y="8"/>
                    </a:cubicBezTo>
                    <a:cubicBezTo>
                      <a:pt x="876" y="7"/>
                      <a:pt x="876" y="7"/>
                      <a:pt x="876" y="7"/>
                    </a:cubicBezTo>
                    <a:cubicBezTo>
                      <a:pt x="875" y="6"/>
                      <a:pt x="875" y="6"/>
                      <a:pt x="875" y="6"/>
                    </a:cubicBezTo>
                    <a:cubicBezTo>
                      <a:pt x="875" y="6"/>
                      <a:pt x="874" y="5"/>
                      <a:pt x="874" y="5"/>
                    </a:cubicBezTo>
                    <a:cubicBezTo>
                      <a:pt x="874" y="5"/>
                      <a:pt x="874" y="5"/>
                      <a:pt x="873" y="5"/>
                    </a:cubicBezTo>
                    <a:cubicBezTo>
                      <a:pt x="873" y="4"/>
                      <a:pt x="873" y="4"/>
                      <a:pt x="872" y="4"/>
                    </a:cubicBezTo>
                    <a:cubicBezTo>
                      <a:pt x="872" y="4"/>
                      <a:pt x="872" y="3"/>
                      <a:pt x="872" y="3"/>
                    </a:cubicBezTo>
                    <a:cubicBezTo>
                      <a:pt x="871" y="3"/>
                      <a:pt x="871" y="3"/>
                      <a:pt x="871" y="3"/>
                    </a:cubicBezTo>
                    <a:cubicBezTo>
                      <a:pt x="870" y="3"/>
                      <a:pt x="870" y="2"/>
                      <a:pt x="870" y="2"/>
                    </a:cubicBezTo>
                    <a:cubicBezTo>
                      <a:pt x="869" y="2"/>
                      <a:pt x="869" y="2"/>
                      <a:pt x="869" y="2"/>
                    </a:cubicBezTo>
                    <a:cubicBezTo>
                      <a:pt x="868" y="2"/>
                      <a:pt x="868" y="1"/>
                      <a:pt x="868" y="1"/>
                    </a:cubicBezTo>
                    <a:cubicBezTo>
                      <a:pt x="867" y="1"/>
                      <a:pt x="867" y="1"/>
                      <a:pt x="867" y="1"/>
                    </a:cubicBezTo>
                    <a:cubicBezTo>
                      <a:pt x="866" y="1"/>
                      <a:pt x="866" y="1"/>
                      <a:pt x="866" y="1"/>
                    </a:cubicBezTo>
                    <a:cubicBezTo>
                      <a:pt x="865" y="1"/>
                      <a:pt x="865" y="0"/>
                      <a:pt x="865" y="0"/>
                    </a:cubicBezTo>
                    <a:cubicBezTo>
                      <a:pt x="864" y="0"/>
                      <a:pt x="864" y="0"/>
                      <a:pt x="864" y="0"/>
                    </a:cubicBezTo>
                    <a:cubicBezTo>
                      <a:pt x="863" y="0"/>
                      <a:pt x="863" y="0"/>
                      <a:pt x="862" y="0"/>
                    </a:cubicBezTo>
                    <a:cubicBezTo>
                      <a:pt x="862" y="0"/>
                      <a:pt x="862" y="0"/>
                      <a:pt x="862" y="0"/>
                    </a:cubicBezTo>
                    <a:cubicBezTo>
                      <a:pt x="861" y="0"/>
                      <a:pt x="861" y="0"/>
                      <a:pt x="860" y="0"/>
                    </a:cubicBezTo>
                    <a:cubicBezTo>
                      <a:pt x="860" y="0"/>
                      <a:pt x="860" y="0"/>
                      <a:pt x="860" y="0"/>
                    </a:cubicBezTo>
                    <a:cubicBezTo>
                      <a:pt x="22" y="0"/>
                      <a:pt x="22" y="0"/>
                      <a:pt x="22" y="0"/>
                    </a:cubicBezTo>
                    <a:cubicBezTo>
                      <a:pt x="10" y="0"/>
                      <a:pt x="0" y="10"/>
                      <a:pt x="0" y="22"/>
                    </a:cubicBezTo>
                    <a:cubicBezTo>
                      <a:pt x="0" y="1489"/>
                      <a:pt x="0" y="1489"/>
                      <a:pt x="0" y="1489"/>
                    </a:cubicBezTo>
                    <a:cubicBezTo>
                      <a:pt x="0" y="1502"/>
                      <a:pt x="10" y="1511"/>
                      <a:pt x="22" y="1511"/>
                    </a:cubicBezTo>
                    <a:cubicBezTo>
                      <a:pt x="176" y="1511"/>
                      <a:pt x="176" y="1511"/>
                      <a:pt x="176" y="1511"/>
                    </a:cubicBezTo>
                    <a:cubicBezTo>
                      <a:pt x="176" y="1790"/>
                      <a:pt x="176" y="1790"/>
                      <a:pt x="176" y="1790"/>
                    </a:cubicBezTo>
                    <a:cubicBezTo>
                      <a:pt x="176" y="1802"/>
                      <a:pt x="186" y="1812"/>
                      <a:pt x="198" y="1812"/>
                    </a:cubicBezTo>
                    <a:cubicBezTo>
                      <a:pt x="1036" y="1812"/>
                      <a:pt x="1036" y="1812"/>
                      <a:pt x="1036" y="1812"/>
                    </a:cubicBezTo>
                    <a:cubicBezTo>
                      <a:pt x="1048" y="1812"/>
                      <a:pt x="1058" y="1802"/>
                      <a:pt x="1058" y="1790"/>
                    </a:cubicBezTo>
                    <a:cubicBezTo>
                      <a:pt x="1058" y="323"/>
                      <a:pt x="1058" y="323"/>
                      <a:pt x="1058" y="323"/>
                    </a:cubicBezTo>
                    <a:cubicBezTo>
                      <a:pt x="1058" y="311"/>
                      <a:pt x="1048" y="301"/>
                      <a:pt x="1036" y="301"/>
                    </a:cubicBezTo>
                    <a:close/>
                    <a:moveTo>
                      <a:pt x="300" y="301"/>
                    </a:moveTo>
                    <a:cubicBezTo>
                      <a:pt x="838" y="56"/>
                      <a:pt x="838" y="56"/>
                      <a:pt x="838" y="56"/>
                    </a:cubicBezTo>
                    <a:cubicBezTo>
                      <a:pt x="838" y="301"/>
                      <a:pt x="838" y="301"/>
                      <a:pt x="838" y="301"/>
                    </a:cubicBezTo>
                    <a:lnTo>
                      <a:pt x="300" y="301"/>
                    </a:lnTo>
                    <a:close/>
                    <a:moveTo>
                      <a:pt x="44" y="1467"/>
                    </a:moveTo>
                    <a:cubicBezTo>
                      <a:pt x="44" y="44"/>
                      <a:pt x="44" y="44"/>
                      <a:pt x="44" y="44"/>
                    </a:cubicBezTo>
                    <a:cubicBezTo>
                      <a:pt x="758" y="44"/>
                      <a:pt x="758" y="44"/>
                      <a:pt x="758" y="44"/>
                    </a:cubicBezTo>
                    <a:cubicBezTo>
                      <a:pt x="189" y="303"/>
                      <a:pt x="189" y="303"/>
                      <a:pt x="189" y="303"/>
                    </a:cubicBezTo>
                    <a:cubicBezTo>
                      <a:pt x="189" y="303"/>
                      <a:pt x="189" y="303"/>
                      <a:pt x="189" y="303"/>
                    </a:cubicBezTo>
                    <a:cubicBezTo>
                      <a:pt x="188" y="303"/>
                      <a:pt x="188" y="303"/>
                      <a:pt x="187" y="304"/>
                    </a:cubicBezTo>
                    <a:cubicBezTo>
                      <a:pt x="187" y="304"/>
                      <a:pt x="187" y="304"/>
                      <a:pt x="187" y="304"/>
                    </a:cubicBezTo>
                    <a:cubicBezTo>
                      <a:pt x="186" y="304"/>
                      <a:pt x="186" y="305"/>
                      <a:pt x="186" y="305"/>
                    </a:cubicBezTo>
                    <a:cubicBezTo>
                      <a:pt x="185" y="305"/>
                      <a:pt x="185" y="305"/>
                      <a:pt x="185" y="305"/>
                    </a:cubicBezTo>
                    <a:cubicBezTo>
                      <a:pt x="185" y="306"/>
                      <a:pt x="184" y="306"/>
                      <a:pt x="184" y="306"/>
                    </a:cubicBezTo>
                    <a:cubicBezTo>
                      <a:pt x="184" y="306"/>
                      <a:pt x="183" y="307"/>
                      <a:pt x="183" y="307"/>
                    </a:cubicBezTo>
                    <a:cubicBezTo>
                      <a:pt x="183" y="307"/>
                      <a:pt x="183" y="307"/>
                      <a:pt x="183" y="307"/>
                    </a:cubicBezTo>
                    <a:cubicBezTo>
                      <a:pt x="182" y="308"/>
                      <a:pt x="182" y="308"/>
                      <a:pt x="182" y="308"/>
                    </a:cubicBezTo>
                    <a:cubicBezTo>
                      <a:pt x="181" y="309"/>
                      <a:pt x="181" y="309"/>
                      <a:pt x="181" y="309"/>
                    </a:cubicBezTo>
                    <a:cubicBezTo>
                      <a:pt x="181" y="309"/>
                      <a:pt x="181" y="310"/>
                      <a:pt x="180" y="310"/>
                    </a:cubicBezTo>
                    <a:cubicBezTo>
                      <a:pt x="180" y="310"/>
                      <a:pt x="180" y="311"/>
                      <a:pt x="180" y="311"/>
                    </a:cubicBezTo>
                    <a:cubicBezTo>
                      <a:pt x="180" y="311"/>
                      <a:pt x="179" y="311"/>
                      <a:pt x="179" y="312"/>
                    </a:cubicBezTo>
                    <a:cubicBezTo>
                      <a:pt x="179" y="312"/>
                      <a:pt x="179" y="312"/>
                      <a:pt x="179" y="313"/>
                    </a:cubicBezTo>
                    <a:cubicBezTo>
                      <a:pt x="179" y="313"/>
                      <a:pt x="178" y="313"/>
                      <a:pt x="178" y="314"/>
                    </a:cubicBezTo>
                    <a:cubicBezTo>
                      <a:pt x="178" y="314"/>
                      <a:pt x="178" y="314"/>
                      <a:pt x="178" y="315"/>
                    </a:cubicBezTo>
                    <a:cubicBezTo>
                      <a:pt x="178" y="315"/>
                      <a:pt x="178" y="315"/>
                      <a:pt x="178" y="316"/>
                    </a:cubicBezTo>
                    <a:cubicBezTo>
                      <a:pt x="177" y="316"/>
                      <a:pt x="177" y="316"/>
                      <a:pt x="177" y="317"/>
                    </a:cubicBezTo>
                    <a:cubicBezTo>
                      <a:pt x="177" y="317"/>
                      <a:pt x="177" y="317"/>
                      <a:pt x="177" y="318"/>
                    </a:cubicBezTo>
                    <a:cubicBezTo>
                      <a:pt x="177" y="318"/>
                      <a:pt x="177" y="318"/>
                      <a:pt x="177" y="319"/>
                    </a:cubicBezTo>
                    <a:cubicBezTo>
                      <a:pt x="177" y="319"/>
                      <a:pt x="177" y="319"/>
                      <a:pt x="177" y="320"/>
                    </a:cubicBezTo>
                    <a:cubicBezTo>
                      <a:pt x="177" y="320"/>
                      <a:pt x="176" y="320"/>
                      <a:pt x="176" y="321"/>
                    </a:cubicBezTo>
                    <a:cubicBezTo>
                      <a:pt x="176" y="321"/>
                      <a:pt x="176" y="322"/>
                      <a:pt x="176" y="322"/>
                    </a:cubicBezTo>
                    <a:cubicBezTo>
                      <a:pt x="176" y="322"/>
                      <a:pt x="176" y="323"/>
                      <a:pt x="176" y="323"/>
                    </a:cubicBezTo>
                    <a:cubicBezTo>
                      <a:pt x="176" y="1467"/>
                      <a:pt x="176" y="1467"/>
                      <a:pt x="176" y="1467"/>
                    </a:cubicBezTo>
                    <a:lnTo>
                      <a:pt x="44" y="1467"/>
                    </a:lnTo>
                    <a:close/>
                    <a:moveTo>
                      <a:pt x="1014" y="1768"/>
                    </a:moveTo>
                    <a:cubicBezTo>
                      <a:pt x="220" y="1768"/>
                      <a:pt x="220" y="1768"/>
                      <a:pt x="220" y="1768"/>
                    </a:cubicBezTo>
                    <a:cubicBezTo>
                      <a:pt x="220" y="345"/>
                      <a:pt x="220" y="345"/>
                      <a:pt x="220" y="345"/>
                    </a:cubicBezTo>
                    <a:cubicBezTo>
                      <a:pt x="1014" y="345"/>
                      <a:pt x="1014" y="345"/>
                      <a:pt x="1014" y="345"/>
                    </a:cubicBezTo>
                    <a:lnTo>
                      <a:pt x="1014" y="1768"/>
                    </a:ln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6">
                <a:extLst>
                  <a:ext uri="{FF2B5EF4-FFF2-40B4-BE49-F238E27FC236}">
                    <a16:creationId xmlns:a16="http://schemas.microsoft.com/office/drawing/2014/main" id="{370F3FA7-F1E8-489F-9D16-3C70FF55ED16}"/>
                  </a:ext>
                </a:extLst>
              </p:cNvPr>
              <p:cNvSpPr>
                <a:spLocks noEditPoints="1"/>
              </p:cNvSpPr>
              <p:nvPr/>
            </p:nvSpPr>
            <p:spPr bwMode="auto">
              <a:xfrm>
                <a:off x="5931789" y="3151251"/>
                <a:ext cx="449580" cy="780669"/>
              </a:xfrm>
              <a:custGeom>
                <a:avLst/>
                <a:gdLst>
                  <a:gd name="T0" fmla="*/ 629 w 630"/>
                  <a:gd name="T1" fmla="*/ 10 h 1093"/>
                  <a:gd name="T2" fmla="*/ 629 w 630"/>
                  <a:gd name="T3" fmla="*/ 215 h 1093"/>
                  <a:gd name="T4" fmla="*/ 619 w 630"/>
                  <a:gd name="T5" fmla="*/ 225 h 1093"/>
                  <a:gd name="T6" fmla="*/ 11 w 630"/>
                  <a:gd name="T7" fmla="*/ 225 h 1093"/>
                  <a:gd name="T8" fmla="*/ 1 w 630"/>
                  <a:gd name="T9" fmla="*/ 215 h 1093"/>
                  <a:gd name="T10" fmla="*/ 1 w 630"/>
                  <a:gd name="T11" fmla="*/ 10 h 1093"/>
                  <a:gd name="T12" fmla="*/ 11 w 630"/>
                  <a:gd name="T13" fmla="*/ 0 h 1093"/>
                  <a:gd name="T14" fmla="*/ 619 w 630"/>
                  <a:gd name="T15" fmla="*/ 0 h 1093"/>
                  <a:gd name="T16" fmla="*/ 629 w 630"/>
                  <a:gd name="T17" fmla="*/ 10 h 1093"/>
                  <a:gd name="T18" fmla="*/ 630 w 630"/>
                  <a:gd name="T19" fmla="*/ 412 h 1093"/>
                  <a:gd name="T20" fmla="*/ 608 w 630"/>
                  <a:gd name="T21" fmla="*/ 390 h 1093"/>
                  <a:gd name="T22" fmla="*/ 22 w 630"/>
                  <a:gd name="T23" fmla="*/ 390 h 1093"/>
                  <a:gd name="T24" fmla="*/ 0 w 630"/>
                  <a:gd name="T25" fmla="*/ 412 h 1093"/>
                  <a:gd name="T26" fmla="*/ 22 w 630"/>
                  <a:gd name="T27" fmla="*/ 434 h 1093"/>
                  <a:gd name="T28" fmla="*/ 608 w 630"/>
                  <a:gd name="T29" fmla="*/ 434 h 1093"/>
                  <a:gd name="T30" fmla="*/ 630 w 630"/>
                  <a:gd name="T31" fmla="*/ 412 h 1093"/>
                  <a:gd name="T32" fmla="*/ 630 w 630"/>
                  <a:gd name="T33" fmla="*/ 544 h 1093"/>
                  <a:gd name="T34" fmla="*/ 608 w 630"/>
                  <a:gd name="T35" fmla="*/ 522 h 1093"/>
                  <a:gd name="T36" fmla="*/ 22 w 630"/>
                  <a:gd name="T37" fmla="*/ 522 h 1093"/>
                  <a:gd name="T38" fmla="*/ 0 w 630"/>
                  <a:gd name="T39" fmla="*/ 544 h 1093"/>
                  <a:gd name="T40" fmla="*/ 22 w 630"/>
                  <a:gd name="T41" fmla="*/ 566 h 1093"/>
                  <a:gd name="T42" fmla="*/ 608 w 630"/>
                  <a:gd name="T43" fmla="*/ 566 h 1093"/>
                  <a:gd name="T44" fmla="*/ 630 w 630"/>
                  <a:gd name="T45" fmla="*/ 544 h 1093"/>
                  <a:gd name="T46" fmla="*/ 630 w 630"/>
                  <a:gd name="T47" fmla="*/ 676 h 1093"/>
                  <a:gd name="T48" fmla="*/ 608 w 630"/>
                  <a:gd name="T49" fmla="*/ 654 h 1093"/>
                  <a:gd name="T50" fmla="*/ 22 w 630"/>
                  <a:gd name="T51" fmla="*/ 654 h 1093"/>
                  <a:gd name="T52" fmla="*/ 0 w 630"/>
                  <a:gd name="T53" fmla="*/ 676 h 1093"/>
                  <a:gd name="T54" fmla="*/ 22 w 630"/>
                  <a:gd name="T55" fmla="*/ 698 h 1093"/>
                  <a:gd name="T56" fmla="*/ 608 w 630"/>
                  <a:gd name="T57" fmla="*/ 698 h 1093"/>
                  <a:gd name="T58" fmla="*/ 630 w 630"/>
                  <a:gd name="T59" fmla="*/ 676 h 1093"/>
                  <a:gd name="T60" fmla="*/ 630 w 630"/>
                  <a:gd name="T61" fmla="*/ 807 h 1093"/>
                  <a:gd name="T62" fmla="*/ 608 w 630"/>
                  <a:gd name="T63" fmla="*/ 785 h 1093"/>
                  <a:gd name="T64" fmla="*/ 22 w 630"/>
                  <a:gd name="T65" fmla="*/ 785 h 1093"/>
                  <a:gd name="T66" fmla="*/ 0 w 630"/>
                  <a:gd name="T67" fmla="*/ 807 h 1093"/>
                  <a:gd name="T68" fmla="*/ 22 w 630"/>
                  <a:gd name="T69" fmla="*/ 829 h 1093"/>
                  <a:gd name="T70" fmla="*/ 608 w 630"/>
                  <a:gd name="T71" fmla="*/ 829 h 1093"/>
                  <a:gd name="T72" fmla="*/ 630 w 630"/>
                  <a:gd name="T73" fmla="*/ 807 h 1093"/>
                  <a:gd name="T74" fmla="*/ 630 w 630"/>
                  <a:gd name="T75" fmla="*/ 939 h 1093"/>
                  <a:gd name="T76" fmla="*/ 608 w 630"/>
                  <a:gd name="T77" fmla="*/ 917 h 1093"/>
                  <a:gd name="T78" fmla="*/ 22 w 630"/>
                  <a:gd name="T79" fmla="*/ 917 h 1093"/>
                  <a:gd name="T80" fmla="*/ 0 w 630"/>
                  <a:gd name="T81" fmla="*/ 939 h 1093"/>
                  <a:gd name="T82" fmla="*/ 22 w 630"/>
                  <a:gd name="T83" fmla="*/ 961 h 1093"/>
                  <a:gd name="T84" fmla="*/ 608 w 630"/>
                  <a:gd name="T85" fmla="*/ 961 h 1093"/>
                  <a:gd name="T86" fmla="*/ 630 w 630"/>
                  <a:gd name="T87" fmla="*/ 939 h 1093"/>
                  <a:gd name="T88" fmla="*/ 630 w 630"/>
                  <a:gd name="T89" fmla="*/ 1071 h 1093"/>
                  <a:gd name="T90" fmla="*/ 608 w 630"/>
                  <a:gd name="T91" fmla="*/ 1049 h 1093"/>
                  <a:gd name="T92" fmla="*/ 22 w 630"/>
                  <a:gd name="T93" fmla="*/ 1049 h 1093"/>
                  <a:gd name="T94" fmla="*/ 0 w 630"/>
                  <a:gd name="T95" fmla="*/ 1071 h 1093"/>
                  <a:gd name="T96" fmla="*/ 22 w 630"/>
                  <a:gd name="T97" fmla="*/ 1093 h 1093"/>
                  <a:gd name="T98" fmla="*/ 608 w 630"/>
                  <a:gd name="T99" fmla="*/ 1093 h 1093"/>
                  <a:gd name="T100" fmla="*/ 630 w 630"/>
                  <a:gd name="T101" fmla="*/ 1071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0" h="1093">
                    <a:moveTo>
                      <a:pt x="629" y="10"/>
                    </a:moveTo>
                    <a:cubicBezTo>
                      <a:pt x="629" y="215"/>
                      <a:pt x="629" y="215"/>
                      <a:pt x="629" y="215"/>
                    </a:cubicBezTo>
                    <a:cubicBezTo>
                      <a:pt x="629" y="220"/>
                      <a:pt x="625" y="225"/>
                      <a:pt x="619" y="225"/>
                    </a:cubicBezTo>
                    <a:cubicBezTo>
                      <a:pt x="11" y="225"/>
                      <a:pt x="11" y="225"/>
                      <a:pt x="11" y="225"/>
                    </a:cubicBezTo>
                    <a:cubicBezTo>
                      <a:pt x="5" y="225"/>
                      <a:pt x="1" y="220"/>
                      <a:pt x="1" y="215"/>
                    </a:cubicBezTo>
                    <a:cubicBezTo>
                      <a:pt x="1" y="10"/>
                      <a:pt x="1" y="10"/>
                      <a:pt x="1" y="10"/>
                    </a:cubicBezTo>
                    <a:cubicBezTo>
                      <a:pt x="1" y="4"/>
                      <a:pt x="5" y="0"/>
                      <a:pt x="11" y="0"/>
                    </a:cubicBezTo>
                    <a:cubicBezTo>
                      <a:pt x="619" y="0"/>
                      <a:pt x="619" y="0"/>
                      <a:pt x="619" y="0"/>
                    </a:cubicBezTo>
                    <a:cubicBezTo>
                      <a:pt x="625" y="0"/>
                      <a:pt x="629" y="4"/>
                      <a:pt x="629" y="10"/>
                    </a:cubicBezTo>
                    <a:close/>
                    <a:moveTo>
                      <a:pt x="630" y="412"/>
                    </a:moveTo>
                    <a:cubicBezTo>
                      <a:pt x="630" y="400"/>
                      <a:pt x="620" y="390"/>
                      <a:pt x="608" y="390"/>
                    </a:cubicBezTo>
                    <a:cubicBezTo>
                      <a:pt x="22" y="390"/>
                      <a:pt x="22" y="390"/>
                      <a:pt x="22" y="390"/>
                    </a:cubicBezTo>
                    <a:cubicBezTo>
                      <a:pt x="10" y="390"/>
                      <a:pt x="0" y="400"/>
                      <a:pt x="0" y="412"/>
                    </a:cubicBezTo>
                    <a:cubicBezTo>
                      <a:pt x="0" y="424"/>
                      <a:pt x="10" y="434"/>
                      <a:pt x="22" y="434"/>
                    </a:cubicBezTo>
                    <a:cubicBezTo>
                      <a:pt x="608" y="434"/>
                      <a:pt x="608" y="434"/>
                      <a:pt x="608" y="434"/>
                    </a:cubicBezTo>
                    <a:cubicBezTo>
                      <a:pt x="620" y="434"/>
                      <a:pt x="630" y="424"/>
                      <a:pt x="630" y="412"/>
                    </a:cubicBezTo>
                    <a:close/>
                    <a:moveTo>
                      <a:pt x="630" y="544"/>
                    </a:moveTo>
                    <a:cubicBezTo>
                      <a:pt x="630" y="532"/>
                      <a:pt x="620" y="522"/>
                      <a:pt x="608" y="522"/>
                    </a:cubicBezTo>
                    <a:cubicBezTo>
                      <a:pt x="22" y="522"/>
                      <a:pt x="22" y="522"/>
                      <a:pt x="22" y="522"/>
                    </a:cubicBezTo>
                    <a:cubicBezTo>
                      <a:pt x="10" y="522"/>
                      <a:pt x="0" y="532"/>
                      <a:pt x="0" y="544"/>
                    </a:cubicBezTo>
                    <a:cubicBezTo>
                      <a:pt x="0" y="556"/>
                      <a:pt x="10" y="566"/>
                      <a:pt x="22" y="566"/>
                    </a:cubicBezTo>
                    <a:cubicBezTo>
                      <a:pt x="608" y="566"/>
                      <a:pt x="608" y="566"/>
                      <a:pt x="608" y="566"/>
                    </a:cubicBezTo>
                    <a:cubicBezTo>
                      <a:pt x="620" y="566"/>
                      <a:pt x="630" y="556"/>
                      <a:pt x="630" y="544"/>
                    </a:cubicBezTo>
                    <a:close/>
                    <a:moveTo>
                      <a:pt x="630" y="676"/>
                    </a:moveTo>
                    <a:cubicBezTo>
                      <a:pt x="630" y="663"/>
                      <a:pt x="620" y="654"/>
                      <a:pt x="608" y="654"/>
                    </a:cubicBezTo>
                    <a:cubicBezTo>
                      <a:pt x="22" y="654"/>
                      <a:pt x="22" y="654"/>
                      <a:pt x="22" y="654"/>
                    </a:cubicBezTo>
                    <a:cubicBezTo>
                      <a:pt x="10" y="654"/>
                      <a:pt x="0" y="663"/>
                      <a:pt x="0" y="676"/>
                    </a:cubicBezTo>
                    <a:cubicBezTo>
                      <a:pt x="0" y="688"/>
                      <a:pt x="10" y="698"/>
                      <a:pt x="22" y="698"/>
                    </a:cubicBezTo>
                    <a:cubicBezTo>
                      <a:pt x="608" y="698"/>
                      <a:pt x="608" y="698"/>
                      <a:pt x="608" y="698"/>
                    </a:cubicBezTo>
                    <a:cubicBezTo>
                      <a:pt x="620" y="698"/>
                      <a:pt x="630" y="688"/>
                      <a:pt x="630" y="676"/>
                    </a:cubicBezTo>
                    <a:close/>
                    <a:moveTo>
                      <a:pt x="630" y="807"/>
                    </a:moveTo>
                    <a:cubicBezTo>
                      <a:pt x="630" y="795"/>
                      <a:pt x="620" y="785"/>
                      <a:pt x="608" y="785"/>
                    </a:cubicBezTo>
                    <a:cubicBezTo>
                      <a:pt x="22" y="785"/>
                      <a:pt x="22" y="785"/>
                      <a:pt x="22" y="785"/>
                    </a:cubicBezTo>
                    <a:cubicBezTo>
                      <a:pt x="10" y="785"/>
                      <a:pt x="0" y="795"/>
                      <a:pt x="0" y="807"/>
                    </a:cubicBezTo>
                    <a:cubicBezTo>
                      <a:pt x="0" y="820"/>
                      <a:pt x="10" y="829"/>
                      <a:pt x="22" y="829"/>
                    </a:cubicBezTo>
                    <a:cubicBezTo>
                      <a:pt x="608" y="829"/>
                      <a:pt x="608" y="829"/>
                      <a:pt x="608" y="829"/>
                    </a:cubicBezTo>
                    <a:cubicBezTo>
                      <a:pt x="620" y="829"/>
                      <a:pt x="630" y="820"/>
                      <a:pt x="630" y="807"/>
                    </a:cubicBezTo>
                    <a:close/>
                    <a:moveTo>
                      <a:pt x="630" y="939"/>
                    </a:moveTo>
                    <a:cubicBezTo>
                      <a:pt x="630" y="927"/>
                      <a:pt x="620" y="917"/>
                      <a:pt x="608" y="917"/>
                    </a:cubicBezTo>
                    <a:cubicBezTo>
                      <a:pt x="22" y="917"/>
                      <a:pt x="22" y="917"/>
                      <a:pt x="22" y="917"/>
                    </a:cubicBezTo>
                    <a:cubicBezTo>
                      <a:pt x="10" y="917"/>
                      <a:pt x="0" y="927"/>
                      <a:pt x="0" y="939"/>
                    </a:cubicBezTo>
                    <a:cubicBezTo>
                      <a:pt x="0" y="952"/>
                      <a:pt x="10" y="961"/>
                      <a:pt x="22" y="961"/>
                    </a:cubicBezTo>
                    <a:cubicBezTo>
                      <a:pt x="608" y="961"/>
                      <a:pt x="608" y="961"/>
                      <a:pt x="608" y="961"/>
                    </a:cubicBezTo>
                    <a:cubicBezTo>
                      <a:pt x="620" y="961"/>
                      <a:pt x="630" y="952"/>
                      <a:pt x="630" y="939"/>
                    </a:cubicBezTo>
                    <a:close/>
                    <a:moveTo>
                      <a:pt x="630" y="1071"/>
                    </a:moveTo>
                    <a:cubicBezTo>
                      <a:pt x="630" y="1059"/>
                      <a:pt x="620" y="1049"/>
                      <a:pt x="608" y="1049"/>
                    </a:cubicBezTo>
                    <a:cubicBezTo>
                      <a:pt x="22" y="1049"/>
                      <a:pt x="22" y="1049"/>
                      <a:pt x="22" y="1049"/>
                    </a:cubicBezTo>
                    <a:cubicBezTo>
                      <a:pt x="10" y="1049"/>
                      <a:pt x="0" y="1059"/>
                      <a:pt x="0" y="1071"/>
                    </a:cubicBezTo>
                    <a:cubicBezTo>
                      <a:pt x="0" y="1083"/>
                      <a:pt x="10" y="1093"/>
                      <a:pt x="22" y="1093"/>
                    </a:cubicBezTo>
                    <a:cubicBezTo>
                      <a:pt x="608" y="1093"/>
                      <a:pt x="608" y="1093"/>
                      <a:pt x="608" y="1093"/>
                    </a:cubicBezTo>
                    <a:cubicBezTo>
                      <a:pt x="620" y="1093"/>
                      <a:pt x="630" y="1083"/>
                      <a:pt x="630" y="1071"/>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1" name="Group 60">
            <a:extLst>
              <a:ext uri="{FF2B5EF4-FFF2-40B4-BE49-F238E27FC236}">
                <a16:creationId xmlns:a16="http://schemas.microsoft.com/office/drawing/2014/main" id="{F61AD0A4-9621-4F65-9338-014532AADC3B}"/>
              </a:ext>
            </a:extLst>
          </p:cNvPr>
          <p:cNvGrpSpPr>
            <a:grpSpLocks noChangeAspect="1"/>
          </p:cNvGrpSpPr>
          <p:nvPr/>
        </p:nvGrpSpPr>
        <p:grpSpPr>
          <a:xfrm>
            <a:off x="361129" y="2581390"/>
            <a:ext cx="956495" cy="956495"/>
            <a:chOff x="2670175" y="3176"/>
            <a:chExt cx="6858000" cy="6858000"/>
          </a:xfrm>
        </p:grpSpPr>
        <p:sp>
          <p:nvSpPr>
            <p:cNvPr id="62" name="AutoShape 3">
              <a:extLst>
                <a:ext uri="{FF2B5EF4-FFF2-40B4-BE49-F238E27FC236}">
                  <a16:creationId xmlns:a16="http://schemas.microsoft.com/office/drawing/2014/main" id="{2FE389DA-6350-4D93-A0F6-BF3EE73D186F}"/>
                </a:ext>
              </a:extLst>
            </p:cNvPr>
            <p:cNvSpPr>
              <a:spLocks noChangeAspect="1" noChangeArrowheads="1" noTextEdit="1"/>
            </p:cNvSpPr>
            <p:nvPr/>
          </p:nvSpPr>
          <p:spPr bwMode="auto">
            <a:xfrm>
              <a:off x="2670175" y="3176"/>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3" name="Group 62">
              <a:extLst>
                <a:ext uri="{FF2B5EF4-FFF2-40B4-BE49-F238E27FC236}">
                  <a16:creationId xmlns:a16="http://schemas.microsoft.com/office/drawing/2014/main" id="{DCD5FA38-4910-4538-9119-2FF4ED696AA2}"/>
                </a:ext>
              </a:extLst>
            </p:cNvPr>
            <p:cNvGrpSpPr/>
            <p:nvPr/>
          </p:nvGrpSpPr>
          <p:grpSpPr>
            <a:xfrm>
              <a:off x="3738563" y="1149351"/>
              <a:ext cx="4721225" cy="4565650"/>
              <a:chOff x="3738563" y="1149350"/>
              <a:chExt cx="4721225" cy="4565651"/>
            </a:xfrm>
          </p:grpSpPr>
          <p:sp>
            <p:nvSpPr>
              <p:cNvPr id="64" name="Freeform 30">
                <a:extLst>
                  <a:ext uri="{FF2B5EF4-FFF2-40B4-BE49-F238E27FC236}">
                    <a16:creationId xmlns:a16="http://schemas.microsoft.com/office/drawing/2014/main" id="{348EE070-8E87-47D0-84EA-2098E8E34D4A}"/>
                  </a:ext>
                </a:extLst>
              </p:cNvPr>
              <p:cNvSpPr>
                <a:spLocks/>
              </p:cNvSpPr>
              <p:nvPr/>
            </p:nvSpPr>
            <p:spPr bwMode="auto">
              <a:xfrm>
                <a:off x="3738563" y="1149350"/>
                <a:ext cx="4721225" cy="4565651"/>
              </a:xfrm>
              <a:custGeom>
                <a:avLst/>
                <a:gdLst>
                  <a:gd name="connsiteX0" fmla="*/ 3078162 w 4721225"/>
                  <a:gd name="connsiteY0" fmla="*/ 3575050 h 4565651"/>
                  <a:gd name="connsiteX1" fmla="*/ 3078162 w 4721225"/>
                  <a:gd name="connsiteY1" fmla="*/ 4425950 h 4565651"/>
                  <a:gd name="connsiteX2" fmla="*/ 4584700 w 4721225"/>
                  <a:gd name="connsiteY2" fmla="*/ 4425950 h 4565651"/>
                  <a:gd name="connsiteX3" fmla="*/ 4584700 w 4721225"/>
                  <a:gd name="connsiteY3" fmla="*/ 3575050 h 4565651"/>
                  <a:gd name="connsiteX4" fmla="*/ 3075553 w 4721225"/>
                  <a:gd name="connsiteY4" fmla="*/ 3436938 h 4565651"/>
                  <a:gd name="connsiteX5" fmla="*/ 4587310 w 4721225"/>
                  <a:gd name="connsiteY5" fmla="*/ 3436938 h 4565651"/>
                  <a:gd name="connsiteX6" fmla="*/ 4721225 w 4721225"/>
                  <a:gd name="connsiteY6" fmla="*/ 3567976 h 4565651"/>
                  <a:gd name="connsiteX7" fmla="*/ 4721225 w 4721225"/>
                  <a:gd name="connsiteY7" fmla="*/ 4431635 h 4565651"/>
                  <a:gd name="connsiteX8" fmla="*/ 4587310 w 4721225"/>
                  <a:gd name="connsiteY8" fmla="*/ 4565651 h 4565651"/>
                  <a:gd name="connsiteX9" fmla="*/ 3075553 w 4721225"/>
                  <a:gd name="connsiteY9" fmla="*/ 4565651 h 4565651"/>
                  <a:gd name="connsiteX10" fmla="*/ 2941637 w 4721225"/>
                  <a:gd name="connsiteY10" fmla="*/ 4431635 h 4565651"/>
                  <a:gd name="connsiteX11" fmla="*/ 2941637 w 4721225"/>
                  <a:gd name="connsiteY11" fmla="*/ 3567976 h 4565651"/>
                  <a:gd name="connsiteX12" fmla="*/ 3075553 w 4721225"/>
                  <a:gd name="connsiteY12" fmla="*/ 3436938 h 4565651"/>
                  <a:gd name="connsiteX13" fmla="*/ 1609725 w 4721225"/>
                  <a:gd name="connsiteY13" fmla="*/ 1857375 h 4565651"/>
                  <a:gd name="connsiteX14" fmla="*/ 1609725 w 4721225"/>
                  <a:gd name="connsiteY14" fmla="*/ 2708275 h 4565651"/>
                  <a:gd name="connsiteX15" fmla="*/ 3105150 w 4721225"/>
                  <a:gd name="connsiteY15" fmla="*/ 2708275 h 4565651"/>
                  <a:gd name="connsiteX16" fmla="*/ 3105150 w 4721225"/>
                  <a:gd name="connsiteY16" fmla="*/ 1857375 h 4565651"/>
                  <a:gd name="connsiteX17" fmla="*/ 1607176 w 4721225"/>
                  <a:gd name="connsiteY17" fmla="*/ 1717675 h 4565651"/>
                  <a:gd name="connsiteX18" fmla="*/ 3107700 w 4721225"/>
                  <a:gd name="connsiteY18" fmla="*/ 1717675 h 4565651"/>
                  <a:gd name="connsiteX19" fmla="*/ 3241675 w 4721225"/>
                  <a:gd name="connsiteY19" fmla="*/ 1851526 h 4565651"/>
                  <a:gd name="connsiteX20" fmla="*/ 3241675 w 4721225"/>
                  <a:gd name="connsiteY20" fmla="*/ 2714124 h 4565651"/>
                  <a:gd name="connsiteX21" fmla="*/ 3107700 w 4721225"/>
                  <a:gd name="connsiteY21" fmla="*/ 2847975 h 4565651"/>
                  <a:gd name="connsiteX22" fmla="*/ 1607176 w 4721225"/>
                  <a:gd name="connsiteY22" fmla="*/ 2847975 h 4565651"/>
                  <a:gd name="connsiteX23" fmla="*/ 1473200 w 4721225"/>
                  <a:gd name="connsiteY23" fmla="*/ 2714124 h 4565651"/>
                  <a:gd name="connsiteX24" fmla="*/ 1473200 w 4721225"/>
                  <a:gd name="connsiteY24" fmla="*/ 2429399 h 4565651"/>
                  <a:gd name="connsiteX25" fmla="*/ 1473200 w 4721225"/>
                  <a:gd name="connsiteY25" fmla="*/ 2384585 h 4565651"/>
                  <a:gd name="connsiteX26" fmla="*/ 1463779 w 4721225"/>
                  <a:gd name="connsiteY26" fmla="*/ 2384585 h 4565651"/>
                  <a:gd name="connsiteX27" fmla="*/ 494087 w 4721225"/>
                  <a:gd name="connsiteY27" fmla="*/ 2384585 h 4565651"/>
                  <a:gd name="connsiteX28" fmla="*/ 494087 w 4721225"/>
                  <a:gd name="connsiteY28" fmla="*/ 3994462 h 4565651"/>
                  <a:gd name="connsiteX29" fmla="*/ 2556513 w 4721225"/>
                  <a:gd name="connsiteY29" fmla="*/ 3994462 h 4565651"/>
                  <a:gd name="connsiteX30" fmla="*/ 2366044 w 4721225"/>
                  <a:gd name="connsiteY30" fmla="*/ 3848650 h 4565651"/>
                  <a:gd name="connsiteX31" fmla="*/ 2351164 w 4721225"/>
                  <a:gd name="connsiteY31" fmla="*/ 3750451 h 4565651"/>
                  <a:gd name="connsiteX32" fmla="*/ 2449374 w 4721225"/>
                  <a:gd name="connsiteY32" fmla="*/ 3738548 h 4565651"/>
                  <a:gd name="connsiteX33" fmla="*/ 2800552 w 4721225"/>
                  <a:gd name="connsiteY33" fmla="*/ 4009340 h 4565651"/>
                  <a:gd name="connsiteX34" fmla="*/ 2803528 w 4721225"/>
                  <a:gd name="connsiteY34" fmla="*/ 4012316 h 4565651"/>
                  <a:gd name="connsiteX35" fmla="*/ 2806505 w 4721225"/>
                  <a:gd name="connsiteY35" fmla="*/ 4015292 h 4565651"/>
                  <a:gd name="connsiteX36" fmla="*/ 2809481 w 4721225"/>
                  <a:gd name="connsiteY36" fmla="*/ 4018267 h 4565651"/>
                  <a:gd name="connsiteX37" fmla="*/ 2812457 w 4721225"/>
                  <a:gd name="connsiteY37" fmla="*/ 4021243 h 4565651"/>
                  <a:gd name="connsiteX38" fmla="*/ 2815433 w 4721225"/>
                  <a:gd name="connsiteY38" fmla="*/ 4027195 h 4565651"/>
                  <a:gd name="connsiteX39" fmla="*/ 2818409 w 4721225"/>
                  <a:gd name="connsiteY39" fmla="*/ 4027195 h 4565651"/>
                  <a:gd name="connsiteX40" fmla="*/ 2818409 w 4721225"/>
                  <a:gd name="connsiteY40" fmla="*/ 4030170 h 4565651"/>
                  <a:gd name="connsiteX41" fmla="*/ 2821385 w 4721225"/>
                  <a:gd name="connsiteY41" fmla="*/ 4033146 h 4565651"/>
                  <a:gd name="connsiteX42" fmla="*/ 2821385 w 4721225"/>
                  <a:gd name="connsiteY42" fmla="*/ 4036122 h 4565651"/>
                  <a:gd name="connsiteX43" fmla="*/ 2824361 w 4721225"/>
                  <a:gd name="connsiteY43" fmla="*/ 4042073 h 4565651"/>
                  <a:gd name="connsiteX44" fmla="*/ 2824361 w 4721225"/>
                  <a:gd name="connsiteY44" fmla="*/ 4048025 h 4565651"/>
                  <a:gd name="connsiteX45" fmla="*/ 2824361 w 4721225"/>
                  <a:gd name="connsiteY45" fmla="*/ 4051001 h 4565651"/>
                  <a:gd name="connsiteX46" fmla="*/ 2827337 w 4721225"/>
                  <a:gd name="connsiteY46" fmla="*/ 4053976 h 4565651"/>
                  <a:gd name="connsiteX47" fmla="*/ 2827337 w 4721225"/>
                  <a:gd name="connsiteY47" fmla="*/ 4056952 h 4565651"/>
                  <a:gd name="connsiteX48" fmla="*/ 2827337 w 4721225"/>
                  <a:gd name="connsiteY48" fmla="*/ 4059928 h 4565651"/>
                  <a:gd name="connsiteX49" fmla="*/ 2827337 w 4721225"/>
                  <a:gd name="connsiteY49" fmla="*/ 4062904 h 4565651"/>
                  <a:gd name="connsiteX50" fmla="*/ 2827337 w 4721225"/>
                  <a:gd name="connsiteY50" fmla="*/ 4065879 h 4565651"/>
                  <a:gd name="connsiteX51" fmla="*/ 2827337 w 4721225"/>
                  <a:gd name="connsiteY51" fmla="*/ 4068855 h 4565651"/>
                  <a:gd name="connsiteX52" fmla="*/ 2827337 w 4721225"/>
                  <a:gd name="connsiteY52" fmla="*/ 4071831 h 4565651"/>
                  <a:gd name="connsiteX53" fmla="*/ 2824361 w 4721225"/>
                  <a:gd name="connsiteY53" fmla="*/ 4077782 h 4565651"/>
                  <a:gd name="connsiteX54" fmla="*/ 2824361 w 4721225"/>
                  <a:gd name="connsiteY54" fmla="*/ 4080758 h 4565651"/>
                  <a:gd name="connsiteX55" fmla="*/ 2824361 w 4721225"/>
                  <a:gd name="connsiteY55" fmla="*/ 4083734 h 4565651"/>
                  <a:gd name="connsiteX56" fmla="*/ 2824361 w 4721225"/>
                  <a:gd name="connsiteY56" fmla="*/ 4086710 h 4565651"/>
                  <a:gd name="connsiteX57" fmla="*/ 2821385 w 4721225"/>
                  <a:gd name="connsiteY57" fmla="*/ 4089685 h 4565651"/>
                  <a:gd name="connsiteX58" fmla="*/ 2821385 w 4721225"/>
                  <a:gd name="connsiteY58" fmla="*/ 4092661 h 4565651"/>
                  <a:gd name="connsiteX59" fmla="*/ 2818409 w 4721225"/>
                  <a:gd name="connsiteY59" fmla="*/ 4095637 h 4565651"/>
                  <a:gd name="connsiteX60" fmla="*/ 2818409 w 4721225"/>
                  <a:gd name="connsiteY60" fmla="*/ 4098612 h 4565651"/>
                  <a:gd name="connsiteX61" fmla="*/ 2815433 w 4721225"/>
                  <a:gd name="connsiteY61" fmla="*/ 4101588 h 4565651"/>
                  <a:gd name="connsiteX62" fmla="*/ 2812457 w 4721225"/>
                  <a:gd name="connsiteY62" fmla="*/ 4104564 h 4565651"/>
                  <a:gd name="connsiteX63" fmla="*/ 2812457 w 4721225"/>
                  <a:gd name="connsiteY63" fmla="*/ 4107540 h 4565651"/>
                  <a:gd name="connsiteX64" fmla="*/ 2809481 w 4721225"/>
                  <a:gd name="connsiteY64" fmla="*/ 4110515 h 4565651"/>
                  <a:gd name="connsiteX65" fmla="*/ 2806505 w 4721225"/>
                  <a:gd name="connsiteY65" fmla="*/ 4113491 h 4565651"/>
                  <a:gd name="connsiteX66" fmla="*/ 2803528 w 4721225"/>
                  <a:gd name="connsiteY66" fmla="*/ 4116467 h 4565651"/>
                  <a:gd name="connsiteX67" fmla="*/ 2800552 w 4721225"/>
                  <a:gd name="connsiteY67" fmla="*/ 4116467 h 4565651"/>
                  <a:gd name="connsiteX68" fmla="*/ 2800552 w 4721225"/>
                  <a:gd name="connsiteY68" fmla="*/ 4119443 h 4565651"/>
                  <a:gd name="connsiteX69" fmla="*/ 2449374 w 4721225"/>
                  <a:gd name="connsiteY69" fmla="*/ 4387259 h 4565651"/>
                  <a:gd name="connsiteX70" fmla="*/ 2407709 w 4721225"/>
                  <a:gd name="connsiteY70" fmla="*/ 4402138 h 4565651"/>
                  <a:gd name="connsiteX71" fmla="*/ 2351164 w 4721225"/>
                  <a:gd name="connsiteY71" fmla="*/ 4375356 h 4565651"/>
                  <a:gd name="connsiteX72" fmla="*/ 2366044 w 4721225"/>
                  <a:gd name="connsiteY72" fmla="*/ 4277157 h 4565651"/>
                  <a:gd name="connsiteX73" fmla="*/ 2556513 w 4721225"/>
                  <a:gd name="connsiteY73" fmla="*/ 4131346 h 4565651"/>
                  <a:gd name="connsiteX74" fmla="*/ 491111 w 4721225"/>
                  <a:gd name="connsiteY74" fmla="*/ 4131346 h 4565651"/>
                  <a:gd name="connsiteX75" fmla="*/ 357187 w 4721225"/>
                  <a:gd name="connsiteY75" fmla="*/ 4000413 h 4565651"/>
                  <a:gd name="connsiteX76" fmla="*/ 357187 w 4721225"/>
                  <a:gd name="connsiteY76" fmla="*/ 2378634 h 4565651"/>
                  <a:gd name="connsiteX77" fmla="*/ 491111 w 4721225"/>
                  <a:gd name="connsiteY77" fmla="*/ 2244725 h 4565651"/>
                  <a:gd name="connsiteX78" fmla="*/ 1305248 w 4721225"/>
                  <a:gd name="connsiteY78" fmla="*/ 2244725 h 4565651"/>
                  <a:gd name="connsiteX79" fmla="*/ 1473200 w 4721225"/>
                  <a:gd name="connsiteY79" fmla="*/ 2244725 h 4565651"/>
                  <a:gd name="connsiteX80" fmla="*/ 1473200 w 4721225"/>
                  <a:gd name="connsiteY80" fmla="*/ 2215435 h 4565651"/>
                  <a:gd name="connsiteX81" fmla="*/ 1473200 w 4721225"/>
                  <a:gd name="connsiteY81" fmla="*/ 1851526 h 4565651"/>
                  <a:gd name="connsiteX82" fmla="*/ 1607176 w 4721225"/>
                  <a:gd name="connsiteY82" fmla="*/ 1717675 h 4565651"/>
                  <a:gd name="connsiteX83" fmla="*/ 136525 w 4721225"/>
                  <a:gd name="connsiteY83" fmla="*/ 139700 h 4565651"/>
                  <a:gd name="connsiteX84" fmla="*/ 136525 w 4721225"/>
                  <a:gd name="connsiteY84" fmla="*/ 990600 h 4565651"/>
                  <a:gd name="connsiteX85" fmla="*/ 1636713 w 4721225"/>
                  <a:gd name="connsiteY85" fmla="*/ 990600 h 4565651"/>
                  <a:gd name="connsiteX86" fmla="*/ 1636713 w 4721225"/>
                  <a:gd name="connsiteY86" fmla="*/ 139700 h 4565651"/>
                  <a:gd name="connsiteX87" fmla="*/ 134005 w 4721225"/>
                  <a:gd name="connsiteY87" fmla="*/ 0 h 4565651"/>
                  <a:gd name="connsiteX88" fmla="*/ 1640820 w 4721225"/>
                  <a:gd name="connsiteY88" fmla="*/ 0 h 4565651"/>
                  <a:gd name="connsiteX89" fmla="*/ 1774825 w 4721225"/>
                  <a:gd name="connsiteY89" fmla="*/ 133828 h 4565651"/>
                  <a:gd name="connsiteX90" fmla="*/ 1774825 w 4721225"/>
                  <a:gd name="connsiteY90" fmla="*/ 418502 h 4565651"/>
                  <a:gd name="connsiteX91" fmla="*/ 1774825 w 4721225"/>
                  <a:gd name="connsiteY91" fmla="*/ 484188 h 4565651"/>
                  <a:gd name="connsiteX92" fmla="*/ 1778132 w 4721225"/>
                  <a:gd name="connsiteY92" fmla="*/ 484188 h 4565651"/>
                  <a:gd name="connsiteX93" fmla="*/ 4190436 w 4721225"/>
                  <a:gd name="connsiteY93" fmla="*/ 484188 h 4565651"/>
                  <a:gd name="connsiteX94" fmla="*/ 4324350 w 4721225"/>
                  <a:gd name="connsiteY94" fmla="*/ 615229 h 4565651"/>
                  <a:gd name="connsiteX95" fmla="*/ 4324350 w 4721225"/>
                  <a:gd name="connsiteY95" fmla="*/ 2250262 h 4565651"/>
                  <a:gd name="connsiteX96" fmla="*/ 4190436 w 4721225"/>
                  <a:gd name="connsiteY96" fmla="*/ 2384281 h 4565651"/>
                  <a:gd name="connsiteX97" fmla="*/ 3639900 w 4721225"/>
                  <a:gd name="connsiteY97" fmla="*/ 2384281 h 4565651"/>
                  <a:gd name="connsiteX98" fmla="*/ 3827380 w 4721225"/>
                  <a:gd name="connsiteY98" fmla="*/ 2521279 h 4565651"/>
                  <a:gd name="connsiteX99" fmla="*/ 3842259 w 4721225"/>
                  <a:gd name="connsiteY99" fmla="*/ 2619559 h 4565651"/>
                  <a:gd name="connsiteX100" fmla="*/ 3785718 w 4721225"/>
                  <a:gd name="connsiteY100" fmla="*/ 2646363 h 4565651"/>
                  <a:gd name="connsiteX101" fmla="*/ 3744055 w 4721225"/>
                  <a:gd name="connsiteY101" fmla="*/ 2634450 h 4565651"/>
                  <a:gd name="connsiteX102" fmla="*/ 3386951 w 4721225"/>
                  <a:gd name="connsiteY102" fmla="*/ 2369390 h 4565651"/>
                  <a:gd name="connsiteX103" fmla="*/ 3360168 w 4721225"/>
                  <a:gd name="connsiteY103" fmla="*/ 2309826 h 4565651"/>
                  <a:gd name="connsiteX104" fmla="*/ 3386951 w 4721225"/>
                  <a:gd name="connsiteY104" fmla="*/ 2253240 h 4565651"/>
                  <a:gd name="connsiteX105" fmla="*/ 3744055 w 4721225"/>
                  <a:gd name="connsiteY105" fmla="*/ 1982224 h 4565651"/>
                  <a:gd name="connsiteX106" fmla="*/ 3842259 w 4721225"/>
                  <a:gd name="connsiteY106" fmla="*/ 1997115 h 4565651"/>
                  <a:gd name="connsiteX107" fmla="*/ 3827380 w 4721225"/>
                  <a:gd name="connsiteY107" fmla="*/ 2092418 h 4565651"/>
                  <a:gd name="connsiteX108" fmla="*/ 3627996 w 4721225"/>
                  <a:gd name="connsiteY108" fmla="*/ 2244306 h 4565651"/>
                  <a:gd name="connsiteX109" fmla="*/ 4187460 w 4721225"/>
                  <a:gd name="connsiteY109" fmla="*/ 2244306 h 4565651"/>
                  <a:gd name="connsiteX110" fmla="*/ 4187460 w 4721225"/>
                  <a:gd name="connsiteY110" fmla="*/ 621185 h 4565651"/>
                  <a:gd name="connsiteX111" fmla="*/ 1982469 w 4721225"/>
                  <a:gd name="connsiteY111" fmla="*/ 621185 h 4565651"/>
                  <a:gd name="connsiteX112" fmla="*/ 1774825 w 4721225"/>
                  <a:gd name="connsiteY112" fmla="*/ 621185 h 4565651"/>
                  <a:gd name="connsiteX113" fmla="*/ 1774825 w 4721225"/>
                  <a:gd name="connsiteY113" fmla="*/ 632429 h 4565651"/>
                  <a:gd name="connsiteX114" fmla="*/ 1774825 w 4721225"/>
                  <a:gd name="connsiteY114" fmla="*/ 996272 h 4565651"/>
                  <a:gd name="connsiteX115" fmla="*/ 1640820 w 4721225"/>
                  <a:gd name="connsiteY115" fmla="*/ 1127125 h 4565651"/>
                  <a:gd name="connsiteX116" fmla="*/ 134005 w 4721225"/>
                  <a:gd name="connsiteY116" fmla="*/ 1127125 h 4565651"/>
                  <a:gd name="connsiteX117" fmla="*/ 0 w 4721225"/>
                  <a:gd name="connsiteY117" fmla="*/ 996272 h 4565651"/>
                  <a:gd name="connsiteX118" fmla="*/ 0 w 4721225"/>
                  <a:gd name="connsiteY118" fmla="*/ 133828 h 4565651"/>
                  <a:gd name="connsiteX119" fmla="*/ 134005 w 4721225"/>
                  <a:gd name="connsiteY119" fmla="*/ 0 h 45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721225" h="4565651">
                    <a:moveTo>
                      <a:pt x="3078162" y="3575050"/>
                    </a:moveTo>
                    <a:lnTo>
                      <a:pt x="3078162" y="4425950"/>
                    </a:lnTo>
                    <a:lnTo>
                      <a:pt x="4584700" y="4425950"/>
                    </a:lnTo>
                    <a:lnTo>
                      <a:pt x="4584700" y="3575050"/>
                    </a:lnTo>
                    <a:close/>
                    <a:moveTo>
                      <a:pt x="3075553" y="3436938"/>
                    </a:moveTo>
                    <a:cubicBezTo>
                      <a:pt x="4587310" y="3436938"/>
                      <a:pt x="4587310" y="3436938"/>
                      <a:pt x="4587310" y="3436938"/>
                    </a:cubicBezTo>
                    <a:cubicBezTo>
                      <a:pt x="4661707" y="3436938"/>
                      <a:pt x="4721225" y="3496501"/>
                      <a:pt x="4721225" y="3567976"/>
                    </a:cubicBezTo>
                    <a:cubicBezTo>
                      <a:pt x="4721225" y="4431635"/>
                      <a:pt x="4721225" y="4431635"/>
                      <a:pt x="4721225" y="4431635"/>
                    </a:cubicBezTo>
                    <a:cubicBezTo>
                      <a:pt x="4721225" y="4506088"/>
                      <a:pt x="4661707" y="4565651"/>
                      <a:pt x="4587310" y="4565651"/>
                    </a:cubicBezTo>
                    <a:cubicBezTo>
                      <a:pt x="3075553" y="4565651"/>
                      <a:pt x="3075553" y="4565651"/>
                      <a:pt x="3075553" y="4565651"/>
                    </a:cubicBezTo>
                    <a:cubicBezTo>
                      <a:pt x="3001155" y="4565651"/>
                      <a:pt x="2941637" y="4506088"/>
                      <a:pt x="2941637" y="4431635"/>
                    </a:cubicBezTo>
                    <a:cubicBezTo>
                      <a:pt x="2941637" y="3567976"/>
                      <a:pt x="2941637" y="3567976"/>
                      <a:pt x="2941637" y="3567976"/>
                    </a:cubicBezTo>
                    <a:cubicBezTo>
                      <a:pt x="2941637" y="3496501"/>
                      <a:pt x="3001155" y="3436938"/>
                      <a:pt x="3075553" y="3436938"/>
                    </a:cubicBezTo>
                    <a:close/>
                    <a:moveTo>
                      <a:pt x="1609725" y="1857375"/>
                    </a:moveTo>
                    <a:lnTo>
                      <a:pt x="1609725" y="2708275"/>
                    </a:lnTo>
                    <a:lnTo>
                      <a:pt x="3105150" y="2708275"/>
                    </a:lnTo>
                    <a:lnTo>
                      <a:pt x="3105150" y="1857375"/>
                    </a:lnTo>
                    <a:close/>
                    <a:moveTo>
                      <a:pt x="1607176" y="1717675"/>
                    </a:moveTo>
                    <a:cubicBezTo>
                      <a:pt x="3107700" y="1717675"/>
                      <a:pt x="3107700" y="1717675"/>
                      <a:pt x="3107700" y="1717675"/>
                    </a:cubicBezTo>
                    <a:cubicBezTo>
                      <a:pt x="3182131" y="1717675"/>
                      <a:pt x="3241675" y="1780139"/>
                      <a:pt x="3241675" y="1851526"/>
                    </a:cubicBezTo>
                    <a:cubicBezTo>
                      <a:pt x="3241675" y="2714124"/>
                      <a:pt x="3241675" y="2714124"/>
                      <a:pt x="3241675" y="2714124"/>
                    </a:cubicBezTo>
                    <a:cubicBezTo>
                      <a:pt x="3241675" y="2785511"/>
                      <a:pt x="3182131" y="2847975"/>
                      <a:pt x="3107700" y="2847975"/>
                    </a:cubicBezTo>
                    <a:cubicBezTo>
                      <a:pt x="1607176" y="2847975"/>
                      <a:pt x="1607176" y="2847975"/>
                      <a:pt x="1607176" y="2847975"/>
                    </a:cubicBezTo>
                    <a:cubicBezTo>
                      <a:pt x="1532745" y="2847975"/>
                      <a:pt x="1473200" y="2785511"/>
                      <a:pt x="1473200" y="2714124"/>
                    </a:cubicBezTo>
                    <a:cubicBezTo>
                      <a:pt x="1473200" y="2606299"/>
                      <a:pt x="1473200" y="2511953"/>
                      <a:pt x="1473200" y="2429399"/>
                    </a:cubicBezTo>
                    <a:lnTo>
                      <a:pt x="1473200" y="2384585"/>
                    </a:lnTo>
                    <a:lnTo>
                      <a:pt x="1463779" y="2384585"/>
                    </a:lnTo>
                    <a:cubicBezTo>
                      <a:pt x="1417604" y="2384585"/>
                      <a:pt x="1232900" y="2384585"/>
                      <a:pt x="494087" y="2384585"/>
                    </a:cubicBezTo>
                    <a:cubicBezTo>
                      <a:pt x="494087" y="2384585"/>
                      <a:pt x="494087" y="2384585"/>
                      <a:pt x="494087" y="3994462"/>
                    </a:cubicBezTo>
                    <a:cubicBezTo>
                      <a:pt x="494087" y="3994462"/>
                      <a:pt x="494087" y="3994462"/>
                      <a:pt x="2556513" y="3994462"/>
                    </a:cubicBezTo>
                    <a:cubicBezTo>
                      <a:pt x="2556513" y="3994462"/>
                      <a:pt x="2556513" y="3994462"/>
                      <a:pt x="2366044" y="3848650"/>
                    </a:cubicBezTo>
                    <a:cubicBezTo>
                      <a:pt x="2336283" y="3824844"/>
                      <a:pt x="2330331" y="3783184"/>
                      <a:pt x="2351164" y="3750451"/>
                    </a:cubicBezTo>
                    <a:cubicBezTo>
                      <a:pt x="2374972" y="3720693"/>
                      <a:pt x="2419614" y="3714742"/>
                      <a:pt x="2449374" y="3738548"/>
                    </a:cubicBezTo>
                    <a:cubicBezTo>
                      <a:pt x="2449374" y="3738548"/>
                      <a:pt x="2449374" y="3738548"/>
                      <a:pt x="2800552" y="4009340"/>
                    </a:cubicBezTo>
                    <a:cubicBezTo>
                      <a:pt x="2803528" y="4009340"/>
                      <a:pt x="2803528" y="4012316"/>
                      <a:pt x="2803528" y="4012316"/>
                    </a:cubicBezTo>
                    <a:cubicBezTo>
                      <a:pt x="2806505" y="4012316"/>
                      <a:pt x="2806505" y="4015292"/>
                      <a:pt x="2806505" y="4015292"/>
                    </a:cubicBezTo>
                    <a:cubicBezTo>
                      <a:pt x="2806505" y="4015292"/>
                      <a:pt x="2809481" y="4015292"/>
                      <a:pt x="2809481" y="4018267"/>
                    </a:cubicBezTo>
                    <a:cubicBezTo>
                      <a:pt x="2809481" y="4018267"/>
                      <a:pt x="2809481" y="4018267"/>
                      <a:pt x="2812457" y="4021243"/>
                    </a:cubicBezTo>
                    <a:cubicBezTo>
                      <a:pt x="2815433" y="4024219"/>
                      <a:pt x="2815433" y="4024219"/>
                      <a:pt x="2815433" y="4027195"/>
                    </a:cubicBezTo>
                    <a:cubicBezTo>
                      <a:pt x="2815433" y="4027195"/>
                      <a:pt x="2815433" y="4027195"/>
                      <a:pt x="2818409" y="4027195"/>
                    </a:cubicBezTo>
                    <a:cubicBezTo>
                      <a:pt x="2818409" y="4030170"/>
                      <a:pt x="2818409" y="4030170"/>
                      <a:pt x="2818409" y="4030170"/>
                    </a:cubicBezTo>
                    <a:cubicBezTo>
                      <a:pt x="2818409" y="4033146"/>
                      <a:pt x="2821385" y="4033146"/>
                      <a:pt x="2821385" y="4033146"/>
                    </a:cubicBezTo>
                    <a:cubicBezTo>
                      <a:pt x="2821385" y="4036122"/>
                      <a:pt x="2821385" y="4036122"/>
                      <a:pt x="2821385" y="4036122"/>
                    </a:cubicBezTo>
                    <a:cubicBezTo>
                      <a:pt x="2821385" y="4039098"/>
                      <a:pt x="2821385" y="4039098"/>
                      <a:pt x="2824361" y="4042073"/>
                    </a:cubicBezTo>
                    <a:cubicBezTo>
                      <a:pt x="2824361" y="4045049"/>
                      <a:pt x="2824361" y="4045049"/>
                      <a:pt x="2824361" y="4048025"/>
                    </a:cubicBezTo>
                    <a:cubicBezTo>
                      <a:pt x="2824361" y="4048025"/>
                      <a:pt x="2824361" y="4048025"/>
                      <a:pt x="2824361" y="4051001"/>
                    </a:cubicBezTo>
                    <a:cubicBezTo>
                      <a:pt x="2827337" y="4051001"/>
                      <a:pt x="2827337" y="4051001"/>
                      <a:pt x="2827337" y="4053976"/>
                    </a:cubicBezTo>
                    <a:cubicBezTo>
                      <a:pt x="2827337" y="4053976"/>
                      <a:pt x="2827337" y="4056952"/>
                      <a:pt x="2827337" y="4056952"/>
                    </a:cubicBezTo>
                    <a:cubicBezTo>
                      <a:pt x="2827337" y="4056952"/>
                      <a:pt x="2827337" y="4059928"/>
                      <a:pt x="2827337" y="4059928"/>
                    </a:cubicBezTo>
                    <a:cubicBezTo>
                      <a:pt x="2827337" y="4059928"/>
                      <a:pt x="2827337" y="4062904"/>
                      <a:pt x="2827337" y="4062904"/>
                    </a:cubicBezTo>
                    <a:cubicBezTo>
                      <a:pt x="2827337" y="4065879"/>
                      <a:pt x="2827337" y="4065879"/>
                      <a:pt x="2827337" y="4065879"/>
                    </a:cubicBezTo>
                    <a:cubicBezTo>
                      <a:pt x="2827337" y="4068855"/>
                      <a:pt x="2827337" y="4068855"/>
                      <a:pt x="2827337" y="4068855"/>
                    </a:cubicBezTo>
                    <a:cubicBezTo>
                      <a:pt x="2827337" y="4071831"/>
                      <a:pt x="2827337" y="4071831"/>
                      <a:pt x="2827337" y="4071831"/>
                    </a:cubicBezTo>
                    <a:cubicBezTo>
                      <a:pt x="2827337" y="4074807"/>
                      <a:pt x="2827337" y="4074807"/>
                      <a:pt x="2824361" y="4077782"/>
                    </a:cubicBezTo>
                    <a:cubicBezTo>
                      <a:pt x="2824361" y="4077782"/>
                      <a:pt x="2824361" y="4077782"/>
                      <a:pt x="2824361" y="4080758"/>
                    </a:cubicBezTo>
                    <a:cubicBezTo>
                      <a:pt x="2824361" y="4080758"/>
                      <a:pt x="2824361" y="4080758"/>
                      <a:pt x="2824361" y="4083734"/>
                    </a:cubicBezTo>
                    <a:cubicBezTo>
                      <a:pt x="2824361" y="4083734"/>
                      <a:pt x="2824361" y="4083734"/>
                      <a:pt x="2824361" y="4086710"/>
                    </a:cubicBezTo>
                    <a:cubicBezTo>
                      <a:pt x="2821385" y="4086710"/>
                      <a:pt x="2821385" y="4089685"/>
                      <a:pt x="2821385" y="4089685"/>
                    </a:cubicBezTo>
                    <a:cubicBezTo>
                      <a:pt x="2821385" y="4089685"/>
                      <a:pt x="2821385" y="4092661"/>
                      <a:pt x="2821385" y="4092661"/>
                    </a:cubicBezTo>
                    <a:cubicBezTo>
                      <a:pt x="2821385" y="4092661"/>
                      <a:pt x="2818409" y="4095637"/>
                      <a:pt x="2818409" y="4095637"/>
                    </a:cubicBezTo>
                    <a:cubicBezTo>
                      <a:pt x="2818409" y="4095637"/>
                      <a:pt x="2818409" y="4098612"/>
                      <a:pt x="2818409" y="4098612"/>
                    </a:cubicBezTo>
                    <a:cubicBezTo>
                      <a:pt x="2815433" y="4098612"/>
                      <a:pt x="2815433" y="4101588"/>
                      <a:pt x="2815433" y="4101588"/>
                    </a:cubicBezTo>
                    <a:cubicBezTo>
                      <a:pt x="2815433" y="4101588"/>
                      <a:pt x="2815433" y="4104564"/>
                      <a:pt x="2812457" y="4104564"/>
                    </a:cubicBezTo>
                    <a:cubicBezTo>
                      <a:pt x="2812457" y="4104564"/>
                      <a:pt x="2812457" y="4107540"/>
                      <a:pt x="2812457" y="4107540"/>
                    </a:cubicBezTo>
                    <a:cubicBezTo>
                      <a:pt x="2809481" y="4107540"/>
                      <a:pt x="2809481" y="4110515"/>
                      <a:pt x="2809481" y="4110515"/>
                    </a:cubicBezTo>
                    <a:cubicBezTo>
                      <a:pt x="2806505" y="4110515"/>
                      <a:pt x="2806505" y="4110515"/>
                      <a:pt x="2806505" y="4113491"/>
                    </a:cubicBezTo>
                    <a:cubicBezTo>
                      <a:pt x="2806505" y="4113491"/>
                      <a:pt x="2803528" y="4113491"/>
                      <a:pt x="2803528" y="4116467"/>
                    </a:cubicBezTo>
                    <a:cubicBezTo>
                      <a:pt x="2803528" y="4116467"/>
                      <a:pt x="2800552" y="4116467"/>
                      <a:pt x="2800552" y="4116467"/>
                    </a:cubicBezTo>
                    <a:cubicBezTo>
                      <a:pt x="2800552" y="4116467"/>
                      <a:pt x="2800552" y="4116467"/>
                      <a:pt x="2800552" y="4119443"/>
                    </a:cubicBezTo>
                    <a:cubicBezTo>
                      <a:pt x="2800552" y="4119443"/>
                      <a:pt x="2800552" y="4119443"/>
                      <a:pt x="2449374" y="4387259"/>
                    </a:cubicBezTo>
                    <a:cubicBezTo>
                      <a:pt x="2437470" y="4396187"/>
                      <a:pt x="2422590" y="4402138"/>
                      <a:pt x="2407709" y="4402138"/>
                    </a:cubicBezTo>
                    <a:cubicBezTo>
                      <a:pt x="2386877" y="4402138"/>
                      <a:pt x="2366044" y="4393211"/>
                      <a:pt x="2351164" y="4375356"/>
                    </a:cubicBezTo>
                    <a:cubicBezTo>
                      <a:pt x="2330331" y="4345599"/>
                      <a:pt x="2336283" y="4300963"/>
                      <a:pt x="2366044" y="4277157"/>
                    </a:cubicBezTo>
                    <a:cubicBezTo>
                      <a:pt x="2366044" y="4277157"/>
                      <a:pt x="2366044" y="4277157"/>
                      <a:pt x="2556513" y="4131346"/>
                    </a:cubicBezTo>
                    <a:cubicBezTo>
                      <a:pt x="2556513" y="4131346"/>
                      <a:pt x="2556513" y="4131346"/>
                      <a:pt x="491111" y="4131346"/>
                    </a:cubicBezTo>
                    <a:cubicBezTo>
                      <a:pt x="416709" y="4131346"/>
                      <a:pt x="357187" y="4074807"/>
                      <a:pt x="357187" y="4000413"/>
                    </a:cubicBezTo>
                    <a:cubicBezTo>
                      <a:pt x="357187" y="4000413"/>
                      <a:pt x="357187" y="4000413"/>
                      <a:pt x="357187" y="2378634"/>
                    </a:cubicBezTo>
                    <a:cubicBezTo>
                      <a:pt x="357187" y="2304240"/>
                      <a:pt x="416709" y="2244725"/>
                      <a:pt x="491111" y="2244725"/>
                    </a:cubicBezTo>
                    <a:cubicBezTo>
                      <a:pt x="491111" y="2244725"/>
                      <a:pt x="491111" y="2244725"/>
                      <a:pt x="1305248" y="2244725"/>
                    </a:cubicBezTo>
                    <a:lnTo>
                      <a:pt x="1473200" y="2244725"/>
                    </a:lnTo>
                    <a:lnTo>
                      <a:pt x="1473200" y="2215435"/>
                    </a:lnTo>
                    <a:cubicBezTo>
                      <a:pt x="1473200" y="1851526"/>
                      <a:pt x="1473200" y="1851526"/>
                      <a:pt x="1473200" y="1851526"/>
                    </a:cubicBezTo>
                    <a:cubicBezTo>
                      <a:pt x="1473200" y="1780139"/>
                      <a:pt x="1532745" y="1717675"/>
                      <a:pt x="1607176" y="1717675"/>
                    </a:cubicBezTo>
                    <a:close/>
                    <a:moveTo>
                      <a:pt x="136525" y="139700"/>
                    </a:moveTo>
                    <a:lnTo>
                      <a:pt x="136525" y="990600"/>
                    </a:lnTo>
                    <a:lnTo>
                      <a:pt x="1636713" y="990600"/>
                    </a:lnTo>
                    <a:lnTo>
                      <a:pt x="1636713" y="139700"/>
                    </a:lnTo>
                    <a:close/>
                    <a:moveTo>
                      <a:pt x="134005" y="0"/>
                    </a:moveTo>
                    <a:cubicBezTo>
                      <a:pt x="1640820" y="0"/>
                      <a:pt x="1640820" y="0"/>
                      <a:pt x="1640820" y="0"/>
                    </a:cubicBezTo>
                    <a:cubicBezTo>
                      <a:pt x="1715267" y="0"/>
                      <a:pt x="1774825" y="59479"/>
                      <a:pt x="1774825" y="133828"/>
                    </a:cubicBezTo>
                    <a:cubicBezTo>
                      <a:pt x="1774825" y="241634"/>
                      <a:pt x="1774825" y="335964"/>
                      <a:pt x="1774825" y="418502"/>
                    </a:cubicBezTo>
                    <a:lnTo>
                      <a:pt x="1774825" y="484188"/>
                    </a:lnTo>
                    <a:lnTo>
                      <a:pt x="1778132" y="484188"/>
                    </a:lnTo>
                    <a:cubicBezTo>
                      <a:pt x="1847496" y="484188"/>
                      <a:pt x="2217434" y="484188"/>
                      <a:pt x="4190436" y="484188"/>
                    </a:cubicBezTo>
                    <a:cubicBezTo>
                      <a:pt x="4264833" y="484188"/>
                      <a:pt x="4324350" y="543752"/>
                      <a:pt x="4324350" y="615229"/>
                    </a:cubicBezTo>
                    <a:cubicBezTo>
                      <a:pt x="4324350" y="615229"/>
                      <a:pt x="4324350" y="615229"/>
                      <a:pt x="4324350" y="2250262"/>
                    </a:cubicBezTo>
                    <a:cubicBezTo>
                      <a:pt x="4324350" y="2324717"/>
                      <a:pt x="4264833" y="2384281"/>
                      <a:pt x="4190436" y="2384281"/>
                    </a:cubicBezTo>
                    <a:cubicBezTo>
                      <a:pt x="4190436" y="2384281"/>
                      <a:pt x="4190436" y="2384281"/>
                      <a:pt x="3639900" y="2384281"/>
                    </a:cubicBezTo>
                    <a:cubicBezTo>
                      <a:pt x="3639900" y="2384281"/>
                      <a:pt x="3639900" y="2384281"/>
                      <a:pt x="3827380" y="2521279"/>
                    </a:cubicBezTo>
                    <a:cubicBezTo>
                      <a:pt x="3857138" y="2545104"/>
                      <a:pt x="3863090" y="2586799"/>
                      <a:pt x="3842259" y="2619559"/>
                    </a:cubicBezTo>
                    <a:cubicBezTo>
                      <a:pt x="3827380" y="2637429"/>
                      <a:pt x="3806549" y="2646363"/>
                      <a:pt x="3785718" y="2646363"/>
                    </a:cubicBezTo>
                    <a:cubicBezTo>
                      <a:pt x="3770838" y="2646363"/>
                      <a:pt x="3758935" y="2643385"/>
                      <a:pt x="3744055" y="2634450"/>
                    </a:cubicBezTo>
                    <a:cubicBezTo>
                      <a:pt x="3744055" y="2634450"/>
                      <a:pt x="3744055" y="2634450"/>
                      <a:pt x="3386951" y="2369390"/>
                    </a:cubicBezTo>
                    <a:cubicBezTo>
                      <a:pt x="3369096" y="2354499"/>
                      <a:pt x="3360168" y="2333652"/>
                      <a:pt x="3360168" y="2309826"/>
                    </a:cubicBezTo>
                    <a:cubicBezTo>
                      <a:pt x="3360168" y="2288979"/>
                      <a:pt x="3369096" y="2268131"/>
                      <a:pt x="3386951" y="2253240"/>
                    </a:cubicBezTo>
                    <a:cubicBezTo>
                      <a:pt x="3386951" y="2253240"/>
                      <a:pt x="3386951" y="2253240"/>
                      <a:pt x="3744055" y="1982224"/>
                    </a:cubicBezTo>
                    <a:cubicBezTo>
                      <a:pt x="3773814" y="1961377"/>
                      <a:pt x="3818452" y="1967333"/>
                      <a:pt x="3842259" y="1997115"/>
                    </a:cubicBezTo>
                    <a:cubicBezTo>
                      <a:pt x="3863090" y="2026897"/>
                      <a:pt x="3857138" y="2071570"/>
                      <a:pt x="3827380" y="2092418"/>
                    </a:cubicBezTo>
                    <a:cubicBezTo>
                      <a:pt x="3827380" y="2092418"/>
                      <a:pt x="3827380" y="2092418"/>
                      <a:pt x="3627996" y="2244306"/>
                    </a:cubicBezTo>
                    <a:cubicBezTo>
                      <a:pt x="3627996" y="2244306"/>
                      <a:pt x="3627996" y="2244306"/>
                      <a:pt x="4187460" y="2244306"/>
                    </a:cubicBezTo>
                    <a:cubicBezTo>
                      <a:pt x="4187460" y="2244306"/>
                      <a:pt x="4187460" y="2244306"/>
                      <a:pt x="4187460" y="621185"/>
                    </a:cubicBezTo>
                    <a:cubicBezTo>
                      <a:pt x="4187460" y="621185"/>
                      <a:pt x="4187460" y="621185"/>
                      <a:pt x="1982469" y="621185"/>
                    </a:cubicBezTo>
                    <a:lnTo>
                      <a:pt x="1774825" y="621185"/>
                    </a:lnTo>
                    <a:lnTo>
                      <a:pt x="1774825" y="632429"/>
                    </a:lnTo>
                    <a:cubicBezTo>
                      <a:pt x="1774825" y="996272"/>
                      <a:pt x="1774825" y="996272"/>
                      <a:pt x="1774825" y="996272"/>
                    </a:cubicBezTo>
                    <a:cubicBezTo>
                      <a:pt x="1774825" y="1067646"/>
                      <a:pt x="1715267" y="1127125"/>
                      <a:pt x="1640820" y="1127125"/>
                    </a:cubicBezTo>
                    <a:cubicBezTo>
                      <a:pt x="134005" y="1127125"/>
                      <a:pt x="134005" y="1127125"/>
                      <a:pt x="134005" y="1127125"/>
                    </a:cubicBezTo>
                    <a:cubicBezTo>
                      <a:pt x="59558" y="1127125"/>
                      <a:pt x="0" y="1067646"/>
                      <a:pt x="0" y="996272"/>
                    </a:cubicBezTo>
                    <a:cubicBezTo>
                      <a:pt x="0" y="133828"/>
                      <a:pt x="0" y="133828"/>
                      <a:pt x="0" y="133828"/>
                    </a:cubicBezTo>
                    <a:cubicBezTo>
                      <a:pt x="0" y="59479"/>
                      <a:pt x="59558" y="0"/>
                      <a:pt x="134005"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5" name="Freeform 11">
                <a:extLst>
                  <a:ext uri="{FF2B5EF4-FFF2-40B4-BE49-F238E27FC236}">
                    <a16:creationId xmlns:a16="http://schemas.microsoft.com/office/drawing/2014/main" id="{8E4266BE-5118-4122-A0E5-D962DD0227B8}"/>
                  </a:ext>
                </a:extLst>
              </p:cNvPr>
              <p:cNvSpPr>
                <a:spLocks noEditPoints="1"/>
              </p:cNvSpPr>
              <p:nvPr/>
            </p:nvSpPr>
            <p:spPr bwMode="auto">
              <a:xfrm>
                <a:off x="3976688" y="1374775"/>
                <a:ext cx="4238625" cy="4114801"/>
              </a:xfrm>
              <a:custGeom>
                <a:avLst/>
                <a:gdLst>
                  <a:gd name="T0" fmla="*/ 1012 w 1424"/>
                  <a:gd name="T1" fmla="*/ 1153 h 1382"/>
                  <a:gd name="T2" fmla="*/ 1402 w 1424"/>
                  <a:gd name="T3" fmla="*/ 1153 h 1382"/>
                  <a:gd name="T4" fmla="*/ 1424 w 1424"/>
                  <a:gd name="T5" fmla="*/ 1174 h 1382"/>
                  <a:gd name="T6" fmla="*/ 1424 w 1424"/>
                  <a:gd name="T7" fmla="*/ 1360 h 1382"/>
                  <a:gd name="T8" fmla="*/ 1402 w 1424"/>
                  <a:gd name="T9" fmla="*/ 1382 h 1382"/>
                  <a:gd name="T10" fmla="*/ 1012 w 1424"/>
                  <a:gd name="T11" fmla="*/ 1382 h 1382"/>
                  <a:gd name="T12" fmla="*/ 991 w 1424"/>
                  <a:gd name="T13" fmla="*/ 1360 h 1382"/>
                  <a:gd name="T14" fmla="*/ 991 w 1424"/>
                  <a:gd name="T15" fmla="*/ 1174 h 1382"/>
                  <a:gd name="T16" fmla="*/ 1012 w 1424"/>
                  <a:gd name="T17" fmla="*/ 1153 h 1382"/>
                  <a:gd name="T18" fmla="*/ 518 w 1424"/>
                  <a:gd name="T19" fmla="*/ 576 h 1382"/>
                  <a:gd name="T20" fmla="*/ 908 w 1424"/>
                  <a:gd name="T21" fmla="*/ 576 h 1382"/>
                  <a:gd name="T22" fmla="*/ 930 w 1424"/>
                  <a:gd name="T23" fmla="*/ 598 h 1382"/>
                  <a:gd name="T24" fmla="*/ 930 w 1424"/>
                  <a:gd name="T25" fmla="*/ 782 h 1382"/>
                  <a:gd name="T26" fmla="*/ 908 w 1424"/>
                  <a:gd name="T27" fmla="*/ 804 h 1382"/>
                  <a:gd name="T28" fmla="*/ 518 w 1424"/>
                  <a:gd name="T29" fmla="*/ 804 h 1382"/>
                  <a:gd name="T30" fmla="*/ 496 w 1424"/>
                  <a:gd name="T31" fmla="*/ 782 h 1382"/>
                  <a:gd name="T32" fmla="*/ 496 w 1424"/>
                  <a:gd name="T33" fmla="*/ 598 h 1382"/>
                  <a:gd name="T34" fmla="*/ 518 w 1424"/>
                  <a:gd name="T35" fmla="*/ 576 h 1382"/>
                  <a:gd name="T36" fmla="*/ 22 w 1424"/>
                  <a:gd name="T37" fmla="*/ 0 h 1382"/>
                  <a:gd name="T38" fmla="*/ 414 w 1424"/>
                  <a:gd name="T39" fmla="*/ 0 h 1382"/>
                  <a:gd name="T40" fmla="*/ 435 w 1424"/>
                  <a:gd name="T41" fmla="*/ 22 h 1382"/>
                  <a:gd name="T42" fmla="*/ 435 w 1424"/>
                  <a:gd name="T43" fmla="*/ 206 h 1382"/>
                  <a:gd name="T44" fmla="*/ 414 w 1424"/>
                  <a:gd name="T45" fmla="*/ 227 h 1382"/>
                  <a:gd name="T46" fmla="*/ 22 w 1424"/>
                  <a:gd name="T47" fmla="*/ 227 h 1382"/>
                  <a:gd name="T48" fmla="*/ 0 w 1424"/>
                  <a:gd name="T49" fmla="*/ 206 h 1382"/>
                  <a:gd name="T50" fmla="*/ 0 w 1424"/>
                  <a:gd name="T51" fmla="*/ 22 h 1382"/>
                  <a:gd name="T52" fmla="*/ 22 w 1424"/>
                  <a:gd name="T53"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4" h="1382">
                    <a:moveTo>
                      <a:pt x="1012" y="1153"/>
                    </a:moveTo>
                    <a:cubicBezTo>
                      <a:pt x="1402" y="1153"/>
                      <a:pt x="1402" y="1153"/>
                      <a:pt x="1402" y="1153"/>
                    </a:cubicBezTo>
                    <a:cubicBezTo>
                      <a:pt x="1415" y="1153"/>
                      <a:pt x="1424" y="1163"/>
                      <a:pt x="1424" y="1174"/>
                    </a:cubicBezTo>
                    <a:cubicBezTo>
                      <a:pt x="1424" y="1360"/>
                      <a:pt x="1424" y="1360"/>
                      <a:pt x="1424" y="1360"/>
                    </a:cubicBezTo>
                    <a:cubicBezTo>
                      <a:pt x="1424" y="1373"/>
                      <a:pt x="1415" y="1382"/>
                      <a:pt x="1402" y="1382"/>
                    </a:cubicBezTo>
                    <a:cubicBezTo>
                      <a:pt x="1012" y="1382"/>
                      <a:pt x="1012" y="1382"/>
                      <a:pt x="1012" y="1382"/>
                    </a:cubicBezTo>
                    <a:cubicBezTo>
                      <a:pt x="1000" y="1382"/>
                      <a:pt x="991" y="1373"/>
                      <a:pt x="991" y="1360"/>
                    </a:cubicBezTo>
                    <a:cubicBezTo>
                      <a:pt x="991" y="1174"/>
                      <a:pt x="991" y="1174"/>
                      <a:pt x="991" y="1174"/>
                    </a:cubicBezTo>
                    <a:cubicBezTo>
                      <a:pt x="991" y="1163"/>
                      <a:pt x="1000" y="1153"/>
                      <a:pt x="1012" y="1153"/>
                    </a:cubicBezTo>
                    <a:close/>
                    <a:moveTo>
                      <a:pt x="518" y="576"/>
                    </a:moveTo>
                    <a:cubicBezTo>
                      <a:pt x="908" y="576"/>
                      <a:pt x="908" y="576"/>
                      <a:pt x="908" y="576"/>
                    </a:cubicBezTo>
                    <a:cubicBezTo>
                      <a:pt x="920" y="576"/>
                      <a:pt x="930" y="586"/>
                      <a:pt x="930" y="598"/>
                    </a:cubicBezTo>
                    <a:cubicBezTo>
                      <a:pt x="930" y="782"/>
                      <a:pt x="930" y="782"/>
                      <a:pt x="930" y="782"/>
                    </a:cubicBezTo>
                    <a:cubicBezTo>
                      <a:pt x="930" y="795"/>
                      <a:pt x="920" y="804"/>
                      <a:pt x="908" y="804"/>
                    </a:cubicBezTo>
                    <a:cubicBezTo>
                      <a:pt x="518" y="804"/>
                      <a:pt x="518" y="804"/>
                      <a:pt x="518" y="804"/>
                    </a:cubicBezTo>
                    <a:cubicBezTo>
                      <a:pt x="506" y="804"/>
                      <a:pt x="496" y="795"/>
                      <a:pt x="496" y="782"/>
                    </a:cubicBezTo>
                    <a:cubicBezTo>
                      <a:pt x="496" y="598"/>
                      <a:pt x="496" y="598"/>
                      <a:pt x="496" y="598"/>
                    </a:cubicBezTo>
                    <a:cubicBezTo>
                      <a:pt x="496" y="586"/>
                      <a:pt x="506" y="576"/>
                      <a:pt x="518" y="576"/>
                    </a:cubicBezTo>
                    <a:close/>
                    <a:moveTo>
                      <a:pt x="22" y="0"/>
                    </a:moveTo>
                    <a:cubicBezTo>
                      <a:pt x="414" y="0"/>
                      <a:pt x="414" y="0"/>
                      <a:pt x="414" y="0"/>
                    </a:cubicBezTo>
                    <a:cubicBezTo>
                      <a:pt x="425" y="0"/>
                      <a:pt x="435" y="10"/>
                      <a:pt x="435" y="22"/>
                    </a:cubicBezTo>
                    <a:cubicBezTo>
                      <a:pt x="435" y="206"/>
                      <a:pt x="435" y="206"/>
                      <a:pt x="435" y="206"/>
                    </a:cubicBezTo>
                    <a:cubicBezTo>
                      <a:pt x="435" y="217"/>
                      <a:pt x="425" y="227"/>
                      <a:pt x="414" y="227"/>
                    </a:cubicBezTo>
                    <a:cubicBezTo>
                      <a:pt x="22" y="227"/>
                      <a:pt x="22" y="227"/>
                      <a:pt x="22" y="227"/>
                    </a:cubicBezTo>
                    <a:cubicBezTo>
                      <a:pt x="10" y="227"/>
                      <a:pt x="0" y="217"/>
                      <a:pt x="0" y="206"/>
                    </a:cubicBezTo>
                    <a:cubicBezTo>
                      <a:pt x="0" y="22"/>
                      <a:pt x="0" y="22"/>
                      <a:pt x="0" y="22"/>
                    </a:cubicBezTo>
                    <a:cubicBezTo>
                      <a:pt x="0" y="10"/>
                      <a:pt x="10" y="0"/>
                      <a:pt x="22" y="0"/>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1" name="Group 40">
            <a:extLst>
              <a:ext uri="{FF2B5EF4-FFF2-40B4-BE49-F238E27FC236}">
                <a16:creationId xmlns:a16="http://schemas.microsoft.com/office/drawing/2014/main" id="{91C304F3-2759-4F58-AF99-6FDF8E43E392}"/>
              </a:ext>
            </a:extLst>
          </p:cNvPr>
          <p:cNvGrpSpPr>
            <a:grpSpLocks noChangeAspect="1"/>
          </p:cNvGrpSpPr>
          <p:nvPr/>
        </p:nvGrpSpPr>
        <p:grpSpPr>
          <a:xfrm>
            <a:off x="361129" y="1319815"/>
            <a:ext cx="955573" cy="956495"/>
            <a:chOff x="5273675" y="2514600"/>
            <a:chExt cx="1644650" cy="1646238"/>
          </a:xfrm>
        </p:grpSpPr>
        <p:sp>
          <p:nvSpPr>
            <p:cNvPr id="42" name="AutoShape 3">
              <a:extLst>
                <a:ext uri="{FF2B5EF4-FFF2-40B4-BE49-F238E27FC236}">
                  <a16:creationId xmlns:a16="http://schemas.microsoft.com/office/drawing/2014/main" id="{9A96B8A4-CDF0-4BCB-8E1C-3C688099DD66}"/>
                </a:ext>
              </a:extLst>
            </p:cNvPr>
            <p:cNvSpPr>
              <a:spLocks noChangeAspect="1" noChangeArrowheads="1" noTextEdit="1"/>
            </p:cNvSpPr>
            <p:nvPr/>
          </p:nvSpPr>
          <p:spPr bwMode="auto">
            <a:xfrm>
              <a:off x="5273675" y="2514600"/>
              <a:ext cx="1644650" cy="1646238"/>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3" name="Group 42">
              <a:extLst>
                <a:ext uri="{FF2B5EF4-FFF2-40B4-BE49-F238E27FC236}">
                  <a16:creationId xmlns:a16="http://schemas.microsoft.com/office/drawing/2014/main" id="{CE8FCD9A-B3DA-4B22-8D41-EB98682D4A34}"/>
                </a:ext>
              </a:extLst>
            </p:cNvPr>
            <p:cNvGrpSpPr/>
            <p:nvPr/>
          </p:nvGrpSpPr>
          <p:grpSpPr>
            <a:xfrm>
              <a:off x="5439085" y="2789764"/>
              <a:ext cx="1313830" cy="1095911"/>
              <a:chOff x="5437188" y="2790289"/>
              <a:chExt cx="1313830" cy="1095911"/>
            </a:xfrm>
          </p:grpSpPr>
          <p:sp>
            <p:nvSpPr>
              <p:cNvPr id="44" name="Freeform 5">
                <a:extLst>
                  <a:ext uri="{FF2B5EF4-FFF2-40B4-BE49-F238E27FC236}">
                    <a16:creationId xmlns:a16="http://schemas.microsoft.com/office/drawing/2014/main" id="{BC97CDED-F638-4B33-B0FC-A543D43380DC}"/>
                  </a:ext>
                </a:extLst>
              </p:cNvPr>
              <p:cNvSpPr>
                <a:spLocks/>
              </p:cNvSpPr>
              <p:nvPr/>
            </p:nvSpPr>
            <p:spPr bwMode="auto">
              <a:xfrm>
                <a:off x="5437188" y="2790289"/>
                <a:ext cx="741363" cy="1095911"/>
              </a:xfrm>
              <a:custGeom>
                <a:avLst/>
                <a:gdLst>
                  <a:gd name="connsiteX0" fmla="*/ 59994 w 741363"/>
                  <a:gd name="connsiteY0" fmla="*/ 940336 h 1095911"/>
                  <a:gd name="connsiteX1" fmla="*/ 681369 w 741363"/>
                  <a:gd name="connsiteY1" fmla="*/ 940336 h 1095911"/>
                  <a:gd name="connsiteX2" fmla="*/ 697081 w 741363"/>
                  <a:gd name="connsiteY2" fmla="*/ 956182 h 1095911"/>
                  <a:gd name="connsiteX3" fmla="*/ 697081 w 741363"/>
                  <a:gd name="connsiteY3" fmla="*/ 1006600 h 1095911"/>
                  <a:gd name="connsiteX4" fmla="*/ 725650 w 741363"/>
                  <a:gd name="connsiteY4" fmla="*/ 1006600 h 1095911"/>
                  <a:gd name="connsiteX5" fmla="*/ 741363 w 741363"/>
                  <a:gd name="connsiteY5" fmla="*/ 1022445 h 1095911"/>
                  <a:gd name="connsiteX6" fmla="*/ 741363 w 741363"/>
                  <a:gd name="connsiteY6" fmla="*/ 1079345 h 1095911"/>
                  <a:gd name="connsiteX7" fmla="*/ 725650 w 741363"/>
                  <a:gd name="connsiteY7" fmla="*/ 1095911 h 1095911"/>
                  <a:gd name="connsiteX8" fmla="*/ 15713 w 741363"/>
                  <a:gd name="connsiteY8" fmla="*/ 1095911 h 1095911"/>
                  <a:gd name="connsiteX9" fmla="*/ 0 w 741363"/>
                  <a:gd name="connsiteY9" fmla="*/ 1079345 h 1095911"/>
                  <a:gd name="connsiteX10" fmla="*/ 0 w 741363"/>
                  <a:gd name="connsiteY10" fmla="*/ 1022445 h 1095911"/>
                  <a:gd name="connsiteX11" fmla="*/ 15713 w 741363"/>
                  <a:gd name="connsiteY11" fmla="*/ 1006600 h 1095911"/>
                  <a:gd name="connsiteX12" fmla="*/ 44282 w 741363"/>
                  <a:gd name="connsiteY12" fmla="*/ 1006600 h 1095911"/>
                  <a:gd name="connsiteX13" fmla="*/ 44282 w 741363"/>
                  <a:gd name="connsiteY13" fmla="*/ 956182 h 1095911"/>
                  <a:gd name="connsiteX14" fmla="*/ 59994 w 741363"/>
                  <a:gd name="connsiteY14" fmla="*/ 940336 h 1095911"/>
                  <a:gd name="connsiteX15" fmla="*/ 243001 w 741363"/>
                  <a:gd name="connsiteY15" fmla="*/ 537111 h 1095911"/>
                  <a:gd name="connsiteX16" fmla="*/ 257312 w 741363"/>
                  <a:gd name="connsiteY16" fmla="*/ 544981 h 1095911"/>
                  <a:gd name="connsiteX17" fmla="*/ 497021 w 741363"/>
                  <a:gd name="connsiteY17" fmla="*/ 632975 h 1095911"/>
                  <a:gd name="connsiteX18" fmla="*/ 512763 w 741363"/>
                  <a:gd name="connsiteY18" fmla="*/ 635836 h 1095911"/>
                  <a:gd name="connsiteX19" fmla="*/ 501314 w 741363"/>
                  <a:gd name="connsiteY19" fmla="*/ 667314 h 1095911"/>
                  <a:gd name="connsiteX20" fmla="*/ 441208 w 741363"/>
                  <a:gd name="connsiteY20" fmla="*/ 695214 h 1095911"/>
                  <a:gd name="connsiteX21" fmla="*/ 259458 w 741363"/>
                  <a:gd name="connsiteY21" fmla="*/ 628682 h 1095911"/>
                  <a:gd name="connsiteX22" fmla="*/ 231552 w 741363"/>
                  <a:gd name="connsiteY22" fmla="*/ 568589 h 1095911"/>
                  <a:gd name="connsiteX23" fmla="*/ 243001 w 741363"/>
                  <a:gd name="connsiteY23" fmla="*/ 537111 h 1095911"/>
                  <a:gd name="connsiteX24" fmla="*/ 488852 w 741363"/>
                  <a:gd name="connsiteY24" fmla="*/ 2734 h 1095911"/>
                  <a:gd name="connsiteX25" fmla="*/ 670054 w 741363"/>
                  <a:gd name="connsiteY25" fmla="*/ 69694 h 1095911"/>
                  <a:gd name="connsiteX26" fmla="*/ 697876 w 741363"/>
                  <a:gd name="connsiteY26" fmla="*/ 128819 h 1095911"/>
                  <a:gd name="connsiteX27" fmla="*/ 685749 w 741363"/>
                  <a:gd name="connsiteY27" fmla="*/ 160874 h 1095911"/>
                  <a:gd name="connsiteX28" fmla="*/ 672194 w 741363"/>
                  <a:gd name="connsiteY28" fmla="*/ 152326 h 1095911"/>
                  <a:gd name="connsiteX29" fmla="*/ 433207 w 741363"/>
                  <a:gd name="connsiteY29" fmla="*/ 65420 h 1095911"/>
                  <a:gd name="connsiteX30" fmla="*/ 417512 w 741363"/>
                  <a:gd name="connsiteY30" fmla="*/ 62571 h 1095911"/>
                  <a:gd name="connsiteX31" fmla="*/ 428927 w 741363"/>
                  <a:gd name="connsiteY31" fmla="*/ 30516 h 1095911"/>
                  <a:gd name="connsiteX32" fmla="*/ 488852 w 741363"/>
                  <a:gd name="connsiteY32" fmla="*/ 2734 h 109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1363" h="1095911">
                    <a:moveTo>
                      <a:pt x="59994" y="940336"/>
                    </a:moveTo>
                    <a:cubicBezTo>
                      <a:pt x="59994" y="940336"/>
                      <a:pt x="59994" y="940336"/>
                      <a:pt x="681369" y="940336"/>
                    </a:cubicBezTo>
                    <a:cubicBezTo>
                      <a:pt x="690653" y="940336"/>
                      <a:pt x="697081" y="947539"/>
                      <a:pt x="697081" y="956182"/>
                    </a:cubicBezTo>
                    <a:cubicBezTo>
                      <a:pt x="697081" y="956182"/>
                      <a:pt x="697081" y="956182"/>
                      <a:pt x="697081" y="1006600"/>
                    </a:cubicBezTo>
                    <a:cubicBezTo>
                      <a:pt x="697081" y="1006600"/>
                      <a:pt x="697081" y="1006600"/>
                      <a:pt x="725650" y="1006600"/>
                    </a:cubicBezTo>
                    <a:cubicBezTo>
                      <a:pt x="734221" y="1006600"/>
                      <a:pt x="741363" y="1013802"/>
                      <a:pt x="741363" y="1022445"/>
                    </a:cubicBezTo>
                    <a:cubicBezTo>
                      <a:pt x="741363" y="1022445"/>
                      <a:pt x="741363" y="1022445"/>
                      <a:pt x="741363" y="1079345"/>
                    </a:cubicBezTo>
                    <a:cubicBezTo>
                      <a:pt x="741363" y="1088709"/>
                      <a:pt x="734221" y="1095911"/>
                      <a:pt x="725650" y="1095911"/>
                    </a:cubicBezTo>
                    <a:cubicBezTo>
                      <a:pt x="725650" y="1095911"/>
                      <a:pt x="725650" y="1095911"/>
                      <a:pt x="15713" y="1095911"/>
                    </a:cubicBezTo>
                    <a:cubicBezTo>
                      <a:pt x="7142" y="1095911"/>
                      <a:pt x="0" y="1088709"/>
                      <a:pt x="0" y="1079345"/>
                    </a:cubicBezTo>
                    <a:cubicBezTo>
                      <a:pt x="0" y="1079345"/>
                      <a:pt x="0" y="1079345"/>
                      <a:pt x="0" y="1022445"/>
                    </a:cubicBezTo>
                    <a:cubicBezTo>
                      <a:pt x="0" y="1013802"/>
                      <a:pt x="7142" y="1006600"/>
                      <a:pt x="15713" y="1006600"/>
                    </a:cubicBezTo>
                    <a:cubicBezTo>
                      <a:pt x="15713" y="1006600"/>
                      <a:pt x="15713" y="1006600"/>
                      <a:pt x="44282" y="1006600"/>
                    </a:cubicBezTo>
                    <a:cubicBezTo>
                      <a:pt x="44282" y="1006600"/>
                      <a:pt x="44282" y="1006600"/>
                      <a:pt x="44282" y="956182"/>
                    </a:cubicBezTo>
                    <a:cubicBezTo>
                      <a:pt x="44282" y="947539"/>
                      <a:pt x="51424" y="940336"/>
                      <a:pt x="59994" y="940336"/>
                    </a:cubicBezTo>
                    <a:close/>
                    <a:moveTo>
                      <a:pt x="243001" y="537111"/>
                    </a:moveTo>
                    <a:cubicBezTo>
                      <a:pt x="247294" y="539973"/>
                      <a:pt x="251587" y="542834"/>
                      <a:pt x="257312" y="544981"/>
                    </a:cubicBezTo>
                    <a:cubicBezTo>
                      <a:pt x="257312" y="544981"/>
                      <a:pt x="257312" y="544981"/>
                      <a:pt x="497021" y="632975"/>
                    </a:cubicBezTo>
                    <a:cubicBezTo>
                      <a:pt x="502030" y="634405"/>
                      <a:pt x="507039" y="635836"/>
                      <a:pt x="512763" y="635836"/>
                    </a:cubicBezTo>
                    <a:cubicBezTo>
                      <a:pt x="512763" y="635836"/>
                      <a:pt x="512763" y="635836"/>
                      <a:pt x="501314" y="667314"/>
                    </a:cubicBezTo>
                    <a:cubicBezTo>
                      <a:pt x="492012" y="691637"/>
                      <a:pt x="465537" y="703799"/>
                      <a:pt x="441208" y="695214"/>
                    </a:cubicBezTo>
                    <a:cubicBezTo>
                      <a:pt x="441208" y="695214"/>
                      <a:pt x="441208" y="695214"/>
                      <a:pt x="259458" y="628682"/>
                    </a:cubicBezTo>
                    <a:cubicBezTo>
                      <a:pt x="235130" y="619382"/>
                      <a:pt x="222250" y="592912"/>
                      <a:pt x="231552" y="568589"/>
                    </a:cubicBezTo>
                    <a:cubicBezTo>
                      <a:pt x="231552" y="568589"/>
                      <a:pt x="231552" y="568589"/>
                      <a:pt x="243001" y="537111"/>
                    </a:cubicBezTo>
                    <a:close/>
                    <a:moveTo>
                      <a:pt x="488852" y="2734"/>
                    </a:moveTo>
                    <a:cubicBezTo>
                      <a:pt x="488852" y="2734"/>
                      <a:pt x="488852" y="2734"/>
                      <a:pt x="670054" y="69694"/>
                    </a:cubicBezTo>
                    <a:cubicBezTo>
                      <a:pt x="694310" y="78242"/>
                      <a:pt x="706437" y="104599"/>
                      <a:pt x="697876" y="128819"/>
                    </a:cubicBezTo>
                    <a:cubicBezTo>
                      <a:pt x="697876" y="128819"/>
                      <a:pt x="697876" y="128819"/>
                      <a:pt x="685749" y="160874"/>
                    </a:cubicBezTo>
                    <a:cubicBezTo>
                      <a:pt x="682182" y="157312"/>
                      <a:pt x="677188" y="154463"/>
                      <a:pt x="672194" y="152326"/>
                    </a:cubicBezTo>
                    <a:lnTo>
                      <a:pt x="433207" y="65420"/>
                    </a:lnTo>
                    <a:cubicBezTo>
                      <a:pt x="428213" y="63283"/>
                      <a:pt x="422506" y="62571"/>
                      <a:pt x="417512" y="62571"/>
                    </a:cubicBezTo>
                    <a:cubicBezTo>
                      <a:pt x="417512" y="62571"/>
                      <a:pt x="417512" y="62571"/>
                      <a:pt x="428927" y="30516"/>
                    </a:cubicBezTo>
                    <a:cubicBezTo>
                      <a:pt x="437487" y="6296"/>
                      <a:pt x="464596" y="-5814"/>
                      <a:pt x="488852" y="2734"/>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5" name="Freeform 6">
                <a:extLst>
                  <a:ext uri="{FF2B5EF4-FFF2-40B4-BE49-F238E27FC236}">
                    <a16:creationId xmlns:a16="http://schemas.microsoft.com/office/drawing/2014/main" id="{B8CAAF72-0AD3-4203-9958-BB87635BDBF8}"/>
                  </a:ext>
                </a:extLst>
              </p:cNvPr>
              <p:cNvSpPr>
                <a:spLocks/>
              </p:cNvSpPr>
              <p:nvPr/>
            </p:nvSpPr>
            <p:spPr bwMode="auto">
              <a:xfrm>
                <a:off x="5695077" y="2883282"/>
                <a:ext cx="1055941" cy="616303"/>
              </a:xfrm>
              <a:custGeom>
                <a:avLst/>
                <a:gdLst>
                  <a:gd name="connsiteX0" fmla="*/ 387558 w 1055941"/>
                  <a:gd name="connsiteY0" fmla="*/ 269493 h 616303"/>
                  <a:gd name="connsiteX1" fmla="*/ 393981 w 1055941"/>
                  <a:gd name="connsiteY1" fmla="*/ 270920 h 616303"/>
                  <a:gd name="connsiteX2" fmla="*/ 1027064 w 1055941"/>
                  <a:gd name="connsiteY2" fmla="*/ 482090 h 616303"/>
                  <a:gd name="connsiteX3" fmla="*/ 1053472 w 1055941"/>
                  <a:gd name="connsiteY3" fmla="*/ 537022 h 616303"/>
                  <a:gd name="connsiteX4" fmla="*/ 1034201 w 1055941"/>
                  <a:gd name="connsiteY4" fmla="*/ 589101 h 616303"/>
                  <a:gd name="connsiteX5" fmla="*/ 979244 w 1055941"/>
                  <a:gd name="connsiteY5" fmla="*/ 613357 h 616303"/>
                  <a:gd name="connsiteX6" fmla="*/ 359008 w 1055941"/>
                  <a:gd name="connsiteY6" fmla="*/ 365090 h 616303"/>
                  <a:gd name="connsiteX7" fmla="*/ 353298 w 1055941"/>
                  <a:gd name="connsiteY7" fmla="*/ 361523 h 616303"/>
                  <a:gd name="connsiteX8" fmla="*/ 387558 w 1055941"/>
                  <a:gd name="connsiteY8" fmla="*/ 269493 h 616303"/>
                  <a:gd name="connsiteX9" fmla="*/ 164418 w 1055941"/>
                  <a:gd name="connsiteY9" fmla="*/ 889 h 616303"/>
                  <a:gd name="connsiteX10" fmla="*/ 403099 w 1055941"/>
                  <a:gd name="connsiteY10" fmla="*/ 88757 h 616303"/>
                  <a:gd name="connsiteX11" fmla="*/ 412361 w 1055941"/>
                  <a:gd name="connsiteY11" fmla="*/ 108759 h 616303"/>
                  <a:gd name="connsiteX12" fmla="*/ 326151 w 1055941"/>
                  <a:gd name="connsiteY12" fmla="*/ 343789 h 616303"/>
                  <a:gd name="connsiteX13" fmla="*/ 269153 w 1055941"/>
                  <a:gd name="connsiteY13" fmla="*/ 499522 h 616303"/>
                  <a:gd name="connsiteX14" fmla="*/ 249204 w 1055941"/>
                  <a:gd name="connsiteY14" fmla="*/ 508809 h 616303"/>
                  <a:gd name="connsiteX15" fmla="*/ 10523 w 1055941"/>
                  <a:gd name="connsiteY15" fmla="*/ 421656 h 616303"/>
                  <a:gd name="connsiteX16" fmla="*/ 1261 w 1055941"/>
                  <a:gd name="connsiteY16" fmla="*/ 400939 h 616303"/>
                  <a:gd name="connsiteX17" fmla="*/ 143757 w 1055941"/>
                  <a:gd name="connsiteY17" fmla="*/ 10176 h 616303"/>
                  <a:gd name="connsiteX18" fmla="*/ 164418 w 1055941"/>
                  <a:gd name="connsiteY18" fmla="*/ 889 h 61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941" h="616303">
                    <a:moveTo>
                      <a:pt x="387558" y="269493"/>
                    </a:moveTo>
                    <a:cubicBezTo>
                      <a:pt x="389699" y="269493"/>
                      <a:pt x="391840" y="270207"/>
                      <a:pt x="393981" y="270920"/>
                    </a:cubicBezTo>
                    <a:cubicBezTo>
                      <a:pt x="393981" y="270920"/>
                      <a:pt x="393981" y="270920"/>
                      <a:pt x="1027064" y="482090"/>
                    </a:cubicBezTo>
                    <a:cubicBezTo>
                      <a:pt x="1049903" y="489937"/>
                      <a:pt x="1061323" y="514193"/>
                      <a:pt x="1053472" y="537022"/>
                    </a:cubicBezTo>
                    <a:cubicBezTo>
                      <a:pt x="1053472" y="537022"/>
                      <a:pt x="1053472" y="537022"/>
                      <a:pt x="1034201" y="589101"/>
                    </a:cubicBezTo>
                    <a:cubicBezTo>
                      <a:pt x="1026350" y="611217"/>
                      <a:pt x="1001369" y="621918"/>
                      <a:pt x="979244" y="613357"/>
                    </a:cubicBezTo>
                    <a:cubicBezTo>
                      <a:pt x="979244" y="613357"/>
                      <a:pt x="979244" y="613357"/>
                      <a:pt x="359008" y="365090"/>
                    </a:cubicBezTo>
                    <a:cubicBezTo>
                      <a:pt x="356867" y="364377"/>
                      <a:pt x="355439" y="362950"/>
                      <a:pt x="353298" y="361523"/>
                    </a:cubicBezTo>
                    <a:cubicBezTo>
                      <a:pt x="353298" y="361523"/>
                      <a:pt x="353298" y="361523"/>
                      <a:pt x="387558" y="269493"/>
                    </a:cubicBezTo>
                    <a:close/>
                    <a:moveTo>
                      <a:pt x="164418" y="889"/>
                    </a:moveTo>
                    <a:cubicBezTo>
                      <a:pt x="164418" y="889"/>
                      <a:pt x="164418" y="889"/>
                      <a:pt x="403099" y="88757"/>
                    </a:cubicBezTo>
                    <a:cubicBezTo>
                      <a:pt x="410936" y="91614"/>
                      <a:pt x="415211" y="100901"/>
                      <a:pt x="412361" y="108759"/>
                    </a:cubicBezTo>
                    <a:cubicBezTo>
                      <a:pt x="412361" y="108759"/>
                      <a:pt x="412361" y="108759"/>
                      <a:pt x="326151" y="343789"/>
                    </a:cubicBezTo>
                    <a:cubicBezTo>
                      <a:pt x="326151" y="343789"/>
                      <a:pt x="326151" y="343789"/>
                      <a:pt x="269153" y="499522"/>
                    </a:cubicBezTo>
                    <a:cubicBezTo>
                      <a:pt x="266303" y="508095"/>
                      <a:pt x="257041" y="512381"/>
                      <a:pt x="249204" y="508809"/>
                    </a:cubicBezTo>
                    <a:cubicBezTo>
                      <a:pt x="249204" y="508809"/>
                      <a:pt x="249204" y="508809"/>
                      <a:pt x="10523" y="421656"/>
                    </a:cubicBezTo>
                    <a:cubicBezTo>
                      <a:pt x="1973" y="418084"/>
                      <a:pt x="-2302" y="409511"/>
                      <a:pt x="1261" y="400939"/>
                    </a:cubicBezTo>
                    <a:cubicBezTo>
                      <a:pt x="1261" y="400939"/>
                      <a:pt x="1261" y="400939"/>
                      <a:pt x="143757" y="10176"/>
                    </a:cubicBezTo>
                    <a:cubicBezTo>
                      <a:pt x="147319" y="2317"/>
                      <a:pt x="155869" y="-1969"/>
                      <a:pt x="164418" y="889"/>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40" name="Oval 50">
            <a:extLst>
              <a:ext uri="{FF2B5EF4-FFF2-40B4-BE49-F238E27FC236}">
                <a16:creationId xmlns:a16="http://schemas.microsoft.com/office/drawing/2014/main" id="{5E6F4FF9-6EB0-47EC-9CEC-E8E43A950E77}"/>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sp>
        <p:nvSpPr>
          <p:cNvPr id="39" name="ee4pFootnotes">
            <a:extLst>
              <a:ext uri="{FF2B5EF4-FFF2-40B4-BE49-F238E27FC236}">
                <a16:creationId xmlns:a16="http://schemas.microsoft.com/office/drawing/2014/main" id="{D7114934-E75A-4252-B34A-A392AEA18821}"/>
              </a:ext>
            </a:extLst>
          </p:cNvPr>
          <p:cNvSpPr>
            <a:spLocks noChangeArrowheads="1"/>
          </p:cNvSpPr>
          <p:nvPr/>
        </p:nvSpPr>
        <p:spPr bwMode="auto">
          <a:xfrm>
            <a:off x="400051" y="6383309"/>
            <a:ext cx="92329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1. Community Anchor Institution </a:t>
            </a:r>
          </a:p>
        </p:txBody>
      </p:sp>
      <p:pic>
        <p:nvPicPr>
          <p:cNvPr id="33" name="Picture 32" descr="A blue sign with white text&#10;&#10;Description automatically generated with low confidence">
            <a:extLst>
              <a:ext uri="{FF2B5EF4-FFF2-40B4-BE49-F238E27FC236}">
                <a16:creationId xmlns:a16="http://schemas.microsoft.com/office/drawing/2014/main" id="{AF7B7061-D40D-4877-9D34-F8F72AE28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406541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87882"/>
            <a:ext cx="10363199" cy="566735"/>
          </a:xfrm>
          <a:prstGeom prst="rect">
            <a:avLst/>
          </a:prstGeom>
        </p:spPr>
        <p:txBody>
          <a:bodyPr vert="horz">
            <a:noAutofit/>
          </a:bodyPr>
          <a:lstStyle/>
          <a:p>
            <a:r>
              <a:rPr lang="en-US" sz="2700" b="1" cap="none" dirty="0">
                <a:solidFill>
                  <a:srgbClr val="164484"/>
                </a:solidFill>
                <a:latin typeface="+mn-lt"/>
              </a:rPr>
              <a:t>Initial Proposal | </a:t>
            </a:r>
            <a:r>
              <a:rPr lang="en-US" sz="2700" cap="none" dirty="0">
                <a:solidFill>
                  <a:srgbClr val="164484"/>
                </a:solidFill>
                <a:latin typeface="+mn-lt"/>
              </a:rPr>
              <a:t>Eligible Entities must use first 20% of total funds for select purposes except in case of waiver</a:t>
            </a:r>
            <a:endParaRPr lang="en-US" sz="2700" cap="none" dirty="0">
              <a:solidFill>
                <a:srgbClr val="164484"/>
              </a:solidFill>
            </a:endParaRPr>
          </a:p>
        </p:txBody>
      </p:sp>
      <p:sp>
        <p:nvSpPr>
          <p:cNvPr id="59" name="Oval 50">
            <a:extLst>
              <a:ext uri="{FF2B5EF4-FFF2-40B4-BE49-F238E27FC236}">
                <a16:creationId xmlns:a16="http://schemas.microsoft.com/office/drawing/2014/main" id="{F636108C-25DD-4B66-A4B2-7D2CFB247D1A}"/>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grpSp>
        <p:nvGrpSpPr>
          <p:cNvPr id="68" name="Group 67">
            <a:extLst>
              <a:ext uri="{FF2B5EF4-FFF2-40B4-BE49-F238E27FC236}">
                <a16:creationId xmlns:a16="http://schemas.microsoft.com/office/drawing/2014/main" id="{912095DD-0442-4235-BEC4-B802CC537F23}"/>
              </a:ext>
            </a:extLst>
          </p:cNvPr>
          <p:cNvGrpSpPr>
            <a:grpSpLocks noChangeAspect="1"/>
          </p:cNvGrpSpPr>
          <p:nvPr/>
        </p:nvGrpSpPr>
        <p:grpSpPr>
          <a:xfrm>
            <a:off x="1642996" y="1574800"/>
            <a:ext cx="892435" cy="891575"/>
            <a:chOff x="6464300" y="2606675"/>
            <a:chExt cx="1646238" cy="1644650"/>
          </a:xfrm>
        </p:grpSpPr>
        <p:sp>
          <p:nvSpPr>
            <p:cNvPr id="69" name="AutoShape 3">
              <a:extLst>
                <a:ext uri="{FF2B5EF4-FFF2-40B4-BE49-F238E27FC236}">
                  <a16:creationId xmlns:a16="http://schemas.microsoft.com/office/drawing/2014/main" id="{F0798975-5EDD-4647-934A-8F1B098544AD}"/>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0" name="Group 69">
              <a:extLst>
                <a:ext uri="{FF2B5EF4-FFF2-40B4-BE49-F238E27FC236}">
                  <a16:creationId xmlns:a16="http://schemas.microsoft.com/office/drawing/2014/main" id="{B538DA14-21E4-4E77-9404-675304DBCC2F}"/>
                </a:ext>
              </a:extLst>
            </p:cNvPr>
            <p:cNvGrpSpPr/>
            <p:nvPr/>
          </p:nvGrpSpPr>
          <p:grpSpPr>
            <a:xfrm>
              <a:off x="6729413" y="2881312"/>
              <a:ext cx="1146175" cy="1125538"/>
              <a:chOff x="6729413" y="2881312"/>
              <a:chExt cx="1146175" cy="1125538"/>
            </a:xfrm>
          </p:grpSpPr>
          <p:sp>
            <p:nvSpPr>
              <p:cNvPr id="71" name="Freeform 10">
                <a:extLst>
                  <a:ext uri="{FF2B5EF4-FFF2-40B4-BE49-F238E27FC236}">
                    <a16:creationId xmlns:a16="http://schemas.microsoft.com/office/drawing/2014/main" id="{91B56709-40D9-453F-9AD1-21F71C746EAA}"/>
                  </a:ext>
                </a:extLst>
              </p:cNvPr>
              <p:cNvSpPr>
                <a:spLocks/>
              </p:cNvSpPr>
              <p:nvPr/>
            </p:nvSpPr>
            <p:spPr bwMode="auto">
              <a:xfrm>
                <a:off x="6989763" y="2944813"/>
                <a:ext cx="822325" cy="336550"/>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11">
                <a:extLst>
                  <a:ext uri="{FF2B5EF4-FFF2-40B4-BE49-F238E27FC236}">
                    <a16:creationId xmlns:a16="http://schemas.microsoft.com/office/drawing/2014/main" id="{28BE9E13-89D9-4060-BDFB-CCF8C66E2D11}"/>
                  </a:ext>
                </a:extLst>
              </p:cNvPr>
              <p:cNvSpPr>
                <a:spLocks/>
              </p:cNvSpPr>
              <p:nvPr/>
            </p:nvSpPr>
            <p:spPr bwMode="auto">
              <a:xfrm>
                <a:off x="6729413" y="2881312"/>
                <a:ext cx="1146175" cy="112553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75" name="ee4pContent1">
            <a:extLst>
              <a:ext uri="{FF2B5EF4-FFF2-40B4-BE49-F238E27FC236}">
                <a16:creationId xmlns:a16="http://schemas.microsoft.com/office/drawing/2014/main" id="{82F4C5FA-B27E-4E0C-9170-A944D249B4BF}"/>
              </a:ext>
            </a:extLst>
          </p:cNvPr>
          <p:cNvSpPr txBox="1"/>
          <p:nvPr/>
        </p:nvSpPr>
        <p:spPr>
          <a:xfrm>
            <a:off x="399426" y="3411148"/>
            <a:ext cx="3379576"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If the Initial Proposal is approved, </a:t>
            </a:r>
            <a:r>
              <a:rPr lang="en-US" sz="1400" dirty="0" err="1"/>
              <a:t>NTIA</a:t>
            </a:r>
            <a:r>
              <a:rPr lang="en-US" sz="1400" dirty="0"/>
              <a:t> will release at least 20% of total allocation (or more at the sole discretion of the Assistant Secretary) </a:t>
            </a:r>
          </a:p>
          <a:p>
            <a:endParaRPr lang="en-US" sz="1400" dirty="0"/>
          </a:p>
          <a:p>
            <a:r>
              <a:rPr lang="en-US" sz="1400" dirty="0"/>
              <a:t>This funding can be used for non-deployment if there is a plan to serve all un- and underserved</a:t>
            </a:r>
          </a:p>
        </p:txBody>
      </p:sp>
      <p:sp>
        <p:nvSpPr>
          <p:cNvPr id="76" name="ee4pContent2">
            <a:extLst>
              <a:ext uri="{FF2B5EF4-FFF2-40B4-BE49-F238E27FC236}">
                <a16:creationId xmlns:a16="http://schemas.microsoft.com/office/drawing/2014/main" id="{4D3C16E6-4DE1-4D46-8917-F5CD9CFC5295}"/>
              </a:ext>
            </a:extLst>
          </p:cNvPr>
          <p:cNvSpPr txBox="1"/>
          <p:nvPr/>
        </p:nvSpPr>
        <p:spPr>
          <a:xfrm>
            <a:off x="4403274" y="3411148"/>
            <a:ext cx="3381825"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Upon completion of the challenge process and the subgrantee selection process, an Eligible Entity may use this at least 20% of total allocation for projects that:</a:t>
            </a:r>
          </a:p>
          <a:p>
            <a:pPr marL="342900" indent="-342900">
              <a:buFont typeface="+mj-lt"/>
              <a:buAutoNum type="arabicPeriod"/>
            </a:pPr>
            <a:r>
              <a:rPr lang="en-US" sz="1400" dirty="0"/>
              <a:t>Consist of at least 80 percent unserved locations; and</a:t>
            </a:r>
          </a:p>
          <a:p>
            <a:pPr marL="342900" indent="-342900">
              <a:buFont typeface="+mj-lt"/>
              <a:buAutoNum type="arabicPeriod"/>
            </a:pPr>
            <a:r>
              <a:rPr lang="en-US" sz="1400" dirty="0"/>
              <a:t>Are in a location in which the percentage of individuals with a household income at or below 150 percent of the poverty line applicable to a family of the size involved that is higher than the national percentage of such individuals</a:t>
            </a:r>
          </a:p>
        </p:txBody>
      </p:sp>
      <p:sp>
        <p:nvSpPr>
          <p:cNvPr id="77" name="ee4pContent3">
            <a:extLst>
              <a:ext uri="{FF2B5EF4-FFF2-40B4-BE49-F238E27FC236}">
                <a16:creationId xmlns:a16="http://schemas.microsoft.com/office/drawing/2014/main" id="{385E1B63-8718-4795-AEC1-9AE08E2144E3}"/>
              </a:ext>
            </a:extLst>
          </p:cNvPr>
          <p:cNvSpPr txBox="1"/>
          <p:nvPr/>
        </p:nvSpPr>
        <p:spPr>
          <a:xfrm>
            <a:off x="8407746" y="3411148"/>
            <a:ext cx="3381825"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An Eligible Entity may use this at least 20% of total allocation for other eligible uses only if the Eligible Entity is able to demonstrate to the Assistant Secretary that the Eligible Entity has a plan to its the unserved and underserved locations in the Eligible Entity’s Final Proposal</a:t>
            </a:r>
          </a:p>
          <a:p>
            <a:endParaRPr lang="en-US" sz="1400" dirty="0"/>
          </a:p>
          <a:p>
            <a:r>
              <a:rPr lang="en-US" sz="1400" dirty="0"/>
              <a:t>In this case, the Assistant Secretary may waive, in whole or in part, limitations on the use of at least 20% of total allocation</a:t>
            </a:r>
          </a:p>
        </p:txBody>
      </p:sp>
      <p:sp>
        <p:nvSpPr>
          <p:cNvPr id="78" name="ee4pHeader1">
            <a:extLst>
              <a:ext uri="{FF2B5EF4-FFF2-40B4-BE49-F238E27FC236}">
                <a16:creationId xmlns:a16="http://schemas.microsoft.com/office/drawing/2014/main" id="{4A91D0C1-E3A1-4C85-8719-B171A8013237}"/>
              </a:ext>
            </a:extLst>
          </p:cNvPr>
          <p:cNvSpPr txBox="1"/>
          <p:nvPr/>
        </p:nvSpPr>
        <p:spPr>
          <a:xfrm>
            <a:off x="399426" y="2534181"/>
            <a:ext cx="3379576" cy="758361"/>
          </a:xfrm>
          <a:prstGeom prst="rect">
            <a:avLst/>
          </a:prstGeom>
          <a:noFill/>
          <a:ln cap="rnd">
            <a:noFill/>
          </a:ln>
        </p:spPr>
        <p:txBody>
          <a:bodyPr vert="horz" wrap="square" lIns="0" tIns="0" rIns="0" bIns="0" rtlCol="0" anchor="b" anchorCtr="0">
            <a:noAutofit/>
          </a:bodyPr>
          <a:lstStyle/>
          <a:p>
            <a:pPr marL="0" lvl="3"/>
            <a:r>
              <a:rPr lang="en-US" sz="1600" b="1" dirty="0">
                <a:solidFill>
                  <a:srgbClr val="164484"/>
                </a:solidFill>
                <a:latin typeface="Arial" panose="020B0604020202020204" pitchFamily="34" charset="0"/>
              </a:rPr>
              <a:t>If Initial Proposal is approved, NITA will release at least 20% of total allocation</a:t>
            </a:r>
          </a:p>
        </p:txBody>
      </p:sp>
      <p:sp>
        <p:nvSpPr>
          <p:cNvPr id="79" name="ee4pHeader2">
            <a:extLst>
              <a:ext uri="{FF2B5EF4-FFF2-40B4-BE49-F238E27FC236}">
                <a16:creationId xmlns:a16="http://schemas.microsoft.com/office/drawing/2014/main" id="{7D7681BA-6E53-4D37-B42E-D9ABE5C01F6A}"/>
              </a:ext>
            </a:extLst>
          </p:cNvPr>
          <p:cNvSpPr txBox="1"/>
          <p:nvPr/>
        </p:nvSpPr>
        <p:spPr>
          <a:xfrm>
            <a:off x="4403274" y="2534181"/>
            <a:ext cx="3381825" cy="758361"/>
          </a:xfrm>
          <a:prstGeom prst="rect">
            <a:avLst/>
          </a:prstGeom>
          <a:noFill/>
          <a:ln cap="rnd">
            <a:noFill/>
          </a:ln>
        </p:spPr>
        <p:txBody>
          <a:bodyPr vert="horz" wrap="square" lIns="0" tIns="0" rIns="0" bIns="0" rtlCol="0" anchor="b" anchorCtr="0">
            <a:noAutofit/>
          </a:bodyPr>
          <a:lstStyle/>
          <a:p>
            <a:pPr marL="0" lvl="3"/>
            <a:r>
              <a:rPr lang="en-US" sz="1600" b="1" dirty="0">
                <a:solidFill>
                  <a:srgbClr val="164484"/>
                </a:solidFill>
                <a:latin typeface="Arial" panose="020B0604020202020204" pitchFamily="34" charset="0"/>
              </a:rPr>
              <a:t>Eligible Entity may use funds for select purposes after challenge process and subgrantee selection</a:t>
            </a:r>
          </a:p>
        </p:txBody>
      </p:sp>
      <p:sp>
        <p:nvSpPr>
          <p:cNvPr id="80" name="ee4pHeader3">
            <a:extLst>
              <a:ext uri="{FF2B5EF4-FFF2-40B4-BE49-F238E27FC236}">
                <a16:creationId xmlns:a16="http://schemas.microsoft.com/office/drawing/2014/main" id="{0553DEF0-5A02-41CE-A9D6-6B699C53564A}"/>
              </a:ext>
            </a:extLst>
          </p:cNvPr>
          <p:cNvSpPr txBox="1"/>
          <p:nvPr/>
        </p:nvSpPr>
        <p:spPr>
          <a:xfrm>
            <a:off x="8407746" y="2534181"/>
            <a:ext cx="3381825" cy="758361"/>
          </a:xfrm>
          <a:prstGeom prst="rect">
            <a:avLst/>
          </a:prstGeom>
          <a:noFill/>
          <a:ln cap="rnd">
            <a:noFill/>
          </a:ln>
        </p:spPr>
        <p:txBody>
          <a:bodyPr vert="horz" wrap="square" lIns="0" tIns="0" rIns="0" bIns="0" rtlCol="0" anchor="b" anchorCtr="0">
            <a:noAutofit/>
          </a:bodyPr>
          <a:lstStyle/>
          <a:p>
            <a:pPr marL="0" lvl="3"/>
            <a:r>
              <a:rPr lang="en-US" sz="1600" b="1" dirty="0">
                <a:solidFill>
                  <a:srgbClr val="164484"/>
                </a:solidFill>
                <a:latin typeface="Arial" panose="020B0604020202020204" pitchFamily="34" charset="0"/>
              </a:rPr>
              <a:t>Assistant Secretary may waive limitations on the use of this at least 20% of total allocation</a:t>
            </a:r>
          </a:p>
        </p:txBody>
      </p:sp>
      <p:grpSp>
        <p:nvGrpSpPr>
          <p:cNvPr id="82" name="Group 81">
            <a:extLst>
              <a:ext uri="{FF2B5EF4-FFF2-40B4-BE49-F238E27FC236}">
                <a16:creationId xmlns:a16="http://schemas.microsoft.com/office/drawing/2014/main" id="{97D592EB-61C4-4328-8341-D44B3B2E6E59}"/>
              </a:ext>
            </a:extLst>
          </p:cNvPr>
          <p:cNvGrpSpPr>
            <a:grpSpLocks noChangeAspect="1"/>
          </p:cNvGrpSpPr>
          <p:nvPr/>
        </p:nvGrpSpPr>
        <p:grpSpPr>
          <a:xfrm>
            <a:off x="5665182" y="1607538"/>
            <a:ext cx="858009" cy="858837"/>
            <a:chOff x="5273675" y="2570163"/>
            <a:chExt cx="1644650" cy="1646237"/>
          </a:xfrm>
        </p:grpSpPr>
        <p:sp>
          <p:nvSpPr>
            <p:cNvPr id="83" name="AutoShape 35">
              <a:extLst>
                <a:ext uri="{FF2B5EF4-FFF2-40B4-BE49-F238E27FC236}">
                  <a16:creationId xmlns:a16="http://schemas.microsoft.com/office/drawing/2014/main" id="{764CA9DB-2A41-4A96-840C-9FC0605173FC}"/>
                </a:ext>
              </a:extLst>
            </p:cNvPr>
            <p:cNvSpPr>
              <a:spLocks noChangeAspect="1" noChangeArrowheads="1" noTextEdit="1"/>
            </p:cNvSpPr>
            <p:nvPr/>
          </p:nvSpPr>
          <p:spPr bwMode="auto">
            <a:xfrm>
              <a:off x="5273675" y="2570163"/>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4" name="Group 83">
              <a:extLst>
                <a:ext uri="{FF2B5EF4-FFF2-40B4-BE49-F238E27FC236}">
                  <a16:creationId xmlns:a16="http://schemas.microsoft.com/office/drawing/2014/main" id="{F3A7D98E-7865-4EC4-A693-7200F87C3CFB}"/>
                </a:ext>
              </a:extLst>
            </p:cNvPr>
            <p:cNvGrpSpPr/>
            <p:nvPr/>
          </p:nvGrpSpPr>
          <p:grpSpPr>
            <a:xfrm>
              <a:off x="5443538" y="2844800"/>
              <a:ext cx="1304925" cy="1100137"/>
              <a:chOff x="5443538" y="2844800"/>
              <a:chExt cx="1304925" cy="1100137"/>
            </a:xfrm>
          </p:grpSpPr>
          <p:sp>
            <p:nvSpPr>
              <p:cNvPr id="85" name="Freeform 24">
                <a:extLst>
                  <a:ext uri="{FF2B5EF4-FFF2-40B4-BE49-F238E27FC236}">
                    <a16:creationId xmlns:a16="http://schemas.microsoft.com/office/drawing/2014/main" id="{3D789A28-F02F-44C3-98F9-CD5C7616BD5E}"/>
                  </a:ext>
                </a:extLst>
              </p:cNvPr>
              <p:cNvSpPr>
                <a:spLocks/>
              </p:cNvSpPr>
              <p:nvPr/>
            </p:nvSpPr>
            <p:spPr bwMode="auto">
              <a:xfrm>
                <a:off x="5505450" y="2916238"/>
                <a:ext cx="1179513" cy="954087"/>
              </a:xfrm>
              <a:custGeom>
                <a:avLst/>
                <a:gdLst>
                  <a:gd name="connsiteX0" fmla="*/ 1179513 w 1179513"/>
                  <a:gd name="connsiteY0" fmla="*/ 566737 h 954087"/>
                  <a:gd name="connsiteX1" fmla="*/ 1179513 w 1179513"/>
                  <a:gd name="connsiteY1" fmla="*/ 777875 h 954087"/>
                  <a:gd name="connsiteX2" fmla="*/ 841375 w 1179513"/>
                  <a:gd name="connsiteY2" fmla="*/ 950912 h 954087"/>
                  <a:gd name="connsiteX3" fmla="*/ 841375 w 1179513"/>
                  <a:gd name="connsiteY3" fmla="*/ 719137 h 954087"/>
                  <a:gd name="connsiteX4" fmla="*/ 417513 w 1179513"/>
                  <a:gd name="connsiteY4" fmla="*/ 550862 h 954087"/>
                  <a:gd name="connsiteX5" fmla="*/ 811213 w 1179513"/>
                  <a:gd name="connsiteY5" fmla="*/ 718873 h 954087"/>
                  <a:gd name="connsiteX6" fmla="*/ 811213 w 1179513"/>
                  <a:gd name="connsiteY6" fmla="*/ 954087 h 954087"/>
                  <a:gd name="connsiteX7" fmla="*/ 434692 w 1179513"/>
                  <a:gd name="connsiteY7" fmla="*/ 781787 h 954087"/>
                  <a:gd name="connsiteX8" fmla="*/ 417513 w 1179513"/>
                  <a:gd name="connsiteY8" fmla="*/ 776783 h 954087"/>
                  <a:gd name="connsiteX9" fmla="*/ 385763 w 1179513"/>
                  <a:gd name="connsiteY9" fmla="*/ 549275 h 954087"/>
                  <a:gd name="connsiteX10" fmla="*/ 385763 w 1179513"/>
                  <a:gd name="connsiteY10" fmla="*/ 775732 h 954087"/>
                  <a:gd name="connsiteX11" fmla="*/ 371502 w 1179513"/>
                  <a:gd name="connsiteY11" fmla="*/ 780018 h 954087"/>
                  <a:gd name="connsiteX12" fmla="*/ 0 w 1179513"/>
                  <a:gd name="connsiteY12" fmla="*/ 935037 h 954087"/>
                  <a:gd name="connsiteX13" fmla="*/ 0 w 1179513"/>
                  <a:gd name="connsiteY13" fmla="*/ 697151 h 954087"/>
                  <a:gd name="connsiteX14" fmla="*/ 385763 w 1179513"/>
                  <a:gd name="connsiteY14" fmla="*/ 549275 h 954087"/>
                  <a:gd name="connsiteX15" fmla="*/ 1179513 w 1179513"/>
                  <a:gd name="connsiteY15" fmla="*/ 279400 h 954087"/>
                  <a:gd name="connsiteX16" fmla="*/ 1179513 w 1179513"/>
                  <a:gd name="connsiteY16" fmla="*/ 531812 h 954087"/>
                  <a:gd name="connsiteX17" fmla="*/ 841375 w 1179513"/>
                  <a:gd name="connsiteY17" fmla="*/ 684212 h 954087"/>
                  <a:gd name="connsiteX18" fmla="*/ 841375 w 1179513"/>
                  <a:gd name="connsiteY18" fmla="*/ 407987 h 954087"/>
                  <a:gd name="connsiteX19" fmla="*/ 417513 w 1179513"/>
                  <a:gd name="connsiteY19" fmla="*/ 266700 h 954087"/>
                  <a:gd name="connsiteX20" fmla="*/ 550655 w 1179513"/>
                  <a:gd name="connsiteY20" fmla="*/ 314518 h 954087"/>
                  <a:gd name="connsiteX21" fmla="*/ 541349 w 1179513"/>
                  <a:gd name="connsiteY21" fmla="*/ 356626 h 954087"/>
                  <a:gd name="connsiteX22" fmla="*/ 574993 w 1179513"/>
                  <a:gd name="connsiteY22" fmla="*/ 454402 h 954087"/>
                  <a:gd name="connsiteX23" fmla="*/ 605057 w 1179513"/>
                  <a:gd name="connsiteY23" fmla="*/ 510784 h 954087"/>
                  <a:gd name="connsiteX24" fmla="*/ 612215 w 1179513"/>
                  <a:gd name="connsiteY24" fmla="*/ 522917 h 954087"/>
                  <a:gd name="connsiteX25" fmla="*/ 642280 w 1179513"/>
                  <a:gd name="connsiteY25" fmla="*/ 540046 h 954087"/>
                  <a:gd name="connsiteX26" fmla="*/ 672344 w 1179513"/>
                  <a:gd name="connsiteY26" fmla="*/ 522917 h 954087"/>
                  <a:gd name="connsiteX27" fmla="*/ 679502 w 1179513"/>
                  <a:gd name="connsiteY27" fmla="*/ 510070 h 954087"/>
                  <a:gd name="connsiteX28" fmla="*/ 709567 w 1179513"/>
                  <a:gd name="connsiteY28" fmla="*/ 454402 h 954087"/>
                  <a:gd name="connsiteX29" fmla="*/ 738915 w 1179513"/>
                  <a:gd name="connsiteY29" fmla="*/ 381605 h 954087"/>
                  <a:gd name="connsiteX30" fmla="*/ 811213 w 1179513"/>
                  <a:gd name="connsiteY30" fmla="*/ 408012 h 954087"/>
                  <a:gd name="connsiteX31" fmla="*/ 811213 w 1179513"/>
                  <a:gd name="connsiteY31" fmla="*/ 684212 h 954087"/>
                  <a:gd name="connsiteX32" fmla="*/ 417513 w 1179513"/>
                  <a:gd name="connsiteY32" fmla="*/ 516494 h 954087"/>
                  <a:gd name="connsiteX33" fmla="*/ 417513 w 1179513"/>
                  <a:gd name="connsiteY33" fmla="*/ 266700 h 954087"/>
                  <a:gd name="connsiteX34" fmla="*/ 385763 w 1179513"/>
                  <a:gd name="connsiteY34" fmla="*/ 266700 h 954087"/>
                  <a:gd name="connsiteX35" fmla="*/ 385763 w 1179513"/>
                  <a:gd name="connsiteY35" fmla="*/ 515938 h 954087"/>
                  <a:gd name="connsiteX36" fmla="*/ 0 w 1179513"/>
                  <a:gd name="connsiteY36" fmla="*/ 663575 h 954087"/>
                  <a:gd name="connsiteX37" fmla="*/ 0 w 1179513"/>
                  <a:gd name="connsiteY37" fmla="*/ 414338 h 954087"/>
                  <a:gd name="connsiteX38" fmla="*/ 1179513 w 1179513"/>
                  <a:gd name="connsiteY38" fmla="*/ 14287 h 954087"/>
                  <a:gd name="connsiteX39" fmla="*/ 1179513 w 1179513"/>
                  <a:gd name="connsiteY39" fmla="*/ 246409 h 954087"/>
                  <a:gd name="connsiteX40" fmla="*/ 841375 w 1179513"/>
                  <a:gd name="connsiteY40" fmla="*/ 374649 h 954087"/>
                  <a:gd name="connsiteX41" fmla="*/ 841375 w 1179513"/>
                  <a:gd name="connsiteY41" fmla="*/ 141811 h 954087"/>
                  <a:gd name="connsiteX42" fmla="*/ 854243 w 1179513"/>
                  <a:gd name="connsiteY42" fmla="*/ 138228 h 954087"/>
                  <a:gd name="connsiteX43" fmla="*/ 385763 w 1179513"/>
                  <a:gd name="connsiteY43" fmla="*/ 1587 h 954087"/>
                  <a:gd name="connsiteX44" fmla="*/ 385763 w 1179513"/>
                  <a:gd name="connsiteY44" fmla="*/ 233362 h 954087"/>
                  <a:gd name="connsiteX45" fmla="*/ 0 w 1179513"/>
                  <a:gd name="connsiteY45" fmla="*/ 380999 h 954087"/>
                  <a:gd name="connsiteX46" fmla="*/ 0 w 1179513"/>
                  <a:gd name="connsiteY46" fmla="*/ 149224 h 954087"/>
                  <a:gd name="connsiteX47" fmla="*/ 417513 w 1179513"/>
                  <a:gd name="connsiteY47" fmla="*/ 0 h 954087"/>
                  <a:gd name="connsiteX48" fmla="*/ 801191 w 1179513"/>
                  <a:gd name="connsiteY48" fmla="*/ 138255 h 954087"/>
                  <a:gd name="connsiteX49" fmla="*/ 811213 w 1179513"/>
                  <a:gd name="connsiteY49" fmla="*/ 141120 h 954087"/>
                  <a:gd name="connsiteX50" fmla="*/ 811213 w 1179513"/>
                  <a:gd name="connsiteY50" fmla="*/ 374650 h 954087"/>
                  <a:gd name="connsiteX51" fmla="*/ 742494 w 1179513"/>
                  <a:gd name="connsiteY51" fmla="*/ 349578 h 954087"/>
                  <a:gd name="connsiteX52" fmla="*/ 642280 w 1179513"/>
                  <a:gd name="connsiteY52" fmla="*/ 255020 h 954087"/>
                  <a:gd name="connsiteX53" fmla="*/ 568550 w 1179513"/>
                  <a:gd name="connsiteY53" fmla="*/ 287256 h 954087"/>
                  <a:gd name="connsiteX54" fmla="*/ 417513 w 1179513"/>
                  <a:gd name="connsiteY54" fmla="*/ 232813 h 954087"/>
                  <a:gd name="connsiteX55" fmla="*/ 417513 w 1179513"/>
                  <a:gd name="connsiteY55" fmla="*/ 0 h 95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513" h="954087">
                    <a:moveTo>
                      <a:pt x="1179513" y="566737"/>
                    </a:moveTo>
                    <a:lnTo>
                      <a:pt x="1179513" y="777875"/>
                    </a:lnTo>
                    <a:lnTo>
                      <a:pt x="841375" y="950912"/>
                    </a:lnTo>
                    <a:lnTo>
                      <a:pt x="841375" y="719137"/>
                    </a:lnTo>
                    <a:close/>
                    <a:moveTo>
                      <a:pt x="417513" y="550862"/>
                    </a:moveTo>
                    <a:cubicBezTo>
                      <a:pt x="417513" y="550862"/>
                      <a:pt x="417513" y="550862"/>
                      <a:pt x="811213" y="718873"/>
                    </a:cubicBezTo>
                    <a:cubicBezTo>
                      <a:pt x="811213" y="718873"/>
                      <a:pt x="811213" y="718873"/>
                      <a:pt x="811213" y="954087"/>
                    </a:cubicBezTo>
                    <a:cubicBezTo>
                      <a:pt x="811213" y="954087"/>
                      <a:pt x="811213" y="954087"/>
                      <a:pt x="434692" y="781787"/>
                    </a:cubicBezTo>
                    <a:cubicBezTo>
                      <a:pt x="428966" y="779642"/>
                      <a:pt x="423239" y="777497"/>
                      <a:pt x="417513" y="776783"/>
                    </a:cubicBezTo>
                    <a:close/>
                    <a:moveTo>
                      <a:pt x="385763" y="549275"/>
                    </a:moveTo>
                    <a:cubicBezTo>
                      <a:pt x="385763" y="549275"/>
                      <a:pt x="385763" y="549275"/>
                      <a:pt x="385763" y="775732"/>
                    </a:cubicBezTo>
                    <a:cubicBezTo>
                      <a:pt x="380771" y="776446"/>
                      <a:pt x="375780" y="777875"/>
                      <a:pt x="371502" y="780018"/>
                    </a:cubicBezTo>
                    <a:cubicBezTo>
                      <a:pt x="371502" y="780018"/>
                      <a:pt x="371502" y="780018"/>
                      <a:pt x="0" y="935037"/>
                    </a:cubicBezTo>
                    <a:lnTo>
                      <a:pt x="0" y="697151"/>
                    </a:lnTo>
                    <a:cubicBezTo>
                      <a:pt x="0" y="697151"/>
                      <a:pt x="0" y="697151"/>
                      <a:pt x="385763" y="549275"/>
                    </a:cubicBezTo>
                    <a:close/>
                    <a:moveTo>
                      <a:pt x="1179513" y="279400"/>
                    </a:moveTo>
                    <a:lnTo>
                      <a:pt x="1179513" y="531812"/>
                    </a:lnTo>
                    <a:lnTo>
                      <a:pt x="841375" y="684212"/>
                    </a:lnTo>
                    <a:lnTo>
                      <a:pt x="841375" y="407987"/>
                    </a:lnTo>
                    <a:close/>
                    <a:moveTo>
                      <a:pt x="417513" y="266700"/>
                    </a:moveTo>
                    <a:cubicBezTo>
                      <a:pt x="417513" y="266700"/>
                      <a:pt x="417513" y="266700"/>
                      <a:pt x="550655" y="314518"/>
                    </a:cubicBezTo>
                    <a:cubicBezTo>
                      <a:pt x="544928" y="327364"/>
                      <a:pt x="541349" y="341638"/>
                      <a:pt x="541349" y="356626"/>
                    </a:cubicBezTo>
                    <a:cubicBezTo>
                      <a:pt x="541349" y="378037"/>
                      <a:pt x="551371" y="408012"/>
                      <a:pt x="574993" y="454402"/>
                    </a:cubicBezTo>
                    <a:cubicBezTo>
                      <a:pt x="590025" y="484377"/>
                      <a:pt x="605057" y="510070"/>
                      <a:pt x="605057" y="510784"/>
                    </a:cubicBezTo>
                    <a:cubicBezTo>
                      <a:pt x="605057" y="510784"/>
                      <a:pt x="605057" y="510784"/>
                      <a:pt x="612215" y="522917"/>
                    </a:cubicBezTo>
                    <a:cubicBezTo>
                      <a:pt x="618658" y="533622"/>
                      <a:pt x="630111" y="540046"/>
                      <a:pt x="642280" y="540046"/>
                    </a:cubicBezTo>
                    <a:cubicBezTo>
                      <a:pt x="654449" y="540046"/>
                      <a:pt x="665902" y="533622"/>
                      <a:pt x="672344" y="522917"/>
                    </a:cubicBezTo>
                    <a:cubicBezTo>
                      <a:pt x="672344" y="522917"/>
                      <a:pt x="672344" y="522917"/>
                      <a:pt x="679502" y="510070"/>
                    </a:cubicBezTo>
                    <a:cubicBezTo>
                      <a:pt x="679502" y="510070"/>
                      <a:pt x="694534" y="484377"/>
                      <a:pt x="709567" y="454402"/>
                    </a:cubicBezTo>
                    <a:cubicBezTo>
                      <a:pt x="724599" y="423713"/>
                      <a:pt x="733904" y="400161"/>
                      <a:pt x="738915" y="381605"/>
                    </a:cubicBezTo>
                    <a:cubicBezTo>
                      <a:pt x="738915" y="381605"/>
                      <a:pt x="738915" y="381605"/>
                      <a:pt x="811213" y="408012"/>
                    </a:cubicBezTo>
                    <a:cubicBezTo>
                      <a:pt x="811213" y="408012"/>
                      <a:pt x="811213" y="408012"/>
                      <a:pt x="811213" y="684212"/>
                    </a:cubicBezTo>
                    <a:cubicBezTo>
                      <a:pt x="811213" y="684212"/>
                      <a:pt x="811213" y="684212"/>
                      <a:pt x="417513" y="516494"/>
                    </a:cubicBezTo>
                    <a:cubicBezTo>
                      <a:pt x="417513" y="516494"/>
                      <a:pt x="417513" y="516494"/>
                      <a:pt x="417513" y="266700"/>
                    </a:cubicBezTo>
                    <a:close/>
                    <a:moveTo>
                      <a:pt x="385763" y="266700"/>
                    </a:moveTo>
                    <a:lnTo>
                      <a:pt x="385763" y="515938"/>
                    </a:lnTo>
                    <a:lnTo>
                      <a:pt x="0" y="663575"/>
                    </a:lnTo>
                    <a:lnTo>
                      <a:pt x="0" y="414338"/>
                    </a:lnTo>
                    <a:close/>
                    <a:moveTo>
                      <a:pt x="1179513" y="14287"/>
                    </a:moveTo>
                    <a:cubicBezTo>
                      <a:pt x="1179513" y="14287"/>
                      <a:pt x="1179513" y="14287"/>
                      <a:pt x="1179513" y="246409"/>
                    </a:cubicBezTo>
                    <a:cubicBezTo>
                      <a:pt x="1179513" y="246409"/>
                      <a:pt x="1179513" y="246409"/>
                      <a:pt x="841375" y="374649"/>
                    </a:cubicBezTo>
                    <a:cubicBezTo>
                      <a:pt x="841375" y="374649"/>
                      <a:pt x="841375" y="374649"/>
                      <a:pt x="841375" y="141811"/>
                    </a:cubicBezTo>
                    <a:cubicBezTo>
                      <a:pt x="846379" y="141094"/>
                      <a:pt x="850669" y="139661"/>
                      <a:pt x="854243" y="138228"/>
                    </a:cubicBezTo>
                    <a:close/>
                    <a:moveTo>
                      <a:pt x="385763" y="1587"/>
                    </a:moveTo>
                    <a:lnTo>
                      <a:pt x="385763" y="233362"/>
                    </a:lnTo>
                    <a:lnTo>
                      <a:pt x="0" y="380999"/>
                    </a:lnTo>
                    <a:lnTo>
                      <a:pt x="0" y="149224"/>
                    </a:lnTo>
                    <a:close/>
                    <a:moveTo>
                      <a:pt x="417513" y="0"/>
                    </a:moveTo>
                    <a:lnTo>
                      <a:pt x="801191" y="138255"/>
                    </a:lnTo>
                    <a:cubicBezTo>
                      <a:pt x="804770" y="139688"/>
                      <a:pt x="808349" y="140404"/>
                      <a:pt x="811213" y="141120"/>
                    </a:cubicBezTo>
                    <a:cubicBezTo>
                      <a:pt x="811213" y="141120"/>
                      <a:pt x="811213" y="141120"/>
                      <a:pt x="811213" y="374650"/>
                    </a:cubicBezTo>
                    <a:cubicBezTo>
                      <a:pt x="811213" y="374650"/>
                      <a:pt x="811213" y="374650"/>
                      <a:pt x="742494" y="349578"/>
                    </a:cubicBezTo>
                    <a:cubicBezTo>
                      <a:pt x="738915" y="296568"/>
                      <a:pt x="695250" y="255020"/>
                      <a:pt x="642280" y="255020"/>
                    </a:cubicBezTo>
                    <a:cubicBezTo>
                      <a:pt x="612931" y="255020"/>
                      <a:pt x="587162" y="267198"/>
                      <a:pt x="568550" y="287256"/>
                    </a:cubicBezTo>
                    <a:cubicBezTo>
                      <a:pt x="568550" y="287256"/>
                      <a:pt x="568550" y="287256"/>
                      <a:pt x="417513" y="232813"/>
                    </a:cubicBezTo>
                    <a:cubicBezTo>
                      <a:pt x="417513" y="232813"/>
                      <a:pt x="417513" y="232813"/>
                      <a:pt x="417513"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23">
                <a:extLst>
                  <a:ext uri="{FF2B5EF4-FFF2-40B4-BE49-F238E27FC236}">
                    <a16:creationId xmlns:a16="http://schemas.microsoft.com/office/drawing/2014/main" id="{7B090B43-CAF8-4353-B50F-8D28B54B4E2A}"/>
                  </a:ext>
                </a:extLst>
              </p:cNvPr>
              <p:cNvSpPr>
                <a:spLocks/>
              </p:cNvSpPr>
              <p:nvPr/>
            </p:nvSpPr>
            <p:spPr bwMode="auto">
              <a:xfrm>
                <a:off x="5443538" y="2844800"/>
                <a:ext cx="1304925" cy="1100137"/>
              </a:xfrm>
              <a:custGeom>
                <a:avLst/>
                <a:gdLst>
                  <a:gd name="connsiteX0" fmla="*/ 704410 w 1304925"/>
                  <a:gd name="connsiteY0" fmla="*/ 398463 h 1100137"/>
                  <a:gd name="connsiteX1" fmla="*/ 683870 w 1304925"/>
                  <a:gd name="connsiteY1" fmla="*/ 411212 h 1100137"/>
                  <a:gd name="connsiteX2" fmla="*/ 681037 w 1304925"/>
                  <a:gd name="connsiteY2" fmla="*/ 421836 h 1100137"/>
                  <a:gd name="connsiteX3" fmla="*/ 704410 w 1304925"/>
                  <a:gd name="connsiteY3" fmla="*/ 444500 h 1100137"/>
                  <a:gd name="connsiteX4" fmla="*/ 726367 w 1304925"/>
                  <a:gd name="connsiteY4" fmla="*/ 426794 h 1100137"/>
                  <a:gd name="connsiteX5" fmla="*/ 727075 w 1304925"/>
                  <a:gd name="connsiteY5" fmla="*/ 421836 h 1100137"/>
                  <a:gd name="connsiteX6" fmla="*/ 704410 w 1304925"/>
                  <a:gd name="connsiteY6" fmla="*/ 398463 h 1100137"/>
                  <a:gd name="connsiteX7" fmla="*/ 704415 w 1304925"/>
                  <a:gd name="connsiteY7" fmla="*/ 357188 h 1100137"/>
                  <a:gd name="connsiteX8" fmla="*/ 770251 w 1304925"/>
                  <a:gd name="connsiteY8" fmla="*/ 407927 h 1100137"/>
                  <a:gd name="connsiteX9" fmla="*/ 773113 w 1304925"/>
                  <a:gd name="connsiteY9" fmla="*/ 427222 h 1100137"/>
                  <a:gd name="connsiteX10" fmla="*/ 771682 w 1304925"/>
                  <a:gd name="connsiteY10" fmla="*/ 441514 h 1100137"/>
                  <a:gd name="connsiteX11" fmla="*/ 743058 w 1304925"/>
                  <a:gd name="connsiteY11" fmla="*/ 510834 h 1100137"/>
                  <a:gd name="connsiteX12" fmla="*/ 714433 w 1304925"/>
                  <a:gd name="connsiteY12" fmla="*/ 565146 h 1100137"/>
                  <a:gd name="connsiteX13" fmla="*/ 706561 w 1304925"/>
                  <a:gd name="connsiteY13" fmla="*/ 578009 h 1100137"/>
                  <a:gd name="connsiteX14" fmla="*/ 704415 w 1304925"/>
                  <a:gd name="connsiteY14" fmla="*/ 579438 h 1100137"/>
                  <a:gd name="connsiteX15" fmla="*/ 701552 w 1304925"/>
                  <a:gd name="connsiteY15" fmla="*/ 578009 h 1100137"/>
                  <a:gd name="connsiteX16" fmla="*/ 694396 w 1304925"/>
                  <a:gd name="connsiteY16" fmla="*/ 565146 h 1100137"/>
                  <a:gd name="connsiteX17" fmla="*/ 665056 w 1304925"/>
                  <a:gd name="connsiteY17" fmla="*/ 510834 h 1100137"/>
                  <a:gd name="connsiteX18" fmla="*/ 635000 w 1304925"/>
                  <a:gd name="connsiteY18" fmla="*/ 427222 h 1100137"/>
                  <a:gd name="connsiteX19" fmla="*/ 642872 w 1304925"/>
                  <a:gd name="connsiteY19" fmla="*/ 395778 h 1100137"/>
                  <a:gd name="connsiteX20" fmla="*/ 664340 w 1304925"/>
                  <a:gd name="connsiteY20" fmla="*/ 370051 h 1100137"/>
                  <a:gd name="connsiteX21" fmla="*/ 704415 w 1304925"/>
                  <a:gd name="connsiteY21" fmla="*/ 357188 h 1100137"/>
                  <a:gd name="connsiteX22" fmla="*/ 464502 w 1304925"/>
                  <a:gd name="connsiteY22" fmla="*/ 33338 h 1100137"/>
                  <a:gd name="connsiteX23" fmla="*/ 448072 w 1304925"/>
                  <a:gd name="connsiteY23" fmla="*/ 39770 h 1100137"/>
                  <a:gd name="connsiteX24" fmla="*/ 30162 w 1304925"/>
                  <a:gd name="connsiteY24" fmla="*/ 199149 h 1100137"/>
                  <a:gd name="connsiteX25" fmla="*/ 30162 w 1304925"/>
                  <a:gd name="connsiteY25" fmla="*/ 464305 h 1100137"/>
                  <a:gd name="connsiteX26" fmla="*/ 30162 w 1304925"/>
                  <a:gd name="connsiteY26" fmla="*/ 481458 h 1100137"/>
                  <a:gd name="connsiteX27" fmla="*/ 30162 w 1304925"/>
                  <a:gd name="connsiteY27" fmla="*/ 748042 h 1100137"/>
                  <a:gd name="connsiteX28" fmla="*/ 30162 w 1304925"/>
                  <a:gd name="connsiteY28" fmla="*/ 764480 h 1100137"/>
                  <a:gd name="connsiteX29" fmla="*/ 30162 w 1304925"/>
                  <a:gd name="connsiteY29" fmla="*/ 1054650 h 1100137"/>
                  <a:gd name="connsiteX30" fmla="*/ 445929 w 1304925"/>
                  <a:gd name="connsiteY30" fmla="*/ 880977 h 1100137"/>
                  <a:gd name="connsiteX31" fmla="*/ 459502 w 1304925"/>
                  <a:gd name="connsiteY31" fmla="*/ 878118 h 1100137"/>
                  <a:gd name="connsiteX32" fmla="*/ 460216 w 1304925"/>
                  <a:gd name="connsiteY32" fmla="*/ 878118 h 1100137"/>
                  <a:gd name="connsiteX33" fmla="*/ 463788 w 1304925"/>
                  <a:gd name="connsiteY33" fmla="*/ 877404 h 1100137"/>
                  <a:gd name="connsiteX34" fmla="*/ 478790 w 1304925"/>
                  <a:gd name="connsiteY34" fmla="*/ 880262 h 1100137"/>
                  <a:gd name="connsiteX35" fmla="*/ 483076 w 1304925"/>
                  <a:gd name="connsiteY35" fmla="*/ 881692 h 1100137"/>
                  <a:gd name="connsiteX36" fmla="*/ 872411 w 1304925"/>
                  <a:gd name="connsiteY36" fmla="*/ 1059653 h 1100137"/>
                  <a:gd name="connsiteX37" fmla="*/ 888127 w 1304925"/>
                  <a:gd name="connsiteY37" fmla="*/ 1066800 h 1100137"/>
                  <a:gd name="connsiteX38" fmla="*/ 903843 w 1304925"/>
                  <a:gd name="connsiteY38" fmla="*/ 1058938 h 1100137"/>
                  <a:gd name="connsiteX39" fmla="*/ 1273175 w 1304925"/>
                  <a:gd name="connsiteY39" fmla="*/ 868827 h 1100137"/>
                  <a:gd name="connsiteX40" fmla="*/ 1273175 w 1304925"/>
                  <a:gd name="connsiteY40" fmla="*/ 623684 h 1100137"/>
                  <a:gd name="connsiteX41" fmla="*/ 1273175 w 1304925"/>
                  <a:gd name="connsiteY41" fmla="*/ 606531 h 1100137"/>
                  <a:gd name="connsiteX42" fmla="*/ 1273175 w 1304925"/>
                  <a:gd name="connsiteY42" fmla="*/ 339946 h 1100137"/>
                  <a:gd name="connsiteX43" fmla="*/ 1273175 w 1304925"/>
                  <a:gd name="connsiteY43" fmla="*/ 322793 h 1100137"/>
                  <a:gd name="connsiteX44" fmla="*/ 1273175 w 1304925"/>
                  <a:gd name="connsiteY44" fmla="*/ 41200 h 1100137"/>
                  <a:gd name="connsiteX45" fmla="*/ 905986 w 1304925"/>
                  <a:gd name="connsiteY45" fmla="*/ 180567 h 1100137"/>
                  <a:gd name="connsiteX46" fmla="*/ 897414 w 1304925"/>
                  <a:gd name="connsiteY46" fmla="*/ 182711 h 1100137"/>
                  <a:gd name="connsiteX47" fmla="*/ 893128 w 1304925"/>
                  <a:gd name="connsiteY47" fmla="*/ 183426 h 1100137"/>
                  <a:gd name="connsiteX48" fmla="*/ 891699 w 1304925"/>
                  <a:gd name="connsiteY48" fmla="*/ 183426 h 1100137"/>
                  <a:gd name="connsiteX49" fmla="*/ 888841 w 1304925"/>
                  <a:gd name="connsiteY49" fmla="*/ 183426 h 1100137"/>
                  <a:gd name="connsiteX50" fmla="*/ 887413 w 1304925"/>
                  <a:gd name="connsiteY50" fmla="*/ 183426 h 1100137"/>
                  <a:gd name="connsiteX51" fmla="*/ 885984 w 1304925"/>
                  <a:gd name="connsiteY51" fmla="*/ 183426 h 1100137"/>
                  <a:gd name="connsiteX52" fmla="*/ 883841 w 1304925"/>
                  <a:gd name="connsiteY52" fmla="*/ 182711 h 1100137"/>
                  <a:gd name="connsiteX53" fmla="*/ 883126 w 1304925"/>
                  <a:gd name="connsiteY53" fmla="*/ 182711 h 1100137"/>
                  <a:gd name="connsiteX54" fmla="*/ 877411 w 1304925"/>
                  <a:gd name="connsiteY54" fmla="*/ 181997 h 1100137"/>
                  <a:gd name="connsiteX55" fmla="*/ 875983 w 1304925"/>
                  <a:gd name="connsiteY55" fmla="*/ 181282 h 1100137"/>
                  <a:gd name="connsiteX56" fmla="*/ 873125 w 1304925"/>
                  <a:gd name="connsiteY56" fmla="*/ 180567 h 1100137"/>
                  <a:gd name="connsiteX57" fmla="*/ 534511 w 1304925"/>
                  <a:gd name="connsiteY57" fmla="*/ 58353 h 1100137"/>
                  <a:gd name="connsiteX58" fmla="*/ 479504 w 1304925"/>
                  <a:gd name="connsiteY58" fmla="*/ 38341 h 1100137"/>
                  <a:gd name="connsiteX59" fmla="*/ 464502 w 1304925"/>
                  <a:gd name="connsiteY59" fmla="*/ 33338 h 1100137"/>
                  <a:gd name="connsiteX60" fmla="*/ 465433 w 1304925"/>
                  <a:gd name="connsiteY60" fmla="*/ 0 h 1100137"/>
                  <a:gd name="connsiteX61" fmla="*/ 470430 w 1304925"/>
                  <a:gd name="connsiteY61" fmla="*/ 1430 h 1100137"/>
                  <a:gd name="connsiteX62" fmla="*/ 884465 w 1304925"/>
                  <a:gd name="connsiteY62" fmla="*/ 150831 h 1100137"/>
                  <a:gd name="connsiteX63" fmla="*/ 889462 w 1304925"/>
                  <a:gd name="connsiteY63" fmla="*/ 151546 h 1100137"/>
                  <a:gd name="connsiteX64" fmla="*/ 895173 w 1304925"/>
                  <a:gd name="connsiteY64" fmla="*/ 150116 h 1100137"/>
                  <a:gd name="connsiteX65" fmla="*/ 1283510 w 1304925"/>
                  <a:gd name="connsiteY65" fmla="*/ 2859 h 1100137"/>
                  <a:gd name="connsiteX66" fmla="*/ 1289220 w 1304925"/>
                  <a:gd name="connsiteY66" fmla="*/ 2145 h 1100137"/>
                  <a:gd name="connsiteX67" fmla="*/ 1304925 w 1304925"/>
                  <a:gd name="connsiteY67" fmla="*/ 17871 h 1100137"/>
                  <a:gd name="connsiteX68" fmla="*/ 1304925 w 1304925"/>
                  <a:gd name="connsiteY68" fmla="*/ 877822 h 1100137"/>
                  <a:gd name="connsiteX69" fmla="*/ 1296359 w 1304925"/>
                  <a:gd name="connsiteY69" fmla="*/ 892119 h 1100137"/>
                  <a:gd name="connsiteX70" fmla="*/ 896601 w 1304925"/>
                  <a:gd name="connsiteY70" fmla="*/ 1097993 h 1100137"/>
                  <a:gd name="connsiteX71" fmla="*/ 889462 w 1304925"/>
                  <a:gd name="connsiteY71" fmla="*/ 1100137 h 1100137"/>
                  <a:gd name="connsiteX72" fmla="*/ 883038 w 1304925"/>
                  <a:gd name="connsiteY72" fmla="*/ 1098708 h 1100137"/>
                  <a:gd name="connsiteX73" fmla="*/ 471144 w 1304925"/>
                  <a:gd name="connsiteY73" fmla="*/ 909990 h 1100137"/>
                  <a:gd name="connsiteX74" fmla="*/ 464719 w 1304925"/>
                  <a:gd name="connsiteY74" fmla="*/ 908560 h 1100137"/>
                  <a:gd name="connsiteX75" fmla="*/ 459008 w 1304925"/>
                  <a:gd name="connsiteY75" fmla="*/ 909990 h 1100137"/>
                  <a:gd name="connsiteX76" fmla="*/ 21416 w 1304925"/>
                  <a:gd name="connsiteY76" fmla="*/ 1092274 h 1100137"/>
                  <a:gd name="connsiteX77" fmla="*/ 15705 w 1304925"/>
                  <a:gd name="connsiteY77" fmla="*/ 1093704 h 1100137"/>
                  <a:gd name="connsiteX78" fmla="*/ 0 w 1304925"/>
                  <a:gd name="connsiteY78" fmla="*/ 1077977 h 1100137"/>
                  <a:gd name="connsiteX79" fmla="*/ 0 w 1304925"/>
                  <a:gd name="connsiteY79" fmla="*/ 188003 h 1100137"/>
                  <a:gd name="connsiteX80" fmla="*/ 9994 w 1304925"/>
                  <a:gd name="connsiteY80" fmla="*/ 172991 h 1100137"/>
                  <a:gd name="connsiteX81" fmla="*/ 459722 w 1304925"/>
                  <a:gd name="connsiteY81" fmla="*/ 1430 h 1100137"/>
                  <a:gd name="connsiteX82" fmla="*/ 465433 w 1304925"/>
                  <a:gd name="connsiteY82"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04925" h="1100137">
                    <a:moveTo>
                      <a:pt x="704410" y="398463"/>
                    </a:moveTo>
                    <a:cubicBezTo>
                      <a:pt x="695203" y="398463"/>
                      <a:pt x="687412" y="403421"/>
                      <a:pt x="683870" y="411212"/>
                    </a:cubicBezTo>
                    <a:cubicBezTo>
                      <a:pt x="681746" y="414045"/>
                      <a:pt x="681037" y="417586"/>
                      <a:pt x="681037" y="421836"/>
                    </a:cubicBezTo>
                    <a:cubicBezTo>
                      <a:pt x="681037" y="434584"/>
                      <a:pt x="691661" y="444500"/>
                      <a:pt x="704410" y="444500"/>
                    </a:cubicBezTo>
                    <a:cubicBezTo>
                      <a:pt x="715035" y="444500"/>
                      <a:pt x="724242" y="437418"/>
                      <a:pt x="726367" y="426794"/>
                    </a:cubicBezTo>
                    <a:cubicBezTo>
                      <a:pt x="727075" y="425377"/>
                      <a:pt x="727075" y="423252"/>
                      <a:pt x="727075" y="421836"/>
                    </a:cubicBezTo>
                    <a:cubicBezTo>
                      <a:pt x="727075" y="409087"/>
                      <a:pt x="717159" y="398463"/>
                      <a:pt x="704410" y="398463"/>
                    </a:cubicBezTo>
                    <a:close/>
                    <a:moveTo>
                      <a:pt x="704415" y="357188"/>
                    </a:moveTo>
                    <a:cubicBezTo>
                      <a:pt x="735901" y="357188"/>
                      <a:pt x="762379" y="378627"/>
                      <a:pt x="770251" y="407927"/>
                    </a:cubicBezTo>
                    <a:cubicBezTo>
                      <a:pt x="772398" y="414359"/>
                      <a:pt x="773113" y="420790"/>
                      <a:pt x="773113" y="427222"/>
                    </a:cubicBezTo>
                    <a:cubicBezTo>
                      <a:pt x="773113" y="431510"/>
                      <a:pt x="772398" y="436512"/>
                      <a:pt x="771682" y="441514"/>
                    </a:cubicBezTo>
                    <a:cubicBezTo>
                      <a:pt x="767388" y="457951"/>
                      <a:pt x="758085" y="480819"/>
                      <a:pt x="743058" y="510834"/>
                    </a:cubicBezTo>
                    <a:cubicBezTo>
                      <a:pt x="728745" y="540133"/>
                      <a:pt x="714433" y="565146"/>
                      <a:pt x="714433" y="565146"/>
                    </a:cubicBezTo>
                    <a:cubicBezTo>
                      <a:pt x="714433" y="565146"/>
                      <a:pt x="714433" y="565146"/>
                      <a:pt x="706561" y="578009"/>
                    </a:cubicBezTo>
                    <a:cubicBezTo>
                      <a:pt x="706561" y="578724"/>
                      <a:pt x="705130" y="579438"/>
                      <a:pt x="704415" y="579438"/>
                    </a:cubicBezTo>
                    <a:cubicBezTo>
                      <a:pt x="703699" y="579438"/>
                      <a:pt x="702268" y="578724"/>
                      <a:pt x="701552" y="578009"/>
                    </a:cubicBezTo>
                    <a:cubicBezTo>
                      <a:pt x="701552" y="578009"/>
                      <a:pt x="701552" y="578009"/>
                      <a:pt x="694396" y="565146"/>
                    </a:cubicBezTo>
                    <a:cubicBezTo>
                      <a:pt x="694396" y="565146"/>
                      <a:pt x="679368" y="540133"/>
                      <a:pt x="665056" y="510834"/>
                    </a:cubicBezTo>
                    <a:cubicBezTo>
                      <a:pt x="645019" y="470100"/>
                      <a:pt x="635000" y="442944"/>
                      <a:pt x="635000" y="427222"/>
                    </a:cubicBezTo>
                    <a:cubicBezTo>
                      <a:pt x="635000" y="415788"/>
                      <a:pt x="637863" y="405068"/>
                      <a:pt x="642872" y="395778"/>
                    </a:cubicBezTo>
                    <a:cubicBezTo>
                      <a:pt x="647881" y="385059"/>
                      <a:pt x="655037" y="376483"/>
                      <a:pt x="664340" y="370051"/>
                    </a:cubicBezTo>
                    <a:cubicBezTo>
                      <a:pt x="675790" y="361476"/>
                      <a:pt x="689387" y="357188"/>
                      <a:pt x="704415" y="357188"/>
                    </a:cubicBezTo>
                    <a:close/>
                    <a:moveTo>
                      <a:pt x="464502" y="33338"/>
                    </a:moveTo>
                    <a:cubicBezTo>
                      <a:pt x="464502" y="33338"/>
                      <a:pt x="464502" y="33338"/>
                      <a:pt x="448072" y="39770"/>
                    </a:cubicBezTo>
                    <a:cubicBezTo>
                      <a:pt x="448072" y="39770"/>
                      <a:pt x="448072" y="39770"/>
                      <a:pt x="30162" y="199149"/>
                    </a:cubicBezTo>
                    <a:cubicBezTo>
                      <a:pt x="30162" y="199149"/>
                      <a:pt x="30162" y="199149"/>
                      <a:pt x="30162" y="464305"/>
                    </a:cubicBezTo>
                    <a:cubicBezTo>
                      <a:pt x="30162" y="464305"/>
                      <a:pt x="30162" y="464305"/>
                      <a:pt x="30162" y="481458"/>
                    </a:cubicBezTo>
                    <a:cubicBezTo>
                      <a:pt x="30162" y="481458"/>
                      <a:pt x="30162" y="481458"/>
                      <a:pt x="30162" y="748042"/>
                    </a:cubicBezTo>
                    <a:cubicBezTo>
                      <a:pt x="30162" y="748042"/>
                      <a:pt x="30162" y="748042"/>
                      <a:pt x="30162" y="764480"/>
                    </a:cubicBezTo>
                    <a:cubicBezTo>
                      <a:pt x="30162" y="764480"/>
                      <a:pt x="30162" y="764480"/>
                      <a:pt x="30162" y="1054650"/>
                    </a:cubicBezTo>
                    <a:cubicBezTo>
                      <a:pt x="30162" y="1054650"/>
                      <a:pt x="30162" y="1054650"/>
                      <a:pt x="445929" y="880977"/>
                    </a:cubicBezTo>
                    <a:cubicBezTo>
                      <a:pt x="450215" y="879548"/>
                      <a:pt x="454501" y="878118"/>
                      <a:pt x="459502" y="878118"/>
                    </a:cubicBezTo>
                    <a:cubicBezTo>
                      <a:pt x="459502" y="878118"/>
                      <a:pt x="460216" y="878118"/>
                      <a:pt x="460216" y="878118"/>
                    </a:cubicBezTo>
                    <a:cubicBezTo>
                      <a:pt x="461645" y="877404"/>
                      <a:pt x="463074" y="877404"/>
                      <a:pt x="463788" y="877404"/>
                    </a:cubicBezTo>
                    <a:cubicBezTo>
                      <a:pt x="468789" y="877404"/>
                      <a:pt x="473789" y="878118"/>
                      <a:pt x="478790" y="880262"/>
                    </a:cubicBezTo>
                    <a:cubicBezTo>
                      <a:pt x="480219" y="880262"/>
                      <a:pt x="481647" y="880977"/>
                      <a:pt x="483076" y="881692"/>
                    </a:cubicBezTo>
                    <a:cubicBezTo>
                      <a:pt x="483076" y="881692"/>
                      <a:pt x="483076" y="881692"/>
                      <a:pt x="872411" y="1059653"/>
                    </a:cubicBezTo>
                    <a:cubicBezTo>
                      <a:pt x="872411" y="1059653"/>
                      <a:pt x="872411" y="1059653"/>
                      <a:pt x="888127" y="1066800"/>
                    </a:cubicBezTo>
                    <a:cubicBezTo>
                      <a:pt x="888127" y="1066800"/>
                      <a:pt x="888127" y="1066800"/>
                      <a:pt x="903843" y="1058938"/>
                    </a:cubicBezTo>
                    <a:cubicBezTo>
                      <a:pt x="903843" y="1058938"/>
                      <a:pt x="903843" y="1058938"/>
                      <a:pt x="1273175" y="868827"/>
                    </a:cubicBezTo>
                    <a:lnTo>
                      <a:pt x="1273175" y="623684"/>
                    </a:lnTo>
                    <a:cubicBezTo>
                      <a:pt x="1273175" y="623684"/>
                      <a:pt x="1273175" y="623684"/>
                      <a:pt x="1273175" y="606531"/>
                    </a:cubicBezTo>
                    <a:cubicBezTo>
                      <a:pt x="1273175" y="606531"/>
                      <a:pt x="1273175" y="606531"/>
                      <a:pt x="1273175" y="339946"/>
                    </a:cubicBezTo>
                    <a:cubicBezTo>
                      <a:pt x="1273175" y="339946"/>
                      <a:pt x="1273175" y="339946"/>
                      <a:pt x="1273175" y="322793"/>
                    </a:cubicBezTo>
                    <a:cubicBezTo>
                      <a:pt x="1273175" y="322793"/>
                      <a:pt x="1273175" y="322793"/>
                      <a:pt x="1273175" y="41200"/>
                    </a:cubicBezTo>
                    <a:cubicBezTo>
                      <a:pt x="1273175" y="41200"/>
                      <a:pt x="1273175" y="41200"/>
                      <a:pt x="905986" y="180567"/>
                    </a:cubicBezTo>
                    <a:cubicBezTo>
                      <a:pt x="903129" y="181282"/>
                      <a:pt x="900271" y="181997"/>
                      <a:pt x="897414" y="182711"/>
                    </a:cubicBezTo>
                    <a:cubicBezTo>
                      <a:pt x="895985" y="182711"/>
                      <a:pt x="894556" y="182711"/>
                      <a:pt x="893128" y="183426"/>
                    </a:cubicBezTo>
                    <a:cubicBezTo>
                      <a:pt x="893128" y="183426"/>
                      <a:pt x="892413" y="183426"/>
                      <a:pt x="891699" y="183426"/>
                    </a:cubicBezTo>
                    <a:cubicBezTo>
                      <a:pt x="890984" y="183426"/>
                      <a:pt x="890270" y="183426"/>
                      <a:pt x="888841" y="183426"/>
                    </a:cubicBezTo>
                    <a:cubicBezTo>
                      <a:pt x="888841" y="183426"/>
                      <a:pt x="888127" y="183426"/>
                      <a:pt x="887413" y="183426"/>
                    </a:cubicBezTo>
                    <a:cubicBezTo>
                      <a:pt x="886698" y="183426"/>
                      <a:pt x="886698" y="183426"/>
                      <a:pt x="885984" y="183426"/>
                    </a:cubicBezTo>
                    <a:cubicBezTo>
                      <a:pt x="885269" y="183426"/>
                      <a:pt x="884555" y="182711"/>
                      <a:pt x="883841" y="182711"/>
                    </a:cubicBezTo>
                    <a:cubicBezTo>
                      <a:pt x="883841" y="182711"/>
                      <a:pt x="883126" y="182711"/>
                      <a:pt x="883126" y="182711"/>
                    </a:cubicBezTo>
                    <a:cubicBezTo>
                      <a:pt x="880983" y="182711"/>
                      <a:pt x="878840" y="181997"/>
                      <a:pt x="877411" y="181997"/>
                    </a:cubicBezTo>
                    <a:cubicBezTo>
                      <a:pt x="876697" y="181282"/>
                      <a:pt x="875983" y="181282"/>
                      <a:pt x="875983" y="181282"/>
                    </a:cubicBezTo>
                    <a:cubicBezTo>
                      <a:pt x="875268" y="181282"/>
                      <a:pt x="873839" y="180567"/>
                      <a:pt x="873125" y="180567"/>
                    </a:cubicBezTo>
                    <a:cubicBezTo>
                      <a:pt x="873125" y="180567"/>
                      <a:pt x="873125" y="180567"/>
                      <a:pt x="534511" y="58353"/>
                    </a:cubicBezTo>
                    <a:cubicBezTo>
                      <a:pt x="534511" y="58353"/>
                      <a:pt x="534511" y="58353"/>
                      <a:pt x="479504" y="38341"/>
                    </a:cubicBezTo>
                    <a:cubicBezTo>
                      <a:pt x="479504" y="38341"/>
                      <a:pt x="479504" y="38341"/>
                      <a:pt x="464502" y="33338"/>
                    </a:cubicBezTo>
                    <a:close/>
                    <a:moveTo>
                      <a:pt x="465433" y="0"/>
                    </a:moveTo>
                    <a:cubicBezTo>
                      <a:pt x="466861" y="0"/>
                      <a:pt x="469002" y="715"/>
                      <a:pt x="470430" y="1430"/>
                    </a:cubicBezTo>
                    <a:cubicBezTo>
                      <a:pt x="470430" y="1430"/>
                      <a:pt x="470430" y="1430"/>
                      <a:pt x="884465" y="150831"/>
                    </a:cubicBezTo>
                    <a:cubicBezTo>
                      <a:pt x="885893" y="150831"/>
                      <a:pt x="888035" y="151546"/>
                      <a:pt x="889462" y="151546"/>
                    </a:cubicBezTo>
                    <a:cubicBezTo>
                      <a:pt x="891604" y="151546"/>
                      <a:pt x="893745" y="150831"/>
                      <a:pt x="895173" y="150116"/>
                    </a:cubicBezTo>
                    <a:cubicBezTo>
                      <a:pt x="895173" y="150116"/>
                      <a:pt x="895173" y="150116"/>
                      <a:pt x="1283510" y="2859"/>
                    </a:cubicBezTo>
                    <a:cubicBezTo>
                      <a:pt x="1285651" y="2145"/>
                      <a:pt x="1287079" y="2145"/>
                      <a:pt x="1289220" y="2145"/>
                    </a:cubicBezTo>
                    <a:cubicBezTo>
                      <a:pt x="1297787" y="2145"/>
                      <a:pt x="1304925" y="8578"/>
                      <a:pt x="1304925" y="17871"/>
                    </a:cubicBezTo>
                    <a:cubicBezTo>
                      <a:pt x="1304925" y="17871"/>
                      <a:pt x="1304925" y="17871"/>
                      <a:pt x="1304925" y="877822"/>
                    </a:cubicBezTo>
                    <a:cubicBezTo>
                      <a:pt x="1304925" y="883541"/>
                      <a:pt x="1301356" y="889260"/>
                      <a:pt x="1296359" y="892119"/>
                    </a:cubicBezTo>
                    <a:cubicBezTo>
                      <a:pt x="1296359" y="892119"/>
                      <a:pt x="1296359" y="892119"/>
                      <a:pt x="896601" y="1097993"/>
                    </a:cubicBezTo>
                    <a:cubicBezTo>
                      <a:pt x="894459" y="1099422"/>
                      <a:pt x="892318" y="1100137"/>
                      <a:pt x="889462" y="1100137"/>
                    </a:cubicBezTo>
                    <a:cubicBezTo>
                      <a:pt x="887321" y="1100137"/>
                      <a:pt x="885179" y="1099422"/>
                      <a:pt x="883038" y="1098708"/>
                    </a:cubicBezTo>
                    <a:cubicBezTo>
                      <a:pt x="883038" y="1098708"/>
                      <a:pt x="883038" y="1098708"/>
                      <a:pt x="471144" y="909990"/>
                    </a:cubicBezTo>
                    <a:cubicBezTo>
                      <a:pt x="469002" y="909275"/>
                      <a:pt x="466861" y="908560"/>
                      <a:pt x="464719" y="908560"/>
                    </a:cubicBezTo>
                    <a:cubicBezTo>
                      <a:pt x="462578" y="908560"/>
                      <a:pt x="460436" y="909275"/>
                      <a:pt x="459008" y="909990"/>
                    </a:cubicBezTo>
                    <a:cubicBezTo>
                      <a:pt x="459008" y="909990"/>
                      <a:pt x="459008" y="909990"/>
                      <a:pt x="21416" y="1092274"/>
                    </a:cubicBezTo>
                    <a:cubicBezTo>
                      <a:pt x="19988" y="1093704"/>
                      <a:pt x="17847" y="1093704"/>
                      <a:pt x="15705" y="1093704"/>
                    </a:cubicBezTo>
                    <a:cubicBezTo>
                      <a:pt x="7139" y="1093704"/>
                      <a:pt x="0" y="1087270"/>
                      <a:pt x="0" y="1077977"/>
                    </a:cubicBezTo>
                    <a:cubicBezTo>
                      <a:pt x="0" y="1077977"/>
                      <a:pt x="0" y="1077977"/>
                      <a:pt x="0" y="188003"/>
                    </a:cubicBezTo>
                    <a:cubicBezTo>
                      <a:pt x="0" y="181569"/>
                      <a:pt x="4283" y="175850"/>
                      <a:pt x="9994" y="172991"/>
                    </a:cubicBezTo>
                    <a:cubicBezTo>
                      <a:pt x="9994" y="172991"/>
                      <a:pt x="9994" y="172991"/>
                      <a:pt x="459722" y="1430"/>
                    </a:cubicBezTo>
                    <a:cubicBezTo>
                      <a:pt x="461150" y="715"/>
                      <a:pt x="463291" y="0"/>
                      <a:pt x="465433"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87" name="Group 86">
            <a:extLst>
              <a:ext uri="{FF2B5EF4-FFF2-40B4-BE49-F238E27FC236}">
                <a16:creationId xmlns:a16="http://schemas.microsoft.com/office/drawing/2014/main" id="{63A73169-67ED-4C6A-B697-4F8C2A09C7AB}"/>
              </a:ext>
            </a:extLst>
          </p:cNvPr>
          <p:cNvGrpSpPr>
            <a:grpSpLocks noChangeAspect="1"/>
          </p:cNvGrpSpPr>
          <p:nvPr/>
        </p:nvGrpSpPr>
        <p:grpSpPr>
          <a:xfrm>
            <a:off x="9601169" y="1471398"/>
            <a:ext cx="994977" cy="994977"/>
            <a:chOff x="5272088" y="2606675"/>
            <a:chExt cx="1644650" cy="1644650"/>
          </a:xfrm>
        </p:grpSpPr>
        <p:sp>
          <p:nvSpPr>
            <p:cNvPr id="88" name="AutoShape 10">
              <a:extLst>
                <a:ext uri="{FF2B5EF4-FFF2-40B4-BE49-F238E27FC236}">
                  <a16:creationId xmlns:a16="http://schemas.microsoft.com/office/drawing/2014/main" id="{66A03F1A-1202-46EF-9A2E-9F45DC3D9153}"/>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9" name="Group 88">
              <a:extLst>
                <a:ext uri="{FF2B5EF4-FFF2-40B4-BE49-F238E27FC236}">
                  <a16:creationId xmlns:a16="http://schemas.microsoft.com/office/drawing/2014/main" id="{DCE435AF-1C59-4306-8F0D-7F62F2DC3C19}"/>
                </a:ext>
              </a:extLst>
            </p:cNvPr>
            <p:cNvGrpSpPr/>
            <p:nvPr/>
          </p:nvGrpSpPr>
          <p:grpSpPr>
            <a:xfrm>
              <a:off x="5438776" y="3186113"/>
              <a:ext cx="1309687" cy="484188"/>
              <a:chOff x="5438776" y="3186113"/>
              <a:chExt cx="1309687" cy="484188"/>
            </a:xfrm>
          </p:grpSpPr>
          <p:sp>
            <p:nvSpPr>
              <p:cNvPr id="90" name="Freeform 12">
                <a:extLst>
                  <a:ext uri="{FF2B5EF4-FFF2-40B4-BE49-F238E27FC236}">
                    <a16:creationId xmlns:a16="http://schemas.microsoft.com/office/drawing/2014/main" id="{9DBC4A2C-0337-47F9-B1AF-B168748A22BC}"/>
                  </a:ext>
                </a:extLst>
              </p:cNvPr>
              <p:cNvSpPr>
                <a:spLocks noEditPoints="1"/>
              </p:cNvSpPr>
              <p:nvPr/>
            </p:nvSpPr>
            <p:spPr bwMode="auto">
              <a:xfrm>
                <a:off x="5726113" y="3302000"/>
                <a:ext cx="1022350" cy="290513"/>
              </a:xfrm>
              <a:custGeom>
                <a:avLst/>
                <a:gdLst>
                  <a:gd name="T0" fmla="*/ 1411 w 1433"/>
                  <a:gd name="T1" fmla="*/ 361 h 405"/>
                  <a:gd name="T2" fmla="*/ 1411 w 1433"/>
                  <a:gd name="T3" fmla="*/ 405 h 405"/>
                  <a:gd name="T4" fmla="*/ 1265 w 1433"/>
                  <a:gd name="T5" fmla="*/ 405 h 405"/>
                  <a:gd name="T6" fmla="*/ 1029 w 1433"/>
                  <a:gd name="T7" fmla="*/ 405 h 405"/>
                  <a:gd name="T8" fmla="*/ 793 w 1433"/>
                  <a:gd name="T9" fmla="*/ 405 h 405"/>
                  <a:gd name="T10" fmla="*/ 556 w 1433"/>
                  <a:gd name="T11" fmla="*/ 405 h 405"/>
                  <a:gd name="T12" fmla="*/ 320 w 1433"/>
                  <a:gd name="T13" fmla="*/ 405 h 405"/>
                  <a:gd name="T14" fmla="*/ 84 w 1433"/>
                  <a:gd name="T15" fmla="*/ 405 h 405"/>
                  <a:gd name="T16" fmla="*/ 0 w 1433"/>
                  <a:gd name="T17" fmla="*/ 361 h 405"/>
                  <a:gd name="T18" fmla="*/ 1309 w 1433"/>
                  <a:gd name="T19" fmla="*/ 0 h 405"/>
                  <a:gd name="T20" fmla="*/ 1267 w 1433"/>
                  <a:gd name="T21" fmla="*/ 78 h 405"/>
                  <a:gd name="T22" fmla="*/ 1157 w 1433"/>
                  <a:gd name="T23" fmla="*/ 82 h 405"/>
                  <a:gd name="T24" fmla="*/ 1199 w 1433"/>
                  <a:gd name="T25" fmla="*/ 4 h 405"/>
                  <a:gd name="T26" fmla="*/ 962 w 1433"/>
                  <a:gd name="T27" fmla="*/ 0 h 405"/>
                  <a:gd name="T28" fmla="*/ 1071 w 1433"/>
                  <a:gd name="T29" fmla="*/ 10 h 405"/>
                  <a:gd name="T30" fmla="*/ 1011 w 1433"/>
                  <a:gd name="T31" fmla="*/ 82 h 405"/>
                  <a:gd name="T32" fmla="*/ 901 w 1433"/>
                  <a:gd name="T33" fmla="*/ 71 h 405"/>
                  <a:gd name="T34" fmla="*/ 962 w 1433"/>
                  <a:gd name="T35" fmla="*/ 0 h 405"/>
                  <a:gd name="T36" fmla="*/ 812 w 1433"/>
                  <a:gd name="T37" fmla="*/ 0 h 405"/>
                  <a:gd name="T38" fmla="*/ 771 w 1433"/>
                  <a:gd name="T39" fmla="*/ 78 h 405"/>
                  <a:gd name="T40" fmla="*/ 662 w 1433"/>
                  <a:gd name="T41" fmla="*/ 82 h 405"/>
                  <a:gd name="T42" fmla="*/ 703 w 1433"/>
                  <a:gd name="T43" fmla="*/ 4 h 405"/>
                  <a:gd name="T44" fmla="*/ 468 w 1433"/>
                  <a:gd name="T45" fmla="*/ 0 h 405"/>
                  <a:gd name="T46" fmla="*/ 576 w 1433"/>
                  <a:gd name="T47" fmla="*/ 10 h 405"/>
                  <a:gd name="T48" fmla="*/ 516 w 1433"/>
                  <a:gd name="T49" fmla="*/ 82 h 405"/>
                  <a:gd name="T50" fmla="*/ 407 w 1433"/>
                  <a:gd name="T51" fmla="*/ 71 h 405"/>
                  <a:gd name="T52" fmla="*/ 468 w 1433"/>
                  <a:gd name="T53" fmla="*/ 0 h 405"/>
                  <a:gd name="T54" fmla="*/ 320 w 1433"/>
                  <a:gd name="T55" fmla="*/ 0 h 405"/>
                  <a:gd name="T56" fmla="*/ 279 w 1433"/>
                  <a:gd name="T57" fmla="*/ 78 h 405"/>
                  <a:gd name="T58" fmla="*/ 172 w 1433"/>
                  <a:gd name="T59" fmla="*/ 82 h 405"/>
                  <a:gd name="T60" fmla="*/ 212 w 1433"/>
                  <a:gd name="T61" fmla="*/ 4 h 405"/>
                  <a:gd name="T62" fmla="*/ 2 w 1433"/>
                  <a:gd name="T63" fmla="*/ 0 h 405"/>
                  <a:gd name="T64" fmla="*/ 85 w 1433"/>
                  <a:gd name="T65" fmla="*/ 10 h 405"/>
                  <a:gd name="T66" fmla="*/ 26 w 1433"/>
                  <a:gd name="T67" fmla="*/ 82 h 405"/>
                  <a:gd name="T68" fmla="*/ 2 w 1433"/>
                  <a:gd name="T69"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3" h="405">
                    <a:moveTo>
                      <a:pt x="0" y="361"/>
                    </a:moveTo>
                    <a:cubicBezTo>
                      <a:pt x="0" y="361"/>
                      <a:pt x="0" y="361"/>
                      <a:pt x="1411" y="361"/>
                    </a:cubicBezTo>
                    <a:cubicBezTo>
                      <a:pt x="1423" y="361"/>
                      <a:pt x="1433" y="370"/>
                      <a:pt x="1433" y="383"/>
                    </a:cubicBezTo>
                    <a:cubicBezTo>
                      <a:pt x="1433" y="395"/>
                      <a:pt x="1423" y="405"/>
                      <a:pt x="1411" y="405"/>
                    </a:cubicBezTo>
                    <a:cubicBezTo>
                      <a:pt x="1411" y="405"/>
                      <a:pt x="1411" y="405"/>
                      <a:pt x="1321" y="405"/>
                    </a:cubicBezTo>
                    <a:cubicBezTo>
                      <a:pt x="1321" y="405"/>
                      <a:pt x="1321" y="405"/>
                      <a:pt x="1265" y="405"/>
                    </a:cubicBezTo>
                    <a:cubicBezTo>
                      <a:pt x="1265" y="405"/>
                      <a:pt x="1265" y="405"/>
                      <a:pt x="1085" y="405"/>
                    </a:cubicBezTo>
                    <a:cubicBezTo>
                      <a:pt x="1085" y="405"/>
                      <a:pt x="1085" y="405"/>
                      <a:pt x="1029" y="405"/>
                    </a:cubicBezTo>
                    <a:cubicBezTo>
                      <a:pt x="1029" y="405"/>
                      <a:pt x="1029" y="405"/>
                      <a:pt x="849" y="405"/>
                    </a:cubicBezTo>
                    <a:cubicBezTo>
                      <a:pt x="849" y="405"/>
                      <a:pt x="849" y="405"/>
                      <a:pt x="793" y="405"/>
                    </a:cubicBezTo>
                    <a:cubicBezTo>
                      <a:pt x="793" y="405"/>
                      <a:pt x="793" y="405"/>
                      <a:pt x="612" y="405"/>
                    </a:cubicBezTo>
                    <a:cubicBezTo>
                      <a:pt x="612" y="405"/>
                      <a:pt x="612" y="405"/>
                      <a:pt x="556" y="405"/>
                    </a:cubicBezTo>
                    <a:cubicBezTo>
                      <a:pt x="556" y="405"/>
                      <a:pt x="556" y="405"/>
                      <a:pt x="376" y="405"/>
                    </a:cubicBezTo>
                    <a:cubicBezTo>
                      <a:pt x="376" y="405"/>
                      <a:pt x="376" y="405"/>
                      <a:pt x="320" y="405"/>
                    </a:cubicBezTo>
                    <a:cubicBezTo>
                      <a:pt x="320" y="405"/>
                      <a:pt x="320" y="405"/>
                      <a:pt x="140" y="405"/>
                    </a:cubicBezTo>
                    <a:cubicBezTo>
                      <a:pt x="140" y="405"/>
                      <a:pt x="140" y="405"/>
                      <a:pt x="84" y="405"/>
                    </a:cubicBezTo>
                    <a:cubicBezTo>
                      <a:pt x="84" y="405"/>
                      <a:pt x="84" y="405"/>
                      <a:pt x="0" y="405"/>
                    </a:cubicBezTo>
                    <a:cubicBezTo>
                      <a:pt x="0" y="405"/>
                      <a:pt x="0" y="405"/>
                      <a:pt x="0" y="361"/>
                    </a:cubicBezTo>
                    <a:close/>
                    <a:moveTo>
                      <a:pt x="1209" y="0"/>
                    </a:moveTo>
                    <a:cubicBezTo>
                      <a:pt x="1209" y="0"/>
                      <a:pt x="1209" y="0"/>
                      <a:pt x="1309" y="0"/>
                    </a:cubicBezTo>
                    <a:cubicBezTo>
                      <a:pt x="1317" y="0"/>
                      <a:pt x="1322" y="5"/>
                      <a:pt x="1318" y="10"/>
                    </a:cubicBezTo>
                    <a:cubicBezTo>
                      <a:pt x="1318" y="10"/>
                      <a:pt x="1318" y="10"/>
                      <a:pt x="1267" y="78"/>
                    </a:cubicBezTo>
                    <a:cubicBezTo>
                      <a:pt x="1265" y="80"/>
                      <a:pt x="1261" y="82"/>
                      <a:pt x="1257" y="82"/>
                    </a:cubicBezTo>
                    <a:cubicBezTo>
                      <a:pt x="1257" y="82"/>
                      <a:pt x="1257" y="82"/>
                      <a:pt x="1157" y="82"/>
                    </a:cubicBezTo>
                    <a:cubicBezTo>
                      <a:pt x="1149" y="82"/>
                      <a:pt x="1144" y="76"/>
                      <a:pt x="1147" y="71"/>
                    </a:cubicBezTo>
                    <a:cubicBezTo>
                      <a:pt x="1147" y="71"/>
                      <a:pt x="1147" y="71"/>
                      <a:pt x="1199" y="4"/>
                    </a:cubicBezTo>
                    <a:cubicBezTo>
                      <a:pt x="1201" y="1"/>
                      <a:pt x="1205" y="0"/>
                      <a:pt x="1209" y="0"/>
                    </a:cubicBezTo>
                    <a:close/>
                    <a:moveTo>
                      <a:pt x="962" y="0"/>
                    </a:moveTo>
                    <a:cubicBezTo>
                      <a:pt x="962" y="0"/>
                      <a:pt x="962" y="0"/>
                      <a:pt x="1061" y="0"/>
                    </a:cubicBezTo>
                    <a:cubicBezTo>
                      <a:pt x="1070" y="0"/>
                      <a:pt x="1075" y="5"/>
                      <a:pt x="1071" y="10"/>
                    </a:cubicBezTo>
                    <a:cubicBezTo>
                      <a:pt x="1071" y="10"/>
                      <a:pt x="1071" y="10"/>
                      <a:pt x="1020" y="78"/>
                    </a:cubicBezTo>
                    <a:cubicBezTo>
                      <a:pt x="1019" y="80"/>
                      <a:pt x="1015" y="82"/>
                      <a:pt x="1011" y="82"/>
                    </a:cubicBezTo>
                    <a:cubicBezTo>
                      <a:pt x="1011" y="82"/>
                      <a:pt x="1011" y="82"/>
                      <a:pt x="911" y="82"/>
                    </a:cubicBezTo>
                    <a:cubicBezTo>
                      <a:pt x="903" y="82"/>
                      <a:pt x="898" y="76"/>
                      <a:pt x="901" y="71"/>
                    </a:cubicBezTo>
                    <a:cubicBezTo>
                      <a:pt x="901" y="71"/>
                      <a:pt x="901" y="71"/>
                      <a:pt x="952" y="4"/>
                    </a:cubicBezTo>
                    <a:cubicBezTo>
                      <a:pt x="954" y="1"/>
                      <a:pt x="957" y="0"/>
                      <a:pt x="962" y="0"/>
                    </a:cubicBezTo>
                    <a:close/>
                    <a:moveTo>
                      <a:pt x="713" y="0"/>
                    </a:moveTo>
                    <a:cubicBezTo>
                      <a:pt x="713" y="0"/>
                      <a:pt x="713" y="0"/>
                      <a:pt x="812" y="0"/>
                    </a:cubicBezTo>
                    <a:cubicBezTo>
                      <a:pt x="822" y="0"/>
                      <a:pt x="827" y="5"/>
                      <a:pt x="823" y="10"/>
                    </a:cubicBezTo>
                    <a:cubicBezTo>
                      <a:pt x="823" y="10"/>
                      <a:pt x="823" y="10"/>
                      <a:pt x="771" y="78"/>
                    </a:cubicBezTo>
                    <a:cubicBezTo>
                      <a:pt x="769" y="80"/>
                      <a:pt x="765" y="82"/>
                      <a:pt x="761" y="82"/>
                    </a:cubicBezTo>
                    <a:cubicBezTo>
                      <a:pt x="761" y="82"/>
                      <a:pt x="761" y="82"/>
                      <a:pt x="662" y="82"/>
                    </a:cubicBezTo>
                    <a:cubicBezTo>
                      <a:pt x="654" y="82"/>
                      <a:pt x="649" y="76"/>
                      <a:pt x="652" y="71"/>
                    </a:cubicBezTo>
                    <a:cubicBezTo>
                      <a:pt x="652" y="71"/>
                      <a:pt x="652" y="71"/>
                      <a:pt x="703" y="4"/>
                    </a:cubicBezTo>
                    <a:cubicBezTo>
                      <a:pt x="705" y="1"/>
                      <a:pt x="709" y="0"/>
                      <a:pt x="713" y="0"/>
                    </a:cubicBezTo>
                    <a:close/>
                    <a:moveTo>
                      <a:pt x="468" y="0"/>
                    </a:moveTo>
                    <a:cubicBezTo>
                      <a:pt x="468" y="0"/>
                      <a:pt x="468" y="0"/>
                      <a:pt x="566" y="0"/>
                    </a:cubicBezTo>
                    <a:cubicBezTo>
                      <a:pt x="574" y="0"/>
                      <a:pt x="580" y="5"/>
                      <a:pt x="576" y="10"/>
                    </a:cubicBezTo>
                    <a:cubicBezTo>
                      <a:pt x="576" y="10"/>
                      <a:pt x="576" y="10"/>
                      <a:pt x="525" y="78"/>
                    </a:cubicBezTo>
                    <a:cubicBezTo>
                      <a:pt x="524" y="80"/>
                      <a:pt x="520" y="82"/>
                      <a:pt x="516" y="82"/>
                    </a:cubicBezTo>
                    <a:cubicBezTo>
                      <a:pt x="516" y="82"/>
                      <a:pt x="516" y="82"/>
                      <a:pt x="417" y="82"/>
                    </a:cubicBezTo>
                    <a:cubicBezTo>
                      <a:pt x="409" y="82"/>
                      <a:pt x="404" y="76"/>
                      <a:pt x="407" y="71"/>
                    </a:cubicBezTo>
                    <a:cubicBezTo>
                      <a:pt x="407" y="71"/>
                      <a:pt x="407" y="71"/>
                      <a:pt x="458" y="4"/>
                    </a:cubicBezTo>
                    <a:cubicBezTo>
                      <a:pt x="460" y="1"/>
                      <a:pt x="463" y="0"/>
                      <a:pt x="468" y="0"/>
                    </a:cubicBezTo>
                    <a:close/>
                    <a:moveTo>
                      <a:pt x="221" y="0"/>
                    </a:moveTo>
                    <a:cubicBezTo>
                      <a:pt x="221" y="0"/>
                      <a:pt x="221" y="0"/>
                      <a:pt x="320" y="0"/>
                    </a:cubicBezTo>
                    <a:cubicBezTo>
                      <a:pt x="328" y="0"/>
                      <a:pt x="333" y="5"/>
                      <a:pt x="330" y="10"/>
                    </a:cubicBezTo>
                    <a:cubicBezTo>
                      <a:pt x="330" y="10"/>
                      <a:pt x="330" y="10"/>
                      <a:pt x="279" y="78"/>
                    </a:cubicBezTo>
                    <a:cubicBezTo>
                      <a:pt x="277" y="80"/>
                      <a:pt x="273" y="82"/>
                      <a:pt x="269" y="82"/>
                    </a:cubicBezTo>
                    <a:cubicBezTo>
                      <a:pt x="269" y="82"/>
                      <a:pt x="269" y="82"/>
                      <a:pt x="172" y="82"/>
                    </a:cubicBezTo>
                    <a:cubicBezTo>
                      <a:pt x="163" y="82"/>
                      <a:pt x="158" y="76"/>
                      <a:pt x="162" y="71"/>
                    </a:cubicBezTo>
                    <a:cubicBezTo>
                      <a:pt x="162" y="71"/>
                      <a:pt x="162" y="71"/>
                      <a:pt x="212" y="4"/>
                    </a:cubicBezTo>
                    <a:cubicBezTo>
                      <a:pt x="213" y="1"/>
                      <a:pt x="217" y="0"/>
                      <a:pt x="221" y="0"/>
                    </a:cubicBezTo>
                    <a:close/>
                    <a:moveTo>
                      <a:pt x="2" y="0"/>
                    </a:moveTo>
                    <a:cubicBezTo>
                      <a:pt x="2" y="0"/>
                      <a:pt x="2" y="0"/>
                      <a:pt x="76" y="0"/>
                    </a:cubicBezTo>
                    <a:cubicBezTo>
                      <a:pt x="83" y="0"/>
                      <a:pt x="89" y="5"/>
                      <a:pt x="85" y="10"/>
                    </a:cubicBezTo>
                    <a:cubicBezTo>
                      <a:pt x="85" y="10"/>
                      <a:pt x="85" y="10"/>
                      <a:pt x="35" y="78"/>
                    </a:cubicBezTo>
                    <a:cubicBezTo>
                      <a:pt x="33" y="80"/>
                      <a:pt x="30" y="82"/>
                      <a:pt x="26" y="82"/>
                    </a:cubicBezTo>
                    <a:cubicBezTo>
                      <a:pt x="26" y="82"/>
                      <a:pt x="26" y="82"/>
                      <a:pt x="2" y="82"/>
                    </a:cubicBezTo>
                    <a:cubicBezTo>
                      <a:pt x="2" y="82"/>
                      <a:pt x="2" y="82"/>
                      <a:pt x="2"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1">
                <a:extLst>
                  <a:ext uri="{FF2B5EF4-FFF2-40B4-BE49-F238E27FC236}">
                    <a16:creationId xmlns:a16="http://schemas.microsoft.com/office/drawing/2014/main" id="{4BEAD53E-B165-4D32-BA61-73283DCDD6F8}"/>
                  </a:ext>
                </a:extLst>
              </p:cNvPr>
              <p:cNvSpPr>
                <a:spLocks/>
              </p:cNvSpPr>
              <p:nvPr/>
            </p:nvSpPr>
            <p:spPr bwMode="auto">
              <a:xfrm>
                <a:off x="5438776" y="3186113"/>
                <a:ext cx="1309687" cy="484188"/>
              </a:xfrm>
              <a:custGeom>
                <a:avLst/>
                <a:gdLst>
                  <a:gd name="connsiteX0" fmla="*/ 1168838 w 1309687"/>
                  <a:gd name="connsiteY0" fmla="*/ 425450 h 484188"/>
                  <a:gd name="connsiteX1" fmla="*/ 1200150 w 1309687"/>
                  <a:gd name="connsiteY1" fmla="*/ 455881 h 484188"/>
                  <a:gd name="connsiteX2" fmla="*/ 1200150 w 1309687"/>
                  <a:gd name="connsiteY2" fmla="*/ 484188 h 484188"/>
                  <a:gd name="connsiteX3" fmla="*/ 1138237 w 1309687"/>
                  <a:gd name="connsiteY3" fmla="*/ 484188 h 484188"/>
                  <a:gd name="connsiteX4" fmla="*/ 1138237 w 1309687"/>
                  <a:gd name="connsiteY4" fmla="*/ 455881 h 484188"/>
                  <a:gd name="connsiteX5" fmla="*/ 1168838 w 1309687"/>
                  <a:gd name="connsiteY5" fmla="*/ 425450 h 484188"/>
                  <a:gd name="connsiteX6" fmla="*/ 905669 w 1309687"/>
                  <a:gd name="connsiteY6" fmla="*/ 425450 h 484188"/>
                  <a:gd name="connsiteX7" fmla="*/ 936625 w 1309687"/>
                  <a:gd name="connsiteY7" fmla="*/ 455881 h 484188"/>
                  <a:gd name="connsiteX8" fmla="*/ 936625 w 1309687"/>
                  <a:gd name="connsiteY8" fmla="*/ 484188 h 484188"/>
                  <a:gd name="connsiteX9" fmla="*/ 874712 w 1309687"/>
                  <a:gd name="connsiteY9" fmla="*/ 484188 h 484188"/>
                  <a:gd name="connsiteX10" fmla="*/ 874712 w 1309687"/>
                  <a:gd name="connsiteY10" fmla="*/ 455881 h 484188"/>
                  <a:gd name="connsiteX11" fmla="*/ 905669 w 1309687"/>
                  <a:gd name="connsiteY11" fmla="*/ 425450 h 484188"/>
                  <a:gd name="connsiteX12" fmla="*/ 640201 w 1309687"/>
                  <a:gd name="connsiteY12" fmla="*/ 425450 h 484188"/>
                  <a:gd name="connsiteX13" fmla="*/ 671513 w 1309687"/>
                  <a:gd name="connsiteY13" fmla="*/ 455881 h 484188"/>
                  <a:gd name="connsiteX14" fmla="*/ 671513 w 1309687"/>
                  <a:gd name="connsiteY14" fmla="*/ 484188 h 484188"/>
                  <a:gd name="connsiteX15" fmla="*/ 609600 w 1309687"/>
                  <a:gd name="connsiteY15" fmla="*/ 484188 h 484188"/>
                  <a:gd name="connsiteX16" fmla="*/ 609600 w 1309687"/>
                  <a:gd name="connsiteY16" fmla="*/ 455881 h 484188"/>
                  <a:gd name="connsiteX17" fmla="*/ 640201 w 1309687"/>
                  <a:gd name="connsiteY17" fmla="*/ 425450 h 484188"/>
                  <a:gd name="connsiteX18" fmla="*/ 377388 w 1309687"/>
                  <a:gd name="connsiteY18" fmla="*/ 425450 h 484188"/>
                  <a:gd name="connsiteX19" fmla="*/ 407988 w 1309687"/>
                  <a:gd name="connsiteY19" fmla="*/ 455881 h 484188"/>
                  <a:gd name="connsiteX20" fmla="*/ 407988 w 1309687"/>
                  <a:gd name="connsiteY20" fmla="*/ 484188 h 484188"/>
                  <a:gd name="connsiteX21" fmla="*/ 346075 w 1309687"/>
                  <a:gd name="connsiteY21" fmla="*/ 484188 h 484188"/>
                  <a:gd name="connsiteX22" fmla="*/ 346075 w 1309687"/>
                  <a:gd name="connsiteY22" fmla="*/ 455881 h 484188"/>
                  <a:gd name="connsiteX23" fmla="*/ 377388 w 1309687"/>
                  <a:gd name="connsiteY23" fmla="*/ 425450 h 484188"/>
                  <a:gd name="connsiteX24" fmla="*/ 173832 w 1309687"/>
                  <a:gd name="connsiteY24" fmla="*/ 115887 h 484188"/>
                  <a:gd name="connsiteX25" fmla="*/ 139700 w 1309687"/>
                  <a:gd name="connsiteY25" fmla="*/ 150378 h 484188"/>
                  <a:gd name="connsiteX26" fmla="*/ 173832 w 1309687"/>
                  <a:gd name="connsiteY26" fmla="*/ 184150 h 484188"/>
                  <a:gd name="connsiteX27" fmla="*/ 207963 w 1309687"/>
                  <a:gd name="connsiteY27" fmla="*/ 150378 h 484188"/>
                  <a:gd name="connsiteX28" fmla="*/ 173832 w 1309687"/>
                  <a:gd name="connsiteY28" fmla="*/ 115887 h 484188"/>
                  <a:gd name="connsiteX29" fmla="*/ 284162 w 1309687"/>
                  <a:gd name="connsiteY29" fmla="*/ 53975 h 484188"/>
                  <a:gd name="connsiteX30" fmla="*/ 1293976 w 1309687"/>
                  <a:gd name="connsiteY30" fmla="*/ 53975 h 484188"/>
                  <a:gd name="connsiteX31" fmla="*/ 1309687 w 1309687"/>
                  <a:gd name="connsiteY31" fmla="*/ 69664 h 484188"/>
                  <a:gd name="connsiteX32" fmla="*/ 1309687 w 1309687"/>
                  <a:gd name="connsiteY32" fmla="*/ 220849 h 484188"/>
                  <a:gd name="connsiteX33" fmla="*/ 1293976 w 1309687"/>
                  <a:gd name="connsiteY33" fmla="*/ 236538 h 484188"/>
                  <a:gd name="connsiteX34" fmla="*/ 287019 w 1309687"/>
                  <a:gd name="connsiteY34" fmla="*/ 236538 h 484188"/>
                  <a:gd name="connsiteX35" fmla="*/ 287019 w 1309687"/>
                  <a:gd name="connsiteY35" fmla="*/ 205160 h 484188"/>
                  <a:gd name="connsiteX36" fmla="*/ 1278264 w 1309687"/>
                  <a:gd name="connsiteY36" fmla="*/ 205160 h 484188"/>
                  <a:gd name="connsiteX37" fmla="*/ 1278264 w 1309687"/>
                  <a:gd name="connsiteY37" fmla="*/ 85353 h 484188"/>
                  <a:gd name="connsiteX38" fmla="*/ 287019 w 1309687"/>
                  <a:gd name="connsiteY38" fmla="*/ 85353 h 484188"/>
                  <a:gd name="connsiteX39" fmla="*/ 287019 w 1309687"/>
                  <a:gd name="connsiteY39" fmla="*/ 74656 h 484188"/>
                  <a:gd name="connsiteX40" fmla="*/ 285591 w 1309687"/>
                  <a:gd name="connsiteY40" fmla="*/ 63246 h 484188"/>
                  <a:gd name="connsiteX41" fmla="*/ 284162 w 1309687"/>
                  <a:gd name="connsiteY41" fmla="*/ 53975 h 484188"/>
                  <a:gd name="connsiteX42" fmla="*/ 15838 w 1309687"/>
                  <a:gd name="connsiteY42" fmla="*/ 53975 h 484188"/>
                  <a:gd name="connsiteX43" fmla="*/ 61913 w 1309687"/>
                  <a:gd name="connsiteY43" fmla="*/ 53975 h 484188"/>
                  <a:gd name="connsiteX44" fmla="*/ 61193 w 1309687"/>
                  <a:gd name="connsiteY44" fmla="*/ 66812 h 484188"/>
                  <a:gd name="connsiteX45" fmla="*/ 60473 w 1309687"/>
                  <a:gd name="connsiteY45" fmla="*/ 73943 h 484188"/>
                  <a:gd name="connsiteX46" fmla="*/ 60473 w 1309687"/>
                  <a:gd name="connsiteY46" fmla="*/ 85353 h 484188"/>
                  <a:gd name="connsiteX47" fmla="*/ 31676 w 1309687"/>
                  <a:gd name="connsiteY47" fmla="*/ 85353 h 484188"/>
                  <a:gd name="connsiteX48" fmla="*/ 31676 w 1309687"/>
                  <a:gd name="connsiteY48" fmla="*/ 205160 h 484188"/>
                  <a:gd name="connsiteX49" fmla="*/ 60473 w 1309687"/>
                  <a:gd name="connsiteY49" fmla="*/ 205160 h 484188"/>
                  <a:gd name="connsiteX50" fmla="*/ 60473 w 1309687"/>
                  <a:gd name="connsiteY50" fmla="*/ 236538 h 484188"/>
                  <a:gd name="connsiteX51" fmla="*/ 15838 w 1309687"/>
                  <a:gd name="connsiteY51" fmla="*/ 236538 h 484188"/>
                  <a:gd name="connsiteX52" fmla="*/ 0 w 1309687"/>
                  <a:gd name="connsiteY52" fmla="*/ 220849 h 484188"/>
                  <a:gd name="connsiteX53" fmla="*/ 0 w 1309687"/>
                  <a:gd name="connsiteY53" fmla="*/ 69664 h 484188"/>
                  <a:gd name="connsiteX54" fmla="*/ 15838 w 1309687"/>
                  <a:gd name="connsiteY54" fmla="*/ 53975 h 484188"/>
                  <a:gd name="connsiteX55" fmla="*/ 173831 w 1309687"/>
                  <a:gd name="connsiteY55" fmla="*/ 0 h 484188"/>
                  <a:gd name="connsiteX56" fmla="*/ 254000 w 1309687"/>
                  <a:gd name="connsiteY56" fmla="*/ 70492 h 484188"/>
                  <a:gd name="connsiteX57" fmla="*/ 254000 w 1309687"/>
                  <a:gd name="connsiteY57" fmla="*/ 72628 h 484188"/>
                  <a:gd name="connsiteX58" fmla="*/ 254000 w 1309687"/>
                  <a:gd name="connsiteY58" fmla="*/ 75476 h 484188"/>
                  <a:gd name="connsiteX59" fmla="*/ 254000 w 1309687"/>
                  <a:gd name="connsiteY59" fmla="*/ 399455 h 484188"/>
                  <a:gd name="connsiteX60" fmla="*/ 254000 w 1309687"/>
                  <a:gd name="connsiteY60" fmla="*/ 430073 h 484188"/>
                  <a:gd name="connsiteX61" fmla="*/ 254000 w 1309687"/>
                  <a:gd name="connsiteY61" fmla="*/ 468523 h 484188"/>
                  <a:gd name="connsiteX62" fmla="*/ 238392 w 1309687"/>
                  <a:gd name="connsiteY62" fmla="*/ 484188 h 484188"/>
                  <a:gd name="connsiteX63" fmla="*/ 109270 w 1309687"/>
                  <a:gd name="connsiteY63" fmla="*/ 484188 h 484188"/>
                  <a:gd name="connsiteX64" fmla="*/ 93662 w 1309687"/>
                  <a:gd name="connsiteY64" fmla="*/ 468523 h 484188"/>
                  <a:gd name="connsiteX65" fmla="*/ 93662 w 1309687"/>
                  <a:gd name="connsiteY65" fmla="*/ 75476 h 484188"/>
                  <a:gd name="connsiteX66" fmla="*/ 94372 w 1309687"/>
                  <a:gd name="connsiteY66" fmla="*/ 72628 h 484188"/>
                  <a:gd name="connsiteX67" fmla="*/ 94372 w 1309687"/>
                  <a:gd name="connsiteY67" fmla="*/ 70492 h 484188"/>
                  <a:gd name="connsiteX68" fmla="*/ 173831 w 1309687"/>
                  <a:gd name="connsiteY68"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09687" h="484188">
                    <a:moveTo>
                      <a:pt x="1168838" y="425450"/>
                    </a:moveTo>
                    <a:cubicBezTo>
                      <a:pt x="1185917" y="425450"/>
                      <a:pt x="1200150" y="439604"/>
                      <a:pt x="1200150" y="455881"/>
                    </a:cubicBezTo>
                    <a:cubicBezTo>
                      <a:pt x="1200150" y="484188"/>
                      <a:pt x="1200150" y="484188"/>
                      <a:pt x="1200150" y="484188"/>
                    </a:cubicBezTo>
                    <a:cubicBezTo>
                      <a:pt x="1200150" y="484188"/>
                      <a:pt x="1200150" y="484188"/>
                      <a:pt x="1138237" y="484188"/>
                    </a:cubicBezTo>
                    <a:cubicBezTo>
                      <a:pt x="1138237" y="484188"/>
                      <a:pt x="1138237" y="484188"/>
                      <a:pt x="1138237" y="455881"/>
                    </a:cubicBezTo>
                    <a:cubicBezTo>
                      <a:pt x="1138237" y="439604"/>
                      <a:pt x="1151758" y="425450"/>
                      <a:pt x="1168838" y="425450"/>
                    </a:cubicBezTo>
                    <a:close/>
                    <a:moveTo>
                      <a:pt x="905669" y="425450"/>
                    </a:moveTo>
                    <a:cubicBezTo>
                      <a:pt x="922227" y="425450"/>
                      <a:pt x="936625" y="439604"/>
                      <a:pt x="936625" y="455881"/>
                    </a:cubicBezTo>
                    <a:cubicBezTo>
                      <a:pt x="936625" y="484188"/>
                      <a:pt x="936625" y="484188"/>
                      <a:pt x="936625" y="484188"/>
                    </a:cubicBezTo>
                    <a:cubicBezTo>
                      <a:pt x="936625" y="484188"/>
                      <a:pt x="936625" y="484188"/>
                      <a:pt x="874712" y="484188"/>
                    </a:cubicBezTo>
                    <a:cubicBezTo>
                      <a:pt x="874712" y="484188"/>
                      <a:pt x="874712" y="484188"/>
                      <a:pt x="874712" y="455881"/>
                    </a:cubicBezTo>
                    <a:cubicBezTo>
                      <a:pt x="874712" y="439604"/>
                      <a:pt x="887671" y="425450"/>
                      <a:pt x="905669" y="425450"/>
                    </a:cubicBezTo>
                    <a:close/>
                    <a:moveTo>
                      <a:pt x="640201" y="425450"/>
                    </a:moveTo>
                    <a:cubicBezTo>
                      <a:pt x="656569" y="425450"/>
                      <a:pt x="671513" y="439604"/>
                      <a:pt x="671513" y="455881"/>
                    </a:cubicBezTo>
                    <a:cubicBezTo>
                      <a:pt x="671513" y="484188"/>
                      <a:pt x="671513" y="484188"/>
                      <a:pt x="671513" y="484188"/>
                    </a:cubicBezTo>
                    <a:cubicBezTo>
                      <a:pt x="671513" y="484188"/>
                      <a:pt x="671513" y="484188"/>
                      <a:pt x="609600" y="484188"/>
                    </a:cubicBezTo>
                    <a:cubicBezTo>
                      <a:pt x="609600" y="484188"/>
                      <a:pt x="609600" y="484188"/>
                      <a:pt x="609600" y="455881"/>
                    </a:cubicBezTo>
                    <a:cubicBezTo>
                      <a:pt x="609600" y="439604"/>
                      <a:pt x="622410" y="425450"/>
                      <a:pt x="640201" y="425450"/>
                    </a:cubicBezTo>
                    <a:close/>
                    <a:moveTo>
                      <a:pt x="377388" y="425450"/>
                    </a:moveTo>
                    <a:cubicBezTo>
                      <a:pt x="393755" y="425450"/>
                      <a:pt x="407988" y="439604"/>
                      <a:pt x="407988" y="455881"/>
                    </a:cubicBezTo>
                    <a:cubicBezTo>
                      <a:pt x="407988" y="484188"/>
                      <a:pt x="407988" y="484188"/>
                      <a:pt x="407988" y="484188"/>
                    </a:cubicBezTo>
                    <a:cubicBezTo>
                      <a:pt x="407988" y="484188"/>
                      <a:pt x="407988" y="484188"/>
                      <a:pt x="346075" y="484188"/>
                    </a:cubicBezTo>
                    <a:cubicBezTo>
                      <a:pt x="346075" y="484188"/>
                      <a:pt x="346075" y="484188"/>
                      <a:pt x="346075" y="455881"/>
                    </a:cubicBezTo>
                    <a:cubicBezTo>
                      <a:pt x="346075" y="439604"/>
                      <a:pt x="359596" y="425450"/>
                      <a:pt x="377388" y="425450"/>
                    </a:cubicBezTo>
                    <a:close/>
                    <a:moveTo>
                      <a:pt x="173832" y="115887"/>
                    </a:moveTo>
                    <a:cubicBezTo>
                      <a:pt x="154950" y="115887"/>
                      <a:pt x="139700" y="130977"/>
                      <a:pt x="139700" y="150378"/>
                    </a:cubicBezTo>
                    <a:cubicBezTo>
                      <a:pt x="139700" y="168342"/>
                      <a:pt x="154950" y="184150"/>
                      <a:pt x="173832" y="184150"/>
                    </a:cubicBezTo>
                    <a:cubicBezTo>
                      <a:pt x="192713" y="184150"/>
                      <a:pt x="207963" y="168342"/>
                      <a:pt x="207963" y="150378"/>
                    </a:cubicBezTo>
                    <a:cubicBezTo>
                      <a:pt x="207963" y="130977"/>
                      <a:pt x="192713" y="115887"/>
                      <a:pt x="173832" y="115887"/>
                    </a:cubicBezTo>
                    <a:close/>
                    <a:moveTo>
                      <a:pt x="284162" y="53975"/>
                    </a:moveTo>
                    <a:cubicBezTo>
                      <a:pt x="300588" y="53975"/>
                      <a:pt x="420566" y="53975"/>
                      <a:pt x="1293976" y="53975"/>
                    </a:cubicBezTo>
                    <a:cubicBezTo>
                      <a:pt x="1302546" y="53975"/>
                      <a:pt x="1309687" y="60393"/>
                      <a:pt x="1309687" y="69664"/>
                    </a:cubicBezTo>
                    <a:cubicBezTo>
                      <a:pt x="1309687" y="69664"/>
                      <a:pt x="1309687" y="69664"/>
                      <a:pt x="1309687" y="220849"/>
                    </a:cubicBezTo>
                    <a:cubicBezTo>
                      <a:pt x="1309687" y="229407"/>
                      <a:pt x="1302546" y="236538"/>
                      <a:pt x="1293976" y="236538"/>
                    </a:cubicBezTo>
                    <a:cubicBezTo>
                      <a:pt x="1293976" y="236538"/>
                      <a:pt x="1293976" y="236538"/>
                      <a:pt x="287019" y="236538"/>
                    </a:cubicBezTo>
                    <a:cubicBezTo>
                      <a:pt x="287019" y="236538"/>
                      <a:pt x="287019" y="236538"/>
                      <a:pt x="287019" y="205160"/>
                    </a:cubicBezTo>
                    <a:cubicBezTo>
                      <a:pt x="287019" y="205160"/>
                      <a:pt x="287019" y="205160"/>
                      <a:pt x="1278264" y="205160"/>
                    </a:cubicBezTo>
                    <a:cubicBezTo>
                      <a:pt x="1278264" y="205160"/>
                      <a:pt x="1278264" y="205160"/>
                      <a:pt x="1278264" y="85353"/>
                    </a:cubicBezTo>
                    <a:cubicBezTo>
                      <a:pt x="1278264" y="85353"/>
                      <a:pt x="1278264" y="85353"/>
                      <a:pt x="287019" y="85353"/>
                    </a:cubicBezTo>
                    <a:cubicBezTo>
                      <a:pt x="287019" y="85353"/>
                      <a:pt x="287019" y="85353"/>
                      <a:pt x="287019" y="74656"/>
                    </a:cubicBezTo>
                    <a:cubicBezTo>
                      <a:pt x="287019" y="70377"/>
                      <a:pt x="286305" y="66812"/>
                      <a:pt x="285591" y="63246"/>
                    </a:cubicBezTo>
                    <a:cubicBezTo>
                      <a:pt x="284876" y="59680"/>
                      <a:pt x="284876" y="56828"/>
                      <a:pt x="284162" y="53975"/>
                    </a:cubicBezTo>
                    <a:close/>
                    <a:moveTo>
                      <a:pt x="15838" y="53975"/>
                    </a:moveTo>
                    <a:cubicBezTo>
                      <a:pt x="15838" y="53975"/>
                      <a:pt x="15838" y="53975"/>
                      <a:pt x="61913" y="53975"/>
                    </a:cubicBezTo>
                    <a:cubicBezTo>
                      <a:pt x="61193" y="58254"/>
                      <a:pt x="61193" y="62533"/>
                      <a:pt x="61193" y="66812"/>
                    </a:cubicBezTo>
                    <a:cubicBezTo>
                      <a:pt x="60473" y="68951"/>
                      <a:pt x="60473" y="71090"/>
                      <a:pt x="60473" y="73943"/>
                    </a:cubicBezTo>
                    <a:cubicBezTo>
                      <a:pt x="60473" y="73943"/>
                      <a:pt x="60473" y="73943"/>
                      <a:pt x="60473" y="85353"/>
                    </a:cubicBezTo>
                    <a:cubicBezTo>
                      <a:pt x="58313" y="85353"/>
                      <a:pt x="52554" y="85353"/>
                      <a:pt x="31676" y="85353"/>
                    </a:cubicBezTo>
                    <a:cubicBezTo>
                      <a:pt x="31676" y="85353"/>
                      <a:pt x="31676" y="85353"/>
                      <a:pt x="31676" y="205160"/>
                    </a:cubicBezTo>
                    <a:cubicBezTo>
                      <a:pt x="31676" y="205160"/>
                      <a:pt x="31676" y="205160"/>
                      <a:pt x="60473" y="205160"/>
                    </a:cubicBezTo>
                    <a:cubicBezTo>
                      <a:pt x="60473" y="205160"/>
                      <a:pt x="60473" y="205160"/>
                      <a:pt x="60473" y="236538"/>
                    </a:cubicBezTo>
                    <a:cubicBezTo>
                      <a:pt x="58313" y="236538"/>
                      <a:pt x="49674" y="236538"/>
                      <a:pt x="15838" y="236538"/>
                    </a:cubicBezTo>
                    <a:cubicBezTo>
                      <a:pt x="6479" y="236538"/>
                      <a:pt x="0" y="229407"/>
                      <a:pt x="0" y="220849"/>
                    </a:cubicBezTo>
                    <a:cubicBezTo>
                      <a:pt x="0" y="220849"/>
                      <a:pt x="0" y="220849"/>
                      <a:pt x="0" y="69664"/>
                    </a:cubicBezTo>
                    <a:cubicBezTo>
                      <a:pt x="0" y="60393"/>
                      <a:pt x="6479" y="53975"/>
                      <a:pt x="15838" y="53975"/>
                    </a:cubicBezTo>
                    <a:close/>
                    <a:moveTo>
                      <a:pt x="173831" y="0"/>
                    </a:moveTo>
                    <a:cubicBezTo>
                      <a:pt x="217818" y="0"/>
                      <a:pt x="254000" y="31330"/>
                      <a:pt x="254000" y="70492"/>
                    </a:cubicBezTo>
                    <a:cubicBezTo>
                      <a:pt x="254000" y="71204"/>
                      <a:pt x="254000" y="71916"/>
                      <a:pt x="254000" y="72628"/>
                    </a:cubicBezTo>
                    <a:cubicBezTo>
                      <a:pt x="254000" y="73340"/>
                      <a:pt x="254000" y="74764"/>
                      <a:pt x="254000" y="75476"/>
                    </a:cubicBezTo>
                    <a:cubicBezTo>
                      <a:pt x="254000" y="75476"/>
                      <a:pt x="254000" y="75476"/>
                      <a:pt x="254000" y="399455"/>
                    </a:cubicBezTo>
                    <a:cubicBezTo>
                      <a:pt x="254000" y="409424"/>
                      <a:pt x="254000" y="419392"/>
                      <a:pt x="254000" y="430073"/>
                    </a:cubicBezTo>
                    <a:cubicBezTo>
                      <a:pt x="254000" y="442178"/>
                      <a:pt x="254000" y="454994"/>
                      <a:pt x="254000" y="468523"/>
                    </a:cubicBezTo>
                    <a:cubicBezTo>
                      <a:pt x="254000" y="477068"/>
                      <a:pt x="247615" y="484188"/>
                      <a:pt x="238392" y="484188"/>
                    </a:cubicBezTo>
                    <a:cubicBezTo>
                      <a:pt x="238392" y="484188"/>
                      <a:pt x="238392" y="484188"/>
                      <a:pt x="109270" y="484188"/>
                    </a:cubicBezTo>
                    <a:cubicBezTo>
                      <a:pt x="100757" y="484188"/>
                      <a:pt x="93662" y="477068"/>
                      <a:pt x="93662" y="468523"/>
                    </a:cubicBezTo>
                    <a:cubicBezTo>
                      <a:pt x="93662" y="468523"/>
                      <a:pt x="93662" y="468523"/>
                      <a:pt x="93662" y="75476"/>
                    </a:cubicBezTo>
                    <a:cubicBezTo>
                      <a:pt x="93662" y="74764"/>
                      <a:pt x="94372" y="73340"/>
                      <a:pt x="94372" y="72628"/>
                    </a:cubicBezTo>
                    <a:cubicBezTo>
                      <a:pt x="94372" y="71916"/>
                      <a:pt x="94372" y="71204"/>
                      <a:pt x="94372" y="70492"/>
                    </a:cubicBezTo>
                    <a:cubicBezTo>
                      <a:pt x="94372" y="31330"/>
                      <a:pt x="129845" y="0"/>
                      <a:pt x="173831"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92" name="Group 91">
            <a:extLst>
              <a:ext uri="{FF2B5EF4-FFF2-40B4-BE49-F238E27FC236}">
                <a16:creationId xmlns:a16="http://schemas.microsoft.com/office/drawing/2014/main" id="{D5BFF6A0-D3A5-424D-835E-144AA43AD538}"/>
              </a:ext>
            </a:extLst>
          </p:cNvPr>
          <p:cNvGrpSpPr>
            <a:grpSpLocks noChangeAspect="1"/>
          </p:cNvGrpSpPr>
          <p:nvPr/>
        </p:nvGrpSpPr>
        <p:grpSpPr>
          <a:xfrm>
            <a:off x="9945203" y="1371654"/>
            <a:ext cx="306910" cy="306910"/>
            <a:chOff x="628650" y="2655888"/>
            <a:chExt cx="269875" cy="269875"/>
          </a:xfrm>
        </p:grpSpPr>
        <p:sp>
          <p:nvSpPr>
            <p:cNvPr id="93" name="Oval 18">
              <a:extLst>
                <a:ext uri="{FF2B5EF4-FFF2-40B4-BE49-F238E27FC236}">
                  <a16:creationId xmlns:a16="http://schemas.microsoft.com/office/drawing/2014/main" id="{483F3890-3731-4E5F-84BE-99E4729FE84F}"/>
                </a:ext>
              </a:extLst>
            </p:cNvPr>
            <p:cNvSpPr>
              <a:spLocks noChangeArrowheads="1"/>
            </p:cNvSpPr>
            <p:nvPr/>
          </p:nvSpPr>
          <p:spPr bwMode="auto">
            <a:xfrm>
              <a:off x="628650" y="2655888"/>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4" name="Freeform 19">
              <a:extLst>
                <a:ext uri="{FF2B5EF4-FFF2-40B4-BE49-F238E27FC236}">
                  <a16:creationId xmlns:a16="http://schemas.microsoft.com/office/drawing/2014/main" id="{BA6DFC09-92EC-4C8C-B287-8F7E21B0C463}"/>
                </a:ext>
              </a:extLst>
            </p:cNvPr>
            <p:cNvSpPr>
              <a:spLocks/>
            </p:cNvSpPr>
            <p:nvPr/>
          </p:nvSpPr>
          <p:spPr bwMode="auto">
            <a:xfrm>
              <a:off x="708025" y="2735263"/>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9" name="Picture 28" descr="A blue sign with white text&#10;&#10;Description automatically generated with low confidence">
            <a:extLst>
              <a:ext uri="{FF2B5EF4-FFF2-40B4-BE49-F238E27FC236}">
                <a16:creationId xmlns:a16="http://schemas.microsoft.com/office/drawing/2014/main" id="{DE476711-5EDB-427E-AC24-F44F55C00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656089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2FD0E4D-1D00-4D01-9D62-62E65F7F83ED}"/>
              </a:ext>
            </a:extLst>
          </p:cNvPr>
          <p:cNvSpPr>
            <a:spLocks noGrp="1"/>
          </p:cNvSpPr>
          <p:nvPr>
            <p:ph type="title"/>
          </p:nvPr>
        </p:nvSpPr>
        <p:spPr>
          <a:xfrm>
            <a:off x="400051" y="387882"/>
            <a:ext cx="9976848" cy="566735"/>
          </a:xfrm>
        </p:spPr>
        <p:txBody>
          <a:bodyPr vert="horz"/>
          <a:lstStyle/>
          <a:p>
            <a:pPr>
              <a:buSzPts val="3000"/>
            </a:pPr>
            <a:r>
              <a:rPr lang="en-US" sz="2700" b="1" cap="none" dirty="0">
                <a:solidFill>
                  <a:srgbClr val="164484"/>
                </a:solidFill>
              </a:rPr>
              <a:t>Initial Proposal | </a:t>
            </a:r>
            <a:r>
              <a:rPr lang="en-US" sz="2700" cap="none" dirty="0">
                <a:solidFill>
                  <a:srgbClr val="164484"/>
                </a:solidFill>
                <a:latin typeface="Arial" panose="020B0604020202020204" pitchFamily="34" charset="0"/>
                <a:cs typeface="Arial" panose="020B0604020202020204" pitchFamily="34" charset="0"/>
              </a:rPr>
              <a:t>Eligible Entities must establish fair, open, and competitive processes for selecting subgrantees</a:t>
            </a:r>
            <a:endParaRPr lang="en-US" sz="2700" cap="none" dirty="0">
              <a:solidFill>
                <a:srgbClr val="164484"/>
              </a:solidFill>
              <a:latin typeface="Arial" panose="020B0604020202020204" pitchFamily="34" charset="0"/>
            </a:endParaRPr>
          </a:p>
        </p:txBody>
      </p:sp>
      <p:sp>
        <p:nvSpPr>
          <p:cNvPr id="28" name="TextBox 27">
            <a:extLst>
              <a:ext uri="{FF2B5EF4-FFF2-40B4-BE49-F238E27FC236}">
                <a16:creationId xmlns:a16="http://schemas.microsoft.com/office/drawing/2014/main" id="{682BB0EF-4597-4EDC-96A2-210D560179A1}"/>
              </a:ext>
            </a:extLst>
          </p:cNvPr>
          <p:cNvSpPr txBox="1"/>
          <p:nvPr/>
        </p:nvSpPr>
        <p:spPr>
          <a:xfrm>
            <a:off x="400050" y="1239589"/>
            <a:ext cx="11391900" cy="51193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b="1" dirty="0">
                <a:solidFill>
                  <a:srgbClr val="164484"/>
                </a:solidFill>
              </a:rPr>
              <a:t>Principles for the Eligible Entity's subgrantee selection process:</a:t>
            </a:r>
          </a:p>
          <a:p>
            <a:pPr marL="171450" indent="-171450">
              <a:spcAft>
                <a:spcPts val="300"/>
              </a:spcAft>
              <a:buFont typeface="Arial" panose="020B0604020202020204" pitchFamily="34" charset="0"/>
              <a:buChar char="•"/>
            </a:pPr>
            <a:r>
              <a:rPr lang="en-US" sz="1600" dirty="0">
                <a:solidFill>
                  <a:srgbClr val="000000"/>
                </a:solidFill>
              </a:rPr>
              <a:t>May fund an unserved or underserved project area as small as a </a:t>
            </a:r>
            <a:r>
              <a:rPr lang="en-US" sz="1600" b="1" dirty="0">
                <a:solidFill>
                  <a:srgbClr val="164484"/>
                </a:solidFill>
              </a:rPr>
              <a:t>single location</a:t>
            </a:r>
            <a:r>
              <a:rPr lang="en-US" sz="1600" dirty="0">
                <a:solidFill>
                  <a:srgbClr val="164484"/>
                </a:solidFill>
              </a:rPr>
              <a:t> </a:t>
            </a:r>
          </a:p>
          <a:p>
            <a:pPr marL="171450" indent="-171450">
              <a:spcAft>
                <a:spcPts val="300"/>
              </a:spcAft>
              <a:buFont typeface="Arial" panose="020B0604020202020204" pitchFamily="34" charset="0"/>
              <a:buChar char="•"/>
            </a:pPr>
            <a:r>
              <a:rPr lang="en-US" sz="1600" dirty="0">
                <a:solidFill>
                  <a:srgbClr val="000000"/>
                </a:solidFill>
              </a:rPr>
              <a:t>May include </a:t>
            </a:r>
            <a:r>
              <a:rPr lang="en-US" sz="1600" b="1" dirty="0">
                <a:solidFill>
                  <a:srgbClr val="164484"/>
                </a:solidFill>
              </a:rPr>
              <a:t>Middle Mile Infrastructure </a:t>
            </a:r>
            <a:r>
              <a:rPr lang="en-US" sz="1600" dirty="0">
                <a:solidFill>
                  <a:srgbClr val="000000"/>
                </a:solidFill>
              </a:rPr>
              <a:t>in or through any area required to reach interconnection points or otherwise required to serve an unserved location, underserved location, or eligible Community Anchor Institution</a:t>
            </a:r>
          </a:p>
          <a:p>
            <a:pPr marL="171450" indent="-171450">
              <a:spcAft>
                <a:spcPts val="300"/>
              </a:spcAft>
              <a:buFont typeface="Arial" panose="020B0604020202020204" pitchFamily="34" charset="0"/>
              <a:buChar char="•"/>
            </a:pPr>
            <a:r>
              <a:rPr lang="en-US" sz="1600" dirty="0">
                <a:solidFill>
                  <a:srgbClr val="000000"/>
                </a:solidFill>
              </a:rPr>
              <a:t>May not fund a project already subject to a </a:t>
            </a:r>
            <a:r>
              <a:rPr lang="en-US" sz="1600" b="1" dirty="0">
                <a:solidFill>
                  <a:srgbClr val="164484"/>
                </a:solidFill>
              </a:rPr>
              <a:t>federal or State commitment </a:t>
            </a:r>
            <a:r>
              <a:rPr lang="en-US" sz="1600" dirty="0">
                <a:solidFill>
                  <a:srgbClr val="000000"/>
                </a:solidFill>
              </a:rPr>
              <a:t>for broadband deployment unless Eligible Entity demonstrates to the Assistant Secretary that it is necessary to achieve the goals of the program and receives a waiver</a:t>
            </a:r>
          </a:p>
          <a:p>
            <a:pPr marL="171450" indent="-171450">
              <a:spcAft>
                <a:spcPts val="300"/>
              </a:spcAft>
              <a:buFont typeface="Arial" panose="020B0604020202020204" pitchFamily="34" charset="0"/>
              <a:buChar char="•"/>
            </a:pPr>
            <a:r>
              <a:rPr lang="en-US" sz="1600" dirty="0">
                <a:solidFill>
                  <a:srgbClr val="000000"/>
                </a:solidFill>
              </a:rPr>
              <a:t>Must </a:t>
            </a:r>
            <a:r>
              <a:rPr lang="en-US" sz="1600" b="1" dirty="0">
                <a:solidFill>
                  <a:srgbClr val="164484"/>
                </a:solidFill>
              </a:rPr>
              <a:t>maximize the public benefits </a:t>
            </a:r>
            <a:r>
              <a:rPr lang="en-US" sz="1600" dirty="0">
                <a:solidFill>
                  <a:srgbClr val="000000"/>
                </a:solidFill>
              </a:rPr>
              <a:t>by maximizing match and reducing costs to consumers </a:t>
            </a:r>
          </a:p>
          <a:p>
            <a:pPr marL="171450" indent="-171450">
              <a:spcAft>
                <a:spcPts val="300"/>
              </a:spcAft>
              <a:buFont typeface="Arial" panose="020B0604020202020204" pitchFamily="34" charset="0"/>
              <a:buChar char="•"/>
            </a:pPr>
            <a:r>
              <a:rPr lang="en-US" sz="1600" dirty="0">
                <a:solidFill>
                  <a:srgbClr val="000000"/>
                </a:solidFill>
              </a:rPr>
              <a:t>May seek bids for unserved locations, underserved locations, and CAIs </a:t>
            </a:r>
            <a:r>
              <a:rPr lang="en-US" sz="1600" b="1" dirty="0">
                <a:solidFill>
                  <a:srgbClr val="164484"/>
                </a:solidFill>
              </a:rPr>
              <a:t>collectively or separately</a:t>
            </a:r>
          </a:p>
          <a:p>
            <a:pPr marL="171450" indent="-171450">
              <a:spcAft>
                <a:spcPts val="300"/>
              </a:spcAft>
              <a:buFont typeface="Arial" panose="020B0604020202020204" pitchFamily="34" charset="0"/>
              <a:buChar char="•"/>
            </a:pPr>
            <a:r>
              <a:rPr lang="en-US" sz="1600" dirty="0">
                <a:solidFill>
                  <a:srgbClr val="000000"/>
                </a:solidFill>
              </a:rPr>
              <a:t>May not exclude </a:t>
            </a:r>
            <a:r>
              <a:rPr lang="en-US" sz="1600" b="1" dirty="0">
                <a:solidFill>
                  <a:srgbClr val="164484"/>
                </a:solidFill>
              </a:rPr>
              <a:t>different types of subgrantees </a:t>
            </a:r>
            <a:r>
              <a:rPr lang="en-US" sz="1600" dirty="0">
                <a:solidFill>
                  <a:srgbClr val="000000"/>
                </a:solidFill>
              </a:rPr>
              <a:t>from eligibility (e.g., cooperatives, nonprofits, public-private partnerships, private companies, public or private utilities, public utility districts, or local governments)</a:t>
            </a:r>
          </a:p>
          <a:p>
            <a:pPr marL="171450" indent="-171450">
              <a:spcAft>
                <a:spcPts val="300"/>
              </a:spcAft>
              <a:buFont typeface="Arial" panose="020B0604020202020204" pitchFamily="34" charset="0"/>
              <a:buChar char="•"/>
            </a:pPr>
            <a:r>
              <a:rPr lang="en-US" sz="1600" dirty="0">
                <a:solidFill>
                  <a:srgbClr val="000000"/>
                </a:solidFill>
              </a:rPr>
              <a:t>May solicit proposals from prospective subgrantees at the </a:t>
            </a:r>
            <a:r>
              <a:rPr lang="en-US" sz="1600" b="1" dirty="0">
                <a:solidFill>
                  <a:srgbClr val="164484"/>
                </a:solidFill>
              </a:rPr>
              <a:t>geographic level of its choosing </a:t>
            </a:r>
            <a:r>
              <a:rPr lang="en-US" sz="1600" dirty="0">
                <a:solidFill>
                  <a:srgbClr val="000000"/>
                </a:solidFill>
              </a:rPr>
              <a:t>(e.g., per-location, per-census block, etc.) or ask prospective subgrantees to define their own proposed project areas</a:t>
            </a:r>
          </a:p>
          <a:p>
            <a:pPr marL="171450" indent="-171450">
              <a:spcAft>
                <a:spcPts val="300"/>
              </a:spcAft>
              <a:buFont typeface="Arial" panose="020B0604020202020204" pitchFamily="34" charset="0"/>
              <a:buChar char="•"/>
            </a:pPr>
            <a:r>
              <a:rPr lang="en-US" sz="1600" dirty="0">
                <a:solidFill>
                  <a:srgbClr val="000000"/>
                </a:solidFill>
              </a:rPr>
              <a:t>Must include the </a:t>
            </a:r>
            <a:r>
              <a:rPr lang="en-US" sz="1600" b="1" dirty="0">
                <a:solidFill>
                  <a:srgbClr val="164484"/>
                </a:solidFill>
              </a:rPr>
              <a:t>level of BEAD subsidy </a:t>
            </a:r>
            <a:r>
              <a:rPr lang="en-US" sz="1600" dirty="0">
                <a:solidFill>
                  <a:srgbClr val="000000"/>
                </a:solidFill>
              </a:rPr>
              <a:t>required to serve a specific location</a:t>
            </a:r>
          </a:p>
          <a:p>
            <a:pPr marL="171450" indent="-171450">
              <a:spcAft>
                <a:spcPts val="300"/>
              </a:spcAft>
              <a:buFont typeface="Arial" panose="020B0604020202020204" pitchFamily="34" charset="0"/>
              <a:buChar char="•"/>
            </a:pPr>
            <a:r>
              <a:rPr lang="en-US" sz="1600" dirty="0">
                <a:solidFill>
                  <a:srgbClr val="000000"/>
                </a:solidFill>
              </a:rPr>
              <a:t>May encourage providers to </a:t>
            </a:r>
            <a:r>
              <a:rPr lang="en-US" sz="1600" b="1" dirty="0">
                <a:solidFill>
                  <a:srgbClr val="164484"/>
                </a:solidFill>
              </a:rPr>
              <a:t>expand their existing/proposed service areas </a:t>
            </a:r>
            <a:r>
              <a:rPr lang="en-US" sz="1600" dirty="0">
                <a:solidFill>
                  <a:srgbClr val="000000"/>
                </a:solidFill>
              </a:rPr>
              <a:t>and may consider inducements (e.g., use State funds for match) if the Eligible Entity has </a:t>
            </a:r>
            <a:r>
              <a:rPr lang="en-US" sz="1600" b="1" dirty="0">
                <a:solidFill>
                  <a:srgbClr val="164484"/>
                </a:solidFill>
              </a:rPr>
              <a:t>received no proposals </a:t>
            </a:r>
            <a:r>
              <a:rPr lang="en-US" sz="1600" dirty="0">
                <a:solidFill>
                  <a:srgbClr val="000000"/>
                </a:solidFill>
              </a:rPr>
              <a:t>to serve a location that is unserved or underserved</a:t>
            </a:r>
          </a:p>
          <a:p>
            <a:pPr marL="171450" indent="-171450">
              <a:spcAft>
                <a:spcPts val="300"/>
              </a:spcAft>
              <a:buFont typeface="Arial" panose="020B0604020202020204" pitchFamily="34" charset="0"/>
              <a:buChar char="•"/>
            </a:pPr>
            <a:r>
              <a:rPr lang="en-US" sz="1600" dirty="0">
                <a:solidFill>
                  <a:srgbClr val="000000"/>
                </a:solidFill>
              </a:rPr>
              <a:t>Must submit proof of the </a:t>
            </a:r>
            <a:r>
              <a:rPr lang="en-US" sz="1600" b="1" dirty="0">
                <a:solidFill>
                  <a:srgbClr val="164484"/>
                </a:solidFill>
              </a:rPr>
              <a:t>Tribal Government’s consent </a:t>
            </a:r>
            <a:r>
              <a:rPr lang="en-US" sz="1600" dirty="0">
                <a:solidFill>
                  <a:srgbClr val="000000"/>
                </a:solidFill>
              </a:rPr>
              <a:t>to deployment to Unserved Service Projects or Underserved Service Projects that include any locations on Tribal Lands</a:t>
            </a:r>
          </a:p>
          <a:p>
            <a:pPr marL="171450" indent="-171450">
              <a:spcAft>
                <a:spcPts val="300"/>
              </a:spcAft>
              <a:buFont typeface="Arial" panose="020B0604020202020204" pitchFamily="34" charset="0"/>
              <a:buChar char="•"/>
            </a:pPr>
            <a:r>
              <a:rPr lang="en-US" sz="1600" dirty="0">
                <a:solidFill>
                  <a:srgbClr val="000000"/>
                </a:solidFill>
              </a:rPr>
              <a:t>May decline to select a proposal that </a:t>
            </a:r>
            <a:r>
              <a:rPr lang="en-US" sz="1600" b="1" dirty="0">
                <a:solidFill>
                  <a:srgbClr val="164484"/>
                </a:solidFill>
              </a:rPr>
              <a:t>exceeds the extremely high cost per location threshold</a:t>
            </a:r>
          </a:p>
        </p:txBody>
      </p:sp>
      <p:sp>
        <p:nvSpPr>
          <p:cNvPr id="29" name="TextBox 28">
            <a:extLst>
              <a:ext uri="{FF2B5EF4-FFF2-40B4-BE49-F238E27FC236}">
                <a16:creationId xmlns:a16="http://schemas.microsoft.com/office/drawing/2014/main" id="{DE95FAEE-ADDE-4C1F-998B-C7BCA7A618B2}"/>
              </a:ext>
            </a:extLst>
          </p:cNvPr>
          <p:cNvSpPr txBox="1"/>
          <p:nvPr/>
        </p:nvSpPr>
        <p:spPr>
          <a:xfrm>
            <a:off x="3521797" y="6187670"/>
            <a:ext cx="5148407" cy="307777"/>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400" dirty="0">
                <a:solidFill>
                  <a:schemeClr val="bg1"/>
                </a:solidFill>
              </a:rPr>
              <a:t>Further guidance will be provided in subsequent webinars</a:t>
            </a:r>
          </a:p>
        </p:txBody>
      </p:sp>
      <p:sp>
        <p:nvSpPr>
          <p:cNvPr id="9" name="Oval 50">
            <a:extLst>
              <a:ext uri="{FF2B5EF4-FFF2-40B4-BE49-F238E27FC236}">
                <a16:creationId xmlns:a16="http://schemas.microsoft.com/office/drawing/2014/main" id="{2B04059D-77F2-4CFB-B3FB-8AD5D376DD7C}"/>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pic>
        <p:nvPicPr>
          <p:cNvPr id="7" name="Picture 6" descr="A blue sign with white text&#10;&#10;Description automatically generated with low confidence">
            <a:extLst>
              <a:ext uri="{FF2B5EF4-FFF2-40B4-BE49-F238E27FC236}">
                <a16:creationId xmlns:a16="http://schemas.microsoft.com/office/drawing/2014/main" id="{F4D61839-0367-474F-BE1E-61DF6DE04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19146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6927D-250D-460E-8C8A-BFFB5FC25D10}"/>
              </a:ext>
            </a:extLst>
          </p:cNvPr>
          <p:cNvSpPr>
            <a:spLocks noGrp="1"/>
          </p:cNvSpPr>
          <p:nvPr>
            <p:ph type="title"/>
          </p:nvPr>
        </p:nvSpPr>
        <p:spPr>
          <a:xfrm>
            <a:off x="400050" y="387883"/>
            <a:ext cx="10580369" cy="566735"/>
          </a:xfrm>
        </p:spPr>
        <p:txBody>
          <a:bodyPr vert="horz"/>
          <a:lstStyle/>
          <a:p>
            <a:pPr>
              <a:buSzPts val="3000"/>
            </a:pPr>
            <a:r>
              <a:rPr lang="en-US" sz="2700" b="1" cap="none" dirty="0">
                <a:solidFill>
                  <a:srgbClr val="164484"/>
                </a:solidFill>
              </a:rPr>
              <a:t>Initial Proposal | </a:t>
            </a:r>
            <a:r>
              <a:rPr lang="en-US" sz="2700" cap="none" dirty="0">
                <a:solidFill>
                  <a:srgbClr val="164484"/>
                </a:solidFill>
              </a:rPr>
              <a:t>Complete coverage of unserved locations and underserved locations (where funding permits)</a:t>
            </a:r>
          </a:p>
        </p:txBody>
      </p:sp>
      <p:sp>
        <p:nvSpPr>
          <p:cNvPr id="19" name="TextBox 18">
            <a:extLst>
              <a:ext uri="{FF2B5EF4-FFF2-40B4-BE49-F238E27FC236}">
                <a16:creationId xmlns:a16="http://schemas.microsoft.com/office/drawing/2014/main" id="{518AB770-CBBF-4607-8860-2DDE4015932B}"/>
              </a:ext>
            </a:extLst>
          </p:cNvPr>
          <p:cNvSpPr txBox="1"/>
          <p:nvPr/>
        </p:nvSpPr>
        <p:spPr>
          <a:xfrm>
            <a:off x="1189128" y="1537069"/>
            <a:ext cx="10705692" cy="104644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spcAft>
                <a:spcPts val="600"/>
              </a:spcAft>
              <a:buClr>
                <a:srgbClr val="1E4E79"/>
              </a:buClr>
            </a:pPr>
            <a:r>
              <a:rPr lang="en-US" b="1" dirty="0">
                <a:solidFill>
                  <a:srgbClr val="164484"/>
                </a:solidFill>
              </a:rPr>
              <a:t>First, Eligible Entities must serve all unserved locations (incl. serving multi-tenant buildings)</a:t>
            </a:r>
          </a:p>
          <a:p>
            <a:pPr marL="486000" lvl="1" indent="-324000">
              <a:spcAft>
                <a:spcPts val="600"/>
              </a:spcAft>
              <a:buClr>
                <a:srgbClr val="0A3161"/>
              </a:buClr>
              <a:buFont typeface="Trebuchet MS" panose="020B0603020202020204" pitchFamily="34" charset="0"/>
              <a:buChar char="•"/>
            </a:pPr>
            <a:r>
              <a:rPr lang="en-US" sz="1600" b="1" dirty="0">
                <a:solidFill>
                  <a:srgbClr val="164484"/>
                </a:solidFill>
              </a:rPr>
              <a:t>Unserved locations </a:t>
            </a:r>
            <a:r>
              <a:rPr lang="en-US" sz="1600" dirty="0">
                <a:solidFill>
                  <a:srgbClr val="000000"/>
                </a:solidFill>
              </a:rPr>
              <a:t>without reliable internet and with download speeds &lt;25 Mbps, upload speeds &lt;3 Mbps, and latency &lt;100ms</a:t>
            </a:r>
          </a:p>
          <a:p>
            <a:pPr>
              <a:spcAft>
                <a:spcPts val="600"/>
              </a:spcAft>
              <a:buClr>
                <a:srgbClr val="1E4E79"/>
              </a:buClr>
            </a:pPr>
            <a:endParaRPr lang="en-US" sz="200" dirty="0">
              <a:solidFill>
                <a:srgbClr val="545454"/>
              </a:solidFill>
            </a:endParaRPr>
          </a:p>
        </p:txBody>
      </p:sp>
      <p:grpSp>
        <p:nvGrpSpPr>
          <p:cNvPr id="18" name="Group 17">
            <a:extLst>
              <a:ext uri="{FF2B5EF4-FFF2-40B4-BE49-F238E27FC236}">
                <a16:creationId xmlns:a16="http://schemas.microsoft.com/office/drawing/2014/main" id="{8FAD92CF-72C7-43F6-B885-8E2EE33B7EA8}"/>
              </a:ext>
            </a:extLst>
          </p:cNvPr>
          <p:cNvGrpSpPr>
            <a:grpSpLocks noChangeAspect="1"/>
          </p:cNvGrpSpPr>
          <p:nvPr/>
        </p:nvGrpSpPr>
        <p:grpSpPr>
          <a:xfrm>
            <a:off x="297181" y="4482607"/>
            <a:ext cx="723899" cy="723201"/>
            <a:chOff x="5273675" y="2606675"/>
            <a:chExt cx="1646238" cy="1644650"/>
          </a:xfrm>
        </p:grpSpPr>
        <p:sp>
          <p:nvSpPr>
            <p:cNvPr id="20" name="AutoShape 3">
              <a:extLst>
                <a:ext uri="{FF2B5EF4-FFF2-40B4-BE49-F238E27FC236}">
                  <a16:creationId xmlns:a16="http://schemas.microsoft.com/office/drawing/2014/main" id="{C74B962C-2239-4C06-8CE2-4A1DD7DBE9FA}"/>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1" name="Group 20">
              <a:extLst>
                <a:ext uri="{FF2B5EF4-FFF2-40B4-BE49-F238E27FC236}">
                  <a16:creationId xmlns:a16="http://schemas.microsoft.com/office/drawing/2014/main" id="{452FEE5D-3386-4F8F-8921-EF94AF3CA2DC}"/>
                </a:ext>
              </a:extLst>
            </p:cNvPr>
            <p:cNvGrpSpPr/>
            <p:nvPr/>
          </p:nvGrpSpPr>
          <p:grpSpPr>
            <a:xfrm>
              <a:off x="5346302" y="2868613"/>
              <a:ext cx="1504356" cy="1214437"/>
              <a:chOff x="5346302" y="2868613"/>
              <a:chExt cx="1504356" cy="1214437"/>
            </a:xfrm>
          </p:grpSpPr>
          <p:sp>
            <p:nvSpPr>
              <p:cNvPr id="22" name="Freeform 5">
                <a:extLst>
                  <a:ext uri="{FF2B5EF4-FFF2-40B4-BE49-F238E27FC236}">
                    <a16:creationId xmlns:a16="http://schemas.microsoft.com/office/drawing/2014/main" id="{EC37D0A9-C596-43DA-8986-E7E40940A53A}"/>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988C162E-162A-4681-94FA-17F6AC151B2A}"/>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17" name="Group 16">
            <a:extLst>
              <a:ext uri="{FF2B5EF4-FFF2-40B4-BE49-F238E27FC236}">
                <a16:creationId xmlns:a16="http://schemas.microsoft.com/office/drawing/2014/main" id="{6565095A-C89D-4756-89B3-55AB0D14426F}"/>
              </a:ext>
            </a:extLst>
          </p:cNvPr>
          <p:cNvGrpSpPr/>
          <p:nvPr/>
        </p:nvGrpSpPr>
        <p:grpSpPr>
          <a:xfrm>
            <a:off x="297619" y="2728893"/>
            <a:ext cx="723201" cy="1000435"/>
            <a:chOff x="297619" y="2925955"/>
            <a:chExt cx="908050" cy="1256144"/>
          </a:xfrm>
        </p:grpSpPr>
        <p:grpSp>
          <p:nvGrpSpPr>
            <p:cNvPr id="24" name="Group 23">
              <a:extLst>
                <a:ext uri="{FF2B5EF4-FFF2-40B4-BE49-F238E27FC236}">
                  <a16:creationId xmlns:a16="http://schemas.microsoft.com/office/drawing/2014/main" id="{8B5857A6-B430-4066-BA92-D867992763CC}"/>
                </a:ext>
              </a:extLst>
            </p:cNvPr>
            <p:cNvGrpSpPr>
              <a:grpSpLocks noChangeAspect="1"/>
            </p:cNvGrpSpPr>
            <p:nvPr/>
          </p:nvGrpSpPr>
          <p:grpSpPr>
            <a:xfrm>
              <a:off x="297619" y="3274049"/>
              <a:ext cx="908050" cy="908050"/>
              <a:chOff x="5272088" y="2606675"/>
              <a:chExt cx="1644650" cy="1644650"/>
            </a:xfrm>
          </p:grpSpPr>
          <p:sp>
            <p:nvSpPr>
              <p:cNvPr id="25" name="AutoShape 3">
                <a:extLst>
                  <a:ext uri="{FF2B5EF4-FFF2-40B4-BE49-F238E27FC236}">
                    <a16:creationId xmlns:a16="http://schemas.microsoft.com/office/drawing/2014/main" id="{8E9B6FDF-1DA9-4427-93EB-FFF27E57A646}"/>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4C08BEC5-51DE-4278-89EC-7E8106D80E19}"/>
                  </a:ext>
                </a:extLst>
              </p:cNvPr>
              <p:cNvGrpSpPr/>
              <p:nvPr/>
            </p:nvGrpSpPr>
            <p:grpSpPr>
              <a:xfrm>
                <a:off x="5526088" y="2831048"/>
                <a:ext cx="1135063" cy="1250415"/>
                <a:chOff x="5526088" y="2831048"/>
                <a:chExt cx="1135063" cy="1250415"/>
              </a:xfrm>
            </p:grpSpPr>
            <p:sp>
              <p:nvSpPr>
                <p:cNvPr id="27" name="Freeform 10">
                  <a:extLst>
                    <a:ext uri="{FF2B5EF4-FFF2-40B4-BE49-F238E27FC236}">
                      <a16:creationId xmlns:a16="http://schemas.microsoft.com/office/drawing/2014/main" id="{1ADD4306-8F81-41EA-9DC8-85DE2186C15D}"/>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8" name="Freeform 11">
                  <a:extLst>
                    <a:ext uri="{FF2B5EF4-FFF2-40B4-BE49-F238E27FC236}">
                      <a16:creationId xmlns:a16="http://schemas.microsoft.com/office/drawing/2014/main" id="{E458F8BF-5EE8-4098-B61F-EC850B50C46E}"/>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40" name="Group 39">
              <a:extLst>
                <a:ext uri="{FF2B5EF4-FFF2-40B4-BE49-F238E27FC236}">
                  <a16:creationId xmlns:a16="http://schemas.microsoft.com/office/drawing/2014/main" id="{4E3087FD-EBFD-455A-B4A1-FE3664917D7F}"/>
                </a:ext>
              </a:extLst>
            </p:cNvPr>
            <p:cNvGrpSpPr>
              <a:grpSpLocks noChangeAspect="1"/>
            </p:cNvGrpSpPr>
            <p:nvPr/>
          </p:nvGrpSpPr>
          <p:grpSpPr>
            <a:xfrm>
              <a:off x="535536" y="2925955"/>
              <a:ext cx="432217" cy="431800"/>
              <a:chOff x="5273675" y="2606675"/>
              <a:chExt cx="1646238" cy="1644650"/>
            </a:xfrm>
          </p:grpSpPr>
          <p:sp>
            <p:nvSpPr>
              <p:cNvPr id="41" name="AutoShape 3">
                <a:extLst>
                  <a:ext uri="{FF2B5EF4-FFF2-40B4-BE49-F238E27FC236}">
                    <a16:creationId xmlns:a16="http://schemas.microsoft.com/office/drawing/2014/main" id="{3D428FA9-8512-4C3B-86DF-33C7F8442915}"/>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2" name="Group 41">
                <a:extLst>
                  <a:ext uri="{FF2B5EF4-FFF2-40B4-BE49-F238E27FC236}">
                    <a16:creationId xmlns:a16="http://schemas.microsoft.com/office/drawing/2014/main" id="{EC96C5ED-D735-4DEE-84EE-143513C06053}"/>
                  </a:ext>
                </a:extLst>
              </p:cNvPr>
              <p:cNvGrpSpPr/>
              <p:nvPr/>
            </p:nvGrpSpPr>
            <p:grpSpPr>
              <a:xfrm>
                <a:off x="5372353" y="2828925"/>
                <a:ext cx="1447294" cy="1169989"/>
                <a:chOff x="5372353" y="2828925"/>
                <a:chExt cx="1447294" cy="1169989"/>
              </a:xfrm>
            </p:grpSpPr>
            <p:sp>
              <p:nvSpPr>
                <p:cNvPr id="43" name="Freeform 22">
                  <a:extLst>
                    <a:ext uri="{FF2B5EF4-FFF2-40B4-BE49-F238E27FC236}">
                      <a16:creationId xmlns:a16="http://schemas.microsoft.com/office/drawing/2014/main" id="{9DDF7399-28DC-4925-94FB-256C7F88E47B}"/>
                    </a:ext>
                  </a:extLst>
                </p:cNvPr>
                <p:cNvSpPr>
                  <a:spLocks/>
                </p:cNvSpPr>
                <p:nvPr/>
              </p:nvSpPr>
              <p:spPr bwMode="auto">
                <a:xfrm>
                  <a:off x="5372353" y="2828925"/>
                  <a:ext cx="1447294" cy="1169989"/>
                </a:xfrm>
                <a:custGeom>
                  <a:avLst/>
                  <a:gdLst>
                    <a:gd name="connsiteX0" fmla="*/ 722059 w 1447294"/>
                    <a:gd name="connsiteY0" fmla="*/ 917575 h 1169989"/>
                    <a:gd name="connsiteX1" fmla="*/ 849059 w 1447294"/>
                    <a:gd name="connsiteY1" fmla="*/ 1043782 h 1169989"/>
                    <a:gd name="connsiteX2" fmla="*/ 722059 w 1447294"/>
                    <a:gd name="connsiteY2" fmla="*/ 1169989 h 1169989"/>
                    <a:gd name="connsiteX3" fmla="*/ 595059 w 1447294"/>
                    <a:gd name="connsiteY3" fmla="*/ 1043782 h 1169989"/>
                    <a:gd name="connsiteX4" fmla="*/ 722059 w 1447294"/>
                    <a:gd name="connsiteY4" fmla="*/ 917575 h 1169989"/>
                    <a:gd name="connsiteX5" fmla="*/ 722139 w 1447294"/>
                    <a:gd name="connsiteY5" fmla="*/ 644525 h 1169989"/>
                    <a:gd name="connsiteX6" fmla="*/ 462472 w 1447294"/>
                    <a:gd name="connsiteY6" fmla="*/ 740929 h 1169989"/>
                    <a:gd name="connsiteX7" fmla="*/ 441071 w 1447294"/>
                    <a:gd name="connsiteY7" fmla="*/ 759495 h 1169989"/>
                    <a:gd name="connsiteX8" fmla="*/ 518829 w 1447294"/>
                    <a:gd name="connsiteY8" fmla="*/ 850186 h 1169989"/>
                    <a:gd name="connsiteX9" fmla="*/ 540943 w 1447294"/>
                    <a:gd name="connsiteY9" fmla="*/ 831619 h 1169989"/>
                    <a:gd name="connsiteX10" fmla="*/ 722139 w 1447294"/>
                    <a:gd name="connsiteY10" fmla="*/ 764494 h 1169989"/>
                    <a:gd name="connsiteX11" fmla="*/ 904762 w 1447294"/>
                    <a:gd name="connsiteY11" fmla="*/ 832334 h 1169989"/>
                    <a:gd name="connsiteX12" fmla="*/ 926163 w 1447294"/>
                    <a:gd name="connsiteY12" fmla="*/ 850900 h 1169989"/>
                    <a:gd name="connsiteX13" fmla="*/ 1004634 w 1447294"/>
                    <a:gd name="connsiteY13" fmla="*/ 760209 h 1169989"/>
                    <a:gd name="connsiteX14" fmla="*/ 983233 w 1447294"/>
                    <a:gd name="connsiteY14" fmla="*/ 741643 h 1169989"/>
                    <a:gd name="connsiteX15" fmla="*/ 722139 w 1447294"/>
                    <a:gd name="connsiteY15" fmla="*/ 644525 h 1169989"/>
                    <a:gd name="connsiteX16" fmla="*/ 722932 w 1447294"/>
                    <a:gd name="connsiteY16" fmla="*/ 614363 h 1169989"/>
                    <a:gd name="connsiteX17" fmla="*/ 1005180 w 1447294"/>
                    <a:gd name="connsiteY17" fmla="*/ 718746 h 1169989"/>
                    <a:gd name="connsiteX18" fmla="*/ 1038764 w 1447294"/>
                    <a:gd name="connsiteY18" fmla="*/ 747860 h 1169989"/>
                    <a:gd name="connsiteX19" fmla="*/ 1040193 w 1447294"/>
                    <a:gd name="connsiteY19" fmla="*/ 769873 h 1169989"/>
                    <a:gd name="connsiteX20" fmla="*/ 940870 w 1447294"/>
                    <a:gd name="connsiteY20" fmla="*/ 883487 h 1169989"/>
                    <a:gd name="connsiteX21" fmla="*/ 918719 w 1447294"/>
                    <a:gd name="connsiteY21" fmla="*/ 884907 h 1169989"/>
                    <a:gd name="connsiteX22" fmla="*/ 885135 w 1447294"/>
                    <a:gd name="connsiteY22" fmla="*/ 856504 h 1169989"/>
                    <a:gd name="connsiteX23" fmla="*/ 722932 w 1447294"/>
                    <a:gd name="connsiteY23" fmla="*/ 796146 h 1169989"/>
                    <a:gd name="connsiteX24" fmla="*/ 561444 w 1447294"/>
                    <a:gd name="connsiteY24" fmla="*/ 855794 h 1169989"/>
                    <a:gd name="connsiteX25" fmla="*/ 527860 w 1447294"/>
                    <a:gd name="connsiteY25" fmla="*/ 884197 h 1169989"/>
                    <a:gd name="connsiteX26" fmla="*/ 505709 w 1447294"/>
                    <a:gd name="connsiteY26" fmla="*/ 882777 h 1169989"/>
                    <a:gd name="connsiteX27" fmla="*/ 407101 w 1447294"/>
                    <a:gd name="connsiteY27" fmla="*/ 768453 h 1169989"/>
                    <a:gd name="connsiteX28" fmla="*/ 408530 w 1447294"/>
                    <a:gd name="connsiteY28" fmla="*/ 746440 h 1169989"/>
                    <a:gd name="connsiteX29" fmla="*/ 442114 w 1447294"/>
                    <a:gd name="connsiteY29" fmla="*/ 718036 h 1169989"/>
                    <a:gd name="connsiteX30" fmla="*/ 722932 w 1447294"/>
                    <a:gd name="connsiteY30" fmla="*/ 614363 h 1169989"/>
                    <a:gd name="connsiteX31" fmla="*/ 722139 w 1447294"/>
                    <a:gd name="connsiteY31" fmla="*/ 338138 h 1169989"/>
                    <a:gd name="connsiteX32" fmla="*/ 262460 w 1447294"/>
                    <a:gd name="connsiteY32" fmla="*/ 508585 h 1169989"/>
                    <a:gd name="connsiteX33" fmla="*/ 241046 w 1447294"/>
                    <a:gd name="connsiteY33" fmla="*/ 527128 h 1169989"/>
                    <a:gd name="connsiteX34" fmla="*/ 318849 w 1447294"/>
                    <a:gd name="connsiteY34" fmla="*/ 618413 h 1169989"/>
                    <a:gd name="connsiteX35" fmla="*/ 340976 w 1447294"/>
                    <a:gd name="connsiteY35" fmla="*/ 599871 h 1169989"/>
                    <a:gd name="connsiteX36" fmla="*/ 722139 w 1447294"/>
                    <a:gd name="connsiteY36" fmla="*/ 457950 h 1169989"/>
                    <a:gd name="connsiteX37" fmla="*/ 1104729 w 1447294"/>
                    <a:gd name="connsiteY37" fmla="*/ 600584 h 1169989"/>
                    <a:gd name="connsiteX38" fmla="*/ 1126143 w 1447294"/>
                    <a:gd name="connsiteY38" fmla="*/ 619126 h 1169989"/>
                    <a:gd name="connsiteX39" fmla="*/ 1204659 w 1447294"/>
                    <a:gd name="connsiteY39" fmla="*/ 527841 h 1169989"/>
                    <a:gd name="connsiteX40" fmla="*/ 1183246 w 1447294"/>
                    <a:gd name="connsiteY40" fmla="*/ 509298 h 1169989"/>
                    <a:gd name="connsiteX41" fmla="*/ 722139 w 1447294"/>
                    <a:gd name="connsiteY41" fmla="*/ 338138 h 1169989"/>
                    <a:gd name="connsiteX42" fmla="*/ 722932 w 1447294"/>
                    <a:gd name="connsiteY42" fmla="*/ 306388 h 1169989"/>
                    <a:gd name="connsiteX43" fmla="*/ 1205209 w 1447294"/>
                    <a:gd name="connsiteY43" fmla="*/ 485817 h 1169989"/>
                    <a:gd name="connsiteX44" fmla="*/ 1238075 w 1447294"/>
                    <a:gd name="connsiteY44" fmla="*/ 515127 h 1169989"/>
                    <a:gd name="connsiteX45" fmla="*/ 1240218 w 1447294"/>
                    <a:gd name="connsiteY45" fmla="*/ 537287 h 1169989"/>
                    <a:gd name="connsiteX46" fmla="*/ 1140905 w 1447294"/>
                    <a:gd name="connsiteY46" fmla="*/ 651665 h 1169989"/>
                    <a:gd name="connsiteX47" fmla="*/ 1118756 w 1447294"/>
                    <a:gd name="connsiteY47" fmla="*/ 653094 h 1169989"/>
                    <a:gd name="connsiteX48" fmla="*/ 1085175 w 1447294"/>
                    <a:gd name="connsiteY48" fmla="*/ 624500 h 1169989"/>
                    <a:gd name="connsiteX49" fmla="*/ 722932 w 1447294"/>
                    <a:gd name="connsiteY49" fmla="*/ 489392 h 1169989"/>
                    <a:gd name="connsiteX50" fmla="*/ 361404 w 1447294"/>
                    <a:gd name="connsiteY50" fmla="*/ 623785 h 1169989"/>
                    <a:gd name="connsiteX51" fmla="*/ 327823 w 1447294"/>
                    <a:gd name="connsiteY51" fmla="*/ 652379 h 1169989"/>
                    <a:gd name="connsiteX52" fmla="*/ 305674 w 1447294"/>
                    <a:gd name="connsiteY52" fmla="*/ 650950 h 1169989"/>
                    <a:gd name="connsiteX53" fmla="*/ 207075 w 1447294"/>
                    <a:gd name="connsiteY53" fmla="*/ 535858 h 1169989"/>
                    <a:gd name="connsiteX54" fmla="*/ 208504 w 1447294"/>
                    <a:gd name="connsiteY54" fmla="*/ 513697 h 1169989"/>
                    <a:gd name="connsiteX55" fmla="*/ 242085 w 1447294"/>
                    <a:gd name="connsiteY55" fmla="*/ 485103 h 1169989"/>
                    <a:gd name="connsiteX56" fmla="*/ 722932 w 1447294"/>
                    <a:gd name="connsiteY56" fmla="*/ 306388 h 1169989"/>
                    <a:gd name="connsiteX57" fmla="*/ 721859 w 1447294"/>
                    <a:gd name="connsiteY57" fmla="*/ 31750 h 1169989"/>
                    <a:gd name="connsiteX58" fmla="*/ 61433 w 1447294"/>
                    <a:gd name="connsiteY58" fmla="*/ 276175 h 1169989"/>
                    <a:gd name="connsiteX59" fmla="*/ 37846 w 1447294"/>
                    <a:gd name="connsiteY59" fmla="*/ 296901 h 1169989"/>
                    <a:gd name="connsiteX60" fmla="*/ 115754 w 1447294"/>
                    <a:gd name="connsiteY60" fmla="*/ 387666 h 1169989"/>
                    <a:gd name="connsiteX61" fmla="*/ 140055 w 1447294"/>
                    <a:gd name="connsiteY61" fmla="*/ 367655 h 1169989"/>
                    <a:gd name="connsiteX62" fmla="*/ 721859 w 1447294"/>
                    <a:gd name="connsiteY62" fmla="*/ 151818 h 1169989"/>
                    <a:gd name="connsiteX63" fmla="*/ 1307237 w 1447294"/>
                    <a:gd name="connsiteY63" fmla="*/ 369799 h 1169989"/>
                    <a:gd name="connsiteX64" fmla="*/ 1330824 w 1447294"/>
                    <a:gd name="connsiteY64" fmla="*/ 390525 h 1169989"/>
                    <a:gd name="connsiteX65" fmla="*/ 1409446 w 1447294"/>
                    <a:gd name="connsiteY65" fmla="*/ 299759 h 1169989"/>
                    <a:gd name="connsiteX66" fmla="*/ 1385860 w 1447294"/>
                    <a:gd name="connsiteY66" fmla="*/ 279033 h 1169989"/>
                    <a:gd name="connsiteX67" fmla="*/ 721859 w 1447294"/>
                    <a:gd name="connsiteY67" fmla="*/ 31750 h 1169989"/>
                    <a:gd name="connsiteX68" fmla="*/ 721861 w 1447294"/>
                    <a:gd name="connsiteY68" fmla="*/ 0 h 1169989"/>
                    <a:gd name="connsiteX69" fmla="*/ 1406269 w 1447294"/>
                    <a:gd name="connsiteY69" fmla="*/ 255551 h 1169989"/>
                    <a:gd name="connsiteX70" fmla="*/ 1441990 w 1447294"/>
                    <a:gd name="connsiteY70" fmla="*/ 286332 h 1169989"/>
                    <a:gd name="connsiteX71" fmla="*/ 1443419 w 1447294"/>
                    <a:gd name="connsiteY71" fmla="*/ 308522 h 1169989"/>
                    <a:gd name="connsiteX72" fmla="*/ 1344115 w 1447294"/>
                    <a:gd name="connsiteY72" fmla="*/ 423055 h 1169989"/>
                    <a:gd name="connsiteX73" fmla="*/ 1321968 w 1447294"/>
                    <a:gd name="connsiteY73" fmla="*/ 424487 h 1169989"/>
                    <a:gd name="connsiteX74" fmla="*/ 1286248 w 1447294"/>
                    <a:gd name="connsiteY74" fmla="*/ 393706 h 1169989"/>
                    <a:gd name="connsiteX75" fmla="*/ 721861 w 1447294"/>
                    <a:gd name="connsiteY75" fmla="*/ 183252 h 1169989"/>
                    <a:gd name="connsiteX76" fmla="*/ 160331 w 1447294"/>
                    <a:gd name="connsiteY76" fmla="*/ 391558 h 1169989"/>
                    <a:gd name="connsiteX77" fmla="*/ 124611 w 1447294"/>
                    <a:gd name="connsiteY77" fmla="*/ 422339 h 1169989"/>
                    <a:gd name="connsiteX78" fmla="*/ 102464 w 1447294"/>
                    <a:gd name="connsiteY78" fmla="*/ 420907 h 1169989"/>
                    <a:gd name="connsiteX79" fmla="*/ 3875 w 1447294"/>
                    <a:gd name="connsiteY79" fmla="*/ 305659 h 1169989"/>
                    <a:gd name="connsiteX80" fmla="*/ 5303 w 1447294"/>
                    <a:gd name="connsiteY80" fmla="*/ 283468 h 1169989"/>
                    <a:gd name="connsiteX81" fmla="*/ 41024 w 1447294"/>
                    <a:gd name="connsiteY81" fmla="*/ 252688 h 1169989"/>
                    <a:gd name="connsiteX82" fmla="*/ 721861 w 1447294"/>
                    <a:gd name="connsiteY82" fmla="*/ 0 h 116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47294" h="1169989">
                      <a:moveTo>
                        <a:pt x="722059" y="917575"/>
                      </a:moveTo>
                      <a:cubicBezTo>
                        <a:pt x="792199" y="917575"/>
                        <a:pt x="849059" y="974080"/>
                        <a:pt x="849059" y="1043782"/>
                      </a:cubicBezTo>
                      <a:cubicBezTo>
                        <a:pt x="849059" y="1113484"/>
                        <a:pt x="792199" y="1169989"/>
                        <a:pt x="722059" y="1169989"/>
                      </a:cubicBezTo>
                      <a:cubicBezTo>
                        <a:pt x="651919" y="1169989"/>
                        <a:pt x="595059" y="1113484"/>
                        <a:pt x="595059" y="1043782"/>
                      </a:cubicBezTo>
                      <a:cubicBezTo>
                        <a:pt x="595059" y="974080"/>
                        <a:pt x="651919" y="917575"/>
                        <a:pt x="722059" y="917575"/>
                      </a:cubicBezTo>
                      <a:close/>
                      <a:moveTo>
                        <a:pt x="722139" y="644525"/>
                      </a:moveTo>
                      <a:cubicBezTo>
                        <a:pt x="627261" y="644525"/>
                        <a:pt x="534523" y="678802"/>
                        <a:pt x="462472" y="740929"/>
                      </a:cubicBezTo>
                      <a:cubicBezTo>
                        <a:pt x="462472" y="740929"/>
                        <a:pt x="462472" y="740929"/>
                        <a:pt x="441071" y="759495"/>
                      </a:cubicBezTo>
                      <a:cubicBezTo>
                        <a:pt x="441071" y="759495"/>
                        <a:pt x="441071" y="759495"/>
                        <a:pt x="518829" y="850186"/>
                      </a:cubicBezTo>
                      <a:cubicBezTo>
                        <a:pt x="518829" y="850186"/>
                        <a:pt x="518829" y="850186"/>
                        <a:pt x="540943" y="831619"/>
                      </a:cubicBezTo>
                      <a:cubicBezTo>
                        <a:pt x="590879" y="788773"/>
                        <a:pt x="655796" y="764494"/>
                        <a:pt x="722139" y="764494"/>
                      </a:cubicBezTo>
                      <a:cubicBezTo>
                        <a:pt x="789196" y="764494"/>
                        <a:pt x="854113" y="788773"/>
                        <a:pt x="904762" y="832334"/>
                      </a:cubicBezTo>
                      <a:cubicBezTo>
                        <a:pt x="904762" y="832334"/>
                        <a:pt x="904762" y="832334"/>
                        <a:pt x="926163" y="850900"/>
                      </a:cubicBezTo>
                      <a:lnTo>
                        <a:pt x="1004634" y="760209"/>
                      </a:lnTo>
                      <a:cubicBezTo>
                        <a:pt x="1004634" y="760209"/>
                        <a:pt x="1004634" y="760209"/>
                        <a:pt x="983233" y="741643"/>
                      </a:cubicBezTo>
                      <a:cubicBezTo>
                        <a:pt x="910469" y="678802"/>
                        <a:pt x="818444" y="644525"/>
                        <a:pt x="722139" y="644525"/>
                      </a:cubicBezTo>
                      <a:close/>
                      <a:moveTo>
                        <a:pt x="722932" y="614363"/>
                      </a:moveTo>
                      <a:cubicBezTo>
                        <a:pt x="826542" y="614363"/>
                        <a:pt x="926579" y="651288"/>
                        <a:pt x="1005180" y="718746"/>
                      </a:cubicBezTo>
                      <a:lnTo>
                        <a:pt x="1038764" y="747860"/>
                      </a:lnTo>
                      <a:cubicBezTo>
                        <a:pt x="1045195" y="753541"/>
                        <a:pt x="1045909" y="762772"/>
                        <a:pt x="1040193" y="769873"/>
                      </a:cubicBezTo>
                      <a:cubicBezTo>
                        <a:pt x="1040193" y="769873"/>
                        <a:pt x="1040193" y="769873"/>
                        <a:pt x="940870" y="883487"/>
                      </a:cubicBezTo>
                      <a:cubicBezTo>
                        <a:pt x="935154" y="889878"/>
                        <a:pt x="925150" y="890588"/>
                        <a:pt x="918719" y="884907"/>
                      </a:cubicBezTo>
                      <a:cubicBezTo>
                        <a:pt x="918719" y="884907"/>
                        <a:pt x="918719" y="884907"/>
                        <a:pt x="885135" y="856504"/>
                      </a:cubicBezTo>
                      <a:cubicBezTo>
                        <a:pt x="840119" y="817449"/>
                        <a:pt x="782954" y="796146"/>
                        <a:pt x="722932" y="796146"/>
                      </a:cubicBezTo>
                      <a:cubicBezTo>
                        <a:pt x="663624" y="796146"/>
                        <a:pt x="606460" y="817449"/>
                        <a:pt x="561444" y="855794"/>
                      </a:cubicBezTo>
                      <a:cubicBezTo>
                        <a:pt x="561444" y="855794"/>
                        <a:pt x="561444" y="855794"/>
                        <a:pt x="527860" y="884197"/>
                      </a:cubicBezTo>
                      <a:cubicBezTo>
                        <a:pt x="521429" y="889878"/>
                        <a:pt x="511425" y="889168"/>
                        <a:pt x="505709" y="882777"/>
                      </a:cubicBezTo>
                      <a:cubicBezTo>
                        <a:pt x="505709" y="882777"/>
                        <a:pt x="505709" y="882777"/>
                        <a:pt x="407101" y="768453"/>
                      </a:cubicBezTo>
                      <a:cubicBezTo>
                        <a:pt x="401384" y="762062"/>
                        <a:pt x="402099" y="752121"/>
                        <a:pt x="408530" y="746440"/>
                      </a:cubicBezTo>
                      <a:cubicBezTo>
                        <a:pt x="408530" y="746440"/>
                        <a:pt x="408530" y="746440"/>
                        <a:pt x="442114" y="718036"/>
                      </a:cubicBezTo>
                      <a:cubicBezTo>
                        <a:pt x="520714" y="651288"/>
                        <a:pt x="620037" y="614363"/>
                        <a:pt x="722932" y="614363"/>
                      </a:cubicBezTo>
                      <a:close/>
                      <a:moveTo>
                        <a:pt x="722139" y="338138"/>
                      </a:moveTo>
                      <a:cubicBezTo>
                        <a:pt x="553685" y="338138"/>
                        <a:pt x="390228" y="398757"/>
                        <a:pt x="262460" y="508585"/>
                      </a:cubicBezTo>
                      <a:cubicBezTo>
                        <a:pt x="262460" y="508585"/>
                        <a:pt x="262460" y="508585"/>
                        <a:pt x="241046" y="527128"/>
                      </a:cubicBezTo>
                      <a:cubicBezTo>
                        <a:pt x="241046" y="527128"/>
                        <a:pt x="241046" y="527128"/>
                        <a:pt x="318849" y="618413"/>
                      </a:cubicBezTo>
                      <a:cubicBezTo>
                        <a:pt x="318849" y="618413"/>
                        <a:pt x="318849" y="618413"/>
                        <a:pt x="340976" y="599871"/>
                      </a:cubicBezTo>
                      <a:cubicBezTo>
                        <a:pt x="446617" y="508585"/>
                        <a:pt x="582237" y="457950"/>
                        <a:pt x="722139" y="457950"/>
                      </a:cubicBezTo>
                      <a:cubicBezTo>
                        <a:pt x="862755" y="457950"/>
                        <a:pt x="998375" y="508585"/>
                        <a:pt x="1104729" y="600584"/>
                      </a:cubicBezTo>
                      <a:cubicBezTo>
                        <a:pt x="1104729" y="600584"/>
                        <a:pt x="1104729" y="600584"/>
                        <a:pt x="1126143" y="619126"/>
                      </a:cubicBezTo>
                      <a:lnTo>
                        <a:pt x="1204659" y="527841"/>
                      </a:lnTo>
                      <a:cubicBezTo>
                        <a:pt x="1204659" y="527841"/>
                        <a:pt x="1204659" y="527841"/>
                        <a:pt x="1183246" y="509298"/>
                      </a:cubicBezTo>
                      <a:cubicBezTo>
                        <a:pt x="1055478" y="399471"/>
                        <a:pt x="891307" y="338138"/>
                        <a:pt x="722139" y="338138"/>
                      </a:cubicBezTo>
                      <a:close/>
                      <a:moveTo>
                        <a:pt x="722932" y="306388"/>
                      </a:moveTo>
                      <a:cubicBezTo>
                        <a:pt x="900124" y="306388"/>
                        <a:pt x="1070886" y="370010"/>
                        <a:pt x="1205209" y="485817"/>
                      </a:cubicBezTo>
                      <a:lnTo>
                        <a:pt x="1238075" y="515127"/>
                      </a:lnTo>
                      <a:cubicBezTo>
                        <a:pt x="1245220" y="520131"/>
                        <a:pt x="1245934" y="530139"/>
                        <a:pt x="1240218" y="537287"/>
                      </a:cubicBezTo>
                      <a:cubicBezTo>
                        <a:pt x="1240218" y="537287"/>
                        <a:pt x="1240218" y="537287"/>
                        <a:pt x="1140905" y="651665"/>
                      </a:cubicBezTo>
                      <a:cubicBezTo>
                        <a:pt x="1135189" y="658098"/>
                        <a:pt x="1125186" y="658813"/>
                        <a:pt x="1118756" y="653094"/>
                      </a:cubicBezTo>
                      <a:cubicBezTo>
                        <a:pt x="1118756" y="653094"/>
                        <a:pt x="1118756" y="653094"/>
                        <a:pt x="1085175" y="624500"/>
                      </a:cubicBezTo>
                      <a:cubicBezTo>
                        <a:pt x="985148" y="537287"/>
                        <a:pt x="855826" y="489392"/>
                        <a:pt x="722932" y="489392"/>
                      </a:cubicBezTo>
                      <a:cubicBezTo>
                        <a:pt x="590753" y="489392"/>
                        <a:pt x="462146" y="537287"/>
                        <a:pt x="361404" y="623785"/>
                      </a:cubicBezTo>
                      <a:cubicBezTo>
                        <a:pt x="361404" y="623785"/>
                        <a:pt x="361404" y="623785"/>
                        <a:pt x="327823" y="652379"/>
                      </a:cubicBezTo>
                      <a:cubicBezTo>
                        <a:pt x="321392" y="658098"/>
                        <a:pt x="311390" y="657383"/>
                        <a:pt x="305674" y="650950"/>
                      </a:cubicBezTo>
                      <a:cubicBezTo>
                        <a:pt x="305674" y="650950"/>
                        <a:pt x="305674" y="650950"/>
                        <a:pt x="207075" y="535858"/>
                      </a:cubicBezTo>
                      <a:cubicBezTo>
                        <a:pt x="201359" y="529424"/>
                        <a:pt x="202074" y="519416"/>
                        <a:pt x="208504" y="513697"/>
                      </a:cubicBezTo>
                      <a:cubicBezTo>
                        <a:pt x="208504" y="513697"/>
                        <a:pt x="208504" y="513697"/>
                        <a:pt x="242085" y="485103"/>
                      </a:cubicBezTo>
                      <a:cubicBezTo>
                        <a:pt x="375693" y="370010"/>
                        <a:pt x="546455" y="306388"/>
                        <a:pt x="722932" y="306388"/>
                      </a:cubicBezTo>
                      <a:close/>
                      <a:moveTo>
                        <a:pt x="721859" y="31750"/>
                      </a:moveTo>
                      <a:cubicBezTo>
                        <a:pt x="479560" y="31750"/>
                        <a:pt x="245123" y="118228"/>
                        <a:pt x="61433" y="276175"/>
                      </a:cubicBezTo>
                      <a:cubicBezTo>
                        <a:pt x="61433" y="276175"/>
                        <a:pt x="61433" y="276175"/>
                        <a:pt x="37846" y="296901"/>
                      </a:cubicBezTo>
                      <a:cubicBezTo>
                        <a:pt x="37846" y="296901"/>
                        <a:pt x="37846" y="296901"/>
                        <a:pt x="115754" y="387666"/>
                      </a:cubicBezTo>
                      <a:cubicBezTo>
                        <a:pt x="115754" y="387666"/>
                        <a:pt x="115754" y="387666"/>
                        <a:pt x="140055" y="367655"/>
                      </a:cubicBezTo>
                      <a:cubicBezTo>
                        <a:pt x="301588" y="228290"/>
                        <a:pt x="508150" y="151818"/>
                        <a:pt x="721859" y="151818"/>
                      </a:cubicBezTo>
                      <a:cubicBezTo>
                        <a:pt x="936998" y="151818"/>
                        <a:pt x="1144990" y="229005"/>
                        <a:pt x="1307237" y="369799"/>
                      </a:cubicBezTo>
                      <a:cubicBezTo>
                        <a:pt x="1307237" y="369799"/>
                        <a:pt x="1307237" y="369799"/>
                        <a:pt x="1330824" y="390525"/>
                      </a:cubicBezTo>
                      <a:lnTo>
                        <a:pt x="1409446" y="299759"/>
                      </a:lnTo>
                      <a:cubicBezTo>
                        <a:pt x="1409446" y="299759"/>
                        <a:pt x="1409446" y="299759"/>
                        <a:pt x="1385860" y="279033"/>
                      </a:cubicBezTo>
                      <a:cubicBezTo>
                        <a:pt x="1201455" y="119657"/>
                        <a:pt x="966303" y="31750"/>
                        <a:pt x="721859" y="31750"/>
                      </a:cubicBezTo>
                      <a:close/>
                      <a:moveTo>
                        <a:pt x="721861" y="0"/>
                      </a:moveTo>
                      <a:cubicBezTo>
                        <a:pt x="973334" y="0"/>
                        <a:pt x="1216235" y="90910"/>
                        <a:pt x="1406269" y="255551"/>
                      </a:cubicBezTo>
                      <a:cubicBezTo>
                        <a:pt x="1406269" y="255551"/>
                        <a:pt x="1406269" y="255551"/>
                        <a:pt x="1441990" y="286332"/>
                      </a:cubicBezTo>
                      <a:cubicBezTo>
                        <a:pt x="1448420" y="292058"/>
                        <a:pt x="1449134" y="302080"/>
                        <a:pt x="1443419" y="308522"/>
                      </a:cubicBezTo>
                      <a:cubicBezTo>
                        <a:pt x="1443419" y="308522"/>
                        <a:pt x="1443419" y="308522"/>
                        <a:pt x="1344115" y="423055"/>
                      </a:cubicBezTo>
                      <a:cubicBezTo>
                        <a:pt x="1338400" y="429497"/>
                        <a:pt x="1328398" y="430213"/>
                        <a:pt x="1321968" y="424487"/>
                      </a:cubicBezTo>
                      <a:cubicBezTo>
                        <a:pt x="1321968" y="424487"/>
                        <a:pt x="1321968" y="424487"/>
                        <a:pt x="1286248" y="393706"/>
                      </a:cubicBezTo>
                      <a:cubicBezTo>
                        <a:pt x="1129791" y="257698"/>
                        <a:pt x="929755" y="183252"/>
                        <a:pt x="721861" y="183252"/>
                      </a:cubicBezTo>
                      <a:cubicBezTo>
                        <a:pt x="516109" y="183252"/>
                        <a:pt x="316788" y="256983"/>
                        <a:pt x="160331" y="391558"/>
                      </a:cubicBezTo>
                      <a:cubicBezTo>
                        <a:pt x="160331" y="391558"/>
                        <a:pt x="160331" y="391558"/>
                        <a:pt x="124611" y="422339"/>
                      </a:cubicBezTo>
                      <a:cubicBezTo>
                        <a:pt x="118181" y="428066"/>
                        <a:pt x="108179" y="427350"/>
                        <a:pt x="102464" y="420907"/>
                      </a:cubicBezTo>
                      <a:cubicBezTo>
                        <a:pt x="102464" y="420907"/>
                        <a:pt x="102464" y="420907"/>
                        <a:pt x="3875" y="305659"/>
                      </a:cubicBezTo>
                      <a:cubicBezTo>
                        <a:pt x="-1841" y="299217"/>
                        <a:pt x="-1126" y="289195"/>
                        <a:pt x="5303" y="283468"/>
                      </a:cubicBezTo>
                      <a:cubicBezTo>
                        <a:pt x="5303" y="283468"/>
                        <a:pt x="5303" y="283468"/>
                        <a:pt x="41024" y="252688"/>
                      </a:cubicBezTo>
                      <a:cubicBezTo>
                        <a:pt x="230344" y="89479"/>
                        <a:pt x="472530" y="0"/>
                        <a:pt x="721861"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4" name="Freeform 23">
                  <a:extLst>
                    <a:ext uri="{FF2B5EF4-FFF2-40B4-BE49-F238E27FC236}">
                      <a16:creationId xmlns:a16="http://schemas.microsoft.com/office/drawing/2014/main" id="{C5CE63C4-D977-4DEC-AF5B-22D7A3678B14}"/>
                    </a:ext>
                  </a:extLst>
                </p:cNvPr>
                <p:cNvSpPr>
                  <a:spLocks/>
                </p:cNvSpPr>
                <p:nvPr/>
              </p:nvSpPr>
              <p:spPr bwMode="auto">
                <a:xfrm>
                  <a:off x="5461320" y="2892425"/>
                  <a:ext cx="1270591" cy="739644"/>
                </a:xfrm>
                <a:custGeom>
                  <a:avLst/>
                  <a:gdLst>
                    <a:gd name="connsiteX0" fmla="*/ 633173 w 1270591"/>
                    <a:gd name="connsiteY0" fmla="*/ 612775 h 739644"/>
                    <a:gd name="connsiteX1" fmla="*/ 861773 w 1270591"/>
                    <a:gd name="connsiteY1" fmla="*/ 692071 h 739644"/>
                    <a:gd name="connsiteX2" fmla="*/ 863202 w 1270591"/>
                    <a:gd name="connsiteY2" fmla="*/ 714931 h 739644"/>
                    <a:gd name="connsiteX3" fmla="*/ 846771 w 1270591"/>
                    <a:gd name="connsiteY3" fmla="*/ 734219 h 739644"/>
                    <a:gd name="connsiteX4" fmla="*/ 824626 w 1270591"/>
                    <a:gd name="connsiteY4" fmla="*/ 736362 h 739644"/>
                    <a:gd name="connsiteX5" fmla="*/ 633173 w 1270591"/>
                    <a:gd name="connsiteY5" fmla="*/ 669925 h 739644"/>
                    <a:gd name="connsiteX6" fmla="*/ 442435 w 1270591"/>
                    <a:gd name="connsiteY6" fmla="*/ 735648 h 739644"/>
                    <a:gd name="connsiteX7" fmla="*/ 421003 w 1270591"/>
                    <a:gd name="connsiteY7" fmla="*/ 733505 h 739644"/>
                    <a:gd name="connsiteX8" fmla="*/ 403858 w 1270591"/>
                    <a:gd name="connsiteY8" fmla="*/ 713502 h 739644"/>
                    <a:gd name="connsiteX9" fmla="*/ 406001 w 1270591"/>
                    <a:gd name="connsiteY9" fmla="*/ 691357 h 739644"/>
                    <a:gd name="connsiteX10" fmla="*/ 633173 w 1270591"/>
                    <a:gd name="connsiteY10" fmla="*/ 612775 h 739644"/>
                    <a:gd name="connsiteX11" fmla="*/ 633173 w 1270591"/>
                    <a:gd name="connsiteY11" fmla="*/ 306388 h 739644"/>
                    <a:gd name="connsiteX12" fmla="*/ 1061798 w 1270591"/>
                    <a:gd name="connsiteY12" fmla="*/ 459017 h 739644"/>
                    <a:gd name="connsiteX13" fmla="*/ 1063227 w 1270591"/>
                    <a:gd name="connsiteY13" fmla="*/ 481734 h 739644"/>
                    <a:gd name="connsiteX14" fmla="*/ 1046796 w 1270591"/>
                    <a:gd name="connsiteY14" fmla="*/ 500902 h 739644"/>
                    <a:gd name="connsiteX15" fmla="*/ 1024651 w 1270591"/>
                    <a:gd name="connsiteY15" fmla="*/ 502322 h 739644"/>
                    <a:gd name="connsiteX16" fmla="*/ 633173 w 1270591"/>
                    <a:gd name="connsiteY16" fmla="*/ 363180 h 739644"/>
                    <a:gd name="connsiteX17" fmla="*/ 242409 w 1270591"/>
                    <a:gd name="connsiteY17" fmla="*/ 501612 h 739644"/>
                    <a:gd name="connsiteX18" fmla="*/ 220978 w 1270591"/>
                    <a:gd name="connsiteY18" fmla="*/ 500192 h 739644"/>
                    <a:gd name="connsiteX19" fmla="*/ 203833 w 1270591"/>
                    <a:gd name="connsiteY19" fmla="*/ 480315 h 739644"/>
                    <a:gd name="connsiteX20" fmla="*/ 205976 w 1270591"/>
                    <a:gd name="connsiteY20" fmla="*/ 458308 h 739644"/>
                    <a:gd name="connsiteX21" fmla="*/ 633173 w 1270591"/>
                    <a:gd name="connsiteY21" fmla="*/ 306388 h 739644"/>
                    <a:gd name="connsiteX22" fmla="*/ 633687 w 1270591"/>
                    <a:gd name="connsiteY22" fmla="*/ 0 h 739644"/>
                    <a:gd name="connsiteX23" fmla="*/ 1264992 w 1270591"/>
                    <a:gd name="connsiteY23" fmla="*/ 229249 h 739644"/>
                    <a:gd name="connsiteX24" fmla="*/ 1266422 w 1270591"/>
                    <a:gd name="connsiteY24" fmla="*/ 251388 h 739644"/>
                    <a:gd name="connsiteX25" fmla="*/ 1249978 w 1270591"/>
                    <a:gd name="connsiteY25" fmla="*/ 270671 h 739644"/>
                    <a:gd name="connsiteX26" fmla="*/ 1227814 w 1270591"/>
                    <a:gd name="connsiteY26" fmla="*/ 272814 h 739644"/>
                    <a:gd name="connsiteX27" fmla="*/ 633687 w 1270591"/>
                    <a:gd name="connsiteY27" fmla="*/ 57134 h 739644"/>
                    <a:gd name="connsiteX28" fmla="*/ 42420 w 1270591"/>
                    <a:gd name="connsiteY28" fmla="*/ 269957 h 739644"/>
                    <a:gd name="connsiteX29" fmla="*/ 20971 w 1270591"/>
                    <a:gd name="connsiteY29" fmla="*/ 268529 h 739644"/>
                    <a:gd name="connsiteX30" fmla="*/ 3812 w 1270591"/>
                    <a:gd name="connsiteY30" fmla="*/ 248532 h 739644"/>
                    <a:gd name="connsiteX31" fmla="*/ 5957 w 1270591"/>
                    <a:gd name="connsiteY31" fmla="*/ 226392 h 739644"/>
                    <a:gd name="connsiteX32" fmla="*/ 633687 w 1270591"/>
                    <a:gd name="connsiteY32" fmla="*/ 0 h 73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0591" h="739644">
                      <a:moveTo>
                        <a:pt x="633173" y="612775"/>
                      </a:moveTo>
                      <a:cubicBezTo>
                        <a:pt x="716040" y="612775"/>
                        <a:pt x="796765" y="640636"/>
                        <a:pt x="861773" y="692071"/>
                      </a:cubicBezTo>
                      <a:cubicBezTo>
                        <a:pt x="868202" y="697786"/>
                        <a:pt x="869631" y="707787"/>
                        <a:pt x="863202" y="714931"/>
                      </a:cubicBezTo>
                      <a:cubicBezTo>
                        <a:pt x="863202" y="714931"/>
                        <a:pt x="863202" y="714931"/>
                        <a:pt x="846771" y="734219"/>
                      </a:cubicBezTo>
                      <a:cubicBezTo>
                        <a:pt x="841056" y="740649"/>
                        <a:pt x="831769" y="741363"/>
                        <a:pt x="824626" y="736362"/>
                      </a:cubicBezTo>
                      <a:cubicBezTo>
                        <a:pt x="770333" y="693500"/>
                        <a:pt x="703182" y="669925"/>
                        <a:pt x="633173" y="669925"/>
                      </a:cubicBezTo>
                      <a:cubicBezTo>
                        <a:pt x="563878" y="669925"/>
                        <a:pt x="496727" y="692785"/>
                        <a:pt x="442435" y="735648"/>
                      </a:cubicBezTo>
                      <a:cubicBezTo>
                        <a:pt x="436005" y="740649"/>
                        <a:pt x="426718" y="739934"/>
                        <a:pt x="421003" y="733505"/>
                      </a:cubicBezTo>
                      <a:cubicBezTo>
                        <a:pt x="421003" y="733505"/>
                        <a:pt x="421003" y="733505"/>
                        <a:pt x="403858" y="713502"/>
                      </a:cubicBezTo>
                      <a:cubicBezTo>
                        <a:pt x="398143" y="707073"/>
                        <a:pt x="399572" y="697072"/>
                        <a:pt x="406001" y="691357"/>
                      </a:cubicBezTo>
                      <a:cubicBezTo>
                        <a:pt x="471010" y="640636"/>
                        <a:pt x="551020" y="612775"/>
                        <a:pt x="633173" y="612775"/>
                      </a:cubicBezTo>
                      <a:close/>
                      <a:moveTo>
                        <a:pt x="633173" y="306388"/>
                      </a:moveTo>
                      <a:cubicBezTo>
                        <a:pt x="789621" y="306388"/>
                        <a:pt x="941069" y="360341"/>
                        <a:pt x="1061798" y="459017"/>
                      </a:cubicBezTo>
                      <a:cubicBezTo>
                        <a:pt x="1068227" y="464697"/>
                        <a:pt x="1069656" y="474635"/>
                        <a:pt x="1063227" y="481734"/>
                      </a:cubicBezTo>
                      <a:cubicBezTo>
                        <a:pt x="1063227" y="481734"/>
                        <a:pt x="1063227" y="481734"/>
                        <a:pt x="1046796" y="500902"/>
                      </a:cubicBezTo>
                      <a:cubicBezTo>
                        <a:pt x="1041081" y="507291"/>
                        <a:pt x="1031794" y="508001"/>
                        <a:pt x="1024651" y="502322"/>
                      </a:cubicBezTo>
                      <a:cubicBezTo>
                        <a:pt x="914637" y="412874"/>
                        <a:pt x="776048" y="363180"/>
                        <a:pt x="633173" y="363180"/>
                      </a:cubicBezTo>
                      <a:cubicBezTo>
                        <a:pt x="491012" y="363180"/>
                        <a:pt x="352423" y="412164"/>
                        <a:pt x="242409" y="501612"/>
                      </a:cubicBezTo>
                      <a:cubicBezTo>
                        <a:pt x="235980" y="507291"/>
                        <a:pt x="226693" y="506581"/>
                        <a:pt x="220978" y="500192"/>
                      </a:cubicBezTo>
                      <a:cubicBezTo>
                        <a:pt x="220978" y="500192"/>
                        <a:pt x="220978" y="500192"/>
                        <a:pt x="203833" y="480315"/>
                      </a:cubicBezTo>
                      <a:cubicBezTo>
                        <a:pt x="198118" y="473925"/>
                        <a:pt x="198832" y="463987"/>
                        <a:pt x="205976" y="458308"/>
                      </a:cubicBezTo>
                      <a:cubicBezTo>
                        <a:pt x="325991" y="360341"/>
                        <a:pt x="477439" y="306388"/>
                        <a:pt x="633173" y="306388"/>
                      </a:cubicBezTo>
                      <a:close/>
                      <a:moveTo>
                        <a:pt x="633687" y="0"/>
                      </a:moveTo>
                      <a:cubicBezTo>
                        <a:pt x="864617" y="0"/>
                        <a:pt x="1088398" y="81416"/>
                        <a:pt x="1264992" y="229249"/>
                      </a:cubicBezTo>
                      <a:cubicBezTo>
                        <a:pt x="1271426" y="234963"/>
                        <a:pt x="1272856" y="244961"/>
                        <a:pt x="1266422" y="251388"/>
                      </a:cubicBezTo>
                      <a:cubicBezTo>
                        <a:pt x="1266422" y="251388"/>
                        <a:pt x="1266422" y="251388"/>
                        <a:pt x="1249978" y="270671"/>
                      </a:cubicBezTo>
                      <a:cubicBezTo>
                        <a:pt x="1244258" y="277099"/>
                        <a:pt x="1234249" y="277813"/>
                        <a:pt x="1227814" y="272814"/>
                      </a:cubicBezTo>
                      <a:cubicBezTo>
                        <a:pt x="1061945" y="133550"/>
                        <a:pt x="851748" y="57134"/>
                        <a:pt x="633687" y="57134"/>
                      </a:cubicBezTo>
                      <a:cubicBezTo>
                        <a:pt x="417771" y="57134"/>
                        <a:pt x="208289" y="132836"/>
                        <a:pt x="42420" y="269957"/>
                      </a:cubicBezTo>
                      <a:cubicBezTo>
                        <a:pt x="35985" y="275670"/>
                        <a:pt x="25976" y="274956"/>
                        <a:pt x="20971" y="268529"/>
                      </a:cubicBezTo>
                      <a:cubicBezTo>
                        <a:pt x="20971" y="268529"/>
                        <a:pt x="20971" y="268529"/>
                        <a:pt x="3812" y="248532"/>
                      </a:cubicBezTo>
                      <a:cubicBezTo>
                        <a:pt x="-1907" y="242104"/>
                        <a:pt x="-1192" y="232106"/>
                        <a:pt x="5957" y="226392"/>
                      </a:cubicBezTo>
                      <a:cubicBezTo>
                        <a:pt x="181836" y="79987"/>
                        <a:pt x="404187" y="0"/>
                        <a:pt x="633687"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48" name="Group 47">
            <a:extLst>
              <a:ext uri="{FF2B5EF4-FFF2-40B4-BE49-F238E27FC236}">
                <a16:creationId xmlns:a16="http://schemas.microsoft.com/office/drawing/2014/main" id="{03B4F0AB-5D9F-4D06-85F3-0FC9520E7531}"/>
              </a:ext>
            </a:extLst>
          </p:cNvPr>
          <p:cNvGrpSpPr/>
          <p:nvPr/>
        </p:nvGrpSpPr>
        <p:grpSpPr>
          <a:xfrm>
            <a:off x="297619" y="1600234"/>
            <a:ext cx="723201" cy="920110"/>
            <a:chOff x="297619" y="1637245"/>
            <a:chExt cx="908050" cy="1155289"/>
          </a:xfrm>
        </p:grpSpPr>
        <p:grpSp>
          <p:nvGrpSpPr>
            <p:cNvPr id="35" name="Group 34">
              <a:extLst>
                <a:ext uri="{FF2B5EF4-FFF2-40B4-BE49-F238E27FC236}">
                  <a16:creationId xmlns:a16="http://schemas.microsoft.com/office/drawing/2014/main" id="{0D7AD829-0DD9-4043-8A86-CD72A0AAA728}"/>
                </a:ext>
              </a:extLst>
            </p:cNvPr>
            <p:cNvGrpSpPr>
              <a:grpSpLocks noChangeAspect="1"/>
            </p:cNvGrpSpPr>
            <p:nvPr/>
          </p:nvGrpSpPr>
          <p:grpSpPr>
            <a:xfrm>
              <a:off x="297619" y="1884484"/>
              <a:ext cx="908050" cy="908050"/>
              <a:chOff x="5272088" y="2606675"/>
              <a:chExt cx="1644650" cy="1644650"/>
            </a:xfrm>
          </p:grpSpPr>
          <p:sp>
            <p:nvSpPr>
              <p:cNvPr id="36" name="AutoShape 3">
                <a:extLst>
                  <a:ext uri="{FF2B5EF4-FFF2-40B4-BE49-F238E27FC236}">
                    <a16:creationId xmlns:a16="http://schemas.microsoft.com/office/drawing/2014/main" id="{F9C8F590-DE9B-4791-970E-EE97CBB480E3}"/>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7" name="Group 36">
                <a:extLst>
                  <a:ext uri="{FF2B5EF4-FFF2-40B4-BE49-F238E27FC236}">
                    <a16:creationId xmlns:a16="http://schemas.microsoft.com/office/drawing/2014/main" id="{09127B43-50CE-4A5E-88ED-CC831BE99D92}"/>
                  </a:ext>
                </a:extLst>
              </p:cNvPr>
              <p:cNvGrpSpPr/>
              <p:nvPr/>
            </p:nvGrpSpPr>
            <p:grpSpPr>
              <a:xfrm>
                <a:off x="5526088" y="2831048"/>
                <a:ext cx="1135063" cy="1250415"/>
                <a:chOff x="5526088" y="2831048"/>
                <a:chExt cx="1135063" cy="1250415"/>
              </a:xfrm>
            </p:grpSpPr>
            <p:sp>
              <p:nvSpPr>
                <p:cNvPr id="38" name="Freeform 10">
                  <a:extLst>
                    <a:ext uri="{FF2B5EF4-FFF2-40B4-BE49-F238E27FC236}">
                      <a16:creationId xmlns:a16="http://schemas.microsoft.com/office/drawing/2014/main" id="{87597D3E-5EE3-42A6-9E9C-CF31FC750EB5}"/>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9" name="Freeform 11">
                  <a:extLst>
                    <a:ext uri="{FF2B5EF4-FFF2-40B4-BE49-F238E27FC236}">
                      <a16:creationId xmlns:a16="http://schemas.microsoft.com/office/drawing/2014/main" id="{FAFC7827-88EB-451E-A56C-3FF4A7C907B7}"/>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45" name="Group 44">
              <a:extLst>
                <a:ext uri="{FF2B5EF4-FFF2-40B4-BE49-F238E27FC236}">
                  <a16:creationId xmlns:a16="http://schemas.microsoft.com/office/drawing/2014/main" id="{5F1BDFE4-82CB-4318-A8F2-3D87E5DAE36C}"/>
                </a:ext>
              </a:extLst>
            </p:cNvPr>
            <p:cNvGrpSpPr>
              <a:grpSpLocks noChangeAspect="1"/>
            </p:cNvGrpSpPr>
            <p:nvPr/>
          </p:nvGrpSpPr>
          <p:grpSpPr>
            <a:xfrm>
              <a:off x="598189" y="1637245"/>
              <a:ext cx="306910" cy="306910"/>
              <a:chOff x="628650" y="2655888"/>
              <a:chExt cx="269875" cy="269875"/>
            </a:xfrm>
          </p:grpSpPr>
          <p:sp>
            <p:nvSpPr>
              <p:cNvPr id="46" name="Oval 18">
                <a:extLst>
                  <a:ext uri="{FF2B5EF4-FFF2-40B4-BE49-F238E27FC236}">
                    <a16:creationId xmlns:a16="http://schemas.microsoft.com/office/drawing/2014/main" id="{6CEC13CA-9AEB-4DCB-B917-461A0D3ADC51}"/>
                  </a:ext>
                </a:extLst>
              </p:cNvPr>
              <p:cNvSpPr>
                <a:spLocks noChangeArrowheads="1"/>
              </p:cNvSpPr>
              <p:nvPr/>
            </p:nvSpPr>
            <p:spPr bwMode="auto">
              <a:xfrm>
                <a:off x="628650" y="2655888"/>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19">
                <a:extLst>
                  <a:ext uri="{FF2B5EF4-FFF2-40B4-BE49-F238E27FC236}">
                    <a16:creationId xmlns:a16="http://schemas.microsoft.com/office/drawing/2014/main" id="{378FFA35-D0A7-4E36-92E4-59C248FE72AF}"/>
                  </a:ext>
                </a:extLst>
              </p:cNvPr>
              <p:cNvSpPr>
                <a:spLocks/>
              </p:cNvSpPr>
              <p:nvPr/>
            </p:nvSpPr>
            <p:spPr bwMode="auto">
              <a:xfrm>
                <a:off x="708025" y="2735263"/>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sp>
        <p:nvSpPr>
          <p:cNvPr id="32" name="TextBox 31">
            <a:extLst>
              <a:ext uri="{FF2B5EF4-FFF2-40B4-BE49-F238E27FC236}">
                <a16:creationId xmlns:a16="http://schemas.microsoft.com/office/drawing/2014/main" id="{143D75F4-734F-4E10-8982-204817A091A7}"/>
              </a:ext>
            </a:extLst>
          </p:cNvPr>
          <p:cNvSpPr txBox="1"/>
          <p:nvPr/>
        </p:nvSpPr>
        <p:spPr>
          <a:xfrm>
            <a:off x="1189128" y="2759751"/>
            <a:ext cx="10705692" cy="93871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spcAft>
                <a:spcPts val="600"/>
              </a:spcAft>
              <a:buClr>
                <a:srgbClr val="1E4E79"/>
              </a:buClr>
            </a:pPr>
            <a:r>
              <a:rPr lang="en-US" b="1" dirty="0">
                <a:solidFill>
                  <a:srgbClr val="164484"/>
                </a:solidFill>
              </a:rPr>
              <a:t>Second, Eligible Entities must serve all underserved locations</a:t>
            </a:r>
          </a:p>
          <a:p>
            <a:pPr marL="432000" lvl="1" indent="-288000">
              <a:spcAft>
                <a:spcPts val="600"/>
              </a:spcAft>
              <a:buClr>
                <a:srgbClr val="0A3161"/>
              </a:buClr>
              <a:buFont typeface="Trebuchet MS" panose="020B0603020202020204" pitchFamily="34" charset="0"/>
              <a:buChar char="•"/>
            </a:pPr>
            <a:r>
              <a:rPr lang="en-US" sz="1600" b="1" dirty="0">
                <a:solidFill>
                  <a:srgbClr val="164484"/>
                </a:solidFill>
              </a:rPr>
              <a:t>Underserved locations </a:t>
            </a:r>
            <a:r>
              <a:rPr lang="en-US" sz="1600" dirty="0">
                <a:solidFill>
                  <a:srgbClr val="000000"/>
                </a:solidFill>
              </a:rPr>
              <a:t>without reliable internet and with download speeds &lt;100 Mbps, upload speeds &lt;20 Mbps, and latency &lt;100 </a:t>
            </a:r>
            <a:r>
              <a:rPr lang="en-US" sz="1600" dirty="0" err="1">
                <a:solidFill>
                  <a:srgbClr val="000000"/>
                </a:solidFill>
              </a:rPr>
              <a:t>ms</a:t>
            </a:r>
            <a:endParaRPr lang="en-US" sz="1600" dirty="0">
              <a:solidFill>
                <a:srgbClr val="000000"/>
              </a:solidFill>
            </a:endParaRPr>
          </a:p>
        </p:txBody>
      </p:sp>
      <p:sp>
        <p:nvSpPr>
          <p:cNvPr id="33" name="TextBox 32">
            <a:extLst>
              <a:ext uri="{FF2B5EF4-FFF2-40B4-BE49-F238E27FC236}">
                <a16:creationId xmlns:a16="http://schemas.microsoft.com/office/drawing/2014/main" id="{18B3F17B-0A6D-41FA-908A-E58A2C10CAC8}"/>
              </a:ext>
            </a:extLst>
          </p:cNvPr>
          <p:cNvSpPr txBox="1"/>
          <p:nvPr/>
        </p:nvSpPr>
        <p:spPr>
          <a:xfrm>
            <a:off x="1189128" y="3874712"/>
            <a:ext cx="10705692" cy="193899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spcAft>
                <a:spcPts val="600"/>
              </a:spcAft>
              <a:buClr>
                <a:srgbClr val="1E4E79"/>
              </a:buClr>
            </a:pPr>
            <a:endParaRPr lang="en-US" sz="200" dirty="0">
              <a:solidFill>
                <a:srgbClr val="545454"/>
              </a:solidFill>
            </a:endParaRPr>
          </a:p>
          <a:p>
            <a:pPr>
              <a:spcAft>
                <a:spcPts val="600"/>
              </a:spcAft>
              <a:buClr>
                <a:srgbClr val="1E4E79"/>
              </a:buClr>
            </a:pPr>
            <a:r>
              <a:rPr lang="en-US" b="1" dirty="0">
                <a:solidFill>
                  <a:srgbClr val="164484"/>
                </a:solidFill>
              </a:rPr>
              <a:t>Next, </a:t>
            </a:r>
            <a:r>
              <a:rPr lang="en-US" b="1" dirty="0" err="1">
                <a:solidFill>
                  <a:srgbClr val="164484"/>
                </a:solidFill>
              </a:rPr>
              <a:t>NTIA</a:t>
            </a:r>
            <a:r>
              <a:rPr lang="en-US" b="1" dirty="0">
                <a:solidFill>
                  <a:srgbClr val="164484"/>
                </a:solidFill>
              </a:rPr>
              <a:t> strongly urges Eligible Entities serve Eligible Community Anchor Institutions </a:t>
            </a:r>
          </a:p>
          <a:p>
            <a:pPr marL="486000" lvl="1" indent="-324000">
              <a:spcAft>
                <a:spcPts val="600"/>
              </a:spcAft>
              <a:buClr>
                <a:srgbClr val="0A3161"/>
              </a:buClr>
              <a:buFont typeface="Trebuchet MS" panose="020B0603020202020204" pitchFamily="34" charset="0"/>
              <a:buChar char="•"/>
            </a:pPr>
            <a:r>
              <a:rPr lang="en-US" sz="1600" b="1" dirty="0">
                <a:solidFill>
                  <a:srgbClr val="164484"/>
                </a:solidFill>
              </a:rPr>
              <a:t>Eligible Community Anchor Institutions </a:t>
            </a:r>
            <a:r>
              <a:rPr lang="en-US" sz="1600" dirty="0">
                <a:solidFill>
                  <a:srgbClr val="000000"/>
                </a:solidFill>
              </a:rPr>
              <a:t>are entities (e.g., school, library, hospital) that facilitate greater use of high-speed Internet service by vulnerable populations and have download speed &lt;1 Gbps</a:t>
            </a:r>
          </a:p>
          <a:p>
            <a:pPr marL="486000" lvl="1" indent="-324000">
              <a:spcAft>
                <a:spcPts val="600"/>
              </a:spcAft>
              <a:buClr>
                <a:srgbClr val="0A3161"/>
              </a:buClr>
              <a:buFont typeface="Trebuchet MS" panose="020B0603020202020204" pitchFamily="34" charset="0"/>
              <a:buChar char="•"/>
            </a:pPr>
            <a:r>
              <a:rPr lang="en-US" sz="1600" b="1" dirty="0">
                <a:solidFill>
                  <a:srgbClr val="164484"/>
                </a:solidFill>
              </a:rPr>
              <a:t>Other eligible uses </a:t>
            </a:r>
            <a:r>
              <a:rPr lang="en-US" sz="1600" dirty="0">
                <a:solidFill>
                  <a:srgbClr val="000000"/>
                </a:solidFill>
              </a:rPr>
              <a:t>include affordability programs, cybersecurity training, workforce development, etc.</a:t>
            </a:r>
          </a:p>
          <a:p>
            <a:pPr marL="486000" lvl="1" indent="-324000">
              <a:spcAft>
                <a:spcPts val="600"/>
              </a:spcAft>
              <a:buClr>
                <a:srgbClr val="0A3161"/>
              </a:buClr>
              <a:buFont typeface="Trebuchet MS" panose="020B0603020202020204" pitchFamily="34" charset="0"/>
              <a:buChar char="•"/>
            </a:pPr>
            <a:r>
              <a:rPr lang="en-US" sz="1600" dirty="0">
                <a:solidFill>
                  <a:srgbClr val="000000"/>
                </a:solidFill>
              </a:rPr>
              <a:t>If an Eligible Entity wants to use funds for other eligible uses instead of eligible Community Anchor Institutions, then it must provide a strong rationale </a:t>
            </a:r>
          </a:p>
        </p:txBody>
      </p:sp>
      <p:cxnSp>
        <p:nvCxnSpPr>
          <p:cNvPr id="34" name="Straight Connector 33">
            <a:extLst>
              <a:ext uri="{FF2B5EF4-FFF2-40B4-BE49-F238E27FC236}">
                <a16:creationId xmlns:a16="http://schemas.microsoft.com/office/drawing/2014/main" id="{35943643-7E05-4D21-A88E-F2D1EAA4939F}"/>
              </a:ext>
            </a:extLst>
          </p:cNvPr>
          <p:cNvCxnSpPr>
            <a:cxnSpLocks/>
          </p:cNvCxnSpPr>
          <p:nvPr/>
        </p:nvCxnSpPr>
        <p:spPr>
          <a:xfrm>
            <a:off x="400050" y="2671630"/>
            <a:ext cx="10801348" cy="0"/>
          </a:xfrm>
          <a:prstGeom prst="line">
            <a:avLst/>
          </a:prstGeom>
          <a:ln w="19050"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DB13C36-4835-4CB4-9C1C-D709EFCFEFA9}"/>
              </a:ext>
            </a:extLst>
          </p:cNvPr>
          <p:cNvCxnSpPr>
            <a:cxnSpLocks/>
          </p:cNvCxnSpPr>
          <p:nvPr/>
        </p:nvCxnSpPr>
        <p:spPr>
          <a:xfrm>
            <a:off x="400050" y="3786591"/>
            <a:ext cx="10801348" cy="0"/>
          </a:xfrm>
          <a:prstGeom prst="line">
            <a:avLst/>
          </a:prstGeom>
          <a:ln w="19050"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B35B4A21-02A0-463A-AE64-005AF9CA2453}"/>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sp>
        <p:nvSpPr>
          <p:cNvPr id="50" name="Rectangle 49">
            <a:extLst>
              <a:ext uri="{FF2B5EF4-FFF2-40B4-BE49-F238E27FC236}">
                <a16:creationId xmlns:a16="http://schemas.microsoft.com/office/drawing/2014/main" id="{CFEE86F1-2A15-4A6F-BA1F-31F34C12877A}"/>
              </a:ext>
            </a:extLst>
          </p:cNvPr>
          <p:cNvSpPr/>
          <p:nvPr/>
        </p:nvSpPr>
        <p:spPr>
          <a:xfrm>
            <a:off x="400050" y="5901823"/>
            <a:ext cx="10062611" cy="631251"/>
          </a:xfrm>
          <a:prstGeom prst="rect">
            <a:avLst/>
          </a:prstGeom>
          <a:noFill/>
          <a:ln w="9525" cap="rnd" cmpd="sng" algn="ctr">
            <a:solidFill>
              <a:srgbClr val="164484"/>
            </a:solidFill>
            <a:prstDash val="dash"/>
            <a:round/>
            <a:headEnd type="none" w="med" len="med"/>
            <a:tailEnd type="none" w="med" len="med"/>
          </a:ln>
          <a:extLst>
            <a:ext uri="{909E8E84-426E-40DD-AFC4-6F175D3DCCD1}">
              <a14:hiddenFill xmlns:a14="http://schemas.microsoft.com/office/drawing/2010/main">
                <a:solidFill>
                  <a:srgbClr val="16448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solidFill>
                  <a:srgbClr val="164484"/>
                </a:solidFill>
              </a:rPr>
              <a:t>Note: </a:t>
            </a:r>
            <a:r>
              <a:rPr lang="en-US" sz="1600" dirty="0">
                <a:solidFill>
                  <a:srgbClr val="164484"/>
                </a:solidFill>
              </a:rPr>
              <a:t>If an Eligible Entity has a plan to deploy service to all unserved and underserved locations within its jurisdiction, it may pursue non-deployment initiatives before or while deployment projects are underway</a:t>
            </a:r>
          </a:p>
        </p:txBody>
      </p:sp>
      <p:pic>
        <p:nvPicPr>
          <p:cNvPr id="52" name="Picture 51" descr="A blue sign with white text&#10;&#10;Description automatically generated with low confidence">
            <a:extLst>
              <a:ext uri="{FF2B5EF4-FFF2-40B4-BE49-F238E27FC236}">
                <a16:creationId xmlns:a16="http://schemas.microsoft.com/office/drawing/2014/main" id="{E1193855-4C4B-4416-93B2-8BB9975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202845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D49B-4FB8-4C4C-AFEB-D53BD290BB79}"/>
              </a:ext>
            </a:extLst>
          </p:cNvPr>
          <p:cNvSpPr>
            <a:spLocks noGrp="1"/>
          </p:cNvSpPr>
          <p:nvPr>
            <p:ph type="title"/>
          </p:nvPr>
        </p:nvSpPr>
        <p:spPr>
          <a:xfrm>
            <a:off x="400050" y="387882"/>
            <a:ext cx="10445749" cy="566735"/>
          </a:xfrm>
        </p:spPr>
        <p:txBody>
          <a:bodyPr vert="horz"/>
          <a:lstStyle/>
          <a:p>
            <a:pPr>
              <a:buSzPts val="3000"/>
            </a:pPr>
            <a:r>
              <a:rPr lang="en-US" sz="2700" b="1" cap="none" dirty="0">
                <a:solidFill>
                  <a:srgbClr val="164484"/>
                </a:solidFill>
              </a:rPr>
              <a:t>Initial Proposal | </a:t>
            </a:r>
            <a:r>
              <a:rPr lang="en-US" sz="2700" cap="none" dirty="0">
                <a:solidFill>
                  <a:srgbClr val="164484"/>
                </a:solidFill>
                <a:latin typeface="Arial" panose="020B0604020202020204" pitchFamily="34" charset="0"/>
                <a:cs typeface="Arial" panose="020B0604020202020204" pitchFamily="34" charset="0"/>
              </a:rPr>
              <a:t>When selecting among proposals, Eligible Entities must use an approved process with certain criteria</a:t>
            </a:r>
            <a:endParaRPr lang="en-US" sz="2700" cap="none" dirty="0">
              <a:solidFill>
                <a:srgbClr val="164484"/>
              </a:solidFill>
            </a:endParaRPr>
          </a:p>
        </p:txBody>
      </p:sp>
      <p:sp>
        <p:nvSpPr>
          <p:cNvPr id="89" name="Rectangle 88">
            <a:extLst>
              <a:ext uri="{FF2B5EF4-FFF2-40B4-BE49-F238E27FC236}">
                <a16:creationId xmlns:a16="http://schemas.microsoft.com/office/drawing/2014/main" id="{8D3DA7AD-EE4D-4432-94FD-54839C5029ED}"/>
              </a:ext>
            </a:extLst>
          </p:cNvPr>
          <p:cNvSpPr/>
          <p:nvPr/>
        </p:nvSpPr>
        <p:spPr>
          <a:xfrm>
            <a:off x="8269260" y="1409488"/>
            <a:ext cx="3399183" cy="502652"/>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5799D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FFFFFF"/>
                </a:solidFill>
                <a:latin typeface="Arial" panose="020B0604020202020204" pitchFamily="34" charset="0"/>
                <a:cs typeface="Arial" panose="020B0604020202020204" pitchFamily="34" charset="0"/>
              </a:rPr>
              <a:t>Non-priority projects</a:t>
            </a:r>
          </a:p>
        </p:txBody>
      </p:sp>
      <p:sp>
        <p:nvSpPr>
          <p:cNvPr id="90" name="TextBox 89">
            <a:extLst>
              <a:ext uri="{FF2B5EF4-FFF2-40B4-BE49-F238E27FC236}">
                <a16:creationId xmlns:a16="http://schemas.microsoft.com/office/drawing/2014/main" id="{E4B3D29B-7AC7-4A40-BDF9-6C60E1177C17}"/>
              </a:ext>
            </a:extLst>
          </p:cNvPr>
          <p:cNvSpPr txBox="1"/>
          <p:nvPr/>
        </p:nvSpPr>
        <p:spPr>
          <a:xfrm>
            <a:off x="8269260" y="2123874"/>
            <a:ext cx="3399183" cy="58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rgbClr val="000000"/>
                </a:solidFill>
                <a:latin typeface="Arial" panose="020B0604020202020204" pitchFamily="34" charset="0"/>
                <a:cs typeface="Arial" panose="020B0604020202020204" pitchFamily="34" charset="0"/>
              </a:rPr>
              <a:t>If there is </a:t>
            </a:r>
            <a:r>
              <a:rPr lang="en-US" sz="1600" b="1" dirty="0">
                <a:solidFill>
                  <a:srgbClr val="164484"/>
                </a:solidFill>
                <a:latin typeface="Arial" panose="020B0604020202020204" pitchFamily="34" charset="0"/>
                <a:cs typeface="Arial" panose="020B0604020202020204" pitchFamily="34" charset="0"/>
              </a:rPr>
              <a:t>only one </a:t>
            </a:r>
            <a:r>
              <a:rPr lang="en-US" sz="1600" dirty="0">
                <a:solidFill>
                  <a:srgbClr val="000000"/>
                </a:solidFill>
                <a:latin typeface="Arial" panose="020B0604020202020204" pitchFamily="34" charset="0"/>
                <a:cs typeface="Arial" panose="020B0604020202020204" pitchFamily="34" charset="0"/>
              </a:rPr>
              <a:t>project proposal for an area, that proposal is the default winner unless a waiver granted</a:t>
            </a:r>
          </a:p>
        </p:txBody>
      </p:sp>
      <p:sp>
        <p:nvSpPr>
          <p:cNvPr id="91" name="TextBox 90">
            <a:extLst>
              <a:ext uri="{FF2B5EF4-FFF2-40B4-BE49-F238E27FC236}">
                <a16:creationId xmlns:a16="http://schemas.microsoft.com/office/drawing/2014/main" id="{5C4C180E-ABE9-4105-B852-FF49F24CD0B7}"/>
              </a:ext>
            </a:extLst>
          </p:cNvPr>
          <p:cNvSpPr txBox="1"/>
          <p:nvPr/>
        </p:nvSpPr>
        <p:spPr>
          <a:xfrm>
            <a:off x="8282647" y="2955011"/>
            <a:ext cx="3399183" cy="3108543"/>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sz="1600" dirty="0">
                <a:solidFill>
                  <a:srgbClr val="000000"/>
                </a:solidFill>
                <a:latin typeface="Arial" panose="020B0604020202020204" pitchFamily="34" charset="0"/>
                <a:cs typeface="Arial" panose="020B0604020202020204" pitchFamily="34" charset="0"/>
              </a:rPr>
              <a:t>If there is </a:t>
            </a:r>
            <a:r>
              <a:rPr lang="en-US" sz="1600" b="1" dirty="0">
                <a:solidFill>
                  <a:srgbClr val="164484"/>
                </a:solidFill>
                <a:latin typeface="Arial" panose="020B0604020202020204" pitchFamily="34" charset="0"/>
                <a:cs typeface="Arial" panose="020B0604020202020204" pitchFamily="34" charset="0"/>
              </a:rPr>
              <a:t>more than one </a:t>
            </a:r>
            <a:r>
              <a:rPr lang="en-US" sz="1600" dirty="0">
                <a:solidFill>
                  <a:srgbClr val="000000"/>
                </a:solidFill>
                <a:latin typeface="Arial" panose="020B0604020202020204" pitchFamily="34" charset="0"/>
                <a:cs typeface="Arial" panose="020B0604020202020204" pitchFamily="34" charset="0"/>
              </a:rPr>
              <a:t>proposal, run competition, affording benefits to the following factors:</a:t>
            </a: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Minimal BEAD Program outlay</a:t>
            </a:r>
          </a:p>
          <a:p>
            <a:pPr marL="342900" marR="0" lvl="0" indent="-342900">
              <a:spcBef>
                <a:spcPts val="0"/>
              </a:spcBef>
              <a:spcAft>
                <a:spcPts val="300"/>
              </a:spcAft>
              <a:buFont typeface="Symbol" panose="05050102010706020507" pitchFamily="18" charset="2"/>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Affordability</a:t>
            </a: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300"/>
              </a:spcAft>
              <a:buFont typeface="Symbol" panose="05050102010706020507" pitchFamily="18" charset="2"/>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Fair labor practices</a:t>
            </a: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Speed to deployment </a:t>
            </a: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Speed and tech capabilities</a:t>
            </a:r>
            <a:endParaRPr lang="en-US" sz="1600" dirty="0">
              <a:solidFill>
                <a:srgbClr val="575454"/>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Workforce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development </a:t>
            </a:r>
          </a:p>
          <a:p>
            <a:pPr marL="342900" indent="-342900">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Open access</a:t>
            </a: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Local and Tribal coordination</a:t>
            </a:r>
          </a:p>
        </p:txBody>
      </p:sp>
      <p:sp>
        <p:nvSpPr>
          <p:cNvPr id="92" name="Rectangle 91">
            <a:extLst>
              <a:ext uri="{FF2B5EF4-FFF2-40B4-BE49-F238E27FC236}">
                <a16:creationId xmlns:a16="http://schemas.microsoft.com/office/drawing/2014/main" id="{EA2CDE52-1917-4948-9E7C-135567A67716}"/>
              </a:ext>
            </a:extLst>
          </p:cNvPr>
          <p:cNvSpPr/>
          <p:nvPr/>
        </p:nvSpPr>
        <p:spPr>
          <a:xfrm>
            <a:off x="4396408" y="1409488"/>
            <a:ext cx="3399183" cy="502652"/>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5799D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FFFFFF"/>
                </a:solidFill>
                <a:latin typeface="Arial" panose="020B0604020202020204" pitchFamily="34" charset="0"/>
                <a:cs typeface="Arial" panose="020B0604020202020204" pitchFamily="34" charset="0"/>
              </a:rPr>
              <a:t>Priority Broadband Projects</a:t>
            </a:r>
          </a:p>
        </p:txBody>
      </p:sp>
      <p:sp>
        <p:nvSpPr>
          <p:cNvPr id="93" name="TextBox 92">
            <a:extLst>
              <a:ext uri="{FF2B5EF4-FFF2-40B4-BE49-F238E27FC236}">
                <a16:creationId xmlns:a16="http://schemas.microsoft.com/office/drawing/2014/main" id="{71ABC6FE-78AB-4F94-B681-E617679AC307}"/>
              </a:ext>
            </a:extLst>
          </p:cNvPr>
          <p:cNvSpPr txBox="1"/>
          <p:nvPr/>
        </p:nvSpPr>
        <p:spPr>
          <a:xfrm>
            <a:off x="4396408" y="2254505"/>
            <a:ext cx="3399183" cy="58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rgbClr val="000000"/>
                </a:solidFill>
                <a:latin typeface="Arial" panose="020B0604020202020204" pitchFamily="34" charset="0"/>
                <a:cs typeface="Arial" panose="020B0604020202020204" pitchFamily="34" charset="0"/>
              </a:rPr>
              <a:t>If there is </a:t>
            </a:r>
            <a:r>
              <a:rPr lang="en-US" sz="1600" b="1" dirty="0">
                <a:solidFill>
                  <a:srgbClr val="164484"/>
                </a:solidFill>
                <a:latin typeface="Arial" panose="020B0604020202020204" pitchFamily="34" charset="0"/>
                <a:cs typeface="Arial" panose="020B0604020202020204" pitchFamily="34" charset="0"/>
              </a:rPr>
              <a:t>only one </a:t>
            </a:r>
            <a:r>
              <a:rPr lang="en-US" sz="1600" dirty="0">
                <a:solidFill>
                  <a:srgbClr val="000000"/>
                </a:solidFill>
                <a:latin typeface="Arial" panose="020B0604020202020204" pitchFamily="34" charset="0"/>
                <a:cs typeface="Arial" panose="020B0604020202020204" pitchFamily="34" charset="0"/>
              </a:rPr>
              <a:t>priority</a:t>
            </a:r>
            <a:r>
              <a:rPr lang="en-US" sz="1600" b="1" dirty="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project proposal for an area, that proposal is the default winner unless a waiver granted</a:t>
            </a:r>
          </a:p>
          <a:p>
            <a:endParaRPr lang="en-US" sz="1600" dirty="0">
              <a:solidFill>
                <a:srgbClr val="545454"/>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EDD75897-CCA8-4550-AD3D-C1314B319DAB}"/>
              </a:ext>
            </a:extLst>
          </p:cNvPr>
          <p:cNvSpPr txBox="1"/>
          <p:nvPr/>
        </p:nvSpPr>
        <p:spPr>
          <a:xfrm>
            <a:off x="4409795" y="2955011"/>
            <a:ext cx="3399183" cy="2361568"/>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300"/>
              </a:spcAft>
            </a:pPr>
            <a:r>
              <a:rPr lang="en-US" sz="1600" dirty="0">
                <a:solidFill>
                  <a:srgbClr val="000000"/>
                </a:solidFill>
                <a:latin typeface="Arial" panose="020B0604020202020204" pitchFamily="34" charset="0"/>
                <a:cs typeface="Arial" panose="020B0604020202020204" pitchFamily="34" charset="0"/>
              </a:rPr>
              <a:t>If there is </a:t>
            </a:r>
            <a:r>
              <a:rPr lang="en-US" sz="1600" b="1" dirty="0">
                <a:solidFill>
                  <a:srgbClr val="164484"/>
                </a:solidFill>
                <a:latin typeface="Arial" panose="020B0604020202020204" pitchFamily="34" charset="0"/>
                <a:cs typeface="Arial" panose="020B0604020202020204" pitchFamily="34" charset="0"/>
              </a:rPr>
              <a:t>more than o</a:t>
            </a:r>
            <a:r>
              <a:rPr lang="en-US" sz="1600" b="1" dirty="0">
                <a:solidFill>
                  <a:srgbClr val="1E4E79"/>
                </a:solidFill>
                <a:latin typeface="Arial" panose="020B0604020202020204" pitchFamily="34" charset="0"/>
                <a:cs typeface="Arial" panose="020B0604020202020204" pitchFamily="34" charset="0"/>
              </a:rPr>
              <a:t>ne </a:t>
            </a:r>
            <a:r>
              <a:rPr lang="en-US" sz="1600" dirty="0">
                <a:solidFill>
                  <a:srgbClr val="000000"/>
                </a:solidFill>
                <a:latin typeface="Arial" panose="020B0604020202020204" pitchFamily="34" charset="0"/>
                <a:cs typeface="Arial" panose="020B0604020202020204" pitchFamily="34" charset="0"/>
              </a:rPr>
              <a:t>priority proposal, run competition, affording benefits to the following factors:</a:t>
            </a: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Minimal BEAD Program outlay</a:t>
            </a:r>
          </a:p>
          <a:p>
            <a:pPr marL="342900" marR="0" lvl="0" indent="-342900">
              <a:spcBef>
                <a:spcPts val="0"/>
              </a:spcBef>
              <a:spcAft>
                <a:spcPts val="300"/>
              </a:spcAft>
              <a:buFont typeface="Symbol" panose="05050102010706020507" pitchFamily="18" charset="2"/>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Affordability</a:t>
            </a: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air labor practices</a:t>
            </a: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Speed to deployment </a:t>
            </a: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Workforce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development </a:t>
            </a:r>
          </a:p>
          <a:p>
            <a:pPr marL="342900" indent="-342900">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Open access</a:t>
            </a:r>
          </a:p>
          <a:p>
            <a:pPr marL="342900" marR="0" lvl="0" indent="-342900">
              <a:spcBef>
                <a:spcPts val="0"/>
              </a:spcBef>
              <a:spcAft>
                <a:spcPts val="300"/>
              </a:spcAft>
              <a:buFont typeface="Symbol" panose="05050102010706020507" pitchFamily="18" charset="2"/>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Local and Tribal coordination</a:t>
            </a:r>
          </a:p>
        </p:txBody>
      </p:sp>
      <p:grpSp>
        <p:nvGrpSpPr>
          <p:cNvPr id="95" name="Group 94">
            <a:extLst>
              <a:ext uri="{FF2B5EF4-FFF2-40B4-BE49-F238E27FC236}">
                <a16:creationId xmlns:a16="http://schemas.microsoft.com/office/drawing/2014/main" id="{35CB01CC-1A78-4F2B-9420-11040E039A72}"/>
              </a:ext>
            </a:extLst>
          </p:cNvPr>
          <p:cNvGrpSpPr>
            <a:grpSpLocks noChangeAspect="1"/>
          </p:cNvGrpSpPr>
          <p:nvPr/>
        </p:nvGrpSpPr>
        <p:grpSpPr>
          <a:xfrm>
            <a:off x="4421997" y="4071631"/>
            <a:ext cx="236281" cy="236281"/>
            <a:chOff x="982662" y="3463925"/>
            <a:chExt cx="269875" cy="269875"/>
          </a:xfrm>
        </p:grpSpPr>
        <p:sp>
          <p:nvSpPr>
            <p:cNvPr id="96" name="Oval 14">
              <a:extLst>
                <a:ext uri="{FF2B5EF4-FFF2-40B4-BE49-F238E27FC236}">
                  <a16:creationId xmlns:a16="http://schemas.microsoft.com/office/drawing/2014/main" id="{47BD121F-B151-4E7B-9E55-C9F07DA3CAAB}"/>
                </a:ext>
              </a:extLst>
            </p:cNvPr>
            <p:cNvSpPr>
              <a:spLocks noChangeArrowheads="1"/>
            </p:cNvSpPr>
            <p:nvPr/>
          </p:nvSpPr>
          <p:spPr bwMode="auto">
            <a:xfrm>
              <a:off x="982662" y="3463925"/>
              <a:ext cx="269875" cy="269875"/>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sp>
          <p:nvSpPr>
            <p:cNvPr id="97" name="Freeform 15">
              <a:extLst>
                <a:ext uri="{FF2B5EF4-FFF2-40B4-BE49-F238E27FC236}">
                  <a16:creationId xmlns:a16="http://schemas.microsoft.com/office/drawing/2014/main" id="{E9C7C382-DF02-49D0-A526-4937C976E475}"/>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grpSp>
      <p:grpSp>
        <p:nvGrpSpPr>
          <p:cNvPr id="98" name="Group 97">
            <a:extLst>
              <a:ext uri="{FF2B5EF4-FFF2-40B4-BE49-F238E27FC236}">
                <a16:creationId xmlns:a16="http://schemas.microsoft.com/office/drawing/2014/main" id="{E8256365-0D2C-4A10-9BC0-936CDD3B9603}"/>
              </a:ext>
            </a:extLst>
          </p:cNvPr>
          <p:cNvGrpSpPr>
            <a:grpSpLocks noChangeAspect="1"/>
          </p:cNvGrpSpPr>
          <p:nvPr/>
        </p:nvGrpSpPr>
        <p:grpSpPr>
          <a:xfrm>
            <a:off x="4421997" y="3793800"/>
            <a:ext cx="236281" cy="236281"/>
            <a:chOff x="982662" y="3463925"/>
            <a:chExt cx="269875" cy="269875"/>
          </a:xfrm>
        </p:grpSpPr>
        <p:sp>
          <p:nvSpPr>
            <p:cNvPr id="99" name="Oval 14">
              <a:extLst>
                <a:ext uri="{FF2B5EF4-FFF2-40B4-BE49-F238E27FC236}">
                  <a16:creationId xmlns:a16="http://schemas.microsoft.com/office/drawing/2014/main" id="{CB22E66A-50E7-4B0C-B48A-BC9B1B217202}"/>
                </a:ext>
              </a:extLst>
            </p:cNvPr>
            <p:cNvSpPr>
              <a:spLocks noChangeArrowheads="1"/>
            </p:cNvSpPr>
            <p:nvPr/>
          </p:nvSpPr>
          <p:spPr bwMode="auto">
            <a:xfrm>
              <a:off x="982662" y="3463925"/>
              <a:ext cx="269875" cy="269875"/>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sp>
          <p:nvSpPr>
            <p:cNvPr id="100" name="Freeform 15">
              <a:extLst>
                <a:ext uri="{FF2B5EF4-FFF2-40B4-BE49-F238E27FC236}">
                  <a16:creationId xmlns:a16="http://schemas.microsoft.com/office/drawing/2014/main" id="{C7612028-6D95-4A97-A4B2-A0BA788BFD35}"/>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grpSp>
      <p:grpSp>
        <p:nvGrpSpPr>
          <p:cNvPr id="101" name="Group 100">
            <a:extLst>
              <a:ext uri="{FF2B5EF4-FFF2-40B4-BE49-F238E27FC236}">
                <a16:creationId xmlns:a16="http://schemas.microsoft.com/office/drawing/2014/main" id="{3EEF3F28-4004-4958-AFDA-08AEAC285539}"/>
              </a:ext>
            </a:extLst>
          </p:cNvPr>
          <p:cNvGrpSpPr>
            <a:grpSpLocks noChangeAspect="1"/>
          </p:cNvGrpSpPr>
          <p:nvPr/>
        </p:nvGrpSpPr>
        <p:grpSpPr>
          <a:xfrm>
            <a:off x="8316660" y="3793800"/>
            <a:ext cx="236281" cy="236281"/>
            <a:chOff x="982662" y="3463925"/>
            <a:chExt cx="269875" cy="269875"/>
          </a:xfrm>
        </p:grpSpPr>
        <p:sp>
          <p:nvSpPr>
            <p:cNvPr id="102" name="Oval 14">
              <a:extLst>
                <a:ext uri="{FF2B5EF4-FFF2-40B4-BE49-F238E27FC236}">
                  <a16:creationId xmlns:a16="http://schemas.microsoft.com/office/drawing/2014/main" id="{33E20537-118F-44B9-AA16-075507C26851}"/>
                </a:ext>
              </a:extLst>
            </p:cNvPr>
            <p:cNvSpPr>
              <a:spLocks noChangeArrowheads="1"/>
            </p:cNvSpPr>
            <p:nvPr/>
          </p:nvSpPr>
          <p:spPr bwMode="auto">
            <a:xfrm>
              <a:off x="982662" y="3463925"/>
              <a:ext cx="269875" cy="269875"/>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sp>
          <p:nvSpPr>
            <p:cNvPr id="103" name="Freeform 15">
              <a:extLst>
                <a:ext uri="{FF2B5EF4-FFF2-40B4-BE49-F238E27FC236}">
                  <a16:creationId xmlns:a16="http://schemas.microsoft.com/office/drawing/2014/main" id="{2E673004-7575-4530-8A82-2107BDB5D5A4}"/>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grpSp>
      <p:grpSp>
        <p:nvGrpSpPr>
          <p:cNvPr id="104" name="Group 103">
            <a:extLst>
              <a:ext uri="{FF2B5EF4-FFF2-40B4-BE49-F238E27FC236}">
                <a16:creationId xmlns:a16="http://schemas.microsoft.com/office/drawing/2014/main" id="{3F49B8B0-5487-47D3-9BBF-AAFDDA763C83}"/>
              </a:ext>
            </a:extLst>
          </p:cNvPr>
          <p:cNvGrpSpPr>
            <a:grpSpLocks noChangeAspect="1"/>
          </p:cNvGrpSpPr>
          <p:nvPr/>
        </p:nvGrpSpPr>
        <p:grpSpPr>
          <a:xfrm>
            <a:off x="8316660" y="4071631"/>
            <a:ext cx="236281" cy="236281"/>
            <a:chOff x="982662" y="3463925"/>
            <a:chExt cx="269875" cy="269875"/>
          </a:xfrm>
        </p:grpSpPr>
        <p:sp>
          <p:nvSpPr>
            <p:cNvPr id="105" name="Oval 14">
              <a:extLst>
                <a:ext uri="{FF2B5EF4-FFF2-40B4-BE49-F238E27FC236}">
                  <a16:creationId xmlns:a16="http://schemas.microsoft.com/office/drawing/2014/main" id="{9FEF1341-0A02-4701-97AF-B8B96671024F}"/>
                </a:ext>
              </a:extLst>
            </p:cNvPr>
            <p:cNvSpPr>
              <a:spLocks noChangeArrowheads="1"/>
            </p:cNvSpPr>
            <p:nvPr/>
          </p:nvSpPr>
          <p:spPr bwMode="auto">
            <a:xfrm>
              <a:off x="982662" y="3463925"/>
              <a:ext cx="269875" cy="269875"/>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sp>
          <p:nvSpPr>
            <p:cNvPr id="106" name="Freeform 15">
              <a:extLst>
                <a:ext uri="{FF2B5EF4-FFF2-40B4-BE49-F238E27FC236}">
                  <a16:creationId xmlns:a16="http://schemas.microsoft.com/office/drawing/2014/main" id="{9521C4A6-510A-4C5D-BB6F-4141F4F896C7}"/>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grpSp>
      <p:grpSp>
        <p:nvGrpSpPr>
          <p:cNvPr id="107" name="Group 106">
            <a:extLst>
              <a:ext uri="{FF2B5EF4-FFF2-40B4-BE49-F238E27FC236}">
                <a16:creationId xmlns:a16="http://schemas.microsoft.com/office/drawing/2014/main" id="{8880A9A7-CB39-4005-8400-927FAD720DE5}"/>
              </a:ext>
            </a:extLst>
          </p:cNvPr>
          <p:cNvGrpSpPr>
            <a:grpSpLocks noChangeAspect="1"/>
          </p:cNvGrpSpPr>
          <p:nvPr/>
        </p:nvGrpSpPr>
        <p:grpSpPr>
          <a:xfrm>
            <a:off x="1201998" y="6292656"/>
            <a:ext cx="236281" cy="236281"/>
            <a:chOff x="982662" y="3463925"/>
            <a:chExt cx="269875" cy="269875"/>
          </a:xfrm>
        </p:grpSpPr>
        <p:sp>
          <p:nvSpPr>
            <p:cNvPr id="108" name="Oval 14">
              <a:extLst>
                <a:ext uri="{FF2B5EF4-FFF2-40B4-BE49-F238E27FC236}">
                  <a16:creationId xmlns:a16="http://schemas.microsoft.com/office/drawing/2014/main" id="{68F5FC4B-52DE-4CAB-985F-C913E7AA0875}"/>
                </a:ext>
              </a:extLst>
            </p:cNvPr>
            <p:cNvSpPr>
              <a:spLocks noChangeArrowheads="1"/>
            </p:cNvSpPr>
            <p:nvPr/>
          </p:nvSpPr>
          <p:spPr bwMode="auto">
            <a:xfrm>
              <a:off x="982662" y="3463925"/>
              <a:ext cx="269875" cy="269875"/>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sp>
          <p:nvSpPr>
            <p:cNvPr id="109" name="Freeform 15">
              <a:extLst>
                <a:ext uri="{FF2B5EF4-FFF2-40B4-BE49-F238E27FC236}">
                  <a16:creationId xmlns:a16="http://schemas.microsoft.com/office/drawing/2014/main" id="{AB98CBBC-B974-452A-A7C8-D051C8A79FD6}"/>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grpSp>
      <p:sp>
        <p:nvSpPr>
          <p:cNvPr id="110" name="TextBox 109">
            <a:extLst>
              <a:ext uri="{FF2B5EF4-FFF2-40B4-BE49-F238E27FC236}">
                <a16:creationId xmlns:a16="http://schemas.microsoft.com/office/drawing/2014/main" id="{960544C1-B5F0-4B34-9EDC-4B27F7FA6596}"/>
              </a:ext>
            </a:extLst>
          </p:cNvPr>
          <p:cNvSpPr txBox="1"/>
          <p:nvPr/>
        </p:nvSpPr>
        <p:spPr>
          <a:xfrm>
            <a:off x="400051" y="6257605"/>
            <a:ext cx="6434926" cy="307777"/>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000000"/>
                </a:solidFill>
                <a:latin typeface="Arial" panose="020B0604020202020204" pitchFamily="34" charset="0"/>
                <a:cs typeface="Arial" panose="020B0604020202020204" pitchFamily="34" charset="0"/>
              </a:rPr>
              <a:t>Legend |       Primary criteria      Secondary criteria      Additional Factors</a:t>
            </a:r>
            <a:endParaRPr lang="en-US" sz="1400" strike="sngStrike" dirty="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grpSp>
        <p:nvGrpSpPr>
          <p:cNvPr id="111" name="Group 110">
            <a:extLst>
              <a:ext uri="{FF2B5EF4-FFF2-40B4-BE49-F238E27FC236}">
                <a16:creationId xmlns:a16="http://schemas.microsoft.com/office/drawing/2014/main" id="{DF2B4654-4794-40E4-954F-CA207A9889FE}"/>
              </a:ext>
            </a:extLst>
          </p:cNvPr>
          <p:cNvGrpSpPr>
            <a:grpSpLocks noChangeAspect="1"/>
          </p:cNvGrpSpPr>
          <p:nvPr/>
        </p:nvGrpSpPr>
        <p:grpSpPr>
          <a:xfrm>
            <a:off x="4510313" y="6274959"/>
            <a:ext cx="236281" cy="236281"/>
            <a:chOff x="5961063" y="3294063"/>
            <a:chExt cx="269875" cy="269875"/>
          </a:xfrm>
        </p:grpSpPr>
        <p:sp>
          <p:nvSpPr>
            <p:cNvPr id="112" name="Oval 14">
              <a:extLst>
                <a:ext uri="{FF2B5EF4-FFF2-40B4-BE49-F238E27FC236}">
                  <a16:creationId xmlns:a16="http://schemas.microsoft.com/office/drawing/2014/main" id="{B7F7E8BD-76AC-419F-ADB1-A2BA5A0903FD}"/>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15">
              <a:extLst>
                <a:ext uri="{FF2B5EF4-FFF2-40B4-BE49-F238E27FC236}">
                  <a16:creationId xmlns:a16="http://schemas.microsoft.com/office/drawing/2014/main" id="{3E811F70-FFAF-4E5F-8751-AB517DA0F50B}"/>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4" name="Group 113">
            <a:extLst>
              <a:ext uri="{FF2B5EF4-FFF2-40B4-BE49-F238E27FC236}">
                <a16:creationId xmlns:a16="http://schemas.microsoft.com/office/drawing/2014/main" id="{CFE8A181-084C-4A48-8FE4-71522B1375D2}"/>
              </a:ext>
            </a:extLst>
          </p:cNvPr>
          <p:cNvGrpSpPr>
            <a:grpSpLocks noChangeAspect="1"/>
          </p:cNvGrpSpPr>
          <p:nvPr/>
        </p:nvGrpSpPr>
        <p:grpSpPr>
          <a:xfrm>
            <a:off x="4421997" y="4627293"/>
            <a:ext cx="236281" cy="236281"/>
            <a:chOff x="1854516" y="3463925"/>
            <a:chExt cx="269875" cy="269875"/>
          </a:xfrm>
        </p:grpSpPr>
        <p:sp>
          <p:nvSpPr>
            <p:cNvPr id="115" name="Oval 14">
              <a:extLst>
                <a:ext uri="{FF2B5EF4-FFF2-40B4-BE49-F238E27FC236}">
                  <a16:creationId xmlns:a16="http://schemas.microsoft.com/office/drawing/2014/main" id="{2FCB6C0E-B416-4581-9CC1-D556379BC6B5}"/>
                </a:ext>
              </a:extLst>
            </p:cNvPr>
            <p:cNvSpPr>
              <a:spLocks noChangeArrowheads="1"/>
            </p:cNvSpPr>
            <p:nvPr/>
          </p:nvSpPr>
          <p:spPr bwMode="auto">
            <a:xfrm>
              <a:off x="1854516" y="3463925"/>
              <a:ext cx="269875" cy="269875"/>
            </a:xfrm>
            <a:prstGeom prst="ellipse">
              <a:avLst/>
            </a:prstGeom>
            <a:solidFill>
              <a:srgbClr val="6E6F73">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6" name="Freeform 15">
              <a:extLst>
                <a:ext uri="{FF2B5EF4-FFF2-40B4-BE49-F238E27FC236}">
                  <a16:creationId xmlns:a16="http://schemas.microsoft.com/office/drawing/2014/main" id="{871F8891-BD35-424F-83FF-4F1D641983F2}"/>
                </a:ext>
              </a:extLst>
            </p:cNvPr>
            <p:cNvSpPr>
              <a:spLocks noEditPoints="1"/>
            </p:cNvSpPr>
            <p:nvPr/>
          </p:nvSpPr>
          <p:spPr bwMode="auto">
            <a:xfrm>
              <a:off x="1911666"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17" name="Group 116">
            <a:extLst>
              <a:ext uri="{FF2B5EF4-FFF2-40B4-BE49-F238E27FC236}">
                <a16:creationId xmlns:a16="http://schemas.microsoft.com/office/drawing/2014/main" id="{82AEA990-1DEB-4D9A-922C-736DDB846AD9}"/>
              </a:ext>
            </a:extLst>
          </p:cNvPr>
          <p:cNvGrpSpPr>
            <a:grpSpLocks noChangeAspect="1"/>
          </p:cNvGrpSpPr>
          <p:nvPr/>
        </p:nvGrpSpPr>
        <p:grpSpPr>
          <a:xfrm>
            <a:off x="2752451" y="6293352"/>
            <a:ext cx="236281" cy="236281"/>
            <a:chOff x="1854516" y="3463925"/>
            <a:chExt cx="269875" cy="269875"/>
          </a:xfrm>
        </p:grpSpPr>
        <p:sp>
          <p:nvSpPr>
            <p:cNvPr id="118" name="Oval 14">
              <a:extLst>
                <a:ext uri="{FF2B5EF4-FFF2-40B4-BE49-F238E27FC236}">
                  <a16:creationId xmlns:a16="http://schemas.microsoft.com/office/drawing/2014/main" id="{11892906-17AD-4CF4-B2B9-28F9A365825C}"/>
                </a:ext>
              </a:extLst>
            </p:cNvPr>
            <p:cNvSpPr>
              <a:spLocks noChangeArrowheads="1"/>
            </p:cNvSpPr>
            <p:nvPr/>
          </p:nvSpPr>
          <p:spPr bwMode="auto">
            <a:xfrm>
              <a:off x="1854516" y="3463925"/>
              <a:ext cx="269875" cy="269875"/>
            </a:xfrm>
            <a:prstGeom prst="ellipse">
              <a:avLst/>
            </a:prstGeom>
            <a:solidFill>
              <a:srgbClr val="6E6F73">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9" name="Freeform 15">
              <a:extLst>
                <a:ext uri="{FF2B5EF4-FFF2-40B4-BE49-F238E27FC236}">
                  <a16:creationId xmlns:a16="http://schemas.microsoft.com/office/drawing/2014/main" id="{E985F546-9939-4CD1-ACD7-6725A3176975}"/>
                </a:ext>
              </a:extLst>
            </p:cNvPr>
            <p:cNvSpPr>
              <a:spLocks noEditPoints="1"/>
            </p:cNvSpPr>
            <p:nvPr/>
          </p:nvSpPr>
          <p:spPr bwMode="auto">
            <a:xfrm>
              <a:off x="1911666"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20" name="Group 119">
            <a:extLst>
              <a:ext uri="{FF2B5EF4-FFF2-40B4-BE49-F238E27FC236}">
                <a16:creationId xmlns:a16="http://schemas.microsoft.com/office/drawing/2014/main" id="{2739D372-F927-4AC2-8826-62D4589A7DF8}"/>
              </a:ext>
            </a:extLst>
          </p:cNvPr>
          <p:cNvGrpSpPr>
            <a:grpSpLocks noChangeAspect="1"/>
          </p:cNvGrpSpPr>
          <p:nvPr/>
        </p:nvGrpSpPr>
        <p:grpSpPr>
          <a:xfrm>
            <a:off x="8316660" y="4905124"/>
            <a:ext cx="236281" cy="236281"/>
            <a:chOff x="1854516" y="3463925"/>
            <a:chExt cx="269875" cy="269875"/>
          </a:xfrm>
        </p:grpSpPr>
        <p:sp>
          <p:nvSpPr>
            <p:cNvPr id="121" name="Oval 14">
              <a:extLst>
                <a:ext uri="{FF2B5EF4-FFF2-40B4-BE49-F238E27FC236}">
                  <a16:creationId xmlns:a16="http://schemas.microsoft.com/office/drawing/2014/main" id="{57D208BF-9CBA-4C14-A0D8-7ED2086B84C8}"/>
                </a:ext>
              </a:extLst>
            </p:cNvPr>
            <p:cNvSpPr>
              <a:spLocks noChangeArrowheads="1"/>
            </p:cNvSpPr>
            <p:nvPr/>
          </p:nvSpPr>
          <p:spPr bwMode="auto">
            <a:xfrm>
              <a:off x="1854516" y="3463925"/>
              <a:ext cx="269875" cy="269875"/>
            </a:xfrm>
            <a:prstGeom prst="ellipse">
              <a:avLst/>
            </a:prstGeom>
            <a:solidFill>
              <a:srgbClr val="6E6F73">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2" name="Freeform 15">
              <a:extLst>
                <a:ext uri="{FF2B5EF4-FFF2-40B4-BE49-F238E27FC236}">
                  <a16:creationId xmlns:a16="http://schemas.microsoft.com/office/drawing/2014/main" id="{E1289523-DEC7-461E-BE7C-516531703E52}"/>
                </a:ext>
              </a:extLst>
            </p:cNvPr>
            <p:cNvSpPr>
              <a:spLocks noEditPoints="1"/>
            </p:cNvSpPr>
            <p:nvPr/>
          </p:nvSpPr>
          <p:spPr bwMode="auto">
            <a:xfrm>
              <a:off x="1911666"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23" name="Group 122">
            <a:extLst>
              <a:ext uri="{FF2B5EF4-FFF2-40B4-BE49-F238E27FC236}">
                <a16:creationId xmlns:a16="http://schemas.microsoft.com/office/drawing/2014/main" id="{0DCEE9EC-DEAC-41CD-9A48-14B5F34AAF86}"/>
              </a:ext>
            </a:extLst>
          </p:cNvPr>
          <p:cNvGrpSpPr>
            <a:grpSpLocks noChangeAspect="1"/>
          </p:cNvGrpSpPr>
          <p:nvPr/>
        </p:nvGrpSpPr>
        <p:grpSpPr>
          <a:xfrm>
            <a:off x="8316660" y="4627293"/>
            <a:ext cx="236281" cy="236281"/>
            <a:chOff x="1854516" y="3463925"/>
            <a:chExt cx="269875" cy="269875"/>
          </a:xfrm>
        </p:grpSpPr>
        <p:sp>
          <p:nvSpPr>
            <p:cNvPr id="124" name="Oval 14">
              <a:extLst>
                <a:ext uri="{FF2B5EF4-FFF2-40B4-BE49-F238E27FC236}">
                  <a16:creationId xmlns:a16="http://schemas.microsoft.com/office/drawing/2014/main" id="{5ED3B8E5-6E90-49B1-9265-1F8099443AE2}"/>
                </a:ext>
              </a:extLst>
            </p:cNvPr>
            <p:cNvSpPr>
              <a:spLocks noChangeArrowheads="1"/>
            </p:cNvSpPr>
            <p:nvPr/>
          </p:nvSpPr>
          <p:spPr bwMode="auto">
            <a:xfrm>
              <a:off x="1854516" y="3463925"/>
              <a:ext cx="269875" cy="269875"/>
            </a:xfrm>
            <a:prstGeom prst="ellipse">
              <a:avLst/>
            </a:prstGeom>
            <a:solidFill>
              <a:srgbClr val="6E6F73">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5" name="Freeform 15">
              <a:extLst>
                <a:ext uri="{FF2B5EF4-FFF2-40B4-BE49-F238E27FC236}">
                  <a16:creationId xmlns:a16="http://schemas.microsoft.com/office/drawing/2014/main" id="{1CE08111-FC75-45EA-9AAF-969A145EB6BF}"/>
                </a:ext>
              </a:extLst>
            </p:cNvPr>
            <p:cNvSpPr>
              <a:spLocks noEditPoints="1"/>
            </p:cNvSpPr>
            <p:nvPr/>
          </p:nvSpPr>
          <p:spPr bwMode="auto">
            <a:xfrm>
              <a:off x="1911666"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26" name="Group 125">
            <a:extLst>
              <a:ext uri="{FF2B5EF4-FFF2-40B4-BE49-F238E27FC236}">
                <a16:creationId xmlns:a16="http://schemas.microsoft.com/office/drawing/2014/main" id="{7068C1EC-1F8F-407A-B2F8-8D9481E3A91A}"/>
              </a:ext>
            </a:extLst>
          </p:cNvPr>
          <p:cNvGrpSpPr>
            <a:grpSpLocks noChangeAspect="1"/>
          </p:cNvGrpSpPr>
          <p:nvPr/>
        </p:nvGrpSpPr>
        <p:grpSpPr>
          <a:xfrm>
            <a:off x="4421997" y="5460784"/>
            <a:ext cx="236281" cy="236281"/>
            <a:chOff x="5961063" y="3294063"/>
            <a:chExt cx="269875" cy="269875"/>
          </a:xfrm>
        </p:grpSpPr>
        <p:sp>
          <p:nvSpPr>
            <p:cNvPr id="127" name="Oval 14">
              <a:extLst>
                <a:ext uri="{FF2B5EF4-FFF2-40B4-BE49-F238E27FC236}">
                  <a16:creationId xmlns:a16="http://schemas.microsoft.com/office/drawing/2014/main" id="{E63E2C84-3215-4ECC-9921-744D75F13333}"/>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5">
              <a:extLst>
                <a:ext uri="{FF2B5EF4-FFF2-40B4-BE49-F238E27FC236}">
                  <a16:creationId xmlns:a16="http://schemas.microsoft.com/office/drawing/2014/main" id="{F4248EF1-27B7-431C-A7F5-69C57319758C}"/>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29" name="Group 128">
            <a:extLst>
              <a:ext uri="{FF2B5EF4-FFF2-40B4-BE49-F238E27FC236}">
                <a16:creationId xmlns:a16="http://schemas.microsoft.com/office/drawing/2014/main" id="{2E8ED4EE-FF72-49E5-BB09-8BB7D4BCFE49}"/>
              </a:ext>
            </a:extLst>
          </p:cNvPr>
          <p:cNvGrpSpPr>
            <a:grpSpLocks noChangeAspect="1"/>
          </p:cNvGrpSpPr>
          <p:nvPr/>
        </p:nvGrpSpPr>
        <p:grpSpPr>
          <a:xfrm>
            <a:off x="4421997" y="5182955"/>
            <a:ext cx="236281" cy="236281"/>
            <a:chOff x="5961063" y="3294063"/>
            <a:chExt cx="269875" cy="269875"/>
          </a:xfrm>
        </p:grpSpPr>
        <p:sp>
          <p:nvSpPr>
            <p:cNvPr id="130" name="Oval 14">
              <a:extLst>
                <a:ext uri="{FF2B5EF4-FFF2-40B4-BE49-F238E27FC236}">
                  <a16:creationId xmlns:a16="http://schemas.microsoft.com/office/drawing/2014/main" id="{34AAF859-6DC9-4E18-8B8D-F8AE981E2CDF}"/>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5">
              <a:extLst>
                <a:ext uri="{FF2B5EF4-FFF2-40B4-BE49-F238E27FC236}">
                  <a16:creationId xmlns:a16="http://schemas.microsoft.com/office/drawing/2014/main" id="{06040760-F50A-4051-A7B7-4B8B4444FD42}"/>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32" name="Group 131">
            <a:extLst>
              <a:ext uri="{FF2B5EF4-FFF2-40B4-BE49-F238E27FC236}">
                <a16:creationId xmlns:a16="http://schemas.microsoft.com/office/drawing/2014/main" id="{83405960-DEF8-444F-A16F-31C468D21981}"/>
              </a:ext>
            </a:extLst>
          </p:cNvPr>
          <p:cNvGrpSpPr/>
          <p:nvPr/>
        </p:nvGrpSpPr>
        <p:grpSpPr>
          <a:xfrm>
            <a:off x="222552" y="1409488"/>
            <a:ext cx="3802743" cy="4604229"/>
            <a:chOff x="554655" y="1349063"/>
            <a:chExt cx="3704950" cy="4576314"/>
          </a:xfrm>
        </p:grpSpPr>
        <p:sp>
          <p:nvSpPr>
            <p:cNvPr id="133" name="Rectangle 132">
              <a:extLst>
                <a:ext uri="{FF2B5EF4-FFF2-40B4-BE49-F238E27FC236}">
                  <a16:creationId xmlns:a16="http://schemas.microsoft.com/office/drawing/2014/main" id="{8AE9324E-A1D1-4557-B72B-248F81F7E430}"/>
                </a:ext>
              </a:extLst>
            </p:cNvPr>
            <p:cNvSpPr/>
            <p:nvPr/>
          </p:nvSpPr>
          <p:spPr>
            <a:xfrm>
              <a:off x="554655" y="1357974"/>
              <a:ext cx="3381471" cy="4567403"/>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5E7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rgbClr val="000000"/>
                  </a:solidFill>
                  <a:latin typeface="Arial" panose="020B0604020202020204" pitchFamily="34" charset="0"/>
                  <a:cs typeface="Arial" panose="020B0604020202020204" pitchFamily="34" charset="0"/>
                </a:rPr>
                <a:t>Process must first assess which locations have one or more proposals that meet two criteria:</a:t>
              </a:r>
            </a:p>
            <a:p>
              <a:pPr marL="342900" indent="-342900">
                <a:buFont typeface="+mj-lt"/>
                <a:buAutoNum type="arabicPeriod"/>
              </a:pPr>
              <a:r>
                <a:rPr lang="en-US" sz="1600" dirty="0">
                  <a:solidFill>
                    <a:srgbClr val="000000"/>
                  </a:solidFill>
                  <a:latin typeface="Arial" panose="020B0604020202020204" pitchFamily="34" charset="0"/>
                  <a:cs typeface="Arial" panose="020B0604020202020204" pitchFamily="34" charset="0"/>
                </a:rPr>
                <a:t>Satisfy subgrantee requirements</a:t>
              </a:r>
            </a:p>
            <a:p>
              <a:pPr marL="342900" indent="-342900">
                <a:buFont typeface="+mj-lt"/>
                <a:buAutoNum type="arabicPeriod"/>
              </a:pPr>
              <a:r>
                <a:rPr lang="en-US" sz="1600" dirty="0">
                  <a:solidFill>
                    <a:srgbClr val="000000"/>
                  </a:solidFill>
                  <a:latin typeface="Arial" panose="020B0604020202020204" pitchFamily="34" charset="0"/>
                  <a:cs typeface="Arial" panose="020B0604020202020204" pitchFamily="34" charset="0"/>
                </a:rPr>
                <a:t>Priority Broadband Projects </a:t>
              </a:r>
            </a:p>
            <a:p>
              <a:pPr marL="342900" indent="-342900">
                <a:buFont typeface="+mj-lt"/>
                <a:buAutoNum type="arabicPeriod"/>
              </a:pPr>
              <a:endParaRPr lang="en-US" sz="10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Priority Broadband Projects are projects that will rely entirely on </a:t>
              </a:r>
              <a:r>
                <a:rPr lang="en-US" sz="1600" dirty="0">
                  <a:solidFill>
                    <a:srgbClr val="0A3161"/>
                  </a:solidFill>
                  <a:latin typeface="Arial" panose="020B0604020202020204" pitchFamily="34" charset="0"/>
                  <a:cs typeface="Arial" panose="020B0604020202020204" pitchFamily="34" charset="0"/>
                </a:rPr>
                <a:t>fiber-optic technology </a:t>
              </a:r>
              <a:r>
                <a:rPr lang="en-US" sz="1600" dirty="0">
                  <a:solidFill>
                    <a:srgbClr val="000000"/>
                  </a:solidFill>
                  <a:latin typeface="Arial" panose="020B0604020202020204" pitchFamily="34" charset="0"/>
                  <a:cs typeface="Arial" panose="020B0604020202020204" pitchFamily="34" charset="0"/>
                </a:rPr>
                <a:t>to reach end-user premises </a:t>
              </a:r>
            </a:p>
            <a:p>
              <a:pPr marL="342900" indent="-342900">
                <a:buFont typeface="+mj-lt"/>
                <a:buAutoNum type="arabicPeriod"/>
              </a:pPr>
              <a:endParaRPr lang="en-US" sz="1000" dirty="0">
                <a:solidFill>
                  <a:srgbClr val="000000"/>
                </a:solidFill>
                <a:latin typeface="Arial" panose="020B0604020202020204" pitchFamily="34" charset="0"/>
                <a:cs typeface="Arial" panose="020B0604020202020204" pitchFamily="34" charset="0"/>
              </a:endParaRPr>
            </a:p>
            <a:p>
              <a:r>
                <a:rPr lang="en-US" sz="1600" i="0" u="sng" dirty="0">
                  <a:solidFill>
                    <a:srgbClr val="000000"/>
                  </a:solidFill>
                  <a:effectLst/>
                  <a:latin typeface="Arial"/>
                  <a:cs typeface="Arial"/>
                </a:rPr>
                <a:t>Except that</a:t>
              </a:r>
              <a:r>
                <a:rPr lang="en-US" sz="1600" i="0" dirty="0">
                  <a:solidFill>
                    <a:srgbClr val="000000"/>
                  </a:solidFill>
                  <a:effectLst/>
                  <a:latin typeface="Arial"/>
                  <a:cs typeface="Arial"/>
                </a:rPr>
                <a:t> an Eligible Entity may disqualify any project that </a:t>
              </a:r>
              <a:r>
                <a:rPr lang="en-US" sz="1600" i="1" dirty="0">
                  <a:solidFill>
                    <a:srgbClr val="164484"/>
                  </a:solidFill>
                  <a:effectLst/>
                  <a:latin typeface="Arial"/>
                  <a:cs typeface="Arial"/>
                </a:rPr>
                <a:t>surpasses the Extremely </a:t>
              </a:r>
              <a:r>
                <a:rPr lang="en-US" sz="1600" i="1" dirty="0">
                  <a:solidFill>
                    <a:srgbClr val="164484"/>
                  </a:solidFill>
                  <a:latin typeface="Arial"/>
                  <a:cs typeface="Arial"/>
                </a:rPr>
                <a:t>H</a:t>
              </a:r>
              <a:r>
                <a:rPr lang="en-US" sz="1600" i="1" dirty="0">
                  <a:solidFill>
                    <a:srgbClr val="164484"/>
                  </a:solidFill>
                  <a:effectLst/>
                  <a:latin typeface="Arial"/>
                  <a:cs typeface="Arial"/>
                </a:rPr>
                <a:t>igh Cost Per Location Threshold</a:t>
              </a:r>
            </a:p>
            <a:p>
              <a:pPr marL="342900" indent="-342900">
                <a:buFont typeface="+mj-lt"/>
                <a:buAutoNum type="arabicPeriod"/>
              </a:pPr>
              <a:endParaRPr lang="en-US" sz="1000" dirty="0">
                <a:solidFill>
                  <a:srgbClr val="000000"/>
                </a:solidFill>
                <a:latin typeface="Arial" panose="020B0604020202020204" pitchFamily="34" charset="0"/>
                <a:cs typeface="Arial" panose="020B0604020202020204" pitchFamily="34" charset="0"/>
              </a:endParaRPr>
            </a:p>
            <a:p>
              <a:r>
                <a:rPr lang="en-US" sz="1600" dirty="0">
                  <a:solidFill>
                    <a:srgbClr val="164484"/>
                  </a:solidFill>
                  <a:latin typeface="Arial"/>
                  <a:cs typeface="Arial"/>
                </a:rPr>
                <a:t>Primary criteria </a:t>
              </a:r>
              <a:r>
                <a:rPr lang="en-US" sz="1600" dirty="0">
                  <a:solidFill>
                    <a:srgbClr val="000000"/>
                  </a:solidFill>
                  <a:latin typeface="Arial"/>
                  <a:cs typeface="Arial"/>
                </a:rPr>
                <a:t>must account for </a:t>
              </a:r>
              <a:r>
                <a:rPr lang="en-US" sz="1600" dirty="0">
                  <a:solidFill>
                    <a:srgbClr val="1E4E79"/>
                  </a:solidFill>
                  <a:latin typeface="Arial"/>
                  <a:cs typeface="Arial"/>
                </a:rPr>
                <a:t> </a:t>
              </a:r>
              <a:r>
                <a:rPr lang="en-US" sz="1600" dirty="0">
                  <a:solidFill>
                    <a:srgbClr val="164484"/>
                  </a:solidFill>
                  <a:latin typeface="Arial"/>
                  <a:cs typeface="Arial"/>
                </a:rPr>
                <a:t>≥75%</a:t>
              </a:r>
              <a:r>
                <a:rPr lang="en-US" sz="1600" dirty="0">
                  <a:solidFill>
                    <a:srgbClr val="000000"/>
                  </a:solidFill>
                  <a:latin typeface="Arial"/>
                  <a:cs typeface="Arial"/>
                </a:rPr>
                <a:t> of the total selection criteria available in choosing between proposals</a:t>
              </a:r>
            </a:p>
          </p:txBody>
        </p:sp>
        <p:sp>
          <p:nvSpPr>
            <p:cNvPr id="134" name="Isosceles Triangle 133">
              <a:extLst>
                <a:ext uri="{FF2B5EF4-FFF2-40B4-BE49-F238E27FC236}">
                  <a16:creationId xmlns:a16="http://schemas.microsoft.com/office/drawing/2014/main" id="{27F569AB-D3CC-4569-9E51-8EB69C056405}"/>
                </a:ext>
              </a:extLst>
            </p:cNvPr>
            <p:cNvSpPr/>
            <p:nvPr/>
          </p:nvSpPr>
          <p:spPr>
            <a:xfrm rot="5400000">
              <a:off x="1814165" y="3471026"/>
              <a:ext cx="4567403" cy="323477"/>
            </a:xfrm>
            <a:prstGeom prst="triangle">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grpSp>
      <p:grpSp>
        <p:nvGrpSpPr>
          <p:cNvPr id="135" name="Group 134">
            <a:extLst>
              <a:ext uri="{FF2B5EF4-FFF2-40B4-BE49-F238E27FC236}">
                <a16:creationId xmlns:a16="http://schemas.microsoft.com/office/drawing/2014/main" id="{CD56BAF1-21B2-4F0F-A943-3B50CD473688}"/>
              </a:ext>
            </a:extLst>
          </p:cNvPr>
          <p:cNvGrpSpPr>
            <a:grpSpLocks noChangeAspect="1"/>
          </p:cNvGrpSpPr>
          <p:nvPr/>
        </p:nvGrpSpPr>
        <p:grpSpPr>
          <a:xfrm>
            <a:off x="4421997" y="4349462"/>
            <a:ext cx="236281" cy="236281"/>
            <a:chOff x="982662" y="3463925"/>
            <a:chExt cx="269875" cy="269875"/>
          </a:xfrm>
        </p:grpSpPr>
        <p:sp>
          <p:nvSpPr>
            <p:cNvPr id="136" name="Oval 14">
              <a:extLst>
                <a:ext uri="{FF2B5EF4-FFF2-40B4-BE49-F238E27FC236}">
                  <a16:creationId xmlns:a16="http://schemas.microsoft.com/office/drawing/2014/main" id="{54E348F5-35A7-4BAB-8EF9-2B7AC71E42BD}"/>
                </a:ext>
              </a:extLst>
            </p:cNvPr>
            <p:cNvSpPr>
              <a:spLocks noChangeArrowheads="1"/>
            </p:cNvSpPr>
            <p:nvPr/>
          </p:nvSpPr>
          <p:spPr bwMode="auto">
            <a:xfrm>
              <a:off x="982662" y="3463925"/>
              <a:ext cx="269875" cy="269875"/>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sp>
          <p:nvSpPr>
            <p:cNvPr id="137" name="Freeform 15">
              <a:extLst>
                <a:ext uri="{FF2B5EF4-FFF2-40B4-BE49-F238E27FC236}">
                  <a16:creationId xmlns:a16="http://schemas.microsoft.com/office/drawing/2014/main" id="{062F5AC9-C34C-4347-8827-C834946A60FA}"/>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grpSp>
      <p:grpSp>
        <p:nvGrpSpPr>
          <p:cNvPr id="138" name="Group 137">
            <a:extLst>
              <a:ext uri="{FF2B5EF4-FFF2-40B4-BE49-F238E27FC236}">
                <a16:creationId xmlns:a16="http://schemas.microsoft.com/office/drawing/2014/main" id="{9DD4AB73-C997-4099-8586-C0834FC8986F}"/>
              </a:ext>
            </a:extLst>
          </p:cNvPr>
          <p:cNvGrpSpPr>
            <a:grpSpLocks noChangeAspect="1"/>
          </p:cNvGrpSpPr>
          <p:nvPr/>
        </p:nvGrpSpPr>
        <p:grpSpPr>
          <a:xfrm>
            <a:off x="4421997" y="4905124"/>
            <a:ext cx="236281" cy="236281"/>
            <a:chOff x="5961063" y="3294063"/>
            <a:chExt cx="269875" cy="269875"/>
          </a:xfrm>
        </p:grpSpPr>
        <p:sp>
          <p:nvSpPr>
            <p:cNvPr id="139" name="Oval 14">
              <a:extLst>
                <a:ext uri="{FF2B5EF4-FFF2-40B4-BE49-F238E27FC236}">
                  <a16:creationId xmlns:a16="http://schemas.microsoft.com/office/drawing/2014/main" id="{FA42699C-9F67-4116-A596-4F7BAF8AC0A5}"/>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15">
              <a:extLst>
                <a:ext uri="{FF2B5EF4-FFF2-40B4-BE49-F238E27FC236}">
                  <a16:creationId xmlns:a16="http://schemas.microsoft.com/office/drawing/2014/main" id="{D01CED7D-8576-4C60-B1BE-D1986BB128C8}"/>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40">
            <a:extLst>
              <a:ext uri="{FF2B5EF4-FFF2-40B4-BE49-F238E27FC236}">
                <a16:creationId xmlns:a16="http://schemas.microsoft.com/office/drawing/2014/main" id="{D9CC8177-9D1A-44C4-A0BD-3F53D24A0613}"/>
              </a:ext>
            </a:extLst>
          </p:cNvPr>
          <p:cNvGrpSpPr>
            <a:grpSpLocks noChangeAspect="1"/>
          </p:cNvGrpSpPr>
          <p:nvPr/>
        </p:nvGrpSpPr>
        <p:grpSpPr>
          <a:xfrm>
            <a:off x="8316660" y="4349462"/>
            <a:ext cx="236281" cy="236281"/>
            <a:chOff x="982662" y="3463925"/>
            <a:chExt cx="269875" cy="269875"/>
          </a:xfrm>
        </p:grpSpPr>
        <p:sp>
          <p:nvSpPr>
            <p:cNvPr id="142" name="Oval 14">
              <a:extLst>
                <a:ext uri="{FF2B5EF4-FFF2-40B4-BE49-F238E27FC236}">
                  <a16:creationId xmlns:a16="http://schemas.microsoft.com/office/drawing/2014/main" id="{8694B6A5-56AA-4CC2-BCDE-528A578D7ED9}"/>
                </a:ext>
              </a:extLst>
            </p:cNvPr>
            <p:cNvSpPr>
              <a:spLocks noChangeArrowheads="1"/>
            </p:cNvSpPr>
            <p:nvPr/>
          </p:nvSpPr>
          <p:spPr bwMode="auto">
            <a:xfrm>
              <a:off x="982662" y="3463925"/>
              <a:ext cx="269875" cy="269875"/>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sp>
          <p:nvSpPr>
            <p:cNvPr id="143" name="Freeform 15">
              <a:extLst>
                <a:ext uri="{FF2B5EF4-FFF2-40B4-BE49-F238E27FC236}">
                  <a16:creationId xmlns:a16="http://schemas.microsoft.com/office/drawing/2014/main" id="{C474232D-B772-4768-ADE9-9A397E09DAD3}"/>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grpSp>
      <p:grpSp>
        <p:nvGrpSpPr>
          <p:cNvPr id="144" name="Group 143">
            <a:extLst>
              <a:ext uri="{FF2B5EF4-FFF2-40B4-BE49-F238E27FC236}">
                <a16:creationId xmlns:a16="http://schemas.microsoft.com/office/drawing/2014/main" id="{5F07C716-DC65-452F-B84F-3BB317282891}"/>
              </a:ext>
            </a:extLst>
          </p:cNvPr>
          <p:cNvGrpSpPr/>
          <p:nvPr/>
        </p:nvGrpSpPr>
        <p:grpSpPr>
          <a:xfrm>
            <a:off x="8316660" y="5182955"/>
            <a:ext cx="236281" cy="801202"/>
            <a:chOff x="8316660" y="5409887"/>
            <a:chExt cx="236281" cy="801202"/>
          </a:xfrm>
        </p:grpSpPr>
        <p:grpSp>
          <p:nvGrpSpPr>
            <p:cNvPr id="145" name="Group 144">
              <a:extLst>
                <a:ext uri="{FF2B5EF4-FFF2-40B4-BE49-F238E27FC236}">
                  <a16:creationId xmlns:a16="http://schemas.microsoft.com/office/drawing/2014/main" id="{40A3AB8C-7869-4B1F-884B-86F65A822FE3}"/>
                </a:ext>
              </a:extLst>
            </p:cNvPr>
            <p:cNvGrpSpPr>
              <a:grpSpLocks noChangeAspect="1"/>
            </p:cNvGrpSpPr>
            <p:nvPr/>
          </p:nvGrpSpPr>
          <p:grpSpPr>
            <a:xfrm>
              <a:off x="8316660" y="5974808"/>
              <a:ext cx="236281" cy="236281"/>
              <a:chOff x="5961063" y="3294063"/>
              <a:chExt cx="269875" cy="269875"/>
            </a:xfrm>
          </p:grpSpPr>
          <p:sp>
            <p:nvSpPr>
              <p:cNvPr id="152" name="Oval 14">
                <a:extLst>
                  <a:ext uri="{FF2B5EF4-FFF2-40B4-BE49-F238E27FC236}">
                    <a16:creationId xmlns:a16="http://schemas.microsoft.com/office/drawing/2014/main" id="{4B87AFF9-10C7-4833-9989-6A1A8AADA95F}"/>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15">
                <a:extLst>
                  <a:ext uri="{FF2B5EF4-FFF2-40B4-BE49-F238E27FC236}">
                    <a16:creationId xmlns:a16="http://schemas.microsoft.com/office/drawing/2014/main" id="{94D9E8BA-EFE7-45B5-BAEB-04D5C19F55C2}"/>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6" name="Group 145">
              <a:extLst>
                <a:ext uri="{FF2B5EF4-FFF2-40B4-BE49-F238E27FC236}">
                  <a16:creationId xmlns:a16="http://schemas.microsoft.com/office/drawing/2014/main" id="{9EA5C38A-1F55-4424-9AE0-D0B653ECD709}"/>
                </a:ext>
              </a:extLst>
            </p:cNvPr>
            <p:cNvGrpSpPr>
              <a:grpSpLocks noChangeAspect="1"/>
            </p:cNvGrpSpPr>
            <p:nvPr/>
          </p:nvGrpSpPr>
          <p:grpSpPr>
            <a:xfrm>
              <a:off x="8316660" y="5692347"/>
              <a:ext cx="236281" cy="236281"/>
              <a:chOff x="5961063" y="3294063"/>
              <a:chExt cx="269875" cy="269875"/>
            </a:xfrm>
          </p:grpSpPr>
          <p:sp>
            <p:nvSpPr>
              <p:cNvPr id="150" name="Oval 14">
                <a:extLst>
                  <a:ext uri="{FF2B5EF4-FFF2-40B4-BE49-F238E27FC236}">
                    <a16:creationId xmlns:a16="http://schemas.microsoft.com/office/drawing/2014/main" id="{9E335532-222B-4EFF-93F3-C459FBD52C4A}"/>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15">
                <a:extLst>
                  <a:ext uri="{FF2B5EF4-FFF2-40B4-BE49-F238E27FC236}">
                    <a16:creationId xmlns:a16="http://schemas.microsoft.com/office/drawing/2014/main" id="{ACC68ECE-A05C-4B15-9BF4-CB89372BFFDA}"/>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7" name="Group 146">
              <a:extLst>
                <a:ext uri="{FF2B5EF4-FFF2-40B4-BE49-F238E27FC236}">
                  <a16:creationId xmlns:a16="http://schemas.microsoft.com/office/drawing/2014/main" id="{76F3BF78-F0BC-415E-B7D5-B7491D36A700}"/>
                </a:ext>
              </a:extLst>
            </p:cNvPr>
            <p:cNvGrpSpPr>
              <a:grpSpLocks noChangeAspect="1"/>
            </p:cNvGrpSpPr>
            <p:nvPr/>
          </p:nvGrpSpPr>
          <p:grpSpPr>
            <a:xfrm>
              <a:off x="8316660" y="5409887"/>
              <a:ext cx="236281" cy="236281"/>
              <a:chOff x="5961063" y="3294063"/>
              <a:chExt cx="269875" cy="269875"/>
            </a:xfrm>
          </p:grpSpPr>
          <p:sp>
            <p:nvSpPr>
              <p:cNvPr id="148" name="Oval 14">
                <a:extLst>
                  <a:ext uri="{FF2B5EF4-FFF2-40B4-BE49-F238E27FC236}">
                    <a16:creationId xmlns:a16="http://schemas.microsoft.com/office/drawing/2014/main" id="{390858E8-C720-43F6-854C-8B9CDB9F09DC}"/>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15">
                <a:extLst>
                  <a:ext uri="{FF2B5EF4-FFF2-40B4-BE49-F238E27FC236}">
                    <a16:creationId xmlns:a16="http://schemas.microsoft.com/office/drawing/2014/main" id="{5C641BC3-FCBD-439C-B42D-E1D5BA6EE5DD}"/>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72" name="Oval 50">
            <a:extLst>
              <a:ext uri="{FF2B5EF4-FFF2-40B4-BE49-F238E27FC236}">
                <a16:creationId xmlns:a16="http://schemas.microsoft.com/office/drawing/2014/main" id="{69BFB5F5-E334-435D-9ECE-4B7945BE574E}"/>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pic>
        <p:nvPicPr>
          <p:cNvPr id="70" name="Picture 69" descr="A blue sign with white text&#10;&#10;Description automatically generated with low confidence">
            <a:extLst>
              <a:ext uri="{FF2B5EF4-FFF2-40B4-BE49-F238E27FC236}">
                <a16:creationId xmlns:a16="http://schemas.microsoft.com/office/drawing/2014/main" id="{CB427E03-85E3-4CC6-8D37-995CE021A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132901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B49-B945-4B35-89F6-F1D737BC98DB}"/>
              </a:ext>
            </a:extLst>
          </p:cNvPr>
          <p:cNvSpPr>
            <a:spLocks noGrp="1"/>
          </p:cNvSpPr>
          <p:nvPr>
            <p:ph type="title"/>
          </p:nvPr>
        </p:nvSpPr>
        <p:spPr/>
        <p:txBody>
          <a:bodyPr vert="horz"/>
          <a:lstStyle/>
          <a:p>
            <a:r>
              <a:rPr lang="en-US" dirty="0"/>
              <a:t>Introduction</a:t>
            </a:r>
          </a:p>
        </p:txBody>
      </p:sp>
      <p:pic>
        <p:nvPicPr>
          <p:cNvPr id="4" name="Picture 3" descr="A blue sign with white text&#10;&#10;Description automatically generated with low confidence">
            <a:extLst>
              <a:ext uri="{FF2B5EF4-FFF2-40B4-BE49-F238E27FC236}">
                <a16:creationId xmlns:a16="http://schemas.microsoft.com/office/drawing/2014/main" id="{E9121213-F6A3-4DE2-8F56-3683F671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424214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387882"/>
            <a:ext cx="9976848" cy="566735"/>
          </a:xfrm>
          <a:prstGeom prst="rect">
            <a:avLst/>
          </a:prstGeom>
        </p:spPr>
        <p:txBody>
          <a:bodyPr vert="horz">
            <a:noAutofit/>
          </a:bodyPr>
          <a:lstStyle/>
          <a:p>
            <a:r>
              <a:rPr lang="en-US" sz="2700" b="1" cap="none" dirty="0">
                <a:solidFill>
                  <a:srgbClr val="164484"/>
                </a:solidFill>
              </a:rPr>
              <a:t>Initial Proposal | </a:t>
            </a:r>
            <a:r>
              <a:rPr lang="en-US" sz="2700" cap="none" dirty="0">
                <a:solidFill>
                  <a:srgbClr val="164484"/>
                </a:solidFill>
              </a:rPr>
              <a:t>Eligible Entity must identify "Extremely High Cost per Location Threshold" </a:t>
            </a:r>
          </a:p>
        </p:txBody>
      </p:sp>
      <p:sp>
        <p:nvSpPr>
          <p:cNvPr id="25" name="ee4pContent1">
            <a:extLst>
              <a:ext uri="{FF2B5EF4-FFF2-40B4-BE49-F238E27FC236}">
                <a16:creationId xmlns:a16="http://schemas.microsoft.com/office/drawing/2014/main" id="{0172AB66-B313-4658-95B4-D673816B45F2}"/>
              </a:ext>
            </a:extLst>
          </p:cNvPr>
          <p:cNvSpPr txBox="1"/>
          <p:nvPr/>
        </p:nvSpPr>
        <p:spPr>
          <a:xfrm>
            <a:off x="399426" y="3228725"/>
            <a:ext cx="5205160"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spcAft>
                <a:spcPts val="1200"/>
              </a:spcAft>
            </a:pPr>
            <a:r>
              <a:rPr lang="en-US" sz="1600" dirty="0"/>
              <a:t>The Extremely High Cost per Location Threshold is a BEAD subsidy cost per location above which an Eligible Entity may decline to select a proposal if an alternative technology meeting would be less expensive</a:t>
            </a:r>
          </a:p>
          <a:p>
            <a:pPr>
              <a:spcAft>
                <a:spcPts val="1200"/>
              </a:spcAft>
            </a:pPr>
            <a:r>
              <a:rPr lang="en-US" sz="1600" dirty="0"/>
              <a:t>In the Initial Proposal, Eligible Entities must identify or detail a process for identifying an Extremely High Cost Per Location Threshold</a:t>
            </a:r>
          </a:p>
          <a:p>
            <a:pPr>
              <a:spcAft>
                <a:spcPts val="1200"/>
              </a:spcAft>
            </a:pPr>
            <a:r>
              <a:rPr lang="en-US" sz="1600" dirty="0" err="1"/>
              <a:t>NTIA</a:t>
            </a:r>
            <a:r>
              <a:rPr lang="en-US" sz="1600" dirty="0"/>
              <a:t> expects Eligible Entities to set the Extremely High Cost Per Location Threshold as high as possible to help ensure that end-to-end fiber projects are deployed wherever feasible</a:t>
            </a:r>
          </a:p>
          <a:p>
            <a:pPr>
              <a:spcAft>
                <a:spcPts val="1200"/>
              </a:spcAft>
            </a:pPr>
            <a:endParaRPr lang="en-US" sz="1600" dirty="0"/>
          </a:p>
        </p:txBody>
      </p:sp>
      <p:sp>
        <p:nvSpPr>
          <p:cNvPr id="26" name="ee4pContent2">
            <a:extLst>
              <a:ext uri="{FF2B5EF4-FFF2-40B4-BE49-F238E27FC236}">
                <a16:creationId xmlns:a16="http://schemas.microsoft.com/office/drawing/2014/main" id="{FFE296A0-71E9-4516-BFE8-F94212186356}"/>
              </a:ext>
            </a:extLst>
          </p:cNvPr>
          <p:cNvSpPr txBox="1"/>
          <p:nvPr/>
        </p:nvSpPr>
        <p:spPr>
          <a:xfrm>
            <a:off x="6586636" y="3228725"/>
            <a:ext cx="5205160"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spcAft>
                <a:spcPts val="1200"/>
              </a:spcAft>
            </a:pPr>
            <a:r>
              <a:rPr lang="en-US" sz="1600" dirty="0"/>
              <a:t>An Eligible Entity may decline a proposal that requires a BEAD subsidy that exceeds the threshold if an alternative technology meeting the program’s technical requirements is less expensive</a:t>
            </a:r>
          </a:p>
          <a:p>
            <a:pPr>
              <a:spcAft>
                <a:spcPts val="1200"/>
              </a:spcAft>
            </a:pPr>
            <a:r>
              <a:rPr lang="en-US" sz="1600" dirty="0"/>
              <a:t>If no technology meeting the program’s requirements is deployable for a subsidy less than the threshold, an Eligible Entity is authorized to select a proposal involving a less costly technology that does not satisfy the program’s baseline technical requirements</a:t>
            </a:r>
          </a:p>
          <a:p>
            <a:pPr>
              <a:spcAft>
                <a:spcPts val="1200"/>
              </a:spcAft>
            </a:pPr>
            <a:endParaRPr lang="en-US" sz="1600" dirty="0"/>
          </a:p>
          <a:p>
            <a:pPr>
              <a:spcAft>
                <a:spcPts val="1200"/>
              </a:spcAft>
            </a:pPr>
            <a:endParaRPr lang="en-US" sz="1600" dirty="0"/>
          </a:p>
        </p:txBody>
      </p:sp>
      <p:sp>
        <p:nvSpPr>
          <p:cNvPr id="27" name="ee4pHeader1">
            <a:extLst>
              <a:ext uri="{FF2B5EF4-FFF2-40B4-BE49-F238E27FC236}">
                <a16:creationId xmlns:a16="http://schemas.microsoft.com/office/drawing/2014/main" id="{E5781F21-662A-45CA-A59E-015A72D122B0}"/>
              </a:ext>
            </a:extLst>
          </p:cNvPr>
          <p:cNvSpPr txBox="1"/>
          <p:nvPr/>
        </p:nvSpPr>
        <p:spPr>
          <a:xfrm>
            <a:off x="399426" y="2329939"/>
            <a:ext cx="5205160" cy="758361"/>
          </a:xfrm>
          <a:prstGeom prst="rect">
            <a:avLst/>
          </a:prstGeom>
          <a:noFill/>
          <a:ln cap="rnd">
            <a:noFill/>
          </a:ln>
        </p:spPr>
        <p:txBody>
          <a:bodyPr vert="horz" wrap="square" lIns="0" tIns="0" rIns="0" bIns="0" rtlCol="0" anchor="b" anchorCtr="0">
            <a:noAutofit/>
          </a:bodyPr>
          <a:lstStyle/>
          <a:p>
            <a:pPr marL="0" lvl="3"/>
            <a:r>
              <a:rPr lang="en-US" sz="2000" dirty="0">
                <a:solidFill>
                  <a:srgbClr val="164484"/>
                </a:solidFill>
                <a:latin typeface="Arial" panose="020B0604020202020204" pitchFamily="34" charset="0"/>
              </a:rPr>
              <a:t>Eligible Entities must identify Extremely High Cost per Location Threshold in Initial Proposal</a:t>
            </a:r>
          </a:p>
        </p:txBody>
      </p:sp>
      <p:sp>
        <p:nvSpPr>
          <p:cNvPr id="28" name="ee4pHeader2">
            <a:extLst>
              <a:ext uri="{FF2B5EF4-FFF2-40B4-BE49-F238E27FC236}">
                <a16:creationId xmlns:a16="http://schemas.microsoft.com/office/drawing/2014/main" id="{2F7B8561-5FE3-4CFD-A807-B4863472DA28}"/>
              </a:ext>
            </a:extLst>
          </p:cNvPr>
          <p:cNvSpPr txBox="1"/>
          <p:nvPr/>
        </p:nvSpPr>
        <p:spPr>
          <a:xfrm>
            <a:off x="6586636" y="2329939"/>
            <a:ext cx="5205160" cy="758361"/>
          </a:xfrm>
          <a:prstGeom prst="rect">
            <a:avLst/>
          </a:prstGeom>
          <a:noFill/>
          <a:ln cap="rnd">
            <a:noFill/>
          </a:ln>
        </p:spPr>
        <p:txBody>
          <a:bodyPr vert="horz" wrap="square" lIns="0" tIns="0" rIns="0" bIns="0" rtlCol="0" anchor="b" anchorCtr="0">
            <a:noAutofit/>
          </a:bodyPr>
          <a:lstStyle/>
          <a:p>
            <a:pPr marL="0" lvl="3"/>
            <a:r>
              <a:rPr lang="en-US" sz="2000" dirty="0">
                <a:solidFill>
                  <a:srgbClr val="164484"/>
                </a:solidFill>
                <a:latin typeface="Arial" panose="020B0604020202020204" pitchFamily="34" charset="0"/>
              </a:rPr>
              <a:t>Eligible Entities use Extremely High Cost per Location Threshold in subgrantee selection</a:t>
            </a:r>
          </a:p>
        </p:txBody>
      </p:sp>
      <p:grpSp>
        <p:nvGrpSpPr>
          <p:cNvPr id="5" name="Group 4">
            <a:extLst>
              <a:ext uri="{FF2B5EF4-FFF2-40B4-BE49-F238E27FC236}">
                <a16:creationId xmlns:a16="http://schemas.microsoft.com/office/drawing/2014/main" id="{95AEE5BE-EE69-482D-A277-1B5C9E08DD5B}"/>
              </a:ext>
            </a:extLst>
          </p:cNvPr>
          <p:cNvGrpSpPr/>
          <p:nvPr/>
        </p:nvGrpSpPr>
        <p:grpSpPr>
          <a:xfrm>
            <a:off x="6586636" y="1265025"/>
            <a:ext cx="1091423" cy="1092435"/>
            <a:chOff x="6326916" y="1060051"/>
            <a:chExt cx="1773481" cy="1775125"/>
          </a:xfrm>
        </p:grpSpPr>
        <p:sp>
          <p:nvSpPr>
            <p:cNvPr id="4" name="Oval 3">
              <a:extLst>
                <a:ext uri="{FF2B5EF4-FFF2-40B4-BE49-F238E27FC236}">
                  <a16:creationId xmlns:a16="http://schemas.microsoft.com/office/drawing/2014/main" id="{227EA77D-D863-49E3-A859-9504ED48ABCA}"/>
                </a:ext>
              </a:extLst>
            </p:cNvPr>
            <p:cNvSpPr/>
            <p:nvPr>
              <p:custDataLst>
                <p:tags r:id="rId2"/>
              </p:custDataLst>
            </p:nvPr>
          </p:nvSpPr>
          <p:spPr>
            <a:xfrm>
              <a:off x="6326916" y="1060051"/>
              <a:ext cx="1773481" cy="1775125"/>
            </a:xfrm>
            <a:prstGeom prst="ellipse">
              <a:avLst/>
            </a:prstGeom>
            <a:solidFill>
              <a:srgbClr val="FFFFFF"/>
            </a:solidFill>
            <a:ln w="38100" cap="flat" cmpd="sng" algn="ctr">
              <a:gradFill flip="none" rotWithShape="1">
                <a:gsLst>
                  <a:gs pos="100000">
                    <a:srgbClr val="245795"/>
                  </a:gs>
                  <a:gs pos="0">
                    <a:srgbClr val="0A3161"/>
                  </a:gs>
                </a:gsLst>
                <a:lin ang="2700000" scaled="1"/>
                <a:tileRect/>
              </a:gradFill>
              <a:prstDash val="solid"/>
            </a:ln>
            <a:effectLst/>
          </p:spPr>
          <p:txBody>
            <a:bodyPr lIns="0" tIns="0" rIns="0" bIns="0" rtlCol="0" anchor="ctr"/>
            <a:lstStyle/>
            <a:p>
              <a:pPr algn="ctr">
                <a:lnSpc>
                  <a:spcPct val="95000"/>
                </a:lnSpc>
              </a:pPr>
              <a:endParaRPr lang="en-US" kern="0" dirty="0" err="1">
                <a:solidFill>
                  <a:srgbClr val="000000"/>
                </a:solidFill>
              </a:endParaRPr>
            </a:p>
          </p:txBody>
        </p:sp>
        <p:grpSp>
          <p:nvGrpSpPr>
            <p:cNvPr id="34" name="bcgIcons_Prioritization">
              <a:extLst>
                <a:ext uri="{FF2B5EF4-FFF2-40B4-BE49-F238E27FC236}">
                  <a16:creationId xmlns:a16="http://schemas.microsoft.com/office/drawing/2014/main" id="{1E43F8E9-0412-463C-B0A3-AC4BD884B616}"/>
                </a:ext>
              </a:extLst>
            </p:cNvPr>
            <p:cNvGrpSpPr>
              <a:grpSpLocks noChangeAspect="1"/>
            </p:cNvGrpSpPr>
            <p:nvPr/>
          </p:nvGrpSpPr>
          <p:grpSpPr bwMode="auto">
            <a:xfrm>
              <a:off x="6586636" y="1320012"/>
              <a:ext cx="1254041" cy="1255203"/>
              <a:chOff x="1682" y="0"/>
              <a:chExt cx="4316" cy="4320"/>
            </a:xfrm>
          </p:grpSpPr>
          <p:sp>
            <p:nvSpPr>
              <p:cNvPr id="35" name="AutoShape 3">
                <a:extLst>
                  <a:ext uri="{FF2B5EF4-FFF2-40B4-BE49-F238E27FC236}">
                    <a16:creationId xmlns:a16="http://schemas.microsoft.com/office/drawing/2014/main" id="{E0AB425D-5808-4975-BAE1-F738FB7D0BE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
                <a:extLst>
                  <a:ext uri="{FF2B5EF4-FFF2-40B4-BE49-F238E27FC236}">
                    <a16:creationId xmlns:a16="http://schemas.microsoft.com/office/drawing/2014/main" id="{FE0D4744-8C7D-4E94-B918-0B94EE245519}"/>
                  </a:ext>
                </a:extLst>
              </p:cNvPr>
              <p:cNvSpPr>
                <a:spLocks noEditPoints="1"/>
              </p:cNvSpPr>
              <p:nvPr/>
            </p:nvSpPr>
            <p:spPr bwMode="auto">
              <a:xfrm>
                <a:off x="2074" y="1183"/>
                <a:ext cx="2587" cy="2400"/>
              </a:xfrm>
              <a:custGeom>
                <a:avLst/>
                <a:gdLst>
                  <a:gd name="T0" fmla="*/ 348 w 1381"/>
                  <a:gd name="T1" fmla="*/ 370 h 1280"/>
                  <a:gd name="T2" fmla="*/ 22 w 1381"/>
                  <a:gd name="T3" fmla="*/ 370 h 1280"/>
                  <a:gd name="T4" fmla="*/ 0 w 1381"/>
                  <a:gd name="T5" fmla="*/ 348 h 1280"/>
                  <a:gd name="T6" fmla="*/ 0 w 1381"/>
                  <a:gd name="T7" fmla="*/ 22 h 1280"/>
                  <a:gd name="T8" fmla="*/ 22 w 1381"/>
                  <a:gd name="T9" fmla="*/ 0 h 1280"/>
                  <a:gd name="T10" fmla="*/ 348 w 1381"/>
                  <a:gd name="T11" fmla="*/ 0 h 1280"/>
                  <a:gd name="T12" fmla="*/ 370 w 1381"/>
                  <a:gd name="T13" fmla="*/ 22 h 1280"/>
                  <a:gd name="T14" fmla="*/ 370 w 1381"/>
                  <a:gd name="T15" fmla="*/ 348 h 1280"/>
                  <a:gd name="T16" fmla="*/ 348 w 1381"/>
                  <a:gd name="T17" fmla="*/ 370 h 1280"/>
                  <a:gd name="T18" fmla="*/ 44 w 1381"/>
                  <a:gd name="T19" fmla="*/ 326 h 1280"/>
                  <a:gd name="T20" fmla="*/ 326 w 1381"/>
                  <a:gd name="T21" fmla="*/ 326 h 1280"/>
                  <a:gd name="T22" fmla="*/ 326 w 1381"/>
                  <a:gd name="T23" fmla="*/ 44 h 1280"/>
                  <a:gd name="T24" fmla="*/ 44 w 1381"/>
                  <a:gd name="T25" fmla="*/ 44 h 1280"/>
                  <a:gd name="T26" fmla="*/ 44 w 1381"/>
                  <a:gd name="T27" fmla="*/ 326 h 1280"/>
                  <a:gd name="T28" fmla="*/ 348 w 1381"/>
                  <a:gd name="T29" fmla="*/ 1280 h 1280"/>
                  <a:gd name="T30" fmla="*/ 22 w 1381"/>
                  <a:gd name="T31" fmla="*/ 1280 h 1280"/>
                  <a:gd name="T32" fmla="*/ 0 w 1381"/>
                  <a:gd name="T33" fmla="*/ 1258 h 1280"/>
                  <a:gd name="T34" fmla="*/ 0 w 1381"/>
                  <a:gd name="T35" fmla="*/ 932 h 1280"/>
                  <a:gd name="T36" fmla="*/ 22 w 1381"/>
                  <a:gd name="T37" fmla="*/ 910 h 1280"/>
                  <a:gd name="T38" fmla="*/ 348 w 1381"/>
                  <a:gd name="T39" fmla="*/ 910 h 1280"/>
                  <a:gd name="T40" fmla="*/ 370 w 1381"/>
                  <a:gd name="T41" fmla="*/ 932 h 1280"/>
                  <a:gd name="T42" fmla="*/ 370 w 1381"/>
                  <a:gd name="T43" fmla="*/ 1258 h 1280"/>
                  <a:gd name="T44" fmla="*/ 348 w 1381"/>
                  <a:gd name="T45" fmla="*/ 1280 h 1280"/>
                  <a:gd name="T46" fmla="*/ 44 w 1381"/>
                  <a:gd name="T47" fmla="*/ 1236 h 1280"/>
                  <a:gd name="T48" fmla="*/ 326 w 1381"/>
                  <a:gd name="T49" fmla="*/ 1236 h 1280"/>
                  <a:gd name="T50" fmla="*/ 326 w 1381"/>
                  <a:gd name="T51" fmla="*/ 954 h 1280"/>
                  <a:gd name="T52" fmla="*/ 44 w 1381"/>
                  <a:gd name="T53" fmla="*/ 954 h 1280"/>
                  <a:gd name="T54" fmla="*/ 44 w 1381"/>
                  <a:gd name="T55" fmla="*/ 1236 h 1280"/>
                  <a:gd name="T56" fmla="*/ 1381 w 1381"/>
                  <a:gd name="T57" fmla="*/ 185 h 1280"/>
                  <a:gd name="T58" fmla="*/ 1359 w 1381"/>
                  <a:gd name="T59" fmla="*/ 163 h 1280"/>
                  <a:gd name="T60" fmla="*/ 557 w 1381"/>
                  <a:gd name="T61" fmla="*/ 163 h 1280"/>
                  <a:gd name="T62" fmla="*/ 535 w 1381"/>
                  <a:gd name="T63" fmla="*/ 185 h 1280"/>
                  <a:gd name="T64" fmla="*/ 557 w 1381"/>
                  <a:gd name="T65" fmla="*/ 207 h 1280"/>
                  <a:gd name="T66" fmla="*/ 1359 w 1381"/>
                  <a:gd name="T67" fmla="*/ 207 h 1280"/>
                  <a:gd name="T68" fmla="*/ 1381 w 1381"/>
                  <a:gd name="T69" fmla="*/ 185 h 1280"/>
                  <a:gd name="T70" fmla="*/ 1381 w 1381"/>
                  <a:gd name="T71" fmla="*/ 1095 h 1280"/>
                  <a:gd name="T72" fmla="*/ 1359 w 1381"/>
                  <a:gd name="T73" fmla="*/ 1073 h 1280"/>
                  <a:gd name="T74" fmla="*/ 557 w 1381"/>
                  <a:gd name="T75" fmla="*/ 1073 h 1280"/>
                  <a:gd name="T76" fmla="*/ 535 w 1381"/>
                  <a:gd name="T77" fmla="*/ 1095 h 1280"/>
                  <a:gd name="T78" fmla="*/ 557 w 1381"/>
                  <a:gd name="T79" fmla="*/ 1117 h 1280"/>
                  <a:gd name="T80" fmla="*/ 1359 w 1381"/>
                  <a:gd name="T81" fmla="*/ 1117 h 1280"/>
                  <a:gd name="T82" fmla="*/ 1381 w 1381"/>
                  <a:gd name="T83" fmla="*/ 1095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1" h="1280">
                    <a:moveTo>
                      <a:pt x="348" y="370"/>
                    </a:moveTo>
                    <a:cubicBezTo>
                      <a:pt x="22" y="370"/>
                      <a:pt x="22" y="370"/>
                      <a:pt x="22" y="370"/>
                    </a:cubicBezTo>
                    <a:cubicBezTo>
                      <a:pt x="10" y="370"/>
                      <a:pt x="0" y="360"/>
                      <a:pt x="0" y="348"/>
                    </a:cubicBezTo>
                    <a:cubicBezTo>
                      <a:pt x="0" y="22"/>
                      <a:pt x="0" y="22"/>
                      <a:pt x="0" y="22"/>
                    </a:cubicBezTo>
                    <a:cubicBezTo>
                      <a:pt x="0" y="10"/>
                      <a:pt x="10" y="0"/>
                      <a:pt x="22" y="0"/>
                    </a:cubicBezTo>
                    <a:cubicBezTo>
                      <a:pt x="348" y="0"/>
                      <a:pt x="348" y="0"/>
                      <a:pt x="348" y="0"/>
                    </a:cubicBezTo>
                    <a:cubicBezTo>
                      <a:pt x="360" y="0"/>
                      <a:pt x="370" y="10"/>
                      <a:pt x="370" y="22"/>
                    </a:cubicBezTo>
                    <a:cubicBezTo>
                      <a:pt x="370" y="348"/>
                      <a:pt x="370" y="348"/>
                      <a:pt x="370" y="348"/>
                    </a:cubicBezTo>
                    <a:cubicBezTo>
                      <a:pt x="370" y="360"/>
                      <a:pt x="360" y="370"/>
                      <a:pt x="348" y="370"/>
                    </a:cubicBezTo>
                    <a:close/>
                    <a:moveTo>
                      <a:pt x="44" y="326"/>
                    </a:moveTo>
                    <a:cubicBezTo>
                      <a:pt x="326" y="326"/>
                      <a:pt x="326" y="326"/>
                      <a:pt x="326" y="326"/>
                    </a:cubicBezTo>
                    <a:cubicBezTo>
                      <a:pt x="326" y="44"/>
                      <a:pt x="326" y="44"/>
                      <a:pt x="326" y="44"/>
                    </a:cubicBezTo>
                    <a:cubicBezTo>
                      <a:pt x="44" y="44"/>
                      <a:pt x="44" y="44"/>
                      <a:pt x="44" y="44"/>
                    </a:cubicBezTo>
                    <a:lnTo>
                      <a:pt x="44" y="326"/>
                    </a:lnTo>
                    <a:close/>
                    <a:moveTo>
                      <a:pt x="348" y="1280"/>
                    </a:moveTo>
                    <a:cubicBezTo>
                      <a:pt x="22" y="1280"/>
                      <a:pt x="22" y="1280"/>
                      <a:pt x="22" y="1280"/>
                    </a:cubicBezTo>
                    <a:cubicBezTo>
                      <a:pt x="10" y="1280"/>
                      <a:pt x="0" y="1270"/>
                      <a:pt x="0" y="1258"/>
                    </a:cubicBezTo>
                    <a:cubicBezTo>
                      <a:pt x="0" y="932"/>
                      <a:pt x="0" y="932"/>
                      <a:pt x="0" y="932"/>
                    </a:cubicBezTo>
                    <a:cubicBezTo>
                      <a:pt x="0" y="920"/>
                      <a:pt x="10" y="910"/>
                      <a:pt x="22" y="910"/>
                    </a:cubicBezTo>
                    <a:cubicBezTo>
                      <a:pt x="348" y="910"/>
                      <a:pt x="348" y="910"/>
                      <a:pt x="348" y="910"/>
                    </a:cubicBezTo>
                    <a:cubicBezTo>
                      <a:pt x="360" y="910"/>
                      <a:pt x="370" y="920"/>
                      <a:pt x="370" y="932"/>
                    </a:cubicBezTo>
                    <a:cubicBezTo>
                      <a:pt x="370" y="1258"/>
                      <a:pt x="370" y="1258"/>
                      <a:pt x="370" y="1258"/>
                    </a:cubicBezTo>
                    <a:cubicBezTo>
                      <a:pt x="370" y="1270"/>
                      <a:pt x="360" y="1280"/>
                      <a:pt x="348" y="1280"/>
                    </a:cubicBezTo>
                    <a:close/>
                    <a:moveTo>
                      <a:pt x="44" y="1236"/>
                    </a:moveTo>
                    <a:cubicBezTo>
                      <a:pt x="326" y="1236"/>
                      <a:pt x="326" y="1236"/>
                      <a:pt x="326" y="1236"/>
                    </a:cubicBezTo>
                    <a:cubicBezTo>
                      <a:pt x="326" y="954"/>
                      <a:pt x="326" y="954"/>
                      <a:pt x="326" y="954"/>
                    </a:cubicBezTo>
                    <a:cubicBezTo>
                      <a:pt x="44" y="954"/>
                      <a:pt x="44" y="954"/>
                      <a:pt x="44" y="954"/>
                    </a:cubicBezTo>
                    <a:lnTo>
                      <a:pt x="44" y="1236"/>
                    </a:lnTo>
                    <a:close/>
                    <a:moveTo>
                      <a:pt x="1381" y="185"/>
                    </a:moveTo>
                    <a:cubicBezTo>
                      <a:pt x="1381" y="172"/>
                      <a:pt x="1371" y="163"/>
                      <a:pt x="1359" y="163"/>
                    </a:cubicBezTo>
                    <a:cubicBezTo>
                      <a:pt x="557" y="163"/>
                      <a:pt x="557" y="163"/>
                      <a:pt x="557" y="163"/>
                    </a:cubicBezTo>
                    <a:cubicBezTo>
                      <a:pt x="545" y="163"/>
                      <a:pt x="535" y="172"/>
                      <a:pt x="535" y="185"/>
                    </a:cubicBezTo>
                    <a:cubicBezTo>
                      <a:pt x="535" y="197"/>
                      <a:pt x="545" y="207"/>
                      <a:pt x="557" y="207"/>
                    </a:cubicBezTo>
                    <a:cubicBezTo>
                      <a:pt x="1359" y="207"/>
                      <a:pt x="1359" y="207"/>
                      <a:pt x="1359" y="207"/>
                    </a:cubicBezTo>
                    <a:cubicBezTo>
                      <a:pt x="1371" y="207"/>
                      <a:pt x="1381" y="197"/>
                      <a:pt x="1381" y="185"/>
                    </a:cubicBezTo>
                    <a:close/>
                    <a:moveTo>
                      <a:pt x="1381" y="1095"/>
                    </a:moveTo>
                    <a:cubicBezTo>
                      <a:pt x="1381" y="1083"/>
                      <a:pt x="1371" y="1073"/>
                      <a:pt x="1359" y="1073"/>
                    </a:cubicBezTo>
                    <a:cubicBezTo>
                      <a:pt x="557" y="1073"/>
                      <a:pt x="557" y="1073"/>
                      <a:pt x="557" y="1073"/>
                    </a:cubicBezTo>
                    <a:cubicBezTo>
                      <a:pt x="545" y="1073"/>
                      <a:pt x="535" y="1083"/>
                      <a:pt x="535" y="1095"/>
                    </a:cubicBezTo>
                    <a:cubicBezTo>
                      <a:pt x="535" y="1107"/>
                      <a:pt x="545" y="1117"/>
                      <a:pt x="557" y="1117"/>
                    </a:cubicBezTo>
                    <a:cubicBezTo>
                      <a:pt x="1359" y="1117"/>
                      <a:pt x="1359" y="1117"/>
                      <a:pt x="1359" y="1117"/>
                    </a:cubicBezTo>
                    <a:cubicBezTo>
                      <a:pt x="1371" y="1117"/>
                      <a:pt x="1381" y="1107"/>
                      <a:pt x="1381" y="1095"/>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6">
                <a:extLst>
                  <a:ext uri="{FF2B5EF4-FFF2-40B4-BE49-F238E27FC236}">
                    <a16:creationId xmlns:a16="http://schemas.microsoft.com/office/drawing/2014/main" id="{1582D217-3C41-465C-B6CA-174A79802B5A}"/>
                  </a:ext>
                </a:extLst>
              </p:cNvPr>
              <p:cNvSpPr>
                <a:spLocks noEditPoints="1"/>
              </p:cNvSpPr>
              <p:nvPr/>
            </p:nvSpPr>
            <p:spPr bwMode="auto">
              <a:xfrm>
                <a:off x="2074" y="737"/>
                <a:ext cx="3536" cy="1993"/>
              </a:xfrm>
              <a:custGeom>
                <a:avLst/>
                <a:gdLst>
                  <a:gd name="T0" fmla="*/ 370 w 1888"/>
                  <a:gd name="T1" fmla="*/ 715 h 1063"/>
                  <a:gd name="T2" fmla="*/ 370 w 1888"/>
                  <a:gd name="T3" fmla="*/ 1041 h 1063"/>
                  <a:gd name="T4" fmla="*/ 348 w 1888"/>
                  <a:gd name="T5" fmla="*/ 1063 h 1063"/>
                  <a:gd name="T6" fmla="*/ 22 w 1888"/>
                  <a:gd name="T7" fmla="*/ 1063 h 1063"/>
                  <a:gd name="T8" fmla="*/ 0 w 1888"/>
                  <a:gd name="T9" fmla="*/ 1041 h 1063"/>
                  <a:gd name="T10" fmla="*/ 0 w 1888"/>
                  <a:gd name="T11" fmla="*/ 715 h 1063"/>
                  <a:gd name="T12" fmla="*/ 22 w 1888"/>
                  <a:gd name="T13" fmla="*/ 693 h 1063"/>
                  <a:gd name="T14" fmla="*/ 348 w 1888"/>
                  <a:gd name="T15" fmla="*/ 693 h 1063"/>
                  <a:gd name="T16" fmla="*/ 370 w 1888"/>
                  <a:gd name="T17" fmla="*/ 715 h 1063"/>
                  <a:gd name="T18" fmla="*/ 1496 w 1888"/>
                  <a:gd name="T19" fmla="*/ 116 h 1063"/>
                  <a:gd name="T20" fmla="*/ 1202 w 1888"/>
                  <a:gd name="T21" fmla="*/ 116 h 1063"/>
                  <a:gd name="T22" fmla="*/ 1279 w 1888"/>
                  <a:gd name="T23" fmla="*/ 40 h 1063"/>
                  <a:gd name="T24" fmla="*/ 1279 w 1888"/>
                  <a:gd name="T25" fmla="*/ 8 h 1063"/>
                  <a:gd name="T26" fmla="*/ 1248 w 1888"/>
                  <a:gd name="T27" fmla="*/ 8 h 1063"/>
                  <a:gd name="T28" fmla="*/ 1134 w 1888"/>
                  <a:gd name="T29" fmla="*/ 123 h 1063"/>
                  <a:gd name="T30" fmla="*/ 1127 w 1888"/>
                  <a:gd name="T31" fmla="*/ 138 h 1063"/>
                  <a:gd name="T32" fmla="*/ 1134 w 1888"/>
                  <a:gd name="T33" fmla="*/ 154 h 1063"/>
                  <a:gd name="T34" fmla="*/ 1248 w 1888"/>
                  <a:gd name="T35" fmla="*/ 268 h 1063"/>
                  <a:gd name="T36" fmla="*/ 1263 w 1888"/>
                  <a:gd name="T37" fmla="*/ 274 h 1063"/>
                  <a:gd name="T38" fmla="*/ 1279 w 1888"/>
                  <a:gd name="T39" fmla="*/ 268 h 1063"/>
                  <a:gd name="T40" fmla="*/ 1279 w 1888"/>
                  <a:gd name="T41" fmla="*/ 237 h 1063"/>
                  <a:gd name="T42" fmla="*/ 1202 w 1888"/>
                  <a:gd name="T43" fmla="*/ 160 h 1063"/>
                  <a:gd name="T44" fmla="*/ 1496 w 1888"/>
                  <a:gd name="T45" fmla="*/ 160 h 1063"/>
                  <a:gd name="T46" fmla="*/ 1844 w 1888"/>
                  <a:gd name="T47" fmla="*/ 508 h 1063"/>
                  <a:gd name="T48" fmla="*/ 1496 w 1888"/>
                  <a:gd name="T49" fmla="*/ 856 h 1063"/>
                  <a:gd name="T50" fmla="*/ 557 w 1888"/>
                  <a:gd name="T51" fmla="*/ 856 h 1063"/>
                  <a:gd name="T52" fmla="*/ 535 w 1888"/>
                  <a:gd name="T53" fmla="*/ 878 h 1063"/>
                  <a:gd name="T54" fmla="*/ 557 w 1888"/>
                  <a:gd name="T55" fmla="*/ 900 h 1063"/>
                  <a:gd name="T56" fmla="*/ 1496 w 1888"/>
                  <a:gd name="T57" fmla="*/ 900 h 1063"/>
                  <a:gd name="T58" fmla="*/ 1888 w 1888"/>
                  <a:gd name="T59" fmla="*/ 508 h 1063"/>
                  <a:gd name="T60" fmla="*/ 1496 w 1888"/>
                  <a:gd name="T61" fmla="*/ 116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8" h="1063">
                    <a:moveTo>
                      <a:pt x="370" y="715"/>
                    </a:moveTo>
                    <a:cubicBezTo>
                      <a:pt x="370" y="1041"/>
                      <a:pt x="370" y="1041"/>
                      <a:pt x="370" y="1041"/>
                    </a:cubicBezTo>
                    <a:cubicBezTo>
                      <a:pt x="370" y="1053"/>
                      <a:pt x="360" y="1063"/>
                      <a:pt x="348" y="1063"/>
                    </a:cubicBezTo>
                    <a:cubicBezTo>
                      <a:pt x="22" y="1063"/>
                      <a:pt x="22" y="1063"/>
                      <a:pt x="22" y="1063"/>
                    </a:cubicBezTo>
                    <a:cubicBezTo>
                      <a:pt x="10" y="1063"/>
                      <a:pt x="0" y="1053"/>
                      <a:pt x="0" y="1041"/>
                    </a:cubicBezTo>
                    <a:cubicBezTo>
                      <a:pt x="0" y="715"/>
                      <a:pt x="0" y="715"/>
                      <a:pt x="0" y="715"/>
                    </a:cubicBezTo>
                    <a:cubicBezTo>
                      <a:pt x="0" y="703"/>
                      <a:pt x="10" y="693"/>
                      <a:pt x="22" y="693"/>
                    </a:cubicBezTo>
                    <a:cubicBezTo>
                      <a:pt x="348" y="693"/>
                      <a:pt x="348" y="693"/>
                      <a:pt x="348" y="693"/>
                    </a:cubicBezTo>
                    <a:cubicBezTo>
                      <a:pt x="360" y="693"/>
                      <a:pt x="370" y="703"/>
                      <a:pt x="370" y="715"/>
                    </a:cubicBezTo>
                    <a:close/>
                    <a:moveTo>
                      <a:pt x="1496" y="116"/>
                    </a:moveTo>
                    <a:cubicBezTo>
                      <a:pt x="1202" y="116"/>
                      <a:pt x="1202" y="116"/>
                      <a:pt x="1202" y="116"/>
                    </a:cubicBezTo>
                    <a:cubicBezTo>
                      <a:pt x="1279" y="40"/>
                      <a:pt x="1279" y="40"/>
                      <a:pt x="1279" y="40"/>
                    </a:cubicBezTo>
                    <a:cubicBezTo>
                      <a:pt x="1287" y="31"/>
                      <a:pt x="1287" y="17"/>
                      <a:pt x="1279" y="8"/>
                    </a:cubicBezTo>
                    <a:cubicBezTo>
                      <a:pt x="1270" y="0"/>
                      <a:pt x="1256" y="0"/>
                      <a:pt x="1248" y="8"/>
                    </a:cubicBezTo>
                    <a:cubicBezTo>
                      <a:pt x="1134" y="123"/>
                      <a:pt x="1134" y="123"/>
                      <a:pt x="1134" y="123"/>
                    </a:cubicBezTo>
                    <a:cubicBezTo>
                      <a:pt x="1129" y="127"/>
                      <a:pt x="1127" y="132"/>
                      <a:pt x="1127" y="138"/>
                    </a:cubicBezTo>
                    <a:cubicBezTo>
                      <a:pt x="1127" y="144"/>
                      <a:pt x="1129" y="150"/>
                      <a:pt x="1134" y="154"/>
                    </a:cubicBezTo>
                    <a:cubicBezTo>
                      <a:pt x="1248" y="268"/>
                      <a:pt x="1248" y="268"/>
                      <a:pt x="1248" y="268"/>
                    </a:cubicBezTo>
                    <a:cubicBezTo>
                      <a:pt x="1252" y="272"/>
                      <a:pt x="1258" y="274"/>
                      <a:pt x="1263" y="274"/>
                    </a:cubicBezTo>
                    <a:cubicBezTo>
                      <a:pt x="1269" y="274"/>
                      <a:pt x="1275" y="272"/>
                      <a:pt x="1279" y="268"/>
                    </a:cubicBezTo>
                    <a:cubicBezTo>
                      <a:pt x="1287" y="259"/>
                      <a:pt x="1287" y="245"/>
                      <a:pt x="1279" y="237"/>
                    </a:cubicBezTo>
                    <a:cubicBezTo>
                      <a:pt x="1202" y="160"/>
                      <a:pt x="1202" y="160"/>
                      <a:pt x="1202" y="160"/>
                    </a:cubicBezTo>
                    <a:cubicBezTo>
                      <a:pt x="1496" y="160"/>
                      <a:pt x="1496" y="160"/>
                      <a:pt x="1496" y="160"/>
                    </a:cubicBezTo>
                    <a:cubicBezTo>
                      <a:pt x="1688" y="160"/>
                      <a:pt x="1844" y="316"/>
                      <a:pt x="1844" y="508"/>
                    </a:cubicBezTo>
                    <a:cubicBezTo>
                      <a:pt x="1844" y="700"/>
                      <a:pt x="1688" y="856"/>
                      <a:pt x="1496" y="856"/>
                    </a:cubicBezTo>
                    <a:cubicBezTo>
                      <a:pt x="557" y="856"/>
                      <a:pt x="557" y="856"/>
                      <a:pt x="557" y="856"/>
                    </a:cubicBezTo>
                    <a:cubicBezTo>
                      <a:pt x="545" y="856"/>
                      <a:pt x="535" y="866"/>
                      <a:pt x="535" y="878"/>
                    </a:cubicBezTo>
                    <a:cubicBezTo>
                      <a:pt x="535" y="890"/>
                      <a:pt x="545" y="900"/>
                      <a:pt x="557" y="900"/>
                    </a:cubicBezTo>
                    <a:cubicBezTo>
                      <a:pt x="1496" y="900"/>
                      <a:pt x="1496" y="900"/>
                      <a:pt x="1496" y="900"/>
                    </a:cubicBezTo>
                    <a:cubicBezTo>
                      <a:pt x="1712" y="900"/>
                      <a:pt x="1888" y="724"/>
                      <a:pt x="1888" y="508"/>
                    </a:cubicBezTo>
                    <a:cubicBezTo>
                      <a:pt x="1888" y="292"/>
                      <a:pt x="1712" y="116"/>
                      <a:pt x="1496" y="116"/>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 name="Group 6">
            <a:extLst>
              <a:ext uri="{FF2B5EF4-FFF2-40B4-BE49-F238E27FC236}">
                <a16:creationId xmlns:a16="http://schemas.microsoft.com/office/drawing/2014/main" id="{F01DC710-E0AF-4539-B36B-AE7B2D8E0692}"/>
              </a:ext>
            </a:extLst>
          </p:cNvPr>
          <p:cNvGrpSpPr/>
          <p:nvPr/>
        </p:nvGrpSpPr>
        <p:grpSpPr>
          <a:xfrm>
            <a:off x="399426" y="1265025"/>
            <a:ext cx="1092435" cy="1092435"/>
            <a:chOff x="139465" y="1060051"/>
            <a:chExt cx="1775125" cy="1775125"/>
          </a:xfrm>
        </p:grpSpPr>
        <p:sp>
          <p:nvSpPr>
            <p:cNvPr id="6" name="Oval 5">
              <a:extLst>
                <a:ext uri="{FF2B5EF4-FFF2-40B4-BE49-F238E27FC236}">
                  <a16:creationId xmlns:a16="http://schemas.microsoft.com/office/drawing/2014/main" id="{91D15B9D-476C-4DBD-B93D-07534E71774D}"/>
                </a:ext>
              </a:extLst>
            </p:cNvPr>
            <p:cNvSpPr/>
            <p:nvPr>
              <p:custDataLst>
                <p:tags r:id="rId1"/>
              </p:custDataLst>
            </p:nvPr>
          </p:nvSpPr>
          <p:spPr>
            <a:xfrm>
              <a:off x="139465" y="1060051"/>
              <a:ext cx="1775125" cy="1775125"/>
            </a:xfrm>
            <a:prstGeom prst="ellipse">
              <a:avLst/>
            </a:prstGeom>
            <a:solidFill>
              <a:srgbClr val="FFFFFF"/>
            </a:solidFill>
            <a:ln w="38100" cap="flat" cmpd="sng" algn="ctr">
              <a:gradFill flip="none" rotWithShape="1">
                <a:gsLst>
                  <a:gs pos="100000">
                    <a:srgbClr val="245795"/>
                  </a:gs>
                  <a:gs pos="0">
                    <a:srgbClr val="0A3161"/>
                  </a:gs>
                </a:gsLst>
                <a:lin ang="2700000" scaled="1"/>
                <a:tileRect/>
              </a:gradFill>
              <a:prstDash val="solid"/>
            </a:ln>
            <a:effectLst/>
          </p:spPr>
          <p:txBody>
            <a:bodyPr lIns="0" tIns="0" rIns="0" bIns="0" rtlCol="0" anchor="ctr"/>
            <a:lstStyle/>
            <a:p>
              <a:pPr algn="ctr">
                <a:lnSpc>
                  <a:spcPct val="95000"/>
                </a:lnSpc>
              </a:pPr>
              <a:endParaRPr lang="en-US" kern="0" dirty="0" err="1">
                <a:solidFill>
                  <a:srgbClr val="000000"/>
                </a:solidFill>
              </a:endParaRPr>
            </a:p>
          </p:txBody>
        </p:sp>
        <p:grpSp>
          <p:nvGrpSpPr>
            <p:cNvPr id="29" name="Group 28">
              <a:extLst>
                <a:ext uri="{FF2B5EF4-FFF2-40B4-BE49-F238E27FC236}">
                  <a16:creationId xmlns:a16="http://schemas.microsoft.com/office/drawing/2014/main" id="{E1A1BD0E-B721-479F-9CA2-F708B51E3309}"/>
                </a:ext>
              </a:extLst>
            </p:cNvPr>
            <p:cNvGrpSpPr>
              <a:grpSpLocks noChangeAspect="1"/>
            </p:cNvGrpSpPr>
            <p:nvPr/>
          </p:nvGrpSpPr>
          <p:grpSpPr>
            <a:xfrm>
              <a:off x="399426" y="1320012"/>
              <a:ext cx="1255203" cy="1255203"/>
              <a:chOff x="5272088" y="2606675"/>
              <a:chExt cx="1644650" cy="1644650"/>
            </a:xfrm>
          </p:grpSpPr>
          <p:sp>
            <p:nvSpPr>
              <p:cNvPr id="30" name="AutoShape 10">
                <a:extLst>
                  <a:ext uri="{FF2B5EF4-FFF2-40B4-BE49-F238E27FC236}">
                    <a16:creationId xmlns:a16="http://schemas.microsoft.com/office/drawing/2014/main" id="{A9131E48-721E-4C48-8614-5817CCE6EF2D}"/>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1" name="Group 30">
                <a:extLst>
                  <a:ext uri="{FF2B5EF4-FFF2-40B4-BE49-F238E27FC236}">
                    <a16:creationId xmlns:a16="http://schemas.microsoft.com/office/drawing/2014/main" id="{74138B82-109B-4B89-BD32-A112A86B7228}"/>
                  </a:ext>
                </a:extLst>
              </p:cNvPr>
              <p:cNvGrpSpPr/>
              <p:nvPr/>
            </p:nvGrpSpPr>
            <p:grpSpPr>
              <a:xfrm>
                <a:off x="5438776" y="3186113"/>
                <a:ext cx="1309687" cy="484188"/>
                <a:chOff x="5438776" y="3186113"/>
                <a:chExt cx="1309687" cy="484188"/>
              </a:xfrm>
            </p:grpSpPr>
            <p:sp>
              <p:nvSpPr>
                <p:cNvPr id="32" name="Freeform 12">
                  <a:extLst>
                    <a:ext uri="{FF2B5EF4-FFF2-40B4-BE49-F238E27FC236}">
                      <a16:creationId xmlns:a16="http://schemas.microsoft.com/office/drawing/2014/main" id="{668A099B-5165-4713-97DC-EE16CCF0F3AC}"/>
                    </a:ext>
                  </a:extLst>
                </p:cNvPr>
                <p:cNvSpPr>
                  <a:spLocks noEditPoints="1"/>
                </p:cNvSpPr>
                <p:nvPr/>
              </p:nvSpPr>
              <p:spPr bwMode="auto">
                <a:xfrm>
                  <a:off x="5726113" y="3302000"/>
                  <a:ext cx="1022350" cy="290513"/>
                </a:xfrm>
                <a:custGeom>
                  <a:avLst/>
                  <a:gdLst>
                    <a:gd name="T0" fmla="*/ 1411 w 1433"/>
                    <a:gd name="T1" fmla="*/ 361 h 405"/>
                    <a:gd name="T2" fmla="*/ 1411 w 1433"/>
                    <a:gd name="T3" fmla="*/ 405 h 405"/>
                    <a:gd name="T4" fmla="*/ 1265 w 1433"/>
                    <a:gd name="T5" fmla="*/ 405 h 405"/>
                    <a:gd name="T6" fmla="*/ 1029 w 1433"/>
                    <a:gd name="T7" fmla="*/ 405 h 405"/>
                    <a:gd name="T8" fmla="*/ 793 w 1433"/>
                    <a:gd name="T9" fmla="*/ 405 h 405"/>
                    <a:gd name="T10" fmla="*/ 556 w 1433"/>
                    <a:gd name="T11" fmla="*/ 405 h 405"/>
                    <a:gd name="T12" fmla="*/ 320 w 1433"/>
                    <a:gd name="T13" fmla="*/ 405 h 405"/>
                    <a:gd name="T14" fmla="*/ 84 w 1433"/>
                    <a:gd name="T15" fmla="*/ 405 h 405"/>
                    <a:gd name="T16" fmla="*/ 0 w 1433"/>
                    <a:gd name="T17" fmla="*/ 361 h 405"/>
                    <a:gd name="T18" fmla="*/ 1309 w 1433"/>
                    <a:gd name="T19" fmla="*/ 0 h 405"/>
                    <a:gd name="T20" fmla="*/ 1267 w 1433"/>
                    <a:gd name="T21" fmla="*/ 78 h 405"/>
                    <a:gd name="T22" fmla="*/ 1157 w 1433"/>
                    <a:gd name="T23" fmla="*/ 82 h 405"/>
                    <a:gd name="T24" fmla="*/ 1199 w 1433"/>
                    <a:gd name="T25" fmla="*/ 4 h 405"/>
                    <a:gd name="T26" fmla="*/ 962 w 1433"/>
                    <a:gd name="T27" fmla="*/ 0 h 405"/>
                    <a:gd name="T28" fmla="*/ 1071 w 1433"/>
                    <a:gd name="T29" fmla="*/ 10 h 405"/>
                    <a:gd name="T30" fmla="*/ 1011 w 1433"/>
                    <a:gd name="T31" fmla="*/ 82 h 405"/>
                    <a:gd name="T32" fmla="*/ 901 w 1433"/>
                    <a:gd name="T33" fmla="*/ 71 h 405"/>
                    <a:gd name="T34" fmla="*/ 962 w 1433"/>
                    <a:gd name="T35" fmla="*/ 0 h 405"/>
                    <a:gd name="T36" fmla="*/ 812 w 1433"/>
                    <a:gd name="T37" fmla="*/ 0 h 405"/>
                    <a:gd name="T38" fmla="*/ 771 w 1433"/>
                    <a:gd name="T39" fmla="*/ 78 h 405"/>
                    <a:gd name="T40" fmla="*/ 662 w 1433"/>
                    <a:gd name="T41" fmla="*/ 82 h 405"/>
                    <a:gd name="T42" fmla="*/ 703 w 1433"/>
                    <a:gd name="T43" fmla="*/ 4 h 405"/>
                    <a:gd name="T44" fmla="*/ 468 w 1433"/>
                    <a:gd name="T45" fmla="*/ 0 h 405"/>
                    <a:gd name="T46" fmla="*/ 576 w 1433"/>
                    <a:gd name="T47" fmla="*/ 10 h 405"/>
                    <a:gd name="T48" fmla="*/ 516 w 1433"/>
                    <a:gd name="T49" fmla="*/ 82 h 405"/>
                    <a:gd name="T50" fmla="*/ 407 w 1433"/>
                    <a:gd name="T51" fmla="*/ 71 h 405"/>
                    <a:gd name="T52" fmla="*/ 468 w 1433"/>
                    <a:gd name="T53" fmla="*/ 0 h 405"/>
                    <a:gd name="T54" fmla="*/ 320 w 1433"/>
                    <a:gd name="T55" fmla="*/ 0 h 405"/>
                    <a:gd name="T56" fmla="*/ 279 w 1433"/>
                    <a:gd name="T57" fmla="*/ 78 h 405"/>
                    <a:gd name="T58" fmla="*/ 172 w 1433"/>
                    <a:gd name="T59" fmla="*/ 82 h 405"/>
                    <a:gd name="T60" fmla="*/ 212 w 1433"/>
                    <a:gd name="T61" fmla="*/ 4 h 405"/>
                    <a:gd name="T62" fmla="*/ 2 w 1433"/>
                    <a:gd name="T63" fmla="*/ 0 h 405"/>
                    <a:gd name="T64" fmla="*/ 85 w 1433"/>
                    <a:gd name="T65" fmla="*/ 10 h 405"/>
                    <a:gd name="T66" fmla="*/ 26 w 1433"/>
                    <a:gd name="T67" fmla="*/ 82 h 405"/>
                    <a:gd name="T68" fmla="*/ 2 w 1433"/>
                    <a:gd name="T69"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3" h="405">
                      <a:moveTo>
                        <a:pt x="0" y="361"/>
                      </a:moveTo>
                      <a:cubicBezTo>
                        <a:pt x="0" y="361"/>
                        <a:pt x="0" y="361"/>
                        <a:pt x="1411" y="361"/>
                      </a:cubicBezTo>
                      <a:cubicBezTo>
                        <a:pt x="1423" y="361"/>
                        <a:pt x="1433" y="370"/>
                        <a:pt x="1433" y="383"/>
                      </a:cubicBezTo>
                      <a:cubicBezTo>
                        <a:pt x="1433" y="395"/>
                        <a:pt x="1423" y="405"/>
                        <a:pt x="1411" y="405"/>
                      </a:cubicBezTo>
                      <a:cubicBezTo>
                        <a:pt x="1411" y="405"/>
                        <a:pt x="1411" y="405"/>
                        <a:pt x="1321" y="405"/>
                      </a:cubicBezTo>
                      <a:cubicBezTo>
                        <a:pt x="1321" y="405"/>
                        <a:pt x="1321" y="405"/>
                        <a:pt x="1265" y="405"/>
                      </a:cubicBezTo>
                      <a:cubicBezTo>
                        <a:pt x="1265" y="405"/>
                        <a:pt x="1265" y="405"/>
                        <a:pt x="1085" y="405"/>
                      </a:cubicBezTo>
                      <a:cubicBezTo>
                        <a:pt x="1085" y="405"/>
                        <a:pt x="1085" y="405"/>
                        <a:pt x="1029" y="405"/>
                      </a:cubicBezTo>
                      <a:cubicBezTo>
                        <a:pt x="1029" y="405"/>
                        <a:pt x="1029" y="405"/>
                        <a:pt x="849" y="405"/>
                      </a:cubicBezTo>
                      <a:cubicBezTo>
                        <a:pt x="849" y="405"/>
                        <a:pt x="849" y="405"/>
                        <a:pt x="793" y="405"/>
                      </a:cubicBezTo>
                      <a:cubicBezTo>
                        <a:pt x="793" y="405"/>
                        <a:pt x="793" y="405"/>
                        <a:pt x="612" y="405"/>
                      </a:cubicBezTo>
                      <a:cubicBezTo>
                        <a:pt x="612" y="405"/>
                        <a:pt x="612" y="405"/>
                        <a:pt x="556" y="405"/>
                      </a:cubicBezTo>
                      <a:cubicBezTo>
                        <a:pt x="556" y="405"/>
                        <a:pt x="556" y="405"/>
                        <a:pt x="376" y="405"/>
                      </a:cubicBezTo>
                      <a:cubicBezTo>
                        <a:pt x="376" y="405"/>
                        <a:pt x="376" y="405"/>
                        <a:pt x="320" y="405"/>
                      </a:cubicBezTo>
                      <a:cubicBezTo>
                        <a:pt x="320" y="405"/>
                        <a:pt x="320" y="405"/>
                        <a:pt x="140" y="405"/>
                      </a:cubicBezTo>
                      <a:cubicBezTo>
                        <a:pt x="140" y="405"/>
                        <a:pt x="140" y="405"/>
                        <a:pt x="84" y="405"/>
                      </a:cubicBezTo>
                      <a:cubicBezTo>
                        <a:pt x="84" y="405"/>
                        <a:pt x="84" y="405"/>
                        <a:pt x="0" y="405"/>
                      </a:cubicBezTo>
                      <a:cubicBezTo>
                        <a:pt x="0" y="405"/>
                        <a:pt x="0" y="405"/>
                        <a:pt x="0" y="361"/>
                      </a:cubicBezTo>
                      <a:close/>
                      <a:moveTo>
                        <a:pt x="1209" y="0"/>
                      </a:moveTo>
                      <a:cubicBezTo>
                        <a:pt x="1209" y="0"/>
                        <a:pt x="1209" y="0"/>
                        <a:pt x="1309" y="0"/>
                      </a:cubicBezTo>
                      <a:cubicBezTo>
                        <a:pt x="1317" y="0"/>
                        <a:pt x="1322" y="5"/>
                        <a:pt x="1318" y="10"/>
                      </a:cubicBezTo>
                      <a:cubicBezTo>
                        <a:pt x="1318" y="10"/>
                        <a:pt x="1318" y="10"/>
                        <a:pt x="1267" y="78"/>
                      </a:cubicBezTo>
                      <a:cubicBezTo>
                        <a:pt x="1265" y="80"/>
                        <a:pt x="1261" y="82"/>
                        <a:pt x="1257" y="82"/>
                      </a:cubicBezTo>
                      <a:cubicBezTo>
                        <a:pt x="1257" y="82"/>
                        <a:pt x="1257" y="82"/>
                        <a:pt x="1157" y="82"/>
                      </a:cubicBezTo>
                      <a:cubicBezTo>
                        <a:pt x="1149" y="82"/>
                        <a:pt x="1144" y="76"/>
                        <a:pt x="1147" y="71"/>
                      </a:cubicBezTo>
                      <a:cubicBezTo>
                        <a:pt x="1147" y="71"/>
                        <a:pt x="1147" y="71"/>
                        <a:pt x="1199" y="4"/>
                      </a:cubicBezTo>
                      <a:cubicBezTo>
                        <a:pt x="1201" y="1"/>
                        <a:pt x="1205" y="0"/>
                        <a:pt x="1209" y="0"/>
                      </a:cubicBezTo>
                      <a:close/>
                      <a:moveTo>
                        <a:pt x="962" y="0"/>
                      </a:moveTo>
                      <a:cubicBezTo>
                        <a:pt x="962" y="0"/>
                        <a:pt x="962" y="0"/>
                        <a:pt x="1061" y="0"/>
                      </a:cubicBezTo>
                      <a:cubicBezTo>
                        <a:pt x="1070" y="0"/>
                        <a:pt x="1075" y="5"/>
                        <a:pt x="1071" y="10"/>
                      </a:cubicBezTo>
                      <a:cubicBezTo>
                        <a:pt x="1071" y="10"/>
                        <a:pt x="1071" y="10"/>
                        <a:pt x="1020" y="78"/>
                      </a:cubicBezTo>
                      <a:cubicBezTo>
                        <a:pt x="1019" y="80"/>
                        <a:pt x="1015" y="82"/>
                        <a:pt x="1011" y="82"/>
                      </a:cubicBezTo>
                      <a:cubicBezTo>
                        <a:pt x="1011" y="82"/>
                        <a:pt x="1011" y="82"/>
                        <a:pt x="911" y="82"/>
                      </a:cubicBezTo>
                      <a:cubicBezTo>
                        <a:pt x="903" y="82"/>
                        <a:pt x="898" y="76"/>
                        <a:pt x="901" y="71"/>
                      </a:cubicBezTo>
                      <a:cubicBezTo>
                        <a:pt x="901" y="71"/>
                        <a:pt x="901" y="71"/>
                        <a:pt x="952" y="4"/>
                      </a:cubicBezTo>
                      <a:cubicBezTo>
                        <a:pt x="954" y="1"/>
                        <a:pt x="957" y="0"/>
                        <a:pt x="962" y="0"/>
                      </a:cubicBezTo>
                      <a:close/>
                      <a:moveTo>
                        <a:pt x="713" y="0"/>
                      </a:moveTo>
                      <a:cubicBezTo>
                        <a:pt x="713" y="0"/>
                        <a:pt x="713" y="0"/>
                        <a:pt x="812" y="0"/>
                      </a:cubicBezTo>
                      <a:cubicBezTo>
                        <a:pt x="822" y="0"/>
                        <a:pt x="827" y="5"/>
                        <a:pt x="823" y="10"/>
                      </a:cubicBezTo>
                      <a:cubicBezTo>
                        <a:pt x="823" y="10"/>
                        <a:pt x="823" y="10"/>
                        <a:pt x="771" y="78"/>
                      </a:cubicBezTo>
                      <a:cubicBezTo>
                        <a:pt x="769" y="80"/>
                        <a:pt x="765" y="82"/>
                        <a:pt x="761" y="82"/>
                      </a:cubicBezTo>
                      <a:cubicBezTo>
                        <a:pt x="761" y="82"/>
                        <a:pt x="761" y="82"/>
                        <a:pt x="662" y="82"/>
                      </a:cubicBezTo>
                      <a:cubicBezTo>
                        <a:pt x="654" y="82"/>
                        <a:pt x="649" y="76"/>
                        <a:pt x="652" y="71"/>
                      </a:cubicBezTo>
                      <a:cubicBezTo>
                        <a:pt x="652" y="71"/>
                        <a:pt x="652" y="71"/>
                        <a:pt x="703" y="4"/>
                      </a:cubicBezTo>
                      <a:cubicBezTo>
                        <a:pt x="705" y="1"/>
                        <a:pt x="709" y="0"/>
                        <a:pt x="713" y="0"/>
                      </a:cubicBezTo>
                      <a:close/>
                      <a:moveTo>
                        <a:pt x="468" y="0"/>
                      </a:moveTo>
                      <a:cubicBezTo>
                        <a:pt x="468" y="0"/>
                        <a:pt x="468" y="0"/>
                        <a:pt x="566" y="0"/>
                      </a:cubicBezTo>
                      <a:cubicBezTo>
                        <a:pt x="574" y="0"/>
                        <a:pt x="580" y="5"/>
                        <a:pt x="576" y="10"/>
                      </a:cubicBezTo>
                      <a:cubicBezTo>
                        <a:pt x="576" y="10"/>
                        <a:pt x="576" y="10"/>
                        <a:pt x="525" y="78"/>
                      </a:cubicBezTo>
                      <a:cubicBezTo>
                        <a:pt x="524" y="80"/>
                        <a:pt x="520" y="82"/>
                        <a:pt x="516" y="82"/>
                      </a:cubicBezTo>
                      <a:cubicBezTo>
                        <a:pt x="516" y="82"/>
                        <a:pt x="516" y="82"/>
                        <a:pt x="417" y="82"/>
                      </a:cubicBezTo>
                      <a:cubicBezTo>
                        <a:pt x="409" y="82"/>
                        <a:pt x="404" y="76"/>
                        <a:pt x="407" y="71"/>
                      </a:cubicBezTo>
                      <a:cubicBezTo>
                        <a:pt x="407" y="71"/>
                        <a:pt x="407" y="71"/>
                        <a:pt x="458" y="4"/>
                      </a:cubicBezTo>
                      <a:cubicBezTo>
                        <a:pt x="460" y="1"/>
                        <a:pt x="463" y="0"/>
                        <a:pt x="468" y="0"/>
                      </a:cubicBezTo>
                      <a:close/>
                      <a:moveTo>
                        <a:pt x="221" y="0"/>
                      </a:moveTo>
                      <a:cubicBezTo>
                        <a:pt x="221" y="0"/>
                        <a:pt x="221" y="0"/>
                        <a:pt x="320" y="0"/>
                      </a:cubicBezTo>
                      <a:cubicBezTo>
                        <a:pt x="328" y="0"/>
                        <a:pt x="333" y="5"/>
                        <a:pt x="330" y="10"/>
                      </a:cubicBezTo>
                      <a:cubicBezTo>
                        <a:pt x="330" y="10"/>
                        <a:pt x="330" y="10"/>
                        <a:pt x="279" y="78"/>
                      </a:cubicBezTo>
                      <a:cubicBezTo>
                        <a:pt x="277" y="80"/>
                        <a:pt x="273" y="82"/>
                        <a:pt x="269" y="82"/>
                      </a:cubicBezTo>
                      <a:cubicBezTo>
                        <a:pt x="269" y="82"/>
                        <a:pt x="269" y="82"/>
                        <a:pt x="172" y="82"/>
                      </a:cubicBezTo>
                      <a:cubicBezTo>
                        <a:pt x="163" y="82"/>
                        <a:pt x="158" y="76"/>
                        <a:pt x="162" y="71"/>
                      </a:cubicBezTo>
                      <a:cubicBezTo>
                        <a:pt x="162" y="71"/>
                        <a:pt x="162" y="71"/>
                        <a:pt x="212" y="4"/>
                      </a:cubicBezTo>
                      <a:cubicBezTo>
                        <a:pt x="213" y="1"/>
                        <a:pt x="217" y="0"/>
                        <a:pt x="221" y="0"/>
                      </a:cubicBezTo>
                      <a:close/>
                      <a:moveTo>
                        <a:pt x="2" y="0"/>
                      </a:moveTo>
                      <a:cubicBezTo>
                        <a:pt x="2" y="0"/>
                        <a:pt x="2" y="0"/>
                        <a:pt x="76" y="0"/>
                      </a:cubicBezTo>
                      <a:cubicBezTo>
                        <a:pt x="83" y="0"/>
                        <a:pt x="89" y="5"/>
                        <a:pt x="85" y="10"/>
                      </a:cubicBezTo>
                      <a:cubicBezTo>
                        <a:pt x="85" y="10"/>
                        <a:pt x="85" y="10"/>
                        <a:pt x="35" y="78"/>
                      </a:cubicBezTo>
                      <a:cubicBezTo>
                        <a:pt x="33" y="80"/>
                        <a:pt x="30" y="82"/>
                        <a:pt x="26" y="82"/>
                      </a:cubicBezTo>
                      <a:cubicBezTo>
                        <a:pt x="26" y="82"/>
                        <a:pt x="26" y="82"/>
                        <a:pt x="2" y="82"/>
                      </a:cubicBezTo>
                      <a:cubicBezTo>
                        <a:pt x="2" y="82"/>
                        <a:pt x="2" y="82"/>
                        <a:pt x="2"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1">
                  <a:extLst>
                    <a:ext uri="{FF2B5EF4-FFF2-40B4-BE49-F238E27FC236}">
                      <a16:creationId xmlns:a16="http://schemas.microsoft.com/office/drawing/2014/main" id="{B6C6EDC4-EE7E-46FA-8231-55993450D582}"/>
                    </a:ext>
                  </a:extLst>
                </p:cNvPr>
                <p:cNvSpPr>
                  <a:spLocks/>
                </p:cNvSpPr>
                <p:nvPr/>
              </p:nvSpPr>
              <p:spPr bwMode="auto">
                <a:xfrm>
                  <a:off x="5438776" y="3186113"/>
                  <a:ext cx="1309687" cy="484188"/>
                </a:xfrm>
                <a:custGeom>
                  <a:avLst/>
                  <a:gdLst>
                    <a:gd name="connsiteX0" fmla="*/ 1168838 w 1309687"/>
                    <a:gd name="connsiteY0" fmla="*/ 425450 h 484188"/>
                    <a:gd name="connsiteX1" fmla="*/ 1200150 w 1309687"/>
                    <a:gd name="connsiteY1" fmla="*/ 455881 h 484188"/>
                    <a:gd name="connsiteX2" fmla="*/ 1200150 w 1309687"/>
                    <a:gd name="connsiteY2" fmla="*/ 484188 h 484188"/>
                    <a:gd name="connsiteX3" fmla="*/ 1138237 w 1309687"/>
                    <a:gd name="connsiteY3" fmla="*/ 484188 h 484188"/>
                    <a:gd name="connsiteX4" fmla="*/ 1138237 w 1309687"/>
                    <a:gd name="connsiteY4" fmla="*/ 455881 h 484188"/>
                    <a:gd name="connsiteX5" fmla="*/ 1168838 w 1309687"/>
                    <a:gd name="connsiteY5" fmla="*/ 425450 h 484188"/>
                    <a:gd name="connsiteX6" fmla="*/ 905669 w 1309687"/>
                    <a:gd name="connsiteY6" fmla="*/ 425450 h 484188"/>
                    <a:gd name="connsiteX7" fmla="*/ 936625 w 1309687"/>
                    <a:gd name="connsiteY7" fmla="*/ 455881 h 484188"/>
                    <a:gd name="connsiteX8" fmla="*/ 936625 w 1309687"/>
                    <a:gd name="connsiteY8" fmla="*/ 484188 h 484188"/>
                    <a:gd name="connsiteX9" fmla="*/ 874712 w 1309687"/>
                    <a:gd name="connsiteY9" fmla="*/ 484188 h 484188"/>
                    <a:gd name="connsiteX10" fmla="*/ 874712 w 1309687"/>
                    <a:gd name="connsiteY10" fmla="*/ 455881 h 484188"/>
                    <a:gd name="connsiteX11" fmla="*/ 905669 w 1309687"/>
                    <a:gd name="connsiteY11" fmla="*/ 425450 h 484188"/>
                    <a:gd name="connsiteX12" fmla="*/ 640201 w 1309687"/>
                    <a:gd name="connsiteY12" fmla="*/ 425450 h 484188"/>
                    <a:gd name="connsiteX13" fmla="*/ 671513 w 1309687"/>
                    <a:gd name="connsiteY13" fmla="*/ 455881 h 484188"/>
                    <a:gd name="connsiteX14" fmla="*/ 671513 w 1309687"/>
                    <a:gd name="connsiteY14" fmla="*/ 484188 h 484188"/>
                    <a:gd name="connsiteX15" fmla="*/ 609600 w 1309687"/>
                    <a:gd name="connsiteY15" fmla="*/ 484188 h 484188"/>
                    <a:gd name="connsiteX16" fmla="*/ 609600 w 1309687"/>
                    <a:gd name="connsiteY16" fmla="*/ 455881 h 484188"/>
                    <a:gd name="connsiteX17" fmla="*/ 640201 w 1309687"/>
                    <a:gd name="connsiteY17" fmla="*/ 425450 h 484188"/>
                    <a:gd name="connsiteX18" fmla="*/ 377388 w 1309687"/>
                    <a:gd name="connsiteY18" fmla="*/ 425450 h 484188"/>
                    <a:gd name="connsiteX19" fmla="*/ 407988 w 1309687"/>
                    <a:gd name="connsiteY19" fmla="*/ 455881 h 484188"/>
                    <a:gd name="connsiteX20" fmla="*/ 407988 w 1309687"/>
                    <a:gd name="connsiteY20" fmla="*/ 484188 h 484188"/>
                    <a:gd name="connsiteX21" fmla="*/ 346075 w 1309687"/>
                    <a:gd name="connsiteY21" fmla="*/ 484188 h 484188"/>
                    <a:gd name="connsiteX22" fmla="*/ 346075 w 1309687"/>
                    <a:gd name="connsiteY22" fmla="*/ 455881 h 484188"/>
                    <a:gd name="connsiteX23" fmla="*/ 377388 w 1309687"/>
                    <a:gd name="connsiteY23" fmla="*/ 425450 h 484188"/>
                    <a:gd name="connsiteX24" fmla="*/ 173832 w 1309687"/>
                    <a:gd name="connsiteY24" fmla="*/ 115887 h 484188"/>
                    <a:gd name="connsiteX25" fmla="*/ 139700 w 1309687"/>
                    <a:gd name="connsiteY25" fmla="*/ 150378 h 484188"/>
                    <a:gd name="connsiteX26" fmla="*/ 173832 w 1309687"/>
                    <a:gd name="connsiteY26" fmla="*/ 184150 h 484188"/>
                    <a:gd name="connsiteX27" fmla="*/ 207963 w 1309687"/>
                    <a:gd name="connsiteY27" fmla="*/ 150378 h 484188"/>
                    <a:gd name="connsiteX28" fmla="*/ 173832 w 1309687"/>
                    <a:gd name="connsiteY28" fmla="*/ 115887 h 484188"/>
                    <a:gd name="connsiteX29" fmla="*/ 284162 w 1309687"/>
                    <a:gd name="connsiteY29" fmla="*/ 53975 h 484188"/>
                    <a:gd name="connsiteX30" fmla="*/ 1293976 w 1309687"/>
                    <a:gd name="connsiteY30" fmla="*/ 53975 h 484188"/>
                    <a:gd name="connsiteX31" fmla="*/ 1309687 w 1309687"/>
                    <a:gd name="connsiteY31" fmla="*/ 69664 h 484188"/>
                    <a:gd name="connsiteX32" fmla="*/ 1309687 w 1309687"/>
                    <a:gd name="connsiteY32" fmla="*/ 220849 h 484188"/>
                    <a:gd name="connsiteX33" fmla="*/ 1293976 w 1309687"/>
                    <a:gd name="connsiteY33" fmla="*/ 236538 h 484188"/>
                    <a:gd name="connsiteX34" fmla="*/ 287019 w 1309687"/>
                    <a:gd name="connsiteY34" fmla="*/ 236538 h 484188"/>
                    <a:gd name="connsiteX35" fmla="*/ 287019 w 1309687"/>
                    <a:gd name="connsiteY35" fmla="*/ 205160 h 484188"/>
                    <a:gd name="connsiteX36" fmla="*/ 1278264 w 1309687"/>
                    <a:gd name="connsiteY36" fmla="*/ 205160 h 484188"/>
                    <a:gd name="connsiteX37" fmla="*/ 1278264 w 1309687"/>
                    <a:gd name="connsiteY37" fmla="*/ 85353 h 484188"/>
                    <a:gd name="connsiteX38" fmla="*/ 287019 w 1309687"/>
                    <a:gd name="connsiteY38" fmla="*/ 85353 h 484188"/>
                    <a:gd name="connsiteX39" fmla="*/ 287019 w 1309687"/>
                    <a:gd name="connsiteY39" fmla="*/ 74656 h 484188"/>
                    <a:gd name="connsiteX40" fmla="*/ 285591 w 1309687"/>
                    <a:gd name="connsiteY40" fmla="*/ 63246 h 484188"/>
                    <a:gd name="connsiteX41" fmla="*/ 284162 w 1309687"/>
                    <a:gd name="connsiteY41" fmla="*/ 53975 h 484188"/>
                    <a:gd name="connsiteX42" fmla="*/ 15838 w 1309687"/>
                    <a:gd name="connsiteY42" fmla="*/ 53975 h 484188"/>
                    <a:gd name="connsiteX43" fmla="*/ 61913 w 1309687"/>
                    <a:gd name="connsiteY43" fmla="*/ 53975 h 484188"/>
                    <a:gd name="connsiteX44" fmla="*/ 61193 w 1309687"/>
                    <a:gd name="connsiteY44" fmla="*/ 66812 h 484188"/>
                    <a:gd name="connsiteX45" fmla="*/ 60473 w 1309687"/>
                    <a:gd name="connsiteY45" fmla="*/ 73943 h 484188"/>
                    <a:gd name="connsiteX46" fmla="*/ 60473 w 1309687"/>
                    <a:gd name="connsiteY46" fmla="*/ 85353 h 484188"/>
                    <a:gd name="connsiteX47" fmla="*/ 31676 w 1309687"/>
                    <a:gd name="connsiteY47" fmla="*/ 85353 h 484188"/>
                    <a:gd name="connsiteX48" fmla="*/ 31676 w 1309687"/>
                    <a:gd name="connsiteY48" fmla="*/ 205160 h 484188"/>
                    <a:gd name="connsiteX49" fmla="*/ 60473 w 1309687"/>
                    <a:gd name="connsiteY49" fmla="*/ 205160 h 484188"/>
                    <a:gd name="connsiteX50" fmla="*/ 60473 w 1309687"/>
                    <a:gd name="connsiteY50" fmla="*/ 236538 h 484188"/>
                    <a:gd name="connsiteX51" fmla="*/ 15838 w 1309687"/>
                    <a:gd name="connsiteY51" fmla="*/ 236538 h 484188"/>
                    <a:gd name="connsiteX52" fmla="*/ 0 w 1309687"/>
                    <a:gd name="connsiteY52" fmla="*/ 220849 h 484188"/>
                    <a:gd name="connsiteX53" fmla="*/ 0 w 1309687"/>
                    <a:gd name="connsiteY53" fmla="*/ 69664 h 484188"/>
                    <a:gd name="connsiteX54" fmla="*/ 15838 w 1309687"/>
                    <a:gd name="connsiteY54" fmla="*/ 53975 h 484188"/>
                    <a:gd name="connsiteX55" fmla="*/ 173831 w 1309687"/>
                    <a:gd name="connsiteY55" fmla="*/ 0 h 484188"/>
                    <a:gd name="connsiteX56" fmla="*/ 254000 w 1309687"/>
                    <a:gd name="connsiteY56" fmla="*/ 70492 h 484188"/>
                    <a:gd name="connsiteX57" fmla="*/ 254000 w 1309687"/>
                    <a:gd name="connsiteY57" fmla="*/ 72628 h 484188"/>
                    <a:gd name="connsiteX58" fmla="*/ 254000 w 1309687"/>
                    <a:gd name="connsiteY58" fmla="*/ 75476 h 484188"/>
                    <a:gd name="connsiteX59" fmla="*/ 254000 w 1309687"/>
                    <a:gd name="connsiteY59" fmla="*/ 399455 h 484188"/>
                    <a:gd name="connsiteX60" fmla="*/ 254000 w 1309687"/>
                    <a:gd name="connsiteY60" fmla="*/ 430073 h 484188"/>
                    <a:gd name="connsiteX61" fmla="*/ 254000 w 1309687"/>
                    <a:gd name="connsiteY61" fmla="*/ 468523 h 484188"/>
                    <a:gd name="connsiteX62" fmla="*/ 238392 w 1309687"/>
                    <a:gd name="connsiteY62" fmla="*/ 484188 h 484188"/>
                    <a:gd name="connsiteX63" fmla="*/ 109270 w 1309687"/>
                    <a:gd name="connsiteY63" fmla="*/ 484188 h 484188"/>
                    <a:gd name="connsiteX64" fmla="*/ 93662 w 1309687"/>
                    <a:gd name="connsiteY64" fmla="*/ 468523 h 484188"/>
                    <a:gd name="connsiteX65" fmla="*/ 93662 w 1309687"/>
                    <a:gd name="connsiteY65" fmla="*/ 75476 h 484188"/>
                    <a:gd name="connsiteX66" fmla="*/ 94372 w 1309687"/>
                    <a:gd name="connsiteY66" fmla="*/ 72628 h 484188"/>
                    <a:gd name="connsiteX67" fmla="*/ 94372 w 1309687"/>
                    <a:gd name="connsiteY67" fmla="*/ 70492 h 484188"/>
                    <a:gd name="connsiteX68" fmla="*/ 173831 w 1309687"/>
                    <a:gd name="connsiteY68"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09687" h="484188">
                      <a:moveTo>
                        <a:pt x="1168838" y="425450"/>
                      </a:moveTo>
                      <a:cubicBezTo>
                        <a:pt x="1185917" y="425450"/>
                        <a:pt x="1200150" y="439604"/>
                        <a:pt x="1200150" y="455881"/>
                      </a:cubicBezTo>
                      <a:cubicBezTo>
                        <a:pt x="1200150" y="484188"/>
                        <a:pt x="1200150" y="484188"/>
                        <a:pt x="1200150" y="484188"/>
                      </a:cubicBezTo>
                      <a:cubicBezTo>
                        <a:pt x="1200150" y="484188"/>
                        <a:pt x="1200150" y="484188"/>
                        <a:pt x="1138237" y="484188"/>
                      </a:cubicBezTo>
                      <a:cubicBezTo>
                        <a:pt x="1138237" y="484188"/>
                        <a:pt x="1138237" y="484188"/>
                        <a:pt x="1138237" y="455881"/>
                      </a:cubicBezTo>
                      <a:cubicBezTo>
                        <a:pt x="1138237" y="439604"/>
                        <a:pt x="1151758" y="425450"/>
                        <a:pt x="1168838" y="425450"/>
                      </a:cubicBezTo>
                      <a:close/>
                      <a:moveTo>
                        <a:pt x="905669" y="425450"/>
                      </a:moveTo>
                      <a:cubicBezTo>
                        <a:pt x="922227" y="425450"/>
                        <a:pt x="936625" y="439604"/>
                        <a:pt x="936625" y="455881"/>
                      </a:cubicBezTo>
                      <a:cubicBezTo>
                        <a:pt x="936625" y="484188"/>
                        <a:pt x="936625" y="484188"/>
                        <a:pt x="936625" y="484188"/>
                      </a:cubicBezTo>
                      <a:cubicBezTo>
                        <a:pt x="936625" y="484188"/>
                        <a:pt x="936625" y="484188"/>
                        <a:pt x="874712" y="484188"/>
                      </a:cubicBezTo>
                      <a:cubicBezTo>
                        <a:pt x="874712" y="484188"/>
                        <a:pt x="874712" y="484188"/>
                        <a:pt x="874712" y="455881"/>
                      </a:cubicBezTo>
                      <a:cubicBezTo>
                        <a:pt x="874712" y="439604"/>
                        <a:pt x="887671" y="425450"/>
                        <a:pt x="905669" y="425450"/>
                      </a:cubicBezTo>
                      <a:close/>
                      <a:moveTo>
                        <a:pt x="640201" y="425450"/>
                      </a:moveTo>
                      <a:cubicBezTo>
                        <a:pt x="656569" y="425450"/>
                        <a:pt x="671513" y="439604"/>
                        <a:pt x="671513" y="455881"/>
                      </a:cubicBezTo>
                      <a:cubicBezTo>
                        <a:pt x="671513" y="484188"/>
                        <a:pt x="671513" y="484188"/>
                        <a:pt x="671513" y="484188"/>
                      </a:cubicBezTo>
                      <a:cubicBezTo>
                        <a:pt x="671513" y="484188"/>
                        <a:pt x="671513" y="484188"/>
                        <a:pt x="609600" y="484188"/>
                      </a:cubicBezTo>
                      <a:cubicBezTo>
                        <a:pt x="609600" y="484188"/>
                        <a:pt x="609600" y="484188"/>
                        <a:pt x="609600" y="455881"/>
                      </a:cubicBezTo>
                      <a:cubicBezTo>
                        <a:pt x="609600" y="439604"/>
                        <a:pt x="622410" y="425450"/>
                        <a:pt x="640201" y="425450"/>
                      </a:cubicBezTo>
                      <a:close/>
                      <a:moveTo>
                        <a:pt x="377388" y="425450"/>
                      </a:moveTo>
                      <a:cubicBezTo>
                        <a:pt x="393755" y="425450"/>
                        <a:pt x="407988" y="439604"/>
                        <a:pt x="407988" y="455881"/>
                      </a:cubicBezTo>
                      <a:cubicBezTo>
                        <a:pt x="407988" y="484188"/>
                        <a:pt x="407988" y="484188"/>
                        <a:pt x="407988" y="484188"/>
                      </a:cubicBezTo>
                      <a:cubicBezTo>
                        <a:pt x="407988" y="484188"/>
                        <a:pt x="407988" y="484188"/>
                        <a:pt x="346075" y="484188"/>
                      </a:cubicBezTo>
                      <a:cubicBezTo>
                        <a:pt x="346075" y="484188"/>
                        <a:pt x="346075" y="484188"/>
                        <a:pt x="346075" y="455881"/>
                      </a:cubicBezTo>
                      <a:cubicBezTo>
                        <a:pt x="346075" y="439604"/>
                        <a:pt x="359596" y="425450"/>
                        <a:pt x="377388" y="425450"/>
                      </a:cubicBezTo>
                      <a:close/>
                      <a:moveTo>
                        <a:pt x="173832" y="115887"/>
                      </a:moveTo>
                      <a:cubicBezTo>
                        <a:pt x="154950" y="115887"/>
                        <a:pt x="139700" y="130977"/>
                        <a:pt x="139700" y="150378"/>
                      </a:cubicBezTo>
                      <a:cubicBezTo>
                        <a:pt x="139700" y="168342"/>
                        <a:pt x="154950" y="184150"/>
                        <a:pt x="173832" y="184150"/>
                      </a:cubicBezTo>
                      <a:cubicBezTo>
                        <a:pt x="192713" y="184150"/>
                        <a:pt x="207963" y="168342"/>
                        <a:pt x="207963" y="150378"/>
                      </a:cubicBezTo>
                      <a:cubicBezTo>
                        <a:pt x="207963" y="130977"/>
                        <a:pt x="192713" y="115887"/>
                        <a:pt x="173832" y="115887"/>
                      </a:cubicBezTo>
                      <a:close/>
                      <a:moveTo>
                        <a:pt x="284162" y="53975"/>
                      </a:moveTo>
                      <a:cubicBezTo>
                        <a:pt x="300588" y="53975"/>
                        <a:pt x="420566" y="53975"/>
                        <a:pt x="1293976" y="53975"/>
                      </a:cubicBezTo>
                      <a:cubicBezTo>
                        <a:pt x="1302546" y="53975"/>
                        <a:pt x="1309687" y="60393"/>
                        <a:pt x="1309687" y="69664"/>
                      </a:cubicBezTo>
                      <a:cubicBezTo>
                        <a:pt x="1309687" y="69664"/>
                        <a:pt x="1309687" y="69664"/>
                        <a:pt x="1309687" y="220849"/>
                      </a:cubicBezTo>
                      <a:cubicBezTo>
                        <a:pt x="1309687" y="229407"/>
                        <a:pt x="1302546" y="236538"/>
                        <a:pt x="1293976" y="236538"/>
                      </a:cubicBezTo>
                      <a:cubicBezTo>
                        <a:pt x="1293976" y="236538"/>
                        <a:pt x="1293976" y="236538"/>
                        <a:pt x="287019" y="236538"/>
                      </a:cubicBezTo>
                      <a:cubicBezTo>
                        <a:pt x="287019" y="236538"/>
                        <a:pt x="287019" y="236538"/>
                        <a:pt x="287019" y="205160"/>
                      </a:cubicBezTo>
                      <a:cubicBezTo>
                        <a:pt x="287019" y="205160"/>
                        <a:pt x="287019" y="205160"/>
                        <a:pt x="1278264" y="205160"/>
                      </a:cubicBezTo>
                      <a:cubicBezTo>
                        <a:pt x="1278264" y="205160"/>
                        <a:pt x="1278264" y="205160"/>
                        <a:pt x="1278264" y="85353"/>
                      </a:cubicBezTo>
                      <a:cubicBezTo>
                        <a:pt x="1278264" y="85353"/>
                        <a:pt x="1278264" y="85353"/>
                        <a:pt x="287019" y="85353"/>
                      </a:cubicBezTo>
                      <a:cubicBezTo>
                        <a:pt x="287019" y="85353"/>
                        <a:pt x="287019" y="85353"/>
                        <a:pt x="287019" y="74656"/>
                      </a:cubicBezTo>
                      <a:cubicBezTo>
                        <a:pt x="287019" y="70377"/>
                        <a:pt x="286305" y="66812"/>
                        <a:pt x="285591" y="63246"/>
                      </a:cubicBezTo>
                      <a:cubicBezTo>
                        <a:pt x="284876" y="59680"/>
                        <a:pt x="284876" y="56828"/>
                        <a:pt x="284162" y="53975"/>
                      </a:cubicBezTo>
                      <a:close/>
                      <a:moveTo>
                        <a:pt x="15838" y="53975"/>
                      </a:moveTo>
                      <a:cubicBezTo>
                        <a:pt x="15838" y="53975"/>
                        <a:pt x="15838" y="53975"/>
                        <a:pt x="61913" y="53975"/>
                      </a:cubicBezTo>
                      <a:cubicBezTo>
                        <a:pt x="61193" y="58254"/>
                        <a:pt x="61193" y="62533"/>
                        <a:pt x="61193" y="66812"/>
                      </a:cubicBezTo>
                      <a:cubicBezTo>
                        <a:pt x="60473" y="68951"/>
                        <a:pt x="60473" y="71090"/>
                        <a:pt x="60473" y="73943"/>
                      </a:cubicBezTo>
                      <a:cubicBezTo>
                        <a:pt x="60473" y="73943"/>
                        <a:pt x="60473" y="73943"/>
                        <a:pt x="60473" y="85353"/>
                      </a:cubicBezTo>
                      <a:cubicBezTo>
                        <a:pt x="58313" y="85353"/>
                        <a:pt x="52554" y="85353"/>
                        <a:pt x="31676" y="85353"/>
                      </a:cubicBezTo>
                      <a:cubicBezTo>
                        <a:pt x="31676" y="85353"/>
                        <a:pt x="31676" y="85353"/>
                        <a:pt x="31676" y="205160"/>
                      </a:cubicBezTo>
                      <a:cubicBezTo>
                        <a:pt x="31676" y="205160"/>
                        <a:pt x="31676" y="205160"/>
                        <a:pt x="60473" y="205160"/>
                      </a:cubicBezTo>
                      <a:cubicBezTo>
                        <a:pt x="60473" y="205160"/>
                        <a:pt x="60473" y="205160"/>
                        <a:pt x="60473" y="236538"/>
                      </a:cubicBezTo>
                      <a:cubicBezTo>
                        <a:pt x="58313" y="236538"/>
                        <a:pt x="49674" y="236538"/>
                        <a:pt x="15838" y="236538"/>
                      </a:cubicBezTo>
                      <a:cubicBezTo>
                        <a:pt x="6479" y="236538"/>
                        <a:pt x="0" y="229407"/>
                        <a:pt x="0" y="220849"/>
                      </a:cubicBezTo>
                      <a:cubicBezTo>
                        <a:pt x="0" y="220849"/>
                        <a:pt x="0" y="220849"/>
                        <a:pt x="0" y="69664"/>
                      </a:cubicBezTo>
                      <a:cubicBezTo>
                        <a:pt x="0" y="60393"/>
                        <a:pt x="6479" y="53975"/>
                        <a:pt x="15838" y="53975"/>
                      </a:cubicBezTo>
                      <a:close/>
                      <a:moveTo>
                        <a:pt x="173831" y="0"/>
                      </a:moveTo>
                      <a:cubicBezTo>
                        <a:pt x="217818" y="0"/>
                        <a:pt x="254000" y="31330"/>
                        <a:pt x="254000" y="70492"/>
                      </a:cubicBezTo>
                      <a:cubicBezTo>
                        <a:pt x="254000" y="71204"/>
                        <a:pt x="254000" y="71916"/>
                        <a:pt x="254000" y="72628"/>
                      </a:cubicBezTo>
                      <a:cubicBezTo>
                        <a:pt x="254000" y="73340"/>
                        <a:pt x="254000" y="74764"/>
                        <a:pt x="254000" y="75476"/>
                      </a:cubicBezTo>
                      <a:cubicBezTo>
                        <a:pt x="254000" y="75476"/>
                        <a:pt x="254000" y="75476"/>
                        <a:pt x="254000" y="399455"/>
                      </a:cubicBezTo>
                      <a:cubicBezTo>
                        <a:pt x="254000" y="409424"/>
                        <a:pt x="254000" y="419392"/>
                        <a:pt x="254000" y="430073"/>
                      </a:cubicBezTo>
                      <a:cubicBezTo>
                        <a:pt x="254000" y="442178"/>
                        <a:pt x="254000" y="454994"/>
                        <a:pt x="254000" y="468523"/>
                      </a:cubicBezTo>
                      <a:cubicBezTo>
                        <a:pt x="254000" y="477068"/>
                        <a:pt x="247615" y="484188"/>
                        <a:pt x="238392" y="484188"/>
                      </a:cubicBezTo>
                      <a:cubicBezTo>
                        <a:pt x="238392" y="484188"/>
                        <a:pt x="238392" y="484188"/>
                        <a:pt x="109270" y="484188"/>
                      </a:cubicBezTo>
                      <a:cubicBezTo>
                        <a:pt x="100757" y="484188"/>
                        <a:pt x="93662" y="477068"/>
                        <a:pt x="93662" y="468523"/>
                      </a:cubicBezTo>
                      <a:cubicBezTo>
                        <a:pt x="93662" y="468523"/>
                        <a:pt x="93662" y="468523"/>
                        <a:pt x="93662" y="75476"/>
                      </a:cubicBezTo>
                      <a:cubicBezTo>
                        <a:pt x="93662" y="74764"/>
                        <a:pt x="94372" y="73340"/>
                        <a:pt x="94372" y="72628"/>
                      </a:cubicBezTo>
                      <a:cubicBezTo>
                        <a:pt x="94372" y="71916"/>
                        <a:pt x="94372" y="71204"/>
                        <a:pt x="94372" y="70492"/>
                      </a:cubicBezTo>
                      <a:cubicBezTo>
                        <a:pt x="94372" y="31330"/>
                        <a:pt x="129845" y="0"/>
                        <a:pt x="173831"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38" name="Group 37">
            <a:extLst>
              <a:ext uri="{FF2B5EF4-FFF2-40B4-BE49-F238E27FC236}">
                <a16:creationId xmlns:a16="http://schemas.microsoft.com/office/drawing/2014/main" id="{D437CF29-1446-481E-840B-5EC82FD7266F}"/>
              </a:ext>
            </a:extLst>
          </p:cNvPr>
          <p:cNvGrpSpPr/>
          <p:nvPr/>
        </p:nvGrpSpPr>
        <p:grpSpPr>
          <a:xfrm>
            <a:off x="5942914" y="1805440"/>
            <a:ext cx="306171" cy="4079081"/>
            <a:chOff x="5942914" y="2081213"/>
            <a:chExt cx="306171" cy="4079081"/>
          </a:xfrm>
        </p:grpSpPr>
        <p:cxnSp>
          <p:nvCxnSpPr>
            <p:cNvPr id="39" name="Straight Connector 38">
              <a:extLst>
                <a:ext uri="{FF2B5EF4-FFF2-40B4-BE49-F238E27FC236}">
                  <a16:creationId xmlns:a16="http://schemas.microsoft.com/office/drawing/2014/main" id="{28BC318E-59B5-4336-9F17-22337CFC5098}"/>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1E7CC52A-F985-40CA-9151-C9BD434C35B2}"/>
                </a:ext>
              </a:extLst>
            </p:cNvPr>
            <p:cNvGrpSpPr/>
            <p:nvPr/>
          </p:nvGrpSpPr>
          <p:grpSpPr>
            <a:xfrm>
              <a:off x="5942914" y="3967299"/>
              <a:ext cx="306171" cy="306910"/>
              <a:chOff x="5937564" y="3833745"/>
              <a:chExt cx="306171" cy="306910"/>
            </a:xfrm>
          </p:grpSpPr>
          <p:sp>
            <p:nvSpPr>
              <p:cNvPr id="41" name="Freeform 94">
                <a:extLst>
                  <a:ext uri="{FF2B5EF4-FFF2-40B4-BE49-F238E27FC236}">
                    <a16:creationId xmlns:a16="http://schemas.microsoft.com/office/drawing/2014/main" id="{EB895D60-2E93-4539-BCF3-87E7E60D2A3F}"/>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42" name="Freeform 95">
                <a:extLst>
                  <a:ext uri="{FF2B5EF4-FFF2-40B4-BE49-F238E27FC236}">
                    <a16:creationId xmlns:a16="http://schemas.microsoft.com/office/drawing/2014/main" id="{8699D524-CE14-47B5-9CF7-EC5002D34118}"/>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43" name="Oval 50">
            <a:extLst>
              <a:ext uri="{FF2B5EF4-FFF2-40B4-BE49-F238E27FC236}">
                <a16:creationId xmlns:a16="http://schemas.microsoft.com/office/drawing/2014/main" id="{9EFEACE1-ADCA-4F1B-B21C-AEC0F7E47E0F}"/>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pic>
        <p:nvPicPr>
          <p:cNvPr id="44" name="Picture 43" descr="A blue sign with white text&#10;&#10;Description automatically generated with low confidence">
            <a:extLst>
              <a:ext uri="{FF2B5EF4-FFF2-40B4-BE49-F238E27FC236}">
                <a16:creationId xmlns:a16="http://schemas.microsoft.com/office/drawing/2014/main" id="{7D0D34E3-B395-42C1-A8D4-F1820B5E9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575202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D49B-4FB8-4C4C-AFEB-D53BD290BB79}"/>
              </a:ext>
            </a:extLst>
          </p:cNvPr>
          <p:cNvSpPr>
            <a:spLocks noGrp="1"/>
          </p:cNvSpPr>
          <p:nvPr>
            <p:ph type="title"/>
          </p:nvPr>
        </p:nvSpPr>
        <p:spPr>
          <a:xfrm>
            <a:off x="400050" y="387882"/>
            <a:ext cx="10445749" cy="566735"/>
          </a:xfrm>
        </p:spPr>
        <p:txBody>
          <a:bodyPr vert="horz"/>
          <a:lstStyle/>
          <a:p>
            <a:pPr>
              <a:buSzPts val="3000"/>
            </a:pPr>
            <a:r>
              <a:rPr lang="en-US" sz="2700" b="1" cap="none" dirty="0">
                <a:solidFill>
                  <a:srgbClr val="164484"/>
                </a:solidFill>
              </a:rPr>
              <a:t>Initial Proposal | </a:t>
            </a:r>
            <a:r>
              <a:rPr lang="en-US" sz="2700" cap="none" dirty="0">
                <a:solidFill>
                  <a:srgbClr val="164484"/>
                </a:solidFill>
                <a:latin typeface="Arial" panose="020B0604020202020204" pitchFamily="34" charset="0"/>
                <a:cs typeface="Arial" panose="020B0604020202020204" pitchFamily="34" charset="0"/>
              </a:rPr>
              <a:t>Subgrantees must meet general and specific qualification requirements</a:t>
            </a:r>
            <a:endParaRPr lang="en-US" sz="2700" cap="none" dirty="0">
              <a:solidFill>
                <a:srgbClr val="164484"/>
              </a:solidFill>
            </a:endParaRPr>
          </a:p>
        </p:txBody>
      </p:sp>
      <p:sp>
        <p:nvSpPr>
          <p:cNvPr id="72" name="Oval 50">
            <a:extLst>
              <a:ext uri="{FF2B5EF4-FFF2-40B4-BE49-F238E27FC236}">
                <a16:creationId xmlns:a16="http://schemas.microsoft.com/office/drawing/2014/main" id="{69BFB5F5-E334-435D-9ECE-4B7945BE574E}"/>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sp>
        <p:nvSpPr>
          <p:cNvPr id="77" name="ee4pContent1">
            <a:extLst>
              <a:ext uri="{FF2B5EF4-FFF2-40B4-BE49-F238E27FC236}">
                <a16:creationId xmlns:a16="http://schemas.microsoft.com/office/drawing/2014/main" id="{48900096-A9E6-4F3E-998E-8DF5BCF530A0}"/>
              </a:ext>
            </a:extLst>
          </p:cNvPr>
          <p:cNvSpPr txBox="1"/>
          <p:nvPr/>
        </p:nvSpPr>
        <p:spPr>
          <a:xfrm>
            <a:off x="399427" y="1899847"/>
            <a:ext cx="3982070"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solidFill>
                  <a:srgbClr val="000000"/>
                </a:solidFill>
              </a:rPr>
              <a:t>Eligible Entities shall ensure that any prospective subgrantee is capable of carrying out activities funded by the subgrant in a competent manner and in compliance with all applicable laws</a:t>
            </a:r>
          </a:p>
          <a:p>
            <a:pPr>
              <a:buNone/>
            </a:pPr>
            <a:endParaRPr lang="en-US" sz="1600" dirty="0">
              <a:solidFill>
                <a:srgbClr val="000000"/>
              </a:solidFill>
            </a:endParaRPr>
          </a:p>
        </p:txBody>
      </p:sp>
      <p:sp>
        <p:nvSpPr>
          <p:cNvPr id="78" name="ee4pContent2">
            <a:extLst>
              <a:ext uri="{FF2B5EF4-FFF2-40B4-BE49-F238E27FC236}">
                <a16:creationId xmlns:a16="http://schemas.microsoft.com/office/drawing/2014/main" id="{D047EA61-19AC-4500-82F2-5E8C5808FE6F}"/>
              </a:ext>
            </a:extLst>
          </p:cNvPr>
          <p:cNvSpPr txBox="1"/>
          <p:nvPr/>
        </p:nvSpPr>
        <p:spPr>
          <a:xfrm>
            <a:off x="5196014" y="1899847"/>
            <a:ext cx="6595782"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spcAft>
                <a:spcPts val="1200"/>
              </a:spcAft>
            </a:pPr>
            <a:r>
              <a:rPr lang="en-US" sz="1600" b="1" dirty="0">
                <a:solidFill>
                  <a:srgbClr val="164484"/>
                </a:solidFill>
              </a:rPr>
              <a:t>Financial capability: </a:t>
            </a:r>
            <a:r>
              <a:rPr lang="en-US" sz="1600" dirty="0"/>
              <a:t>Certification of financial qualifications, letter of credit, audited financial Statements, and project pro forma analyses</a:t>
            </a:r>
          </a:p>
          <a:p>
            <a:pPr>
              <a:spcAft>
                <a:spcPts val="1200"/>
              </a:spcAft>
            </a:pPr>
            <a:r>
              <a:rPr lang="en-US" sz="1600" b="1" dirty="0">
                <a:solidFill>
                  <a:srgbClr val="164484"/>
                </a:solidFill>
              </a:rPr>
              <a:t>Managerial capability: </a:t>
            </a:r>
            <a:r>
              <a:rPr lang="en-US" sz="1600" dirty="0"/>
              <a:t>Resumes for key personnel, org charts, and narrative describing qualifications</a:t>
            </a:r>
          </a:p>
          <a:p>
            <a:pPr>
              <a:spcAft>
                <a:spcPts val="1200"/>
              </a:spcAft>
            </a:pPr>
            <a:r>
              <a:rPr lang="en-US" sz="1600" b="1" dirty="0">
                <a:solidFill>
                  <a:srgbClr val="164484"/>
                </a:solidFill>
              </a:rPr>
              <a:t>Technical capability: </a:t>
            </a:r>
            <a:r>
              <a:rPr lang="en-US" sz="1600" dirty="0"/>
              <a:t>Network design, diagram, project cost, buildout timeline and milestones, and capital investment schedule</a:t>
            </a:r>
          </a:p>
          <a:p>
            <a:pPr>
              <a:spcAft>
                <a:spcPts val="1200"/>
              </a:spcAft>
            </a:pPr>
            <a:r>
              <a:rPr lang="en-US" sz="1600" b="1" dirty="0">
                <a:solidFill>
                  <a:srgbClr val="164484"/>
                </a:solidFill>
              </a:rPr>
              <a:t>Compliance with laws: </a:t>
            </a:r>
            <a:r>
              <a:rPr lang="en-US" sz="1600" dirty="0"/>
              <a:t>Permit worker-led health and safety committees that management will meet with upon reasonable request</a:t>
            </a:r>
          </a:p>
          <a:p>
            <a:pPr>
              <a:spcAft>
                <a:spcPts val="1200"/>
              </a:spcAft>
            </a:pPr>
            <a:r>
              <a:rPr lang="en-US" sz="1600" b="1" dirty="0">
                <a:solidFill>
                  <a:srgbClr val="164484"/>
                </a:solidFill>
              </a:rPr>
              <a:t>Operational capability: </a:t>
            </a:r>
            <a:r>
              <a:rPr lang="en-US" sz="1600" dirty="0"/>
              <a:t>Certification of operational capability and certification for experience (e.g., for broadband service experience)</a:t>
            </a:r>
          </a:p>
          <a:p>
            <a:pPr>
              <a:spcAft>
                <a:spcPts val="1200"/>
              </a:spcAft>
            </a:pPr>
            <a:r>
              <a:rPr lang="en-US" sz="1600" b="1" dirty="0">
                <a:solidFill>
                  <a:srgbClr val="164484"/>
                </a:solidFill>
              </a:rPr>
              <a:t>Ownership: </a:t>
            </a:r>
            <a:r>
              <a:rPr lang="en-US" sz="1600" dirty="0"/>
              <a:t>Provide ownership info, including name address and citizenship of any party with &gt;10% stock in applicant</a:t>
            </a:r>
            <a:r>
              <a:rPr lang="en-US" sz="1600" baseline="30000" dirty="0"/>
              <a:t>1</a:t>
            </a:r>
            <a:r>
              <a:rPr lang="en-US" sz="1600" dirty="0"/>
              <a:t> </a:t>
            </a:r>
          </a:p>
          <a:p>
            <a:pPr>
              <a:spcAft>
                <a:spcPts val="1200"/>
              </a:spcAft>
            </a:pPr>
            <a:r>
              <a:rPr lang="en-US" sz="1600" b="1" dirty="0">
                <a:solidFill>
                  <a:srgbClr val="164484"/>
                </a:solidFill>
              </a:rPr>
              <a:t>Other public funding: </a:t>
            </a:r>
            <a:r>
              <a:rPr lang="en-US" sz="1600" dirty="0"/>
              <a:t>Disclose any applications for broadband service projects using public funds</a:t>
            </a:r>
          </a:p>
        </p:txBody>
      </p:sp>
      <p:sp>
        <p:nvSpPr>
          <p:cNvPr id="80" name="ee4pHeader1">
            <a:extLst>
              <a:ext uri="{FF2B5EF4-FFF2-40B4-BE49-F238E27FC236}">
                <a16:creationId xmlns:a16="http://schemas.microsoft.com/office/drawing/2014/main" id="{BC999716-213C-4A1A-BF40-4FF36935A61B}"/>
              </a:ext>
            </a:extLst>
          </p:cNvPr>
          <p:cNvSpPr txBox="1"/>
          <p:nvPr/>
        </p:nvSpPr>
        <p:spPr>
          <a:xfrm>
            <a:off x="399427" y="1512383"/>
            <a:ext cx="3982070" cy="306910"/>
          </a:xfrm>
          <a:prstGeom prst="rect">
            <a:avLst/>
          </a:prstGeom>
          <a:noFill/>
          <a:ln cap="rnd">
            <a:noFill/>
          </a:ln>
        </p:spPr>
        <p:txBody>
          <a:bodyPr vert="horz" wrap="square" lIns="0" tIns="0" rIns="0" bIns="0" rtlCol="0" anchor="b" anchorCtr="0">
            <a:noAutofit/>
          </a:bodyPr>
          <a:lstStyle/>
          <a:p>
            <a:pPr marL="0" lvl="3"/>
            <a:r>
              <a:rPr lang="en-US" sz="2000" b="1" dirty="0">
                <a:solidFill>
                  <a:srgbClr val="164484"/>
                </a:solidFill>
                <a:latin typeface="Arial" panose="020B0604020202020204" pitchFamily="34" charset="0"/>
              </a:rPr>
              <a:t>General qualifications</a:t>
            </a:r>
          </a:p>
        </p:txBody>
      </p:sp>
      <p:sp>
        <p:nvSpPr>
          <p:cNvPr id="81" name="ee4pHeader2">
            <a:extLst>
              <a:ext uri="{FF2B5EF4-FFF2-40B4-BE49-F238E27FC236}">
                <a16:creationId xmlns:a16="http://schemas.microsoft.com/office/drawing/2014/main" id="{46E883E3-DC87-4CF3-B731-865CA861C843}"/>
              </a:ext>
            </a:extLst>
          </p:cNvPr>
          <p:cNvSpPr txBox="1"/>
          <p:nvPr/>
        </p:nvSpPr>
        <p:spPr>
          <a:xfrm>
            <a:off x="5196014" y="1512383"/>
            <a:ext cx="6595782" cy="306910"/>
          </a:xfrm>
          <a:prstGeom prst="rect">
            <a:avLst/>
          </a:prstGeom>
          <a:noFill/>
          <a:ln cap="rnd">
            <a:noFill/>
          </a:ln>
        </p:spPr>
        <p:txBody>
          <a:bodyPr vert="horz" wrap="square" lIns="0" tIns="0" rIns="0" bIns="0" rtlCol="0" anchor="b" anchorCtr="0">
            <a:noAutofit/>
          </a:bodyPr>
          <a:lstStyle/>
          <a:p>
            <a:pPr marL="0" lvl="3"/>
            <a:r>
              <a:rPr lang="en-US" sz="2000" b="1" dirty="0">
                <a:solidFill>
                  <a:srgbClr val="164484"/>
                </a:solidFill>
                <a:latin typeface="Arial" panose="020B0604020202020204" pitchFamily="34" charset="0"/>
              </a:rPr>
              <a:t>Seven specific qualifications:</a:t>
            </a:r>
          </a:p>
        </p:txBody>
      </p:sp>
      <p:grpSp>
        <p:nvGrpSpPr>
          <p:cNvPr id="82" name="Group 81">
            <a:extLst>
              <a:ext uri="{FF2B5EF4-FFF2-40B4-BE49-F238E27FC236}">
                <a16:creationId xmlns:a16="http://schemas.microsoft.com/office/drawing/2014/main" id="{129A4014-106F-444A-9A29-726D31AAEC55}"/>
              </a:ext>
            </a:extLst>
          </p:cNvPr>
          <p:cNvGrpSpPr/>
          <p:nvPr/>
        </p:nvGrpSpPr>
        <p:grpSpPr>
          <a:xfrm>
            <a:off x="4635670" y="2055813"/>
            <a:ext cx="306171" cy="4079081"/>
            <a:chOff x="5942914" y="2081213"/>
            <a:chExt cx="306171" cy="4079081"/>
          </a:xfrm>
        </p:grpSpPr>
        <p:cxnSp>
          <p:nvCxnSpPr>
            <p:cNvPr id="83" name="Straight Connector 82">
              <a:extLst>
                <a:ext uri="{FF2B5EF4-FFF2-40B4-BE49-F238E27FC236}">
                  <a16:creationId xmlns:a16="http://schemas.microsoft.com/office/drawing/2014/main" id="{FC183CEB-1EB2-4FE9-8275-5FB6CB8282AC}"/>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D24EB95F-07CA-4EFD-B7E5-B57737CA9DFA}"/>
                </a:ext>
              </a:extLst>
            </p:cNvPr>
            <p:cNvGrpSpPr/>
            <p:nvPr/>
          </p:nvGrpSpPr>
          <p:grpSpPr>
            <a:xfrm>
              <a:off x="5942914" y="3967299"/>
              <a:ext cx="306171" cy="306910"/>
              <a:chOff x="5937564" y="3833745"/>
              <a:chExt cx="306171" cy="306910"/>
            </a:xfrm>
          </p:grpSpPr>
          <p:sp>
            <p:nvSpPr>
              <p:cNvPr id="85" name="Freeform 94">
                <a:extLst>
                  <a:ext uri="{FF2B5EF4-FFF2-40B4-BE49-F238E27FC236}">
                    <a16:creationId xmlns:a16="http://schemas.microsoft.com/office/drawing/2014/main" id="{4F4C290C-277C-4F7E-B987-B967A22F7633}"/>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86" name="Freeform 95">
                <a:extLst>
                  <a:ext uri="{FF2B5EF4-FFF2-40B4-BE49-F238E27FC236}">
                    <a16:creationId xmlns:a16="http://schemas.microsoft.com/office/drawing/2014/main" id="{506B9B5C-26D9-4CD3-981F-F97A3FED333D}"/>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pic>
        <p:nvPicPr>
          <p:cNvPr id="14" name="Picture 13" descr="A blue sign with white text&#10;&#10;Description automatically generated with low confidence">
            <a:extLst>
              <a:ext uri="{FF2B5EF4-FFF2-40B4-BE49-F238E27FC236}">
                <a16:creationId xmlns:a16="http://schemas.microsoft.com/office/drawing/2014/main" id="{0DD0A334-A4A4-4F96-BE57-621DE7A9E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
        <p:nvSpPr>
          <p:cNvPr id="15" name="ee4pFootnotes">
            <a:extLst>
              <a:ext uri="{FF2B5EF4-FFF2-40B4-BE49-F238E27FC236}">
                <a16:creationId xmlns:a16="http://schemas.microsoft.com/office/drawing/2014/main" id="{E3D99A9F-045D-41F6-8D42-481464484A2B}"/>
              </a:ext>
            </a:extLst>
          </p:cNvPr>
          <p:cNvSpPr>
            <a:spLocks noChangeArrowheads="1"/>
          </p:cNvSpPr>
          <p:nvPr/>
        </p:nvSpPr>
        <p:spPr bwMode="auto">
          <a:xfrm>
            <a:off x="400051" y="6383309"/>
            <a:ext cx="92329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1. Consistent with requirements set forth in 47 C.F.R. § 1.2112(a)(1)-(7)</a:t>
            </a:r>
          </a:p>
        </p:txBody>
      </p:sp>
    </p:spTree>
    <p:extLst>
      <p:ext uri="{BB962C8B-B14F-4D97-AF65-F5344CB8AC3E}">
        <p14:creationId xmlns:p14="http://schemas.microsoft.com/office/powerpoint/2010/main" val="863498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87882"/>
            <a:ext cx="10674349" cy="566735"/>
          </a:xfrm>
          <a:prstGeom prst="rect">
            <a:avLst/>
          </a:prstGeom>
        </p:spPr>
        <p:txBody>
          <a:bodyPr vert="horz">
            <a:noAutofit/>
          </a:bodyPr>
          <a:lstStyle/>
          <a:p>
            <a:r>
              <a:rPr lang="en-US" sz="2700" b="1" cap="none" dirty="0">
                <a:solidFill>
                  <a:srgbClr val="164484"/>
                </a:solidFill>
              </a:rPr>
              <a:t>Initial Proposal | </a:t>
            </a:r>
            <a:r>
              <a:rPr lang="en-US" sz="2700" cap="none" dirty="0">
                <a:solidFill>
                  <a:srgbClr val="164484"/>
                </a:solidFill>
              </a:rPr>
              <a:t>Matching funds ≥25% of project costs are required for deploying broadband service projects</a:t>
            </a:r>
          </a:p>
        </p:txBody>
      </p:sp>
      <p:sp>
        <p:nvSpPr>
          <p:cNvPr id="29" name="TextBox 28">
            <a:extLst>
              <a:ext uri="{FF2B5EF4-FFF2-40B4-BE49-F238E27FC236}">
                <a16:creationId xmlns:a16="http://schemas.microsoft.com/office/drawing/2014/main" id="{AB5AB25E-46B6-45CA-B5F1-3B3A8CA1D007}"/>
              </a:ext>
            </a:extLst>
          </p:cNvPr>
          <p:cNvSpPr txBox="1"/>
          <p:nvPr/>
        </p:nvSpPr>
        <p:spPr>
          <a:xfrm>
            <a:off x="400050" y="1605769"/>
            <a:ext cx="2562498" cy="4001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sz="2000" b="1" dirty="0">
                <a:solidFill>
                  <a:srgbClr val="164484"/>
                </a:solidFill>
              </a:rPr>
              <a:t>Requirement</a:t>
            </a:r>
            <a:endParaRPr lang="en-US" sz="2000" b="1" dirty="0">
              <a:solidFill>
                <a:srgbClr val="164484"/>
              </a:solidFill>
              <a:highlight>
                <a:srgbClr val="FFFF00"/>
              </a:highlight>
            </a:endParaRPr>
          </a:p>
        </p:txBody>
      </p:sp>
      <p:sp>
        <p:nvSpPr>
          <p:cNvPr id="30" name="TextBox 29">
            <a:extLst>
              <a:ext uri="{FF2B5EF4-FFF2-40B4-BE49-F238E27FC236}">
                <a16:creationId xmlns:a16="http://schemas.microsoft.com/office/drawing/2014/main" id="{B16EDF05-A23B-4F57-A9CC-2A4DB8ED8A98}"/>
              </a:ext>
            </a:extLst>
          </p:cNvPr>
          <p:cNvSpPr txBox="1"/>
          <p:nvPr/>
        </p:nvSpPr>
        <p:spPr>
          <a:xfrm>
            <a:off x="400050" y="5515448"/>
            <a:ext cx="2562498" cy="4001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sz="2000" b="1" dirty="0">
                <a:solidFill>
                  <a:srgbClr val="164484"/>
                </a:solidFill>
              </a:rPr>
              <a:t>Match waivers</a:t>
            </a:r>
            <a:endParaRPr lang="en-US" sz="2000" b="1" dirty="0">
              <a:solidFill>
                <a:srgbClr val="164484"/>
              </a:solidFill>
              <a:highlight>
                <a:srgbClr val="FFFF00"/>
              </a:highlight>
            </a:endParaRPr>
          </a:p>
        </p:txBody>
      </p:sp>
      <p:sp>
        <p:nvSpPr>
          <p:cNvPr id="31" name="TextBox 30">
            <a:extLst>
              <a:ext uri="{FF2B5EF4-FFF2-40B4-BE49-F238E27FC236}">
                <a16:creationId xmlns:a16="http://schemas.microsoft.com/office/drawing/2014/main" id="{8E7F9011-6AAB-4592-B31F-929794033C00}"/>
              </a:ext>
            </a:extLst>
          </p:cNvPr>
          <p:cNvSpPr txBox="1"/>
          <p:nvPr/>
        </p:nvSpPr>
        <p:spPr>
          <a:xfrm>
            <a:off x="400050" y="3422110"/>
            <a:ext cx="2562498" cy="4001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sz="2000" b="1" dirty="0">
                <a:solidFill>
                  <a:srgbClr val="164484"/>
                </a:solidFill>
              </a:rPr>
              <a:t>Federal funds</a:t>
            </a:r>
            <a:endParaRPr lang="en-US" sz="2000" b="1" dirty="0">
              <a:solidFill>
                <a:srgbClr val="164484"/>
              </a:solidFill>
              <a:highlight>
                <a:srgbClr val="FFFF00"/>
              </a:highlight>
            </a:endParaRPr>
          </a:p>
        </p:txBody>
      </p:sp>
      <p:sp>
        <p:nvSpPr>
          <p:cNvPr id="32" name="TextBox 31">
            <a:extLst>
              <a:ext uri="{FF2B5EF4-FFF2-40B4-BE49-F238E27FC236}">
                <a16:creationId xmlns:a16="http://schemas.microsoft.com/office/drawing/2014/main" id="{39FA327A-2F9A-4E10-8BFB-422EA8530B0D}"/>
              </a:ext>
            </a:extLst>
          </p:cNvPr>
          <p:cNvSpPr txBox="1"/>
          <p:nvPr/>
        </p:nvSpPr>
        <p:spPr>
          <a:xfrm>
            <a:off x="400050" y="4399531"/>
            <a:ext cx="2562498" cy="4001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sz="2000" b="1" dirty="0">
                <a:solidFill>
                  <a:srgbClr val="164484"/>
                </a:solidFill>
              </a:rPr>
              <a:t>In-kind matches</a:t>
            </a:r>
            <a:endParaRPr lang="en-US" sz="2000" b="1" dirty="0">
              <a:solidFill>
                <a:srgbClr val="164484"/>
              </a:solidFill>
              <a:highlight>
                <a:srgbClr val="FFFF00"/>
              </a:highlight>
            </a:endParaRPr>
          </a:p>
        </p:txBody>
      </p:sp>
      <p:sp>
        <p:nvSpPr>
          <p:cNvPr id="33" name="TextBox 32">
            <a:extLst>
              <a:ext uri="{FF2B5EF4-FFF2-40B4-BE49-F238E27FC236}">
                <a16:creationId xmlns:a16="http://schemas.microsoft.com/office/drawing/2014/main" id="{41603637-71D8-4585-98D6-4B38822D3100}"/>
              </a:ext>
            </a:extLst>
          </p:cNvPr>
          <p:cNvSpPr txBox="1"/>
          <p:nvPr/>
        </p:nvSpPr>
        <p:spPr>
          <a:xfrm>
            <a:off x="400050" y="2429301"/>
            <a:ext cx="2562498" cy="70788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sz="2000" b="1" dirty="0">
                <a:solidFill>
                  <a:srgbClr val="164484"/>
                </a:solidFill>
              </a:rPr>
              <a:t>Preference for minimum subsidy</a:t>
            </a:r>
            <a:endParaRPr lang="en-US" sz="2000" b="1" dirty="0">
              <a:solidFill>
                <a:srgbClr val="164484"/>
              </a:solidFill>
              <a:highlight>
                <a:srgbClr val="FFFF00"/>
              </a:highlight>
            </a:endParaRPr>
          </a:p>
        </p:txBody>
      </p:sp>
      <p:sp>
        <p:nvSpPr>
          <p:cNvPr id="34" name="TextBox 33">
            <a:extLst>
              <a:ext uri="{FF2B5EF4-FFF2-40B4-BE49-F238E27FC236}">
                <a16:creationId xmlns:a16="http://schemas.microsoft.com/office/drawing/2014/main" id="{1D113717-8752-407C-B091-A509BE5AB6D3}"/>
              </a:ext>
            </a:extLst>
          </p:cNvPr>
          <p:cNvSpPr txBox="1"/>
          <p:nvPr/>
        </p:nvSpPr>
        <p:spPr>
          <a:xfrm>
            <a:off x="3164114" y="1344159"/>
            <a:ext cx="8389257" cy="923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Matching funds ≥25% of project costs provided by subgrantee, an Eligible Entity, local government, a utility, a cooperative, a nonprofit, a for-profit company, regional planning or governmental organization, or any combination thereof</a:t>
            </a:r>
          </a:p>
        </p:txBody>
      </p:sp>
      <p:sp>
        <p:nvSpPr>
          <p:cNvPr id="35" name="TextBox 34">
            <a:extLst>
              <a:ext uri="{FF2B5EF4-FFF2-40B4-BE49-F238E27FC236}">
                <a16:creationId xmlns:a16="http://schemas.microsoft.com/office/drawing/2014/main" id="{149714ED-EC52-4277-A7EC-ABCE7147C253}"/>
              </a:ext>
            </a:extLst>
          </p:cNvPr>
          <p:cNvSpPr txBox="1"/>
          <p:nvPr/>
        </p:nvSpPr>
        <p:spPr>
          <a:xfrm>
            <a:off x="3164114" y="2460079"/>
            <a:ext cx="8389257"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Eligible Entities are required to incentivize matches &gt;25% to reduce the federal share of projects and extend the reach of BEAD Program funding</a:t>
            </a:r>
          </a:p>
        </p:txBody>
      </p:sp>
      <p:sp>
        <p:nvSpPr>
          <p:cNvPr id="36" name="TextBox 35">
            <a:extLst>
              <a:ext uri="{FF2B5EF4-FFF2-40B4-BE49-F238E27FC236}">
                <a16:creationId xmlns:a16="http://schemas.microsoft.com/office/drawing/2014/main" id="{2E8830D7-ACCC-449F-9903-F44881BAE6AD}"/>
              </a:ext>
            </a:extLst>
          </p:cNvPr>
          <p:cNvSpPr txBox="1"/>
          <p:nvPr/>
        </p:nvSpPr>
        <p:spPr>
          <a:xfrm>
            <a:off x="3164114" y="3299000"/>
            <a:ext cx="8389257"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Federal funds may not be used as matching funds, except as expressly provided to deploy broadband service under four acts</a:t>
            </a:r>
            <a:r>
              <a:rPr lang="en-US" baseline="30000" dirty="0">
                <a:solidFill>
                  <a:srgbClr val="000000"/>
                </a:solidFill>
              </a:rPr>
              <a:t>1</a:t>
            </a:r>
            <a:endParaRPr lang="en-US" dirty="0">
              <a:solidFill>
                <a:srgbClr val="000000"/>
              </a:solidFill>
              <a:highlight>
                <a:srgbClr val="FFFF00"/>
              </a:highlight>
            </a:endParaRPr>
          </a:p>
        </p:txBody>
      </p:sp>
      <p:sp>
        <p:nvSpPr>
          <p:cNvPr id="37" name="TextBox 36">
            <a:extLst>
              <a:ext uri="{FF2B5EF4-FFF2-40B4-BE49-F238E27FC236}">
                <a16:creationId xmlns:a16="http://schemas.microsoft.com/office/drawing/2014/main" id="{091CCC3D-8C7D-464A-8FE9-8FB13321AE01}"/>
              </a:ext>
            </a:extLst>
          </p:cNvPr>
          <p:cNvSpPr txBox="1"/>
          <p:nvPr/>
        </p:nvSpPr>
        <p:spPr>
          <a:xfrm>
            <a:off x="3164114" y="4137921"/>
            <a:ext cx="8389257" cy="923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Matching funds may be cash or in-kind contributions consistent with the Uniform Administrative Requirements, Cost Principles, and Audit Requirements for Federal Awards set forth at 2 C.F.R. Part 200</a:t>
            </a:r>
            <a:endParaRPr lang="en-US" dirty="0">
              <a:solidFill>
                <a:srgbClr val="000000"/>
              </a:solidFill>
              <a:highlight>
                <a:srgbClr val="FFFF00"/>
              </a:highlight>
            </a:endParaRPr>
          </a:p>
        </p:txBody>
      </p:sp>
      <p:sp>
        <p:nvSpPr>
          <p:cNvPr id="38" name="TextBox 37">
            <a:extLst>
              <a:ext uri="{FF2B5EF4-FFF2-40B4-BE49-F238E27FC236}">
                <a16:creationId xmlns:a16="http://schemas.microsoft.com/office/drawing/2014/main" id="{0178E87B-B9CF-4134-BE20-E8DF6FC9AFCA}"/>
              </a:ext>
            </a:extLst>
          </p:cNvPr>
          <p:cNvSpPr txBox="1"/>
          <p:nvPr/>
        </p:nvSpPr>
        <p:spPr>
          <a:xfrm>
            <a:off x="3164114" y="5253838"/>
            <a:ext cx="8389257" cy="923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lr>
                <a:srgbClr val="0A3161"/>
              </a:buClr>
              <a:buFont typeface="Trebuchet MS" panose="020B0603020202020204" pitchFamily="34" charset="0"/>
              <a:buChar char="​"/>
            </a:pPr>
            <a:r>
              <a:rPr lang="en-US" dirty="0">
                <a:solidFill>
                  <a:srgbClr val="000000"/>
                </a:solidFill>
              </a:rPr>
              <a:t>The Assistant Secretary will grant match waivers only in extraordinary circumstances to serve the public interest and effectuate the purposes of the BEAD Program (e.g., projects in designated “high-cost areas”)</a:t>
            </a:r>
            <a:endParaRPr lang="en-US" dirty="0">
              <a:solidFill>
                <a:srgbClr val="000000"/>
              </a:solidFill>
              <a:highlight>
                <a:srgbClr val="FFFF00"/>
              </a:highlight>
            </a:endParaRPr>
          </a:p>
        </p:txBody>
      </p:sp>
      <p:sp>
        <p:nvSpPr>
          <p:cNvPr id="45" name="ee4pFootnotes">
            <a:extLst>
              <a:ext uri="{FF2B5EF4-FFF2-40B4-BE49-F238E27FC236}">
                <a16:creationId xmlns:a16="http://schemas.microsoft.com/office/drawing/2014/main" id="{1E51A183-3A2D-4B5B-BEBB-570063790071}"/>
              </a:ext>
            </a:extLst>
          </p:cNvPr>
          <p:cNvSpPr>
            <a:spLocks noChangeArrowheads="1"/>
          </p:cNvSpPr>
          <p:nvPr/>
        </p:nvSpPr>
        <p:spPr bwMode="auto">
          <a:xfrm>
            <a:off x="400051" y="6244809"/>
            <a:ext cx="923290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1. (1) The Families First Coronavirus Response Act (Public Law 116-127; 134 Stat. 178), (2) the CARES Act (Public Law 116-136; 134 Stat. 281), (3) the Consolidated Appropriations Act, 2021 (Public Law 116-260; 134 Stat. 1182), and (4) the American Rescue Plan Act of 2021 (Public Law 117-2; 135 Stat. 4)</a:t>
            </a:r>
          </a:p>
        </p:txBody>
      </p:sp>
      <p:cxnSp>
        <p:nvCxnSpPr>
          <p:cNvPr id="47" name="Straight Connector 46">
            <a:extLst>
              <a:ext uri="{FF2B5EF4-FFF2-40B4-BE49-F238E27FC236}">
                <a16:creationId xmlns:a16="http://schemas.microsoft.com/office/drawing/2014/main" id="{E3B53C27-4309-4837-8AA3-A072FF51C95A}"/>
              </a:ext>
            </a:extLst>
          </p:cNvPr>
          <p:cNvCxnSpPr>
            <a:cxnSpLocks/>
          </p:cNvCxnSpPr>
          <p:nvPr/>
        </p:nvCxnSpPr>
        <p:spPr>
          <a:xfrm>
            <a:off x="400050" y="2363784"/>
            <a:ext cx="11153321" cy="0"/>
          </a:xfrm>
          <a:prstGeom prst="line">
            <a:avLst/>
          </a:prstGeom>
          <a:ln w="9525"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B0BCFF7-5D86-4684-8899-025915A21FEE}"/>
              </a:ext>
            </a:extLst>
          </p:cNvPr>
          <p:cNvCxnSpPr>
            <a:cxnSpLocks/>
          </p:cNvCxnSpPr>
          <p:nvPr/>
        </p:nvCxnSpPr>
        <p:spPr>
          <a:xfrm>
            <a:off x="400050" y="3202705"/>
            <a:ext cx="11153321" cy="0"/>
          </a:xfrm>
          <a:prstGeom prst="line">
            <a:avLst/>
          </a:prstGeom>
          <a:ln w="9525"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CD9C6E-D7CE-4DC9-B9C2-22CD8B41C27A}"/>
              </a:ext>
            </a:extLst>
          </p:cNvPr>
          <p:cNvCxnSpPr>
            <a:cxnSpLocks/>
          </p:cNvCxnSpPr>
          <p:nvPr/>
        </p:nvCxnSpPr>
        <p:spPr>
          <a:xfrm>
            <a:off x="400050" y="4041626"/>
            <a:ext cx="11153321" cy="0"/>
          </a:xfrm>
          <a:prstGeom prst="line">
            <a:avLst/>
          </a:prstGeom>
          <a:ln w="9525"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0A6B871-4689-4E74-B792-ACE045727379}"/>
              </a:ext>
            </a:extLst>
          </p:cNvPr>
          <p:cNvCxnSpPr>
            <a:cxnSpLocks/>
          </p:cNvCxnSpPr>
          <p:nvPr/>
        </p:nvCxnSpPr>
        <p:spPr>
          <a:xfrm>
            <a:off x="400050" y="5157546"/>
            <a:ext cx="11153321" cy="0"/>
          </a:xfrm>
          <a:prstGeom prst="line">
            <a:avLst/>
          </a:prstGeom>
          <a:ln w="9525"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21" name="Oval 50">
            <a:extLst>
              <a:ext uri="{FF2B5EF4-FFF2-40B4-BE49-F238E27FC236}">
                <a16:creationId xmlns:a16="http://schemas.microsoft.com/office/drawing/2014/main" id="{3375F5C7-B8E8-4DBF-BA6D-E8BDEA4A9460}"/>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3</a:t>
            </a:r>
          </a:p>
        </p:txBody>
      </p:sp>
      <p:pic>
        <p:nvPicPr>
          <p:cNvPr id="20" name="Picture 19" descr="A blue sign with white text&#10;&#10;Description automatically generated with low confidence">
            <a:extLst>
              <a:ext uri="{FF2B5EF4-FFF2-40B4-BE49-F238E27FC236}">
                <a16:creationId xmlns:a16="http://schemas.microsoft.com/office/drawing/2014/main" id="{227F6017-DD59-4478-8441-D1CFEF7FC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435427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B49-B945-4B35-89F6-F1D737BC98DB}"/>
              </a:ext>
            </a:extLst>
          </p:cNvPr>
          <p:cNvSpPr>
            <a:spLocks noGrp="1"/>
          </p:cNvSpPr>
          <p:nvPr>
            <p:ph type="title"/>
          </p:nvPr>
        </p:nvSpPr>
        <p:spPr/>
        <p:txBody>
          <a:bodyPr vert="horz"/>
          <a:lstStyle/>
          <a:p>
            <a:pPr>
              <a:spcAft>
                <a:spcPts val="1800"/>
              </a:spcAft>
            </a:pPr>
            <a:r>
              <a:rPr lang="en-US" dirty="0"/>
              <a:t>Eligible Entity application process</a:t>
            </a:r>
            <a:br>
              <a:rPr lang="en-US" sz="100" dirty="0"/>
            </a:br>
            <a:r>
              <a:rPr lang="en-US" sz="4400" i="1" dirty="0">
                <a:solidFill>
                  <a:srgbClr val="C8C8C8"/>
                </a:solidFill>
              </a:rPr>
              <a:t>Final Proposal</a:t>
            </a:r>
          </a:p>
        </p:txBody>
      </p:sp>
      <p:sp>
        <p:nvSpPr>
          <p:cNvPr id="5" name="Oval 50">
            <a:extLst>
              <a:ext uri="{FF2B5EF4-FFF2-40B4-BE49-F238E27FC236}">
                <a16:creationId xmlns:a16="http://schemas.microsoft.com/office/drawing/2014/main" id="{B5B98CF0-C7A7-49DF-A178-07722FC86CEB}"/>
              </a:ext>
            </a:extLst>
          </p:cNvPr>
          <p:cNvSpPr>
            <a:spLocks noChangeArrowheads="1"/>
          </p:cNvSpPr>
          <p:nvPr/>
        </p:nvSpPr>
        <p:spPr bwMode="auto">
          <a:xfrm>
            <a:off x="1499393" y="1648059"/>
            <a:ext cx="506900" cy="506900"/>
          </a:xfrm>
          <a:prstGeom prst="ellipse">
            <a:avLst/>
          </a:prstGeom>
          <a:solidFill>
            <a:schemeClr val="bg1"/>
          </a:solidFill>
          <a:ln>
            <a:noFill/>
          </a:ln>
        </p:spPr>
        <p:txBody>
          <a:bodyPr vert="horz" wrap="square" lIns="91440" tIns="45720" rIns="91440" bIns="45720" numCol="1" anchor="ctr" anchorCtr="0" compatLnSpc="1">
            <a:prstTxWarp prst="textNoShape">
              <a:avLst/>
            </a:prstTxWarp>
          </a:bodyPr>
          <a:lstStyle/>
          <a:p>
            <a:pPr algn="ctr"/>
            <a:r>
              <a:rPr lang="en-US" sz="3200" dirty="0">
                <a:solidFill>
                  <a:srgbClr val="164484"/>
                </a:solidFill>
              </a:rPr>
              <a:t>4</a:t>
            </a:r>
          </a:p>
        </p:txBody>
      </p:sp>
      <p:pic>
        <p:nvPicPr>
          <p:cNvPr id="6" name="Picture 5" descr="A blue sign with white text&#10;&#10;Description automatically generated with low confidence">
            <a:extLst>
              <a:ext uri="{FF2B5EF4-FFF2-40B4-BE49-F238E27FC236}">
                <a16:creationId xmlns:a16="http://schemas.microsoft.com/office/drawing/2014/main" id="{21DAAB34-AFB7-49F3-BBFD-2C54BBF77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195694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C18AB1-95BB-4FDE-B91C-4B208004E784}"/>
              </a:ext>
            </a:extLst>
          </p:cNvPr>
          <p:cNvSpPr>
            <a:spLocks noGrp="1"/>
          </p:cNvSpPr>
          <p:nvPr>
            <p:ph type="title"/>
          </p:nvPr>
        </p:nvSpPr>
        <p:spPr>
          <a:xfrm>
            <a:off x="400050" y="387882"/>
            <a:ext cx="10191749" cy="566735"/>
          </a:xfrm>
          <a:prstGeom prst="rect">
            <a:avLst/>
          </a:prstGeom>
        </p:spPr>
        <p:txBody>
          <a:bodyPr vert="horz">
            <a:noAutofit/>
          </a:bodyPr>
          <a:lstStyle/>
          <a:p>
            <a:pPr>
              <a:buSzPts val="3000"/>
            </a:pPr>
            <a:r>
              <a:rPr lang="en-US" sz="2700" b="1" cap="none" dirty="0">
                <a:solidFill>
                  <a:srgbClr val="164484"/>
                </a:solidFill>
                <a:latin typeface="Arial" panose="020B0604020202020204" pitchFamily="34" charset="0"/>
              </a:rPr>
              <a:t>Final Proposal | </a:t>
            </a:r>
            <a:r>
              <a:rPr lang="en-US" sz="2700" cap="none" dirty="0">
                <a:solidFill>
                  <a:srgbClr val="164484"/>
                </a:solidFill>
                <a:latin typeface="+mn-lt"/>
              </a:rPr>
              <a:t>Final Proposals are due within a year of the Initial Proposal's approval</a:t>
            </a:r>
          </a:p>
        </p:txBody>
      </p:sp>
      <p:sp>
        <p:nvSpPr>
          <p:cNvPr id="25" name="ee4pContent1">
            <a:extLst>
              <a:ext uri="{FF2B5EF4-FFF2-40B4-BE49-F238E27FC236}">
                <a16:creationId xmlns:a16="http://schemas.microsoft.com/office/drawing/2014/main" id="{FE383A5A-7947-4233-B4D0-D983AD7709EB}"/>
              </a:ext>
            </a:extLst>
          </p:cNvPr>
          <p:cNvSpPr txBox="1"/>
          <p:nvPr/>
        </p:nvSpPr>
        <p:spPr>
          <a:xfrm>
            <a:off x="400051" y="2367411"/>
            <a:ext cx="277989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buNone/>
            </a:pPr>
            <a:r>
              <a:rPr lang="en-US" sz="1600" dirty="0"/>
              <a:t>Once an Eligible Entity's Initial Proposal is approved, it will have </a:t>
            </a:r>
            <a:r>
              <a:rPr lang="en-US" sz="1600" b="1" dirty="0">
                <a:solidFill>
                  <a:srgbClr val="164484"/>
                </a:solidFill>
              </a:rPr>
              <a:t>12 months</a:t>
            </a:r>
            <a:r>
              <a:rPr lang="en-US" sz="1600" b="1" dirty="0">
                <a:solidFill>
                  <a:srgbClr val="0A3161"/>
                </a:solidFill>
              </a:rPr>
              <a:t> </a:t>
            </a:r>
            <a:r>
              <a:rPr lang="en-US" sz="1600" dirty="0"/>
              <a:t>to submit a Final Proposal</a:t>
            </a:r>
          </a:p>
          <a:p>
            <a:pPr>
              <a:buNone/>
            </a:pPr>
            <a:endParaRPr lang="en-US" sz="1600" dirty="0"/>
          </a:p>
          <a:p>
            <a:pPr>
              <a:buNone/>
            </a:pPr>
            <a:r>
              <a:rPr lang="en-US" sz="1600" dirty="0"/>
              <a:t>Before submitting the Final Proposal, an Eligible Entity must complete the challenge process and the subgrantee selection process</a:t>
            </a:r>
          </a:p>
        </p:txBody>
      </p:sp>
      <p:sp>
        <p:nvSpPr>
          <p:cNvPr id="26" name="ee4pContent2">
            <a:extLst>
              <a:ext uri="{FF2B5EF4-FFF2-40B4-BE49-F238E27FC236}">
                <a16:creationId xmlns:a16="http://schemas.microsoft.com/office/drawing/2014/main" id="{8E3029C9-951C-49EB-AB4A-3A8CA1B46BAE}"/>
              </a:ext>
            </a:extLst>
          </p:cNvPr>
          <p:cNvSpPr txBox="1"/>
          <p:nvPr/>
        </p:nvSpPr>
        <p:spPr>
          <a:xfrm>
            <a:off x="3286020" y="2367411"/>
            <a:ext cx="277989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t>The NOFO describes minimum requirements for the Final Proposal, and NTIA will provide an </a:t>
            </a:r>
            <a:r>
              <a:rPr lang="en-US" sz="1600" b="1" dirty="0">
                <a:solidFill>
                  <a:srgbClr val="164484"/>
                </a:solidFill>
              </a:rPr>
              <a:t>online template </a:t>
            </a:r>
            <a:r>
              <a:rPr lang="en-US" sz="1600" dirty="0"/>
              <a:t>for submission</a:t>
            </a:r>
          </a:p>
        </p:txBody>
      </p:sp>
      <p:sp>
        <p:nvSpPr>
          <p:cNvPr id="27" name="ee4pContent3">
            <a:extLst>
              <a:ext uri="{FF2B5EF4-FFF2-40B4-BE49-F238E27FC236}">
                <a16:creationId xmlns:a16="http://schemas.microsoft.com/office/drawing/2014/main" id="{9025E646-1FC4-4AA5-B65A-2B2DC8125AEC}"/>
              </a:ext>
            </a:extLst>
          </p:cNvPr>
          <p:cNvSpPr txBox="1"/>
          <p:nvPr/>
        </p:nvSpPr>
        <p:spPr>
          <a:xfrm>
            <a:off x="6171989" y="2367411"/>
            <a:ext cx="277989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t>Prior to submission, each political subdivision and Tribal / Native entities must have opportunity to submit a plan for consideration and comment on the proposal</a:t>
            </a:r>
            <a:endParaRPr lang="en-US" sz="1600" b="1" dirty="0">
              <a:solidFill>
                <a:srgbClr val="164484"/>
              </a:solidFill>
            </a:endParaRPr>
          </a:p>
          <a:p>
            <a:endParaRPr lang="en-US" sz="1600" dirty="0"/>
          </a:p>
          <a:p>
            <a:r>
              <a:rPr lang="en-US" sz="1600" dirty="0"/>
              <a:t>Assistant Secretary will review in the order Final Proposals are submitted</a:t>
            </a:r>
          </a:p>
          <a:p>
            <a:endParaRPr lang="en-US" sz="1600" dirty="0"/>
          </a:p>
          <a:p>
            <a:r>
              <a:rPr lang="en-US" sz="1600" dirty="0"/>
              <a:t>Assistant Secretary will decide whether the proposed use of funds complies with the statute</a:t>
            </a:r>
          </a:p>
        </p:txBody>
      </p:sp>
      <p:sp>
        <p:nvSpPr>
          <p:cNvPr id="28" name="ee4pContent4">
            <a:extLst>
              <a:ext uri="{FF2B5EF4-FFF2-40B4-BE49-F238E27FC236}">
                <a16:creationId xmlns:a16="http://schemas.microsoft.com/office/drawing/2014/main" id="{C5BA2692-C1EE-4416-9EC9-F3FE739B0152}"/>
              </a:ext>
            </a:extLst>
          </p:cNvPr>
          <p:cNvSpPr txBox="1"/>
          <p:nvPr/>
        </p:nvSpPr>
        <p:spPr>
          <a:xfrm>
            <a:off x="9057959" y="2367411"/>
            <a:ext cx="277989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buNone/>
            </a:pPr>
            <a:r>
              <a:rPr lang="en-US" sz="1600" dirty="0"/>
              <a:t>When the AS approves of the Final Proposal, the Eligible Entity will </a:t>
            </a:r>
            <a:r>
              <a:rPr lang="en-US" sz="1600" b="1" dirty="0">
                <a:solidFill>
                  <a:srgbClr val="164484"/>
                </a:solidFill>
              </a:rPr>
              <a:t>receive remaining BEAD Program funds</a:t>
            </a:r>
          </a:p>
        </p:txBody>
      </p:sp>
      <p:sp>
        <p:nvSpPr>
          <p:cNvPr id="29" name="TextBox 28">
            <a:extLst>
              <a:ext uri="{FF2B5EF4-FFF2-40B4-BE49-F238E27FC236}">
                <a16:creationId xmlns:a16="http://schemas.microsoft.com/office/drawing/2014/main" id="{1477EAF9-A4D2-488A-93CC-16306CB385AE}"/>
              </a:ext>
            </a:extLst>
          </p:cNvPr>
          <p:cNvSpPr txBox="1"/>
          <p:nvPr/>
        </p:nvSpPr>
        <p:spPr>
          <a:xfrm>
            <a:off x="400051" y="1616051"/>
            <a:ext cx="2779894" cy="655678"/>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Timing</a:t>
            </a:r>
          </a:p>
        </p:txBody>
      </p:sp>
      <p:sp>
        <p:nvSpPr>
          <p:cNvPr id="30" name="TextBox 29">
            <a:extLst>
              <a:ext uri="{FF2B5EF4-FFF2-40B4-BE49-F238E27FC236}">
                <a16:creationId xmlns:a16="http://schemas.microsoft.com/office/drawing/2014/main" id="{0E166C33-8807-4809-BD9F-04B2364BB826}"/>
              </a:ext>
            </a:extLst>
          </p:cNvPr>
          <p:cNvSpPr txBox="1"/>
          <p:nvPr/>
        </p:nvSpPr>
        <p:spPr>
          <a:xfrm>
            <a:off x="3286020" y="1616050"/>
            <a:ext cx="2779894" cy="655678"/>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Content</a:t>
            </a:r>
          </a:p>
        </p:txBody>
      </p:sp>
      <p:sp>
        <p:nvSpPr>
          <p:cNvPr id="31" name="TextBox 30">
            <a:extLst>
              <a:ext uri="{FF2B5EF4-FFF2-40B4-BE49-F238E27FC236}">
                <a16:creationId xmlns:a16="http://schemas.microsoft.com/office/drawing/2014/main" id="{100268A5-375B-48B6-86AA-F2E982B5EC59}"/>
              </a:ext>
            </a:extLst>
          </p:cNvPr>
          <p:cNvSpPr txBox="1"/>
          <p:nvPr/>
        </p:nvSpPr>
        <p:spPr>
          <a:xfrm>
            <a:off x="6171989" y="1616050"/>
            <a:ext cx="2779894" cy="655678"/>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Review</a:t>
            </a:r>
          </a:p>
        </p:txBody>
      </p:sp>
      <p:sp>
        <p:nvSpPr>
          <p:cNvPr id="32" name="TextBox 31">
            <a:extLst>
              <a:ext uri="{FF2B5EF4-FFF2-40B4-BE49-F238E27FC236}">
                <a16:creationId xmlns:a16="http://schemas.microsoft.com/office/drawing/2014/main" id="{D3A19208-76B1-4585-BF6D-58DF11A1DC39}"/>
              </a:ext>
            </a:extLst>
          </p:cNvPr>
          <p:cNvSpPr txBox="1"/>
          <p:nvPr/>
        </p:nvSpPr>
        <p:spPr>
          <a:xfrm>
            <a:off x="9057959" y="1616050"/>
            <a:ext cx="2779894" cy="655678"/>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Approval</a:t>
            </a:r>
          </a:p>
        </p:txBody>
      </p:sp>
      <p:sp>
        <p:nvSpPr>
          <p:cNvPr id="12" name="Oval 50">
            <a:extLst>
              <a:ext uri="{FF2B5EF4-FFF2-40B4-BE49-F238E27FC236}">
                <a16:creationId xmlns:a16="http://schemas.microsoft.com/office/drawing/2014/main" id="{1DFA7A0B-50F5-4618-89AB-D7CB995A19E2}"/>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4</a:t>
            </a:r>
          </a:p>
        </p:txBody>
      </p:sp>
      <p:pic>
        <p:nvPicPr>
          <p:cNvPr id="13" name="Picture 12" descr="A blue sign with white text&#10;&#10;Description automatically generated with low confidence">
            <a:extLst>
              <a:ext uri="{FF2B5EF4-FFF2-40B4-BE49-F238E27FC236}">
                <a16:creationId xmlns:a16="http://schemas.microsoft.com/office/drawing/2014/main" id="{A70E49E5-488F-4ED8-B787-642B1CB1D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575827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7DAD4-0FEC-4B80-ACA0-D088B2E34030}"/>
              </a:ext>
            </a:extLst>
          </p:cNvPr>
          <p:cNvSpPr>
            <a:spLocks noGrp="1"/>
          </p:cNvSpPr>
          <p:nvPr>
            <p:ph type="title"/>
          </p:nvPr>
        </p:nvSpPr>
        <p:spPr>
          <a:xfrm>
            <a:off x="400051" y="387882"/>
            <a:ext cx="9976848" cy="566735"/>
          </a:xfrm>
          <a:prstGeom prst="rect">
            <a:avLst/>
          </a:prstGeom>
        </p:spPr>
        <p:txBody>
          <a:bodyPr vert="horz">
            <a:normAutofit/>
          </a:bodyPr>
          <a:lstStyle/>
          <a:p>
            <a:pPr>
              <a:buSzPts val="3000"/>
            </a:pPr>
            <a:r>
              <a:rPr lang="en-US" sz="2700" b="1" cap="none" dirty="0">
                <a:solidFill>
                  <a:srgbClr val="164484"/>
                </a:solidFill>
                <a:latin typeface="Arial" panose="020B0604020202020204" pitchFamily="34" charset="0"/>
              </a:rPr>
              <a:t>Final Proposal | </a:t>
            </a:r>
            <a:r>
              <a:rPr lang="en-US" sz="2700" cap="none" dirty="0">
                <a:solidFill>
                  <a:srgbClr val="164484"/>
                </a:solidFill>
                <a:latin typeface="Arial" panose="020B0604020202020204" pitchFamily="34" charset="0"/>
              </a:rPr>
              <a:t>Final Proposals include 15 components</a:t>
            </a:r>
            <a:endParaRPr lang="en-US" sz="2700" cap="none" dirty="0">
              <a:solidFill>
                <a:srgbClr val="164484"/>
              </a:solidFill>
            </a:endParaRPr>
          </a:p>
        </p:txBody>
      </p:sp>
      <p:sp>
        <p:nvSpPr>
          <p:cNvPr id="52" name="Oval 50">
            <a:extLst>
              <a:ext uri="{FF2B5EF4-FFF2-40B4-BE49-F238E27FC236}">
                <a16:creationId xmlns:a16="http://schemas.microsoft.com/office/drawing/2014/main" id="{3EA11D6F-65E3-4A1F-AAD0-E9C406CF03DD}"/>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4</a:t>
            </a:r>
          </a:p>
        </p:txBody>
      </p:sp>
      <p:sp>
        <p:nvSpPr>
          <p:cNvPr id="111" name="TextBox 110">
            <a:extLst>
              <a:ext uri="{FF2B5EF4-FFF2-40B4-BE49-F238E27FC236}">
                <a16:creationId xmlns:a16="http://schemas.microsoft.com/office/drawing/2014/main" id="{A13B2E41-750E-48B9-90D3-49E333127D3B}"/>
              </a:ext>
            </a:extLst>
          </p:cNvPr>
          <p:cNvSpPr txBox="1"/>
          <p:nvPr/>
        </p:nvSpPr>
        <p:spPr>
          <a:xfrm>
            <a:off x="2407323" y="6116474"/>
            <a:ext cx="7377357" cy="56673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000000"/>
                </a:solidFill>
              </a:rPr>
              <a:t>Legend |       References to a related requirement in the Initial Proposal</a:t>
            </a:r>
          </a:p>
        </p:txBody>
      </p:sp>
      <p:grpSp>
        <p:nvGrpSpPr>
          <p:cNvPr id="114" name="Group 113">
            <a:extLst>
              <a:ext uri="{FF2B5EF4-FFF2-40B4-BE49-F238E27FC236}">
                <a16:creationId xmlns:a16="http://schemas.microsoft.com/office/drawing/2014/main" id="{61FDB722-85C1-49DB-8929-B621D8682F50}"/>
              </a:ext>
            </a:extLst>
          </p:cNvPr>
          <p:cNvGrpSpPr>
            <a:grpSpLocks noChangeAspect="1"/>
          </p:cNvGrpSpPr>
          <p:nvPr/>
        </p:nvGrpSpPr>
        <p:grpSpPr>
          <a:xfrm>
            <a:off x="4057753" y="6280879"/>
            <a:ext cx="237925" cy="237925"/>
            <a:chOff x="1854516" y="3463925"/>
            <a:chExt cx="269875" cy="269875"/>
          </a:xfrm>
        </p:grpSpPr>
        <p:sp>
          <p:nvSpPr>
            <p:cNvPr id="115" name="Oval 14">
              <a:extLst>
                <a:ext uri="{FF2B5EF4-FFF2-40B4-BE49-F238E27FC236}">
                  <a16:creationId xmlns:a16="http://schemas.microsoft.com/office/drawing/2014/main" id="{8BB26319-9C94-464C-9388-41337ED31118}"/>
                </a:ext>
              </a:extLst>
            </p:cNvPr>
            <p:cNvSpPr>
              <a:spLocks noChangeArrowheads="1"/>
            </p:cNvSpPr>
            <p:nvPr/>
          </p:nvSpPr>
          <p:spPr bwMode="auto">
            <a:xfrm>
              <a:off x="1854516" y="3463925"/>
              <a:ext cx="269875" cy="269875"/>
            </a:xfrm>
            <a:prstGeom prst="ellipse">
              <a:avLst/>
            </a:prstGeom>
            <a:solidFill>
              <a:schemeClr val="bg1"/>
            </a:solidFill>
            <a:ln w="9525" cap="flat" cmpd="sng" algn="ctr">
              <a:solidFill>
                <a:srgbClr val="0A316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6" name="Freeform 15">
              <a:extLst>
                <a:ext uri="{FF2B5EF4-FFF2-40B4-BE49-F238E27FC236}">
                  <a16:creationId xmlns:a16="http://schemas.microsoft.com/office/drawing/2014/main" id="{66298D4A-4A6D-4C0A-8860-E1A209316724}"/>
                </a:ext>
              </a:extLst>
            </p:cNvPr>
            <p:cNvSpPr>
              <a:spLocks noEditPoints="1"/>
            </p:cNvSpPr>
            <p:nvPr/>
          </p:nvSpPr>
          <p:spPr bwMode="auto">
            <a:xfrm>
              <a:off x="1911666"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58" name="Rectangle 57">
            <a:extLst>
              <a:ext uri="{FF2B5EF4-FFF2-40B4-BE49-F238E27FC236}">
                <a16:creationId xmlns:a16="http://schemas.microsoft.com/office/drawing/2014/main" id="{B89A6F5D-71A1-4CF3-A327-EBE6ADD8BC49}"/>
              </a:ext>
            </a:extLst>
          </p:cNvPr>
          <p:cNvSpPr/>
          <p:nvPr/>
        </p:nvSpPr>
        <p:spPr>
          <a:xfrm>
            <a:off x="224607" y="967957"/>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59" name="Rectangle 58">
            <a:extLst>
              <a:ext uri="{FF2B5EF4-FFF2-40B4-BE49-F238E27FC236}">
                <a16:creationId xmlns:a16="http://schemas.microsoft.com/office/drawing/2014/main" id="{992882DB-08BE-4A0E-B615-860F7C3C875F}"/>
              </a:ext>
            </a:extLst>
          </p:cNvPr>
          <p:cNvSpPr/>
          <p:nvPr/>
        </p:nvSpPr>
        <p:spPr>
          <a:xfrm>
            <a:off x="224606" y="2250455"/>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60" name="Rectangle 59">
            <a:extLst>
              <a:ext uri="{FF2B5EF4-FFF2-40B4-BE49-F238E27FC236}">
                <a16:creationId xmlns:a16="http://schemas.microsoft.com/office/drawing/2014/main" id="{4586C71B-D567-4D39-8146-0D3022665B29}"/>
              </a:ext>
            </a:extLst>
          </p:cNvPr>
          <p:cNvSpPr/>
          <p:nvPr/>
        </p:nvSpPr>
        <p:spPr>
          <a:xfrm>
            <a:off x="224606" y="3532953"/>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95" name="Rectangle 94">
            <a:extLst>
              <a:ext uri="{FF2B5EF4-FFF2-40B4-BE49-F238E27FC236}">
                <a16:creationId xmlns:a16="http://schemas.microsoft.com/office/drawing/2014/main" id="{4E43A641-7F15-4526-88DB-2AB08E81F0F9}"/>
              </a:ext>
            </a:extLst>
          </p:cNvPr>
          <p:cNvSpPr/>
          <p:nvPr/>
        </p:nvSpPr>
        <p:spPr>
          <a:xfrm>
            <a:off x="224606" y="1609206"/>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96" name="Rectangle 95">
            <a:extLst>
              <a:ext uri="{FF2B5EF4-FFF2-40B4-BE49-F238E27FC236}">
                <a16:creationId xmlns:a16="http://schemas.microsoft.com/office/drawing/2014/main" id="{FA677009-4A88-433F-B6D2-2A7D1C9E198E}"/>
              </a:ext>
            </a:extLst>
          </p:cNvPr>
          <p:cNvSpPr/>
          <p:nvPr/>
        </p:nvSpPr>
        <p:spPr>
          <a:xfrm>
            <a:off x="224606" y="2891704"/>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97" name="Rectangle 96">
            <a:extLst>
              <a:ext uri="{FF2B5EF4-FFF2-40B4-BE49-F238E27FC236}">
                <a16:creationId xmlns:a16="http://schemas.microsoft.com/office/drawing/2014/main" id="{A6191D4F-AD71-4780-891E-8E935801C7CB}"/>
              </a:ext>
            </a:extLst>
          </p:cNvPr>
          <p:cNvSpPr/>
          <p:nvPr/>
        </p:nvSpPr>
        <p:spPr>
          <a:xfrm>
            <a:off x="224606" y="4174201"/>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dirty="0">
              <a:solidFill>
                <a:schemeClr val="bg1"/>
              </a:solidFill>
            </a:endParaRPr>
          </a:p>
        </p:txBody>
      </p:sp>
      <p:sp>
        <p:nvSpPr>
          <p:cNvPr id="8" name="Rectangle 7">
            <a:extLst>
              <a:ext uri="{FF2B5EF4-FFF2-40B4-BE49-F238E27FC236}">
                <a16:creationId xmlns:a16="http://schemas.microsoft.com/office/drawing/2014/main" id="{9BD9FD49-79FA-4EDC-8E59-E9545A80EB38}"/>
              </a:ext>
            </a:extLst>
          </p:cNvPr>
          <p:cNvSpPr/>
          <p:nvPr/>
        </p:nvSpPr>
        <p:spPr>
          <a:xfrm>
            <a:off x="876622" y="967957"/>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Plan that specifies the </a:t>
            </a:r>
            <a:r>
              <a:rPr lang="en-US" sz="1400" b="1" dirty="0">
                <a:solidFill>
                  <a:srgbClr val="164484"/>
                </a:solidFill>
              </a:rPr>
              <a:t>outcome of the subgrantee selection process </a:t>
            </a:r>
          </a:p>
        </p:txBody>
      </p:sp>
      <p:sp>
        <p:nvSpPr>
          <p:cNvPr id="9" name="Rectangle 8">
            <a:extLst>
              <a:ext uri="{FF2B5EF4-FFF2-40B4-BE49-F238E27FC236}">
                <a16:creationId xmlns:a16="http://schemas.microsoft.com/office/drawing/2014/main" id="{DDE80FA0-841B-49F7-88CD-2884A72750B3}"/>
              </a:ext>
            </a:extLst>
          </p:cNvPr>
          <p:cNvSpPr/>
          <p:nvPr/>
        </p:nvSpPr>
        <p:spPr>
          <a:xfrm>
            <a:off x="876622" y="2250455"/>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Processes for </a:t>
            </a:r>
            <a:r>
              <a:rPr lang="en-US" sz="1400" b="1" dirty="0">
                <a:solidFill>
                  <a:srgbClr val="164484"/>
                </a:solidFill>
              </a:rPr>
              <a:t>oversight and accountability</a:t>
            </a:r>
          </a:p>
        </p:txBody>
      </p:sp>
      <p:sp>
        <p:nvSpPr>
          <p:cNvPr id="11" name="Rectangle 10">
            <a:extLst>
              <a:ext uri="{FF2B5EF4-FFF2-40B4-BE49-F238E27FC236}">
                <a16:creationId xmlns:a16="http://schemas.microsoft.com/office/drawing/2014/main" id="{ADC4E5F1-CF19-4CD5-B04A-0BCE99DD9EDF}"/>
              </a:ext>
            </a:extLst>
          </p:cNvPr>
          <p:cNvSpPr/>
          <p:nvPr/>
        </p:nvSpPr>
        <p:spPr>
          <a:xfrm>
            <a:off x="876622" y="3532953"/>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Description of the </a:t>
            </a:r>
            <a:r>
              <a:rPr lang="en-US" sz="1400" b="1" dirty="0">
                <a:solidFill>
                  <a:srgbClr val="164484"/>
                </a:solidFill>
              </a:rPr>
              <a:t>results of the challenge process</a:t>
            </a:r>
          </a:p>
        </p:txBody>
      </p:sp>
      <p:sp>
        <p:nvSpPr>
          <p:cNvPr id="12" name="Rectangle 11">
            <a:extLst>
              <a:ext uri="{FF2B5EF4-FFF2-40B4-BE49-F238E27FC236}">
                <a16:creationId xmlns:a16="http://schemas.microsoft.com/office/drawing/2014/main" id="{445AC241-69F8-41B7-9283-F5A83783B6CE}"/>
              </a:ext>
            </a:extLst>
          </p:cNvPr>
          <p:cNvSpPr/>
          <p:nvPr/>
        </p:nvSpPr>
        <p:spPr>
          <a:xfrm>
            <a:off x="876622" y="1609206"/>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b="1" dirty="0">
                <a:solidFill>
                  <a:srgbClr val="164484"/>
                </a:solidFill>
              </a:rPr>
              <a:t>Timeline</a:t>
            </a:r>
            <a:r>
              <a:rPr lang="en-US" sz="1400" dirty="0">
                <a:solidFill>
                  <a:srgbClr val="000000"/>
                </a:solidFill>
              </a:rPr>
              <a:t> for implementation </a:t>
            </a:r>
            <a:endParaRPr lang="en-US" sz="1400" b="1" dirty="0">
              <a:solidFill>
                <a:srgbClr val="000000"/>
              </a:solidFill>
            </a:endParaRPr>
          </a:p>
        </p:txBody>
      </p:sp>
      <p:sp>
        <p:nvSpPr>
          <p:cNvPr id="13" name="Rectangle 12">
            <a:extLst>
              <a:ext uri="{FF2B5EF4-FFF2-40B4-BE49-F238E27FC236}">
                <a16:creationId xmlns:a16="http://schemas.microsoft.com/office/drawing/2014/main" id="{D33E521F-48C1-4921-B08F-1F7E27E4211F}"/>
              </a:ext>
            </a:extLst>
          </p:cNvPr>
          <p:cNvSpPr/>
          <p:nvPr/>
        </p:nvSpPr>
        <p:spPr>
          <a:xfrm>
            <a:off x="876622" y="2891704"/>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Certification that </a:t>
            </a:r>
            <a:r>
              <a:rPr lang="en-US" sz="1400" b="1" dirty="0">
                <a:solidFill>
                  <a:srgbClr val="164484"/>
                </a:solidFill>
              </a:rPr>
              <a:t>local coordination was conducted</a:t>
            </a:r>
          </a:p>
        </p:txBody>
      </p:sp>
      <p:sp>
        <p:nvSpPr>
          <p:cNvPr id="14" name="Rectangle 13">
            <a:extLst>
              <a:ext uri="{FF2B5EF4-FFF2-40B4-BE49-F238E27FC236}">
                <a16:creationId xmlns:a16="http://schemas.microsoft.com/office/drawing/2014/main" id="{16E1DD6D-444A-43D2-9A48-36F7F81F7291}"/>
              </a:ext>
            </a:extLst>
          </p:cNvPr>
          <p:cNvSpPr/>
          <p:nvPr/>
        </p:nvSpPr>
        <p:spPr>
          <a:xfrm>
            <a:off x="876622" y="4174201"/>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Certification that it will </a:t>
            </a:r>
            <a:r>
              <a:rPr lang="en-US" sz="1400" b="1" dirty="0">
                <a:solidFill>
                  <a:srgbClr val="164484"/>
                </a:solidFill>
              </a:rPr>
              <a:t>serve all unserved locations,</a:t>
            </a:r>
            <a:r>
              <a:rPr lang="en-US" sz="1400" b="1" dirty="0">
                <a:solidFill>
                  <a:srgbClr val="0A3161"/>
                </a:solidFill>
              </a:rPr>
              <a:t> </a:t>
            </a:r>
            <a:r>
              <a:rPr lang="en-US" sz="1400" dirty="0">
                <a:solidFill>
                  <a:srgbClr val="000000"/>
                </a:solidFill>
              </a:rPr>
              <a:t>if seeking to fund underserved, CAI, or other projects</a:t>
            </a:r>
          </a:p>
        </p:txBody>
      </p:sp>
      <p:grpSp>
        <p:nvGrpSpPr>
          <p:cNvPr id="61" name="Group 5">
            <a:extLst>
              <a:ext uri="{FF2B5EF4-FFF2-40B4-BE49-F238E27FC236}">
                <a16:creationId xmlns:a16="http://schemas.microsoft.com/office/drawing/2014/main" id="{B9AEA33D-CF7A-4936-9AA7-58BA2B8F1C0D}"/>
              </a:ext>
            </a:extLst>
          </p:cNvPr>
          <p:cNvGrpSpPr>
            <a:grpSpLocks noChangeAspect="1"/>
          </p:cNvGrpSpPr>
          <p:nvPr/>
        </p:nvGrpSpPr>
        <p:grpSpPr bwMode="auto">
          <a:xfrm>
            <a:off x="351542" y="1693016"/>
            <a:ext cx="398147" cy="398147"/>
            <a:chOff x="736" y="1081"/>
            <a:chExt cx="288" cy="288"/>
          </a:xfrm>
        </p:grpSpPr>
        <p:sp>
          <p:nvSpPr>
            <p:cNvPr id="62" name="AutoShape 4">
              <a:extLst>
                <a:ext uri="{FF2B5EF4-FFF2-40B4-BE49-F238E27FC236}">
                  <a16:creationId xmlns:a16="http://schemas.microsoft.com/office/drawing/2014/main" id="{9347DA19-3DEF-49C8-9648-85D9AD0BDD93}"/>
                </a:ext>
              </a:extLst>
            </p:cNvPr>
            <p:cNvSpPr>
              <a:spLocks noChangeAspect="1" noChangeArrowheads="1" noTextEdit="1"/>
            </p:cNvSpPr>
            <p:nvPr/>
          </p:nvSpPr>
          <p:spPr bwMode="auto">
            <a:xfrm>
              <a:off x="736" y="108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3" name="Freeform 10">
              <a:extLst>
                <a:ext uri="{FF2B5EF4-FFF2-40B4-BE49-F238E27FC236}">
                  <a16:creationId xmlns:a16="http://schemas.microsoft.com/office/drawing/2014/main" id="{D09B72E3-F4DA-42AC-9218-50AD1A8A6137}"/>
                </a:ext>
              </a:extLst>
            </p:cNvPr>
            <p:cNvSpPr>
              <a:spLocks noEditPoints="1"/>
            </p:cNvSpPr>
            <p:nvPr/>
          </p:nvSpPr>
          <p:spPr bwMode="auto">
            <a:xfrm>
              <a:off x="771" y="1129"/>
              <a:ext cx="219" cy="192"/>
            </a:xfrm>
            <a:custGeom>
              <a:avLst/>
              <a:gdLst>
                <a:gd name="T0" fmla="*/ 564 w 760"/>
                <a:gd name="T1" fmla="*/ 12 h 664"/>
                <a:gd name="T2" fmla="*/ 590 w 760"/>
                <a:gd name="T3" fmla="*/ 12 h 664"/>
                <a:gd name="T4" fmla="*/ 393 w 760"/>
                <a:gd name="T5" fmla="*/ 12 h 664"/>
                <a:gd name="T6" fmla="*/ 419 w 760"/>
                <a:gd name="T7" fmla="*/ 12 h 664"/>
                <a:gd name="T8" fmla="*/ 223 w 760"/>
                <a:gd name="T9" fmla="*/ 12 h 664"/>
                <a:gd name="T10" fmla="*/ 248 w 760"/>
                <a:gd name="T11" fmla="*/ 12 h 664"/>
                <a:gd name="T12" fmla="*/ 52 w 760"/>
                <a:gd name="T13" fmla="*/ 12 h 664"/>
                <a:gd name="T14" fmla="*/ 79 w 760"/>
                <a:gd name="T15" fmla="*/ 12 h 664"/>
                <a:gd name="T16" fmla="*/ 249 w 760"/>
                <a:gd name="T17" fmla="*/ 134 h 664"/>
                <a:gd name="T18" fmla="*/ 305 w 760"/>
                <a:gd name="T19" fmla="*/ 82 h 664"/>
                <a:gd name="T20" fmla="*/ 223 w 760"/>
                <a:gd name="T21" fmla="*/ 69 h 664"/>
                <a:gd name="T22" fmla="*/ 13 w 760"/>
                <a:gd name="T23" fmla="*/ 69 h 664"/>
                <a:gd name="T24" fmla="*/ 13 w 760"/>
                <a:gd name="T25" fmla="*/ 134 h 664"/>
                <a:gd name="T26" fmla="*/ 248 w 760"/>
                <a:gd name="T27" fmla="*/ 200 h 664"/>
                <a:gd name="T28" fmla="*/ 223 w 760"/>
                <a:gd name="T29" fmla="*/ 200 h 664"/>
                <a:gd name="T30" fmla="*/ 79 w 760"/>
                <a:gd name="T31" fmla="*/ 200 h 664"/>
                <a:gd name="T32" fmla="*/ 52 w 760"/>
                <a:gd name="T33" fmla="*/ 200 h 664"/>
                <a:gd name="T34" fmla="*/ 79 w 760"/>
                <a:gd name="T35" fmla="*/ 652 h 664"/>
                <a:gd name="T36" fmla="*/ 52 w 760"/>
                <a:gd name="T37" fmla="*/ 652 h 664"/>
                <a:gd name="T38" fmla="*/ 420 w 760"/>
                <a:gd name="T39" fmla="*/ 291 h 664"/>
                <a:gd name="T40" fmla="*/ 446 w 760"/>
                <a:gd name="T41" fmla="*/ 238 h 664"/>
                <a:gd name="T42" fmla="*/ 394 w 760"/>
                <a:gd name="T43" fmla="*/ 226 h 664"/>
                <a:gd name="T44" fmla="*/ 79 w 760"/>
                <a:gd name="T45" fmla="*/ 226 h 664"/>
                <a:gd name="T46" fmla="*/ 35 w 760"/>
                <a:gd name="T47" fmla="*/ 238 h 664"/>
                <a:gd name="T48" fmla="*/ 53 w 760"/>
                <a:gd name="T49" fmla="*/ 291 h 664"/>
                <a:gd name="T50" fmla="*/ 250 w 760"/>
                <a:gd name="T51" fmla="*/ 291 h 664"/>
                <a:gd name="T52" fmla="*/ 419 w 760"/>
                <a:gd name="T53" fmla="*/ 318 h 664"/>
                <a:gd name="T54" fmla="*/ 223 w 760"/>
                <a:gd name="T55" fmla="*/ 511 h 664"/>
                <a:gd name="T56" fmla="*/ 223 w 760"/>
                <a:gd name="T57" fmla="*/ 318 h 664"/>
                <a:gd name="T58" fmla="*/ 236 w 760"/>
                <a:gd name="T59" fmla="*/ 664 h 664"/>
                <a:gd name="T60" fmla="*/ 223 w 760"/>
                <a:gd name="T61" fmla="*/ 628 h 664"/>
                <a:gd name="T62" fmla="*/ 406 w 760"/>
                <a:gd name="T63" fmla="*/ 664 h 664"/>
                <a:gd name="T64" fmla="*/ 393 w 760"/>
                <a:gd name="T65" fmla="*/ 628 h 664"/>
                <a:gd name="T66" fmla="*/ 577 w 760"/>
                <a:gd name="T67" fmla="*/ 664 h 664"/>
                <a:gd name="T68" fmla="*/ 564 w 760"/>
                <a:gd name="T69" fmla="*/ 628 h 664"/>
                <a:gd name="T70" fmla="*/ 590 w 760"/>
                <a:gd name="T71" fmla="*/ 536 h 664"/>
                <a:gd name="T72" fmla="*/ 394 w 760"/>
                <a:gd name="T73" fmla="*/ 536 h 664"/>
                <a:gd name="T74" fmla="*/ 185 w 760"/>
                <a:gd name="T75" fmla="*/ 536 h 664"/>
                <a:gd name="T76" fmla="*/ 185 w 760"/>
                <a:gd name="T77" fmla="*/ 601 h 664"/>
                <a:gd name="T78" fmla="*/ 394 w 760"/>
                <a:gd name="T79" fmla="*/ 601 h 664"/>
                <a:gd name="T80" fmla="*/ 590 w 760"/>
                <a:gd name="T81" fmla="*/ 601 h 664"/>
                <a:gd name="T82" fmla="*/ 648 w 760"/>
                <a:gd name="T83" fmla="*/ 549 h 664"/>
                <a:gd name="T84" fmla="*/ 393 w 760"/>
                <a:gd name="T85" fmla="*/ 471 h 664"/>
                <a:gd name="T86" fmla="*/ 419 w 760"/>
                <a:gd name="T87" fmla="*/ 471 h 664"/>
                <a:gd name="T88" fmla="*/ 564 w 760"/>
                <a:gd name="T89" fmla="*/ 511 h 664"/>
                <a:gd name="T90" fmla="*/ 649 w 760"/>
                <a:gd name="T91" fmla="*/ 381 h 664"/>
                <a:gd name="T92" fmla="*/ 420 w 760"/>
                <a:gd name="T93" fmla="*/ 381 h 664"/>
                <a:gd name="T94" fmla="*/ 312 w 760"/>
                <a:gd name="T95" fmla="*/ 394 h 664"/>
                <a:gd name="T96" fmla="*/ 394 w 760"/>
                <a:gd name="T97" fmla="*/ 446 h 664"/>
                <a:gd name="T98" fmla="*/ 590 w 760"/>
                <a:gd name="T99" fmla="*/ 446 h 664"/>
                <a:gd name="T100" fmla="*/ 662 w 760"/>
                <a:gd name="T101" fmla="*/ 394 h 664"/>
                <a:gd name="T102" fmla="*/ 734 w 760"/>
                <a:gd name="T103" fmla="*/ 12 h 664"/>
                <a:gd name="T104" fmla="*/ 760 w 760"/>
                <a:gd name="T105" fmla="*/ 65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0" h="664">
                  <a:moveTo>
                    <a:pt x="590" y="12"/>
                  </a:moveTo>
                  <a:cubicBezTo>
                    <a:pt x="590" y="5"/>
                    <a:pt x="584" y="0"/>
                    <a:pt x="577" y="0"/>
                  </a:cubicBezTo>
                  <a:cubicBezTo>
                    <a:pt x="570" y="0"/>
                    <a:pt x="564" y="5"/>
                    <a:pt x="564" y="12"/>
                  </a:cubicBezTo>
                  <a:cubicBezTo>
                    <a:pt x="564" y="355"/>
                    <a:pt x="564" y="355"/>
                    <a:pt x="564" y="355"/>
                  </a:cubicBezTo>
                  <a:cubicBezTo>
                    <a:pt x="590" y="355"/>
                    <a:pt x="590" y="355"/>
                    <a:pt x="590" y="355"/>
                  </a:cubicBezTo>
                  <a:lnTo>
                    <a:pt x="590" y="12"/>
                  </a:lnTo>
                  <a:close/>
                  <a:moveTo>
                    <a:pt x="419" y="12"/>
                  </a:moveTo>
                  <a:cubicBezTo>
                    <a:pt x="419" y="5"/>
                    <a:pt x="413" y="0"/>
                    <a:pt x="406" y="0"/>
                  </a:cubicBezTo>
                  <a:cubicBezTo>
                    <a:pt x="399" y="0"/>
                    <a:pt x="393" y="5"/>
                    <a:pt x="393" y="12"/>
                  </a:cubicBezTo>
                  <a:cubicBezTo>
                    <a:pt x="393" y="200"/>
                    <a:pt x="393" y="200"/>
                    <a:pt x="393" y="200"/>
                  </a:cubicBezTo>
                  <a:cubicBezTo>
                    <a:pt x="419" y="200"/>
                    <a:pt x="419" y="200"/>
                    <a:pt x="419" y="200"/>
                  </a:cubicBezTo>
                  <a:lnTo>
                    <a:pt x="419" y="12"/>
                  </a:lnTo>
                  <a:close/>
                  <a:moveTo>
                    <a:pt x="248" y="12"/>
                  </a:moveTo>
                  <a:cubicBezTo>
                    <a:pt x="248" y="5"/>
                    <a:pt x="243" y="0"/>
                    <a:pt x="236" y="0"/>
                  </a:cubicBezTo>
                  <a:cubicBezTo>
                    <a:pt x="229" y="0"/>
                    <a:pt x="223" y="5"/>
                    <a:pt x="223" y="12"/>
                  </a:cubicBezTo>
                  <a:cubicBezTo>
                    <a:pt x="223" y="44"/>
                    <a:pt x="223" y="44"/>
                    <a:pt x="223" y="44"/>
                  </a:cubicBezTo>
                  <a:cubicBezTo>
                    <a:pt x="248" y="44"/>
                    <a:pt x="248" y="44"/>
                    <a:pt x="248" y="44"/>
                  </a:cubicBezTo>
                  <a:lnTo>
                    <a:pt x="248" y="12"/>
                  </a:lnTo>
                  <a:close/>
                  <a:moveTo>
                    <a:pt x="79" y="12"/>
                  </a:moveTo>
                  <a:cubicBezTo>
                    <a:pt x="79" y="5"/>
                    <a:pt x="73" y="0"/>
                    <a:pt x="65" y="0"/>
                  </a:cubicBezTo>
                  <a:cubicBezTo>
                    <a:pt x="58" y="0"/>
                    <a:pt x="52" y="5"/>
                    <a:pt x="52" y="12"/>
                  </a:cubicBezTo>
                  <a:cubicBezTo>
                    <a:pt x="52" y="44"/>
                    <a:pt x="52" y="44"/>
                    <a:pt x="52" y="44"/>
                  </a:cubicBezTo>
                  <a:cubicBezTo>
                    <a:pt x="79" y="44"/>
                    <a:pt x="79" y="44"/>
                    <a:pt x="79" y="44"/>
                  </a:cubicBezTo>
                  <a:lnTo>
                    <a:pt x="79" y="12"/>
                  </a:lnTo>
                  <a:close/>
                  <a:moveTo>
                    <a:pt x="79" y="134"/>
                  </a:moveTo>
                  <a:cubicBezTo>
                    <a:pt x="223" y="134"/>
                    <a:pt x="223" y="134"/>
                    <a:pt x="223" y="134"/>
                  </a:cubicBezTo>
                  <a:cubicBezTo>
                    <a:pt x="249" y="134"/>
                    <a:pt x="249" y="134"/>
                    <a:pt x="249" y="134"/>
                  </a:cubicBezTo>
                  <a:cubicBezTo>
                    <a:pt x="292" y="134"/>
                    <a:pt x="292" y="134"/>
                    <a:pt x="292" y="134"/>
                  </a:cubicBezTo>
                  <a:cubicBezTo>
                    <a:pt x="299" y="134"/>
                    <a:pt x="305" y="128"/>
                    <a:pt x="305" y="121"/>
                  </a:cubicBezTo>
                  <a:cubicBezTo>
                    <a:pt x="305" y="82"/>
                    <a:pt x="305" y="82"/>
                    <a:pt x="305" y="82"/>
                  </a:cubicBezTo>
                  <a:cubicBezTo>
                    <a:pt x="305" y="75"/>
                    <a:pt x="299" y="69"/>
                    <a:pt x="292" y="69"/>
                  </a:cubicBezTo>
                  <a:cubicBezTo>
                    <a:pt x="249" y="69"/>
                    <a:pt x="249" y="69"/>
                    <a:pt x="249" y="69"/>
                  </a:cubicBezTo>
                  <a:cubicBezTo>
                    <a:pt x="223" y="69"/>
                    <a:pt x="223" y="69"/>
                    <a:pt x="223" y="69"/>
                  </a:cubicBezTo>
                  <a:cubicBezTo>
                    <a:pt x="79" y="69"/>
                    <a:pt x="79" y="69"/>
                    <a:pt x="79" y="69"/>
                  </a:cubicBezTo>
                  <a:cubicBezTo>
                    <a:pt x="53" y="69"/>
                    <a:pt x="53" y="69"/>
                    <a:pt x="53" y="69"/>
                  </a:cubicBezTo>
                  <a:cubicBezTo>
                    <a:pt x="13" y="69"/>
                    <a:pt x="13" y="69"/>
                    <a:pt x="13" y="69"/>
                  </a:cubicBezTo>
                  <a:cubicBezTo>
                    <a:pt x="6" y="69"/>
                    <a:pt x="0" y="75"/>
                    <a:pt x="0" y="82"/>
                  </a:cubicBezTo>
                  <a:cubicBezTo>
                    <a:pt x="0" y="121"/>
                    <a:pt x="0" y="121"/>
                    <a:pt x="0" y="121"/>
                  </a:cubicBezTo>
                  <a:cubicBezTo>
                    <a:pt x="0" y="128"/>
                    <a:pt x="6" y="134"/>
                    <a:pt x="13" y="134"/>
                  </a:cubicBezTo>
                  <a:cubicBezTo>
                    <a:pt x="53" y="134"/>
                    <a:pt x="53" y="134"/>
                    <a:pt x="53" y="134"/>
                  </a:cubicBezTo>
                  <a:lnTo>
                    <a:pt x="79" y="134"/>
                  </a:lnTo>
                  <a:close/>
                  <a:moveTo>
                    <a:pt x="248" y="200"/>
                  </a:moveTo>
                  <a:cubicBezTo>
                    <a:pt x="248" y="161"/>
                    <a:pt x="248" y="161"/>
                    <a:pt x="248" y="161"/>
                  </a:cubicBezTo>
                  <a:cubicBezTo>
                    <a:pt x="223" y="161"/>
                    <a:pt x="223" y="161"/>
                    <a:pt x="223" y="161"/>
                  </a:cubicBezTo>
                  <a:cubicBezTo>
                    <a:pt x="223" y="200"/>
                    <a:pt x="223" y="200"/>
                    <a:pt x="223" y="200"/>
                  </a:cubicBezTo>
                  <a:lnTo>
                    <a:pt x="248" y="200"/>
                  </a:lnTo>
                  <a:close/>
                  <a:moveTo>
                    <a:pt x="52" y="200"/>
                  </a:moveTo>
                  <a:cubicBezTo>
                    <a:pt x="79" y="200"/>
                    <a:pt x="79" y="200"/>
                    <a:pt x="79" y="200"/>
                  </a:cubicBezTo>
                  <a:cubicBezTo>
                    <a:pt x="79" y="161"/>
                    <a:pt x="79" y="161"/>
                    <a:pt x="79" y="161"/>
                  </a:cubicBezTo>
                  <a:cubicBezTo>
                    <a:pt x="52" y="161"/>
                    <a:pt x="52" y="161"/>
                    <a:pt x="52" y="161"/>
                  </a:cubicBezTo>
                  <a:lnTo>
                    <a:pt x="52" y="200"/>
                  </a:lnTo>
                  <a:close/>
                  <a:moveTo>
                    <a:pt x="52" y="652"/>
                  </a:moveTo>
                  <a:cubicBezTo>
                    <a:pt x="52" y="659"/>
                    <a:pt x="58" y="664"/>
                    <a:pt x="65" y="664"/>
                  </a:cubicBezTo>
                  <a:cubicBezTo>
                    <a:pt x="73" y="664"/>
                    <a:pt x="79" y="659"/>
                    <a:pt x="79" y="652"/>
                  </a:cubicBezTo>
                  <a:cubicBezTo>
                    <a:pt x="79" y="318"/>
                    <a:pt x="79" y="318"/>
                    <a:pt x="79" y="318"/>
                  </a:cubicBezTo>
                  <a:cubicBezTo>
                    <a:pt x="52" y="318"/>
                    <a:pt x="52" y="318"/>
                    <a:pt x="52" y="318"/>
                  </a:cubicBezTo>
                  <a:cubicBezTo>
                    <a:pt x="52" y="652"/>
                    <a:pt x="52" y="652"/>
                    <a:pt x="52" y="652"/>
                  </a:cubicBezTo>
                  <a:close/>
                  <a:moveTo>
                    <a:pt x="250" y="291"/>
                  </a:moveTo>
                  <a:cubicBezTo>
                    <a:pt x="394" y="291"/>
                    <a:pt x="394" y="291"/>
                    <a:pt x="394" y="291"/>
                  </a:cubicBezTo>
                  <a:cubicBezTo>
                    <a:pt x="420" y="291"/>
                    <a:pt x="420" y="291"/>
                    <a:pt x="420" y="291"/>
                  </a:cubicBezTo>
                  <a:cubicBezTo>
                    <a:pt x="433" y="291"/>
                    <a:pt x="433" y="291"/>
                    <a:pt x="433" y="291"/>
                  </a:cubicBezTo>
                  <a:cubicBezTo>
                    <a:pt x="441" y="291"/>
                    <a:pt x="446" y="285"/>
                    <a:pt x="446" y="278"/>
                  </a:cubicBezTo>
                  <a:cubicBezTo>
                    <a:pt x="446" y="238"/>
                    <a:pt x="446" y="238"/>
                    <a:pt x="446" y="238"/>
                  </a:cubicBezTo>
                  <a:cubicBezTo>
                    <a:pt x="446" y="231"/>
                    <a:pt x="441" y="226"/>
                    <a:pt x="433" y="226"/>
                  </a:cubicBezTo>
                  <a:cubicBezTo>
                    <a:pt x="420" y="226"/>
                    <a:pt x="420" y="226"/>
                    <a:pt x="420" y="226"/>
                  </a:cubicBezTo>
                  <a:cubicBezTo>
                    <a:pt x="394" y="226"/>
                    <a:pt x="394" y="226"/>
                    <a:pt x="394" y="226"/>
                  </a:cubicBezTo>
                  <a:cubicBezTo>
                    <a:pt x="250" y="226"/>
                    <a:pt x="250" y="226"/>
                    <a:pt x="250" y="226"/>
                  </a:cubicBezTo>
                  <a:cubicBezTo>
                    <a:pt x="224" y="226"/>
                    <a:pt x="224" y="226"/>
                    <a:pt x="224" y="226"/>
                  </a:cubicBezTo>
                  <a:cubicBezTo>
                    <a:pt x="79" y="226"/>
                    <a:pt x="79" y="226"/>
                    <a:pt x="79" y="226"/>
                  </a:cubicBezTo>
                  <a:cubicBezTo>
                    <a:pt x="53" y="226"/>
                    <a:pt x="53" y="226"/>
                    <a:pt x="53" y="226"/>
                  </a:cubicBezTo>
                  <a:cubicBezTo>
                    <a:pt x="48" y="226"/>
                    <a:pt x="48" y="226"/>
                    <a:pt x="48" y="226"/>
                  </a:cubicBezTo>
                  <a:cubicBezTo>
                    <a:pt x="40" y="226"/>
                    <a:pt x="35" y="231"/>
                    <a:pt x="35" y="238"/>
                  </a:cubicBezTo>
                  <a:cubicBezTo>
                    <a:pt x="35" y="278"/>
                    <a:pt x="35" y="278"/>
                    <a:pt x="35" y="278"/>
                  </a:cubicBezTo>
                  <a:cubicBezTo>
                    <a:pt x="35" y="285"/>
                    <a:pt x="40" y="291"/>
                    <a:pt x="48" y="291"/>
                  </a:cubicBezTo>
                  <a:cubicBezTo>
                    <a:pt x="53" y="291"/>
                    <a:pt x="53" y="291"/>
                    <a:pt x="53" y="291"/>
                  </a:cubicBezTo>
                  <a:cubicBezTo>
                    <a:pt x="79" y="291"/>
                    <a:pt x="79" y="291"/>
                    <a:pt x="79" y="291"/>
                  </a:cubicBezTo>
                  <a:cubicBezTo>
                    <a:pt x="224" y="291"/>
                    <a:pt x="224" y="291"/>
                    <a:pt x="224" y="291"/>
                  </a:cubicBezTo>
                  <a:lnTo>
                    <a:pt x="250" y="291"/>
                  </a:lnTo>
                  <a:close/>
                  <a:moveTo>
                    <a:pt x="393" y="355"/>
                  </a:moveTo>
                  <a:cubicBezTo>
                    <a:pt x="419" y="355"/>
                    <a:pt x="419" y="355"/>
                    <a:pt x="419" y="355"/>
                  </a:cubicBezTo>
                  <a:cubicBezTo>
                    <a:pt x="419" y="318"/>
                    <a:pt x="419" y="318"/>
                    <a:pt x="419" y="318"/>
                  </a:cubicBezTo>
                  <a:cubicBezTo>
                    <a:pt x="393" y="318"/>
                    <a:pt x="393" y="318"/>
                    <a:pt x="393" y="318"/>
                  </a:cubicBezTo>
                  <a:lnTo>
                    <a:pt x="393" y="355"/>
                  </a:lnTo>
                  <a:close/>
                  <a:moveTo>
                    <a:pt x="223" y="511"/>
                  </a:moveTo>
                  <a:cubicBezTo>
                    <a:pt x="248" y="511"/>
                    <a:pt x="248" y="511"/>
                    <a:pt x="248" y="511"/>
                  </a:cubicBezTo>
                  <a:cubicBezTo>
                    <a:pt x="248" y="318"/>
                    <a:pt x="248" y="318"/>
                    <a:pt x="248" y="318"/>
                  </a:cubicBezTo>
                  <a:cubicBezTo>
                    <a:pt x="223" y="318"/>
                    <a:pt x="223" y="318"/>
                    <a:pt x="223" y="318"/>
                  </a:cubicBezTo>
                  <a:lnTo>
                    <a:pt x="223" y="511"/>
                  </a:lnTo>
                  <a:close/>
                  <a:moveTo>
                    <a:pt x="223" y="651"/>
                  </a:moveTo>
                  <a:cubicBezTo>
                    <a:pt x="223" y="659"/>
                    <a:pt x="229" y="664"/>
                    <a:pt x="236" y="664"/>
                  </a:cubicBezTo>
                  <a:cubicBezTo>
                    <a:pt x="243" y="664"/>
                    <a:pt x="248" y="659"/>
                    <a:pt x="248" y="651"/>
                  </a:cubicBezTo>
                  <a:cubicBezTo>
                    <a:pt x="248" y="628"/>
                    <a:pt x="248" y="628"/>
                    <a:pt x="248" y="628"/>
                  </a:cubicBezTo>
                  <a:cubicBezTo>
                    <a:pt x="223" y="628"/>
                    <a:pt x="223" y="628"/>
                    <a:pt x="223" y="628"/>
                  </a:cubicBezTo>
                  <a:cubicBezTo>
                    <a:pt x="223" y="651"/>
                    <a:pt x="223" y="651"/>
                    <a:pt x="223" y="651"/>
                  </a:cubicBezTo>
                  <a:close/>
                  <a:moveTo>
                    <a:pt x="393" y="651"/>
                  </a:moveTo>
                  <a:cubicBezTo>
                    <a:pt x="393" y="659"/>
                    <a:pt x="399" y="664"/>
                    <a:pt x="406" y="664"/>
                  </a:cubicBezTo>
                  <a:cubicBezTo>
                    <a:pt x="413" y="664"/>
                    <a:pt x="419" y="659"/>
                    <a:pt x="419" y="651"/>
                  </a:cubicBezTo>
                  <a:cubicBezTo>
                    <a:pt x="419" y="628"/>
                    <a:pt x="419" y="628"/>
                    <a:pt x="419" y="628"/>
                  </a:cubicBezTo>
                  <a:cubicBezTo>
                    <a:pt x="393" y="628"/>
                    <a:pt x="393" y="628"/>
                    <a:pt x="393" y="628"/>
                  </a:cubicBezTo>
                  <a:cubicBezTo>
                    <a:pt x="393" y="651"/>
                    <a:pt x="393" y="651"/>
                    <a:pt x="393" y="651"/>
                  </a:cubicBezTo>
                  <a:close/>
                  <a:moveTo>
                    <a:pt x="564" y="651"/>
                  </a:moveTo>
                  <a:cubicBezTo>
                    <a:pt x="564" y="659"/>
                    <a:pt x="570" y="664"/>
                    <a:pt x="577" y="664"/>
                  </a:cubicBezTo>
                  <a:cubicBezTo>
                    <a:pt x="584" y="664"/>
                    <a:pt x="590" y="659"/>
                    <a:pt x="590" y="651"/>
                  </a:cubicBezTo>
                  <a:cubicBezTo>
                    <a:pt x="590" y="628"/>
                    <a:pt x="590" y="628"/>
                    <a:pt x="590" y="628"/>
                  </a:cubicBezTo>
                  <a:cubicBezTo>
                    <a:pt x="564" y="628"/>
                    <a:pt x="564" y="628"/>
                    <a:pt x="564" y="628"/>
                  </a:cubicBezTo>
                  <a:cubicBezTo>
                    <a:pt x="564" y="651"/>
                    <a:pt x="564" y="651"/>
                    <a:pt x="564" y="651"/>
                  </a:cubicBezTo>
                  <a:close/>
                  <a:moveTo>
                    <a:pt x="635" y="536"/>
                  </a:moveTo>
                  <a:cubicBezTo>
                    <a:pt x="590" y="536"/>
                    <a:pt x="590" y="536"/>
                    <a:pt x="590" y="536"/>
                  </a:cubicBezTo>
                  <a:cubicBezTo>
                    <a:pt x="564" y="536"/>
                    <a:pt x="564" y="536"/>
                    <a:pt x="564" y="536"/>
                  </a:cubicBezTo>
                  <a:cubicBezTo>
                    <a:pt x="420" y="536"/>
                    <a:pt x="420" y="536"/>
                    <a:pt x="420" y="536"/>
                  </a:cubicBezTo>
                  <a:cubicBezTo>
                    <a:pt x="394" y="536"/>
                    <a:pt x="394" y="536"/>
                    <a:pt x="394" y="536"/>
                  </a:cubicBezTo>
                  <a:cubicBezTo>
                    <a:pt x="250" y="536"/>
                    <a:pt x="250" y="536"/>
                    <a:pt x="250" y="536"/>
                  </a:cubicBezTo>
                  <a:cubicBezTo>
                    <a:pt x="224" y="536"/>
                    <a:pt x="224" y="536"/>
                    <a:pt x="224" y="536"/>
                  </a:cubicBezTo>
                  <a:cubicBezTo>
                    <a:pt x="185" y="536"/>
                    <a:pt x="185" y="536"/>
                    <a:pt x="185" y="536"/>
                  </a:cubicBezTo>
                  <a:cubicBezTo>
                    <a:pt x="178" y="536"/>
                    <a:pt x="172" y="542"/>
                    <a:pt x="172" y="549"/>
                  </a:cubicBezTo>
                  <a:cubicBezTo>
                    <a:pt x="172" y="588"/>
                    <a:pt x="172" y="588"/>
                    <a:pt x="172" y="588"/>
                  </a:cubicBezTo>
                  <a:cubicBezTo>
                    <a:pt x="172" y="595"/>
                    <a:pt x="178" y="601"/>
                    <a:pt x="185" y="601"/>
                  </a:cubicBezTo>
                  <a:cubicBezTo>
                    <a:pt x="224" y="601"/>
                    <a:pt x="224" y="601"/>
                    <a:pt x="224" y="601"/>
                  </a:cubicBezTo>
                  <a:cubicBezTo>
                    <a:pt x="250" y="601"/>
                    <a:pt x="250" y="601"/>
                    <a:pt x="250" y="601"/>
                  </a:cubicBezTo>
                  <a:cubicBezTo>
                    <a:pt x="394" y="601"/>
                    <a:pt x="394" y="601"/>
                    <a:pt x="394" y="601"/>
                  </a:cubicBezTo>
                  <a:cubicBezTo>
                    <a:pt x="420" y="601"/>
                    <a:pt x="420" y="601"/>
                    <a:pt x="420" y="601"/>
                  </a:cubicBezTo>
                  <a:cubicBezTo>
                    <a:pt x="564" y="601"/>
                    <a:pt x="564" y="601"/>
                    <a:pt x="564" y="601"/>
                  </a:cubicBezTo>
                  <a:cubicBezTo>
                    <a:pt x="590" y="601"/>
                    <a:pt x="590" y="601"/>
                    <a:pt x="590" y="601"/>
                  </a:cubicBezTo>
                  <a:cubicBezTo>
                    <a:pt x="635" y="601"/>
                    <a:pt x="635" y="601"/>
                    <a:pt x="635" y="601"/>
                  </a:cubicBezTo>
                  <a:cubicBezTo>
                    <a:pt x="642" y="601"/>
                    <a:pt x="648" y="595"/>
                    <a:pt x="648" y="588"/>
                  </a:cubicBezTo>
                  <a:cubicBezTo>
                    <a:pt x="648" y="549"/>
                    <a:pt x="648" y="549"/>
                    <a:pt x="648" y="549"/>
                  </a:cubicBezTo>
                  <a:cubicBezTo>
                    <a:pt x="648" y="542"/>
                    <a:pt x="642" y="536"/>
                    <a:pt x="635" y="536"/>
                  </a:cubicBezTo>
                  <a:close/>
                  <a:moveTo>
                    <a:pt x="419" y="471"/>
                  </a:moveTo>
                  <a:cubicBezTo>
                    <a:pt x="393" y="471"/>
                    <a:pt x="393" y="471"/>
                    <a:pt x="393" y="471"/>
                  </a:cubicBezTo>
                  <a:cubicBezTo>
                    <a:pt x="393" y="511"/>
                    <a:pt x="393" y="511"/>
                    <a:pt x="393" y="511"/>
                  </a:cubicBezTo>
                  <a:cubicBezTo>
                    <a:pt x="419" y="511"/>
                    <a:pt x="419" y="511"/>
                    <a:pt x="419" y="511"/>
                  </a:cubicBezTo>
                  <a:lnTo>
                    <a:pt x="419" y="471"/>
                  </a:lnTo>
                  <a:close/>
                  <a:moveTo>
                    <a:pt x="590" y="471"/>
                  </a:moveTo>
                  <a:cubicBezTo>
                    <a:pt x="564" y="471"/>
                    <a:pt x="564" y="471"/>
                    <a:pt x="564" y="471"/>
                  </a:cubicBezTo>
                  <a:cubicBezTo>
                    <a:pt x="564" y="511"/>
                    <a:pt x="564" y="511"/>
                    <a:pt x="564" y="511"/>
                  </a:cubicBezTo>
                  <a:cubicBezTo>
                    <a:pt x="590" y="511"/>
                    <a:pt x="590" y="511"/>
                    <a:pt x="590" y="511"/>
                  </a:cubicBezTo>
                  <a:lnTo>
                    <a:pt x="590" y="471"/>
                  </a:lnTo>
                  <a:close/>
                  <a:moveTo>
                    <a:pt x="649" y="381"/>
                  </a:moveTo>
                  <a:cubicBezTo>
                    <a:pt x="590" y="381"/>
                    <a:pt x="590" y="381"/>
                    <a:pt x="590" y="381"/>
                  </a:cubicBezTo>
                  <a:cubicBezTo>
                    <a:pt x="564" y="381"/>
                    <a:pt x="564" y="381"/>
                    <a:pt x="564" y="381"/>
                  </a:cubicBezTo>
                  <a:cubicBezTo>
                    <a:pt x="420" y="381"/>
                    <a:pt x="420" y="381"/>
                    <a:pt x="420" y="381"/>
                  </a:cubicBezTo>
                  <a:cubicBezTo>
                    <a:pt x="394" y="381"/>
                    <a:pt x="394" y="381"/>
                    <a:pt x="394" y="381"/>
                  </a:cubicBezTo>
                  <a:cubicBezTo>
                    <a:pt x="324" y="381"/>
                    <a:pt x="324" y="381"/>
                    <a:pt x="324" y="381"/>
                  </a:cubicBezTo>
                  <a:cubicBezTo>
                    <a:pt x="317" y="381"/>
                    <a:pt x="312" y="387"/>
                    <a:pt x="312" y="394"/>
                  </a:cubicBezTo>
                  <a:cubicBezTo>
                    <a:pt x="312" y="433"/>
                    <a:pt x="312" y="433"/>
                    <a:pt x="312" y="433"/>
                  </a:cubicBezTo>
                  <a:cubicBezTo>
                    <a:pt x="312" y="441"/>
                    <a:pt x="317" y="446"/>
                    <a:pt x="324" y="446"/>
                  </a:cubicBezTo>
                  <a:cubicBezTo>
                    <a:pt x="394" y="446"/>
                    <a:pt x="394" y="446"/>
                    <a:pt x="394" y="446"/>
                  </a:cubicBezTo>
                  <a:cubicBezTo>
                    <a:pt x="420" y="446"/>
                    <a:pt x="420" y="446"/>
                    <a:pt x="420" y="446"/>
                  </a:cubicBezTo>
                  <a:cubicBezTo>
                    <a:pt x="564" y="446"/>
                    <a:pt x="564" y="446"/>
                    <a:pt x="564" y="446"/>
                  </a:cubicBezTo>
                  <a:cubicBezTo>
                    <a:pt x="590" y="446"/>
                    <a:pt x="590" y="446"/>
                    <a:pt x="590" y="446"/>
                  </a:cubicBezTo>
                  <a:cubicBezTo>
                    <a:pt x="649" y="446"/>
                    <a:pt x="649" y="446"/>
                    <a:pt x="649" y="446"/>
                  </a:cubicBezTo>
                  <a:cubicBezTo>
                    <a:pt x="657" y="446"/>
                    <a:pt x="662" y="441"/>
                    <a:pt x="662" y="433"/>
                  </a:cubicBezTo>
                  <a:cubicBezTo>
                    <a:pt x="662" y="394"/>
                    <a:pt x="662" y="394"/>
                    <a:pt x="662" y="394"/>
                  </a:cubicBezTo>
                  <a:cubicBezTo>
                    <a:pt x="662" y="387"/>
                    <a:pt x="657" y="381"/>
                    <a:pt x="649" y="381"/>
                  </a:cubicBezTo>
                  <a:close/>
                  <a:moveTo>
                    <a:pt x="747" y="0"/>
                  </a:moveTo>
                  <a:cubicBezTo>
                    <a:pt x="740" y="0"/>
                    <a:pt x="734" y="5"/>
                    <a:pt x="734" y="12"/>
                  </a:cubicBezTo>
                  <a:cubicBezTo>
                    <a:pt x="734" y="652"/>
                    <a:pt x="734" y="652"/>
                    <a:pt x="734" y="652"/>
                  </a:cubicBezTo>
                  <a:cubicBezTo>
                    <a:pt x="734" y="659"/>
                    <a:pt x="740" y="664"/>
                    <a:pt x="747" y="664"/>
                  </a:cubicBezTo>
                  <a:cubicBezTo>
                    <a:pt x="754" y="664"/>
                    <a:pt x="760" y="659"/>
                    <a:pt x="760" y="652"/>
                  </a:cubicBezTo>
                  <a:cubicBezTo>
                    <a:pt x="760" y="12"/>
                    <a:pt x="760" y="12"/>
                    <a:pt x="760" y="12"/>
                  </a:cubicBezTo>
                  <a:cubicBezTo>
                    <a:pt x="760" y="5"/>
                    <a:pt x="754" y="0"/>
                    <a:pt x="7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64" name="Group 4">
            <a:extLst>
              <a:ext uri="{FF2B5EF4-FFF2-40B4-BE49-F238E27FC236}">
                <a16:creationId xmlns:a16="http://schemas.microsoft.com/office/drawing/2014/main" id="{60194AF9-34FE-43BB-9948-DFCD8ADD2D2A}"/>
              </a:ext>
            </a:extLst>
          </p:cNvPr>
          <p:cNvGrpSpPr>
            <a:grpSpLocks noChangeAspect="1"/>
          </p:cNvGrpSpPr>
          <p:nvPr/>
        </p:nvGrpSpPr>
        <p:grpSpPr bwMode="auto">
          <a:xfrm>
            <a:off x="351542" y="1051767"/>
            <a:ext cx="398147" cy="398147"/>
            <a:chOff x="2652" y="972"/>
            <a:chExt cx="2376" cy="2376"/>
          </a:xfrm>
        </p:grpSpPr>
        <p:sp>
          <p:nvSpPr>
            <p:cNvPr id="66" name="AutoShape 3">
              <a:extLst>
                <a:ext uri="{FF2B5EF4-FFF2-40B4-BE49-F238E27FC236}">
                  <a16:creationId xmlns:a16="http://schemas.microsoft.com/office/drawing/2014/main" id="{7BCE628D-FB08-453D-9C33-07F9210E43B7}"/>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7" name="Freeform 5">
              <a:extLst>
                <a:ext uri="{FF2B5EF4-FFF2-40B4-BE49-F238E27FC236}">
                  <a16:creationId xmlns:a16="http://schemas.microsoft.com/office/drawing/2014/main" id="{66825958-D653-4EB7-8927-CBA29454D7D8}"/>
                </a:ext>
              </a:extLst>
            </p:cNvPr>
            <p:cNvSpPr>
              <a:spLocks noEditPoints="1"/>
            </p:cNvSpPr>
            <p:nvPr/>
          </p:nvSpPr>
          <p:spPr bwMode="auto">
            <a:xfrm>
              <a:off x="3197" y="1119"/>
              <a:ext cx="1272" cy="2084"/>
            </a:xfrm>
            <a:custGeom>
              <a:avLst/>
              <a:gdLst>
                <a:gd name="T0" fmla="*/ 478 w 535"/>
                <a:gd name="T1" fmla="*/ 363 h 876"/>
                <a:gd name="T2" fmla="*/ 440 w 535"/>
                <a:gd name="T3" fmla="*/ 378 h 876"/>
                <a:gd name="T4" fmla="*/ 386 w 535"/>
                <a:gd name="T5" fmla="*/ 337 h 876"/>
                <a:gd name="T6" fmla="*/ 347 w 535"/>
                <a:gd name="T7" fmla="*/ 351 h 876"/>
                <a:gd name="T8" fmla="*/ 293 w 535"/>
                <a:gd name="T9" fmla="*/ 310 h 876"/>
                <a:gd name="T10" fmla="*/ 257 w 535"/>
                <a:gd name="T11" fmla="*/ 323 h 876"/>
                <a:gd name="T12" fmla="*/ 257 w 535"/>
                <a:gd name="T13" fmla="*/ 176 h 876"/>
                <a:gd name="T14" fmla="*/ 200 w 535"/>
                <a:gd name="T15" fmla="*/ 119 h 876"/>
                <a:gd name="T16" fmla="*/ 143 w 535"/>
                <a:gd name="T17" fmla="*/ 176 h 876"/>
                <a:gd name="T18" fmla="*/ 143 w 535"/>
                <a:gd name="T19" fmla="*/ 485 h 876"/>
                <a:gd name="T20" fmla="*/ 109 w 535"/>
                <a:gd name="T21" fmla="*/ 435 h 876"/>
                <a:gd name="T22" fmla="*/ 34 w 535"/>
                <a:gd name="T23" fmla="*/ 420 h 876"/>
                <a:gd name="T24" fmla="*/ 14 w 535"/>
                <a:gd name="T25" fmla="*/ 494 h 876"/>
                <a:gd name="T26" fmla="*/ 131 w 535"/>
                <a:gd name="T27" fmla="*/ 711 h 876"/>
                <a:gd name="T28" fmla="*/ 489 w 535"/>
                <a:gd name="T29" fmla="*/ 711 h 876"/>
                <a:gd name="T30" fmla="*/ 535 w 535"/>
                <a:gd name="T31" fmla="*/ 582 h 876"/>
                <a:gd name="T32" fmla="*/ 535 w 535"/>
                <a:gd name="T33" fmla="*/ 419 h 876"/>
                <a:gd name="T34" fmla="*/ 478 w 535"/>
                <a:gd name="T35" fmla="*/ 363 h 876"/>
                <a:gd name="T36" fmla="*/ 122 w 535"/>
                <a:gd name="T37" fmla="*/ 159 h 876"/>
                <a:gd name="T38" fmla="*/ 200 w 535"/>
                <a:gd name="T39" fmla="*/ 81 h 876"/>
                <a:gd name="T40" fmla="*/ 277 w 535"/>
                <a:gd name="T41" fmla="*/ 159 h 876"/>
                <a:gd name="T42" fmla="*/ 277 w 535"/>
                <a:gd name="T43" fmla="*/ 193 h 876"/>
                <a:gd name="T44" fmla="*/ 311 w 535"/>
                <a:gd name="T45" fmla="*/ 112 h 876"/>
                <a:gd name="T46" fmla="*/ 199 w 535"/>
                <a:gd name="T47" fmla="*/ 0 h 876"/>
                <a:gd name="T48" fmla="*/ 88 w 535"/>
                <a:gd name="T49" fmla="*/ 112 h 876"/>
                <a:gd name="T50" fmla="*/ 122 w 535"/>
                <a:gd name="T51" fmla="*/ 193 h 876"/>
                <a:gd name="T52" fmla="*/ 122 w 535"/>
                <a:gd name="T53" fmla="*/ 159 h 876"/>
                <a:gd name="T54" fmla="*/ 462 w 535"/>
                <a:gd name="T55" fmla="*/ 744 h 876"/>
                <a:gd name="T56" fmla="*/ 158 w 535"/>
                <a:gd name="T57" fmla="*/ 744 h 876"/>
                <a:gd name="T58" fmla="*/ 148 w 535"/>
                <a:gd name="T59" fmla="*/ 754 h 876"/>
                <a:gd name="T60" fmla="*/ 148 w 535"/>
                <a:gd name="T61" fmla="*/ 866 h 876"/>
                <a:gd name="T62" fmla="*/ 158 w 535"/>
                <a:gd name="T63" fmla="*/ 876 h 876"/>
                <a:gd name="T64" fmla="*/ 462 w 535"/>
                <a:gd name="T65" fmla="*/ 876 h 876"/>
                <a:gd name="T66" fmla="*/ 472 w 535"/>
                <a:gd name="T67" fmla="*/ 866 h 876"/>
                <a:gd name="T68" fmla="*/ 472 w 535"/>
                <a:gd name="T69" fmla="*/ 754 h 876"/>
                <a:gd name="T70" fmla="*/ 462 w 535"/>
                <a:gd name="T71" fmla="*/ 74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5" h="876">
                  <a:moveTo>
                    <a:pt x="478" y="363"/>
                  </a:moveTo>
                  <a:cubicBezTo>
                    <a:pt x="464" y="363"/>
                    <a:pt x="450" y="368"/>
                    <a:pt x="440" y="378"/>
                  </a:cubicBezTo>
                  <a:cubicBezTo>
                    <a:pt x="433" y="354"/>
                    <a:pt x="411" y="337"/>
                    <a:pt x="386" y="337"/>
                  </a:cubicBezTo>
                  <a:cubicBezTo>
                    <a:pt x="371" y="337"/>
                    <a:pt x="358" y="342"/>
                    <a:pt x="347" y="351"/>
                  </a:cubicBezTo>
                  <a:cubicBezTo>
                    <a:pt x="341" y="328"/>
                    <a:pt x="319" y="310"/>
                    <a:pt x="293" y="310"/>
                  </a:cubicBezTo>
                  <a:cubicBezTo>
                    <a:pt x="279" y="310"/>
                    <a:pt x="266" y="315"/>
                    <a:pt x="257" y="323"/>
                  </a:cubicBezTo>
                  <a:cubicBezTo>
                    <a:pt x="257" y="176"/>
                    <a:pt x="257" y="176"/>
                    <a:pt x="257" y="176"/>
                  </a:cubicBezTo>
                  <a:cubicBezTo>
                    <a:pt x="257" y="144"/>
                    <a:pt x="231" y="119"/>
                    <a:pt x="200" y="119"/>
                  </a:cubicBezTo>
                  <a:cubicBezTo>
                    <a:pt x="168" y="119"/>
                    <a:pt x="143" y="144"/>
                    <a:pt x="143" y="176"/>
                  </a:cubicBezTo>
                  <a:cubicBezTo>
                    <a:pt x="143" y="485"/>
                    <a:pt x="143" y="485"/>
                    <a:pt x="143" y="485"/>
                  </a:cubicBezTo>
                  <a:cubicBezTo>
                    <a:pt x="109" y="435"/>
                    <a:pt x="109" y="435"/>
                    <a:pt x="109" y="435"/>
                  </a:cubicBezTo>
                  <a:cubicBezTo>
                    <a:pt x="92" y="411"/>
                    <a:pt x="59" y="405"/>
                    <a:pt x="34" y="420"/>
                  </a:cubicBezTo>
                  <a:cubicBezTo>
                    <a:pt x="8" y="435"/>
                    <a:pt x="0" y="468"/>
                    <a:pt x="14" y="494"/>
                  </a:cubicBezTo>
                  <a:cubicBezTo>
                    <a:pt x="131" y="711"/>
                    <a:pt x="131" y="711"/>
                    <a:pt x="131" y="711"/>
                  </a:cubicBezTo>
                  <a:cubicBezTo>
                    <a:pt x="489" y="711"/>
                    <a:pt x="489" y="711"/>
                    <a:pt x="489" y="711"/>
                  </a:cubicBezTo>
                  <a:cubicBezTo>
                    <a:pt x="520" y="671"/>
                    <a:pt x="535" y="628"/>
                    <a:pt x="535" y="582"/>
                  </a:cubicBezTo>
                  <a:cubicBezTo>
                    <a:pt x="535" y="419"/>
                    <a:pt x="535" y="419"/>
                    <a:pt x="535" y="419"/>
                  </a:cubicBezTo>
                  <a:cubicBezTo>
                    <a:pt x="535" y="388"/>
                    <a:pt x="509" y="363"/>
                    <a:pt x="478" y="363"/>
                  </a:cubicBezTo>
                  <a:close/>
                  <a:moveTo>
                    <a:pt x="122" y="159"/>
                  </a:moveTo>
                  <a:cubicBezTo>
                    <a:pt x="122" y="116"/>
                    <a:pt x="157" y="81"/>
                    <a:pt x="200" y="81"/>
                  </a:cubicBezTo>
                  <a:cubicBezTo>
                    <a:pt x="242" y="81"/>
                    <a:pt x="277" y="116"/>
                    <a:pt x="277" y="159"/>
                  </a:cubicBezTo>
                  <a:cubicBezTo>
                    <a:pt x="277" y="159"/>
                    <a:pt x="277" y="159"/>
                    <a:pt x="277" y="193"/>
                  </a:cubicBezTo>
                  <a:cubicBezTo>
                    <a:pt x="298" y="172"/>
                    <a:pt x="311" y="144"/>
                    <a:pt x="311" y="112"/>
                  </a:cubicBezTo>
                  <a:cubicBezTo>
                    <a:pt x="311" y="50"/>
                    <a:pt x="261" y="0"/>
                    <a:pt x="199" y="0"/>
                  </a:cubicBezTo>
                  <a:cubicBezTo>
                    <a:pt x="138" y="0"/>
                    <a:pt x="88" y="50"/>
                    <a:pt x="88" y="112"/>
                  </a:cubicBezTo>
                  <a:cubicBezTo>
                    <a:pt x="88" y="144"/>
                    <a:pt x="101" y="173"/>
                    <a:pt x="122" y="193"/>
                  </a:cubicBezTo>
                  <a:cubicBezTo>
                    <a:pt x="122" y="193"/>
                    <a:pt x="122" y="193"/>
                    <a:pt x="122" y="159"/>
                  </a:cubicBezTo>
                  <a:close/>
                  <a:moveTo>
                    <a:pt x="462" y="744"/>
                  </a:moveTo>
                  <a:cubicBezTo>
                    <a:pt x="158" y="744"/>
                    <a:pt x="158" y="744"/>
                    <a:pt x="158" y="744"/>
                  </a:cubicBezTo>
                  <a:cubicBezTo>
                    <a:pt x="152" y="744"/>
                    <a:pt x="148" y="749"/>
                    <a:pt x="148" y="754"/>
                  </a:cubicBezTo>
                  <a:cubicBezTo>
                    <a:pt x="148" y="866"/>
                    <a:pt x="148" y="866"/>
                    <a:pt x="148" y="866"/>
                  </a:cubicBezTo>
                  <a:cubicBezTo>
                    <a:pt x="148" y="871"/>
                    <a:pt x="152" y="876"/>
                    <a:pt x="158" y="876"/>
                  </a:cubicBezTo>
                  <a:cubicBezTo>
                    <a:pt x="462" y="876"/>
                    <a:pt x="462" y="876"/>
                    <a:pt x="462" y="876"/>
                  </a:cubicBezTo>
                  <a:cubicBezTo>
                    <a:pt x="467" y="876"/>
                    <a:pt x="472" y="871"/>
                    <a:pt x="472" y="866"/>
                  </a:cubicBezTo>
                  <a:cubicBezTo>
                    <a:pt x="472" y="754"/>
                    <a:pt x="472" y="754"/>
                    <a:pt x="472" y="754"/>
                  </a:cubicBezTo>
                  <a:cubicBezTo>
                    <a:pt x="472" y="749"/>
                    <a:pt x="467" y="744"/>
                    <a:pt x="462" y="7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68" name="Group 4">
            <a:extLst>
              <a:ext uri="{FF2B5EF4-FFF2-40B4-BE49-F238E27FC236}">
                <a16:creationId xmlns:a16="http://schemas.microsoft.com/office/drawing/2014/main" id="{5B6EA7FC-ABAE-47E3-B7A1-21BCA4334450}"/>
              </a:ext>
            </a:extLst>
          </p:cNvPr>
          <p:cNvGrpSpPr>
            <a:grpSpLocks noChangeAspect="1"/>
          </p:cNvGrpSpPr>
          <p:nvPr/>
        </p:nvGrpSpPr>
        <p:grpSpPr bwMode="auto">
          <a:xfrm>
            <a:off x="351542" y="2975514"/>
            <a:ext cx="398147" cy="398147"/>
            <a:chOff x="2652" y="972"/>
            <a:chExt cx="2376" cy="2376"/>
          </a:xfrm>
        </p:grpSpPr>
        <p:sp>
          <p:nvSpPr>
            <p:cNvPr id="69" name="AutoShape 3">
              <a:extLst>
                <a:ext uri="{FF2B5EF4-FFF2-40B4-BE49-F238E27FC236}">
                  <a16:creationId xmlns:a16="http://schemas.microsoft.com/office/drawing/2014/main" id="{F9E8C08F-77AD-48BD-804B-FBBA11060DD8}"/>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0" name="Freeform 5">
              <a:extLst>
                <a:ext uri="{FF2B5EF4-FFF2-40B4-BE49-F238E27FC236}">
                  <a16:creationId xmlns:a16="http://schemas.microsoft.com/office/drawing/2014/main" id="{94ED9EDC-A284-43D3-9404-36A2A0642755}"/>
                </a:ext>
              </a:extLst>
            </p:cNvPr>
            <p:cNvSpPr>
              <a:spLocks noEditPoints="1"/>
            </p:cNvSpPr>
            <p:nvPr/>
          </p:nvSpPr>
          <p:spPr bwMode="auto">
            <a:xfrm>
              <a:off x="2897" y="1119"/>
              <a:ext cx="1889" cy="2084"/>
            </a:xfrm>
            <a:custGeom>
              <a:avLst/>
              <a:gdLst>
                <a:gd name="T0" fmla="*/ 368 w 794"/>
                <a:gd name="T1" fmla="*/ 489 h 876"/>
                <a:gd name="T2" fmla="*/ 387 w 794"/>
                <a:gd name="T3" fmla="*/ 635 h 876"/>
                <a:gd name="T4" fmla="*/ 407 w 794"/>
                <a:gd name="T5" fmla="*/ 635 h 876"/>
                <a:gd name="T6" fmla="*/ 381 w 794"/>
                <a:gd name="T7" fmla="*/ 835 h 876"/>
                <a:gd name="T8" fmla="*/ 344 w 794"/>
                <a:gd name="T9" fmla="*/ 790 h 876"/>
                <a:gd name="T10" fmla="*/ 337 w 794"/>
                <a:gd name="T11" fmla="*/ 749 h 876"/>
                <a:gd name="T12" fmla="*/ 348 w 794"/>
                <a:gd name="T13" fmla="*/ 721 h 876"/>
                <a:gd name="T14" fmla="*/ 338 w 794"/>
                <a:gd name="T15" fmla="*/ 684 h 876"/>
                <a:gd name="T16" fmla="*/ 397 w 794"/>
                <a:gd name="T17" fmla="*/ 406 h 876"/>
                <a:gd name="T18" fmla="*/ 397 w 794"/>
                <a:gd name="T19" fmla="*/ 406 h 876"/>
                <a:gd name="T20" fmla="*/ 456 w 794"/>
                <a:gd name="T21" fmla="*/ 437 h 876"/>
                <a:gd name="T22" fmla="*/ 576 w 794"/>
                <a:gd name="T23" fmla="*/ 345 h 876"/>
                <a:gd name="T24" fmla="*/ 555 w 794"/>
                <a:gd name="T25" fmla="*/ 276 h 876"/>
                <a:gd name="T26" fmla="*/ 619 w 794"/>
                <a:gd name="T27" fmla="*/ 260 h 876"/>
                <a:gd name="T28" fmla="*/ 673 w 794"/>
                <a:gd name="T29" fmla="*/ 197 h 876"/>
                <a:gd name="T30" fmla="*/ 699 w 794"/>
                <a:gd name="T31" fmla="*/ 346 h 876"/>
                <a:gd name="T32" fmla="*/ 654 w 794"/>
                <a:gd name="T33" fmla="*/ 325 h 876"/>
                <a:gd name="T34" fmla="*/ 620 w 794"/>
                <a:gd name="T35" fmla="*/ 291 h 876"/>
                <a:gd name="T36" fmla="*/ 218 w 794"/>
                <a:gd name="T37" fmla="*/ 345 h 876"/>
                <a:gd name="T38" fmla="*/ 346 w 794"/>
                <a:gd name="T39" fmla="*/ 407 h 876"/>
                <a:gd name="T40" fmla="*/ 334 w 794"/>
                <a:gd name="T41" fmla="*/ 389 h 876"/>
                <a:gd name="T42" fmla="*/ 0 w 794"/>
                <a:gd name="T43" fmla="*/ 276 h 876"/>
                <a:gd name="T44" fmla="*/ 178 w 794"/>
                <a:gd name="T45" fmla="*/ 205 h 876"/>
                <a:gd name="T46" fmla="*/ 168 w 794"/>
                <a:gd name="T47" fmla="*/ 242 h 876"/>
                <a:gd name="T48" fmla="*/ 179 w 794"/>
                <a:gd name="T49" fmla="*/ 270 h 876"/>
                <a:gd name="T50" fmla="*/ 173 w 794"/>
                <a:gd name="T51" fmla="*/ 311 h 876"/>
                <a:gd name="T52" fmla="*/ 136 w 794"/>
                <a:gd name="T53" fmla="*/ 356 h 876"/>
                <a:gd name="T54" fmla="*/ 58 w 794"/>
                <a:gd name="T55" fmla="*/ 233 h 876"/>
                <a:gd name="T56" fmla="*/ 423 w 794"/>
                <a:gd name="T57" fmla="*/ 382 h 876"/>
                <a:gd name="T58" fmla="*/ 407 w 794"/>
                <a:gd name="T59" fmla="*/ 356 h 876"/>
                <a:gd name="T60" fmla="*/ 277 w 794"/>
                <a:gd name="T61" fmla="*/ 120 h 876"/>
                <a:gd name="T62" fmla="*/ 456 w 794"/>
                <a:gd name="T63" fmla="*/ 49 h 876"/>
                <a:gd name="T64" fmla="*/ 446 w 794"/>
                <a:gd name="T65" fmla="*/ 86 h 876"/>
                <a:gd name="T66" fmla="*/ 457 w 794"/>
                <a:gd name="T67" fmla="*/ 114 h 876"/>
                <a:gd name="T68" fmla="*/ 450 w 794"/>
                <a:gd name="T69" fmla="*/ 154 h 876"/>
                <a:gd name="T70" fmla="*/ 413 w 794"/>
                <a:gd name="T71" fmla="*/ 199 h 876"/>
                <a:gd name="T72" fmla="*/ 335 w 794"/>
                <a:gd name="T73" fmla="*/ 77 h 876"/>
                <a:gd name="T74" fmla="*/ 338 w 794"/>
                <a:gd name="T75" fmla="*/ 435 h 876"/>
                <a:gd name="T76" fmla="*/ 218 w 794"/>
                <a:gd name="T77" fmla="*/ 526 h 876"/>
                <a:gd name="T78" fmla="*/ 239 w 794"/>
                <a:gd name="T79" fmla="*/ 594 h 876"/>
                <a:gd name="T80" fmla="*/ 174 w 794"/>
                <a:gd name="T81" fmla="*/ 609 h 876"/>
                <a:gd name="T82" fmla="*/ 140 w 794"/>
                <a:gd name="T83" fmla="*/ 643 h 876"/>
                <a:gd name="T84" fmla="*/ 95 w 794"/>
                <a:gd name="T85" fmla="*/ 663 h 876"/>
                <a:gd name="T86" fmla="*/ 121 w 794"/>
                <a:gd name="T87" fmla="*/ 517 h 876"/>
                <a:gd name="T88" fmla="*/ 175 w 794"/>
                <a:gd name="T89" fmla="*/ 578 h 876"/>
                <a:gd name="T90" fmla="*/ 576 w 794"/>
                <a:gd name="T91" fmla="*/ 526 h 876"/>
                <a:gd name="T92" fmla="*/ 429 w 794"/>
                <a:gd name="T93" fmla="*/ 485 h 876"/>
                <a:gd name="T94" fmla="*/ 566 w 794"/>
                <a:gd name="T95" fmla="*/ 544 h 876"/>
                <a:gd name="T96" fmla="*/ 675 w 794"/>
                <a:gd name="T97" fmla="*/ 475 h 876"/>
                <a:gd name="T98" fmla="*/ 658 w 794"/>
                <a:gd name="T99" fmla="*/ 674 h 876"/>
                <a:gd name="T100" fmla="*/ 621 w 794"/>
                <a:gd name="T101" fmla="*/ 629 h 876"/>
                <a:gd name="T102" fmla="*/ 615 w 794"/>
                <a:gd name="T103" fmla="*/ 589 h 876"/>
                <a:gd name="T104" fmla="*/ 626 w 794"/>
                <a:gd name="T105" fmla="*/ 561 h 876"/>
                <a:gd name="T106" fmla="*/ 616 w 794"/>
                <a:gd name="T107" fmla="*/ 5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4" h="876">
                  <a:moveTo>
                    <a:pt x="407" y="635"/>
                  </a:moveTo>
                  <a:cubicBezTo>
                    <a:pt x="407" y="507"/>
                    <a:pt x="407" y="507"/>
                    <a:pt x="407" y="507"/>
                  </a:cubicBezTo>
                  <a:cubicBezTo>
                    <a:pt x="407" y="501"/>
                    <a:pt x="403" y="496"/>
                    <a:pt x="397" y="496"/>
                  </a:cubicBezTo>
                  <a:cubicBezTo>
                    <a:pt x="387" y="496"/>
                    <a:pt x="377" y="494"/>
                    <a:pt x="368" y="489"/>
                  </a:cubicBezTo>
                  <a:cubicBezTo>
                    <a:pt x="363" y="486"/>
                    <a:pt x="357" y="488"/>
                    <a:pt x="354" y="493"/>
                  </a:cubicBezTo>
                  <a:cubicBezTo>
                    <a:pt x="352" y="498"/>
                    <a:pt x="353" y="504"/>
                    <a:pt x="358" y="507"/>
                  </a:cubicBezTo>
                  <a:cubicBezTo>
                    <a:pt x="367" y="512"/>
                    <a:pt x="377" y="515"/>
                    <a:pt x="387" y="517"/>
                  </a:cubicBezTo>
                  <a:cubicBezTo>
                    <a:pt x="387" y="635"/>
                    <a:pt x="387" y="635"/>
                    <a:pt x="387" y="635"/>
                  </a:cubicBezTo>
                  <a:cubicBezTo>
                    <a:pt x="325" y="640"/>
                    <a:pt x="277" y="692"/>
                    <a:pt x="277" y="755"/>
                  </a:cubicBezTo>
                  <a:cubicBezTo>
                    <a:pt x="277" y="822"/>
                    <a:pt x="331" y="876"/>
                    <a:pt x="397" y="876"/>
                  </a:cubicBezTo>
                  <a:cubicBezTo>
                    <a:pt x="463" y="876"/>
                    <a:pt x="517" y="822"/>
                    <a:pt x="517" y="755"/>
                  </a:cubicBezTo>
                  <a:cubicBezTo>
                    <a:pt x="517" y="692"/>
                    <a:pt x="469" y="640"/>
                    <a:pt x="407" y="635"/>
                  </a:cubicBezTo>
                  <a:close/>
                  <a:moveTo>
                    <a:pt x="438" y="787"/>
                  </a:moveTo>
                  <a:cubicBezTo>
                    <a:pt x="438" y="822"/>
                    <a:pt x="438" y="822"/>
                    <a:pt x="438" y="822"/>
                  </a:cubicBezTo>
                  <a:cubicBezTo>
                    <a:pt x="438" y="824"/>
                    <a:pt x="437" y="825"/>
                    <a:pt x="436" y="826"/>
                  </a:cubicBezTo>
                  <a:cubicBezTo>
                    <a:pt x="413" y="835"/>
                    <a:pt x="383" y="835"/>
                    <a:pt x="381" y="835"/>
                  </a:cubicBezTo>
                  <a:cubicBezTo>
                    <a:pt x="378" y="835"/>
                    <a:pt x="377" y="834"/>
                    <a:pt x="377" y="832"/>
                  </a:cubicBezTo>
                  <a:cubicBezTo>
                    <a:pt x="377" y="808"/>
                    <a:pt x="377" y="808"/>
                    <a:pt x="377" y="808"/>
                  </a:cubicBezTo>
                  <a:cubicBezTo>
                    <a:pt x="363" y="809"/>
                    <a:pt x="352" y="807"/>
                    <a:pt x="349" y="806"/>
                  </a:cubicBezTo>
                  <a:cubicBezTo>
                    <a:pt x="345" y="804"/>
                    <a:pt x="345" y="799"/>
                    <a:pt x="344" y="790"/>
                  </a:cubicBezTo>
                  <a:cubicBezTo>
                    <a:pt x="344" y="789"/>
                    <a:pt x="344" y="789"/>
                    <a:pt x="344" y="789"/>
                  </a:cubicBezTo>
                  <a:cubicBezTo>
                    <a:pt x="344" y="783"/>
                    <a:pt x="344" y="775"/>
                    <a:pt x="345" y="770"/>
                  </a:cubicBezTo>
                  <a:cubicBezTo>
                    <a:pt x="334" y="769"/>
                    <a:pt x="331" y="764"/>
                    <a:pt x="331" y="762"/>
                  </a:cubicBezTo>
                  <a:cubicBezTo>
                    <a:pt x="329" y="758"/>
                    <a:pt x="333" y="754"/>
                    <a:pt x="337" y="749"/>
                  </a:cubicBezTo>
                  <a:cubicBezTo>
                    <a:pt x="338" y="749"/>
                    <a:pt x="338" y="748"/>
                    <a:pt x="339" y="748"/>
                  </a:cubicBezTo>
                  <a:cubicBezTo>
                    <a:pt x="340" y="746"/>
                    <a:pt x="342" y="741"/>
                    <a:pt x="344" y="736"/>
                  </a:cubicBezTo>
                  <a:cubicBezTo>
                    <a:pt x="345" y="735"/>
                    <a:pt x="345" y="733"/>
                    <a:pt x="346" y="730"/>
                  </a:cubicBezTo>
                  <a:cubicBezTo>
                    <a:pt x="346" y="727"/>
                    <a:pt x="347" y="724"/>
                    <a:pt x="348" y="721"/>
                  </a:cubicBezTo>
                  <a:cubicBezTo>
                    <a:pt x="349" y="718"/>
                    <a:pt x="350" y="710"/>
                    <a:pt x="350" y="705"/>
                  </a:cubicBezTo>
                  <a:cubicBezTo>
                    <a:pt x="349" y="704"/>
                    <a:pt x="348" y="705"/>
                    <a:pt x="348" y="705"/>
                  </a:cubicBezTo>
                  <a:cubicBezTo>
                    <a:pt x="348" y="705"/>
                    <a:pt x="348" y="705"/>
                    <a:pt x="348" y="704"/>
                  </a:cubicBezTo>
                  <a:cubicBezTo>
                    <a:pt x="346" y="697"/>
                    <a:pt x="334" y="684"/>
                    <a:pt x="338" y="684"/>
                  </a:cubicBezTo>
                  <a:cubicBezTo>
                    <a:pt x="374" y="685"/>
                    <a:pt x="363" y="675"/>
                    <a:pt x="401" y="675"/>
                  </a:cubicBezTo>
                  <a:cubicBezTo>
                    <a:pt x="434" y="675"/>
                    <a:pt x="451" y="695"/>
                    <a:pt x="459" y="712"/>
                  </a:cubicBezTo>
                  <a:cubicBezTo>
                    <a:pt x="473" y="744"/>
                    <a:pt x="450" y="775"/>
                    <a:pt x="438" y="787"/>
                  </a:cubicBezTo>
                  <a:close/>
                  <a:moveTo>
                    <a:pt x="397" y="406"/>
                  </a:moveTo>
                  <a:cubicBezTo>
                    <a:pt x="380" y="406"/>
                    <a:pt x="366" y="420"/>
                    <a:pt x="366" y="437"/>
                  </a:cubicBezTo>
                  <a:cubicBezTo>
                    <a:pt x="366" y="454"/>
                    <a:pt x="380" y="468"/>
                    <a:pt x="397" y="468"/>
                  </a:cubicBezTo>
                  <a:cubicBezTo>
                    <a:pt x="414" y="468"/>
                    <a:pt x="428" y="454"/>
                    <a:pt x="428" y="437"/>
                  </a:cubicBezTo>
                  <a:cubicBezTo>
                    <a:pt x="428" y="420"/>
                    <a:pt x="414" y="406"/>
                    <a:pt x="397" y="406"/>
                  </a:cubicBezTo>
                  <a:close/>
                  <a:moveTo>
                    <a:pt x="452" y="393"/>
                  </a:moveTo>
                  <a:cubicBezTo>
                    <a:pt x="448" y="396"/>
                    <a:pt x="446" y="401"/>
                    <a:pt x="447" y="405"/>
                  </a:cubicBezTo>
                  <a:cubicBezTo>
                    <a:pt x="448" y="406"/>
                    <a:pt x="448" y="407"/>
                    <a:pt x="448" y="408"/>
                  </a:cubicBezTo>
                  <a:cubicBezTo>
                    <a:pt x="454" y="417"/>
                    <a:pt x="456" y="427"/>
                    <a:pt x="456" y="437"/>
                  </a:cubicBezTo>
                  <a:cubicBezTo>
                    <a:pt x="456" y="443"/>
                    <a:pt x="461" y="447"/>
                    <a:pt x="466" y="447"/>
                  </a:cubicBezTo>
                  <a:cubicBezTo>
                    <a:pt x="472" y="447"/>
                    <a:pt x="476" y="443"/>
                    <a:pt x="476" y="437"/>
                  </a:cubicBezTo>
                  <a:cubicBezTo>
                    <a:pt x="476" y="426"/>
                    <a:pt x="474" y="416"/>
                    <a:pt x="470" y="406"/>
                  </a:cubicBezTo>
                  <a:cubicBezTo>
                    <a:pt x="576" y="345"/>
                    <a:pt x="576" y="345"/>
                    <a:pt x="576" y="345"/>
                  </a:cubicBezTo>
                  <a:cubicBezTo>
                    <a:pt x="598" y="376"/>
                    <a:pt x="633" y="397"/>
                    <a:pt x="675" y="397"/>
                  </a:cubicBezTo>
                  <a:cubicBezTo>
                    <a:pt x="741" y="397"/>
                    <a:pt x="794" y="343"/>
                    <a:pt x="794" y="276"/>
                  </a:cubicBezTo>
                  <a:cubicBezTo>
                    <a:pt x="794" y="210"/>
                    <a:pt x="741" y="155"/>
                    <a:pt x="675" y="155"/>
                  </a:cubicBezTo>
                  <a:cubicBezTo>
                    <a:pt x="608" y="155"/>
                    <a:pt x="555" y="210"/>
                    <a:pt x="555" y="276"/>
                  </a:cubicBezTo>
                  <a:cubicBezTo>
                    <a:pt x="555" y="295"/>
                    <a:pt x="558" y="312"/>
                    <a:pt x="566" y="327"/>
                  </a:cubicBezTo>
                  <a:cubicBezTo>
                    <a:pt x="452" y="393"/>
                    <a:pt x="452" y="393"/>
                    <a:pt x="452" y="393"/>
                  </a:cubicBezTo>
                  <a:close/>
                  <a:moveTo>
                    <a:pt x="612" y="270"/>
                  </a:moveTo>
                  <a:cubicBezTo>
                    <a:pt x="615" y="267"/>
                    <a:pt x="617" y="263"/>
                    <a:pt x="619" y="260"/>
                  </a:cubicBezTo>
                  <a:cubicBezTo>
                    <a:pt x="620" y="258"/>
                    <a:pt x="620" y="250"/>
                    <a:pt x="620" y="245"/>
                  </a:cubicBezTo>
                  <a:cubicBezTo>
                    <a:pt x="619" y="235"/>
                    <a:pt x="623" y="229"/>
                    <a:pt x="625" y="226"/>
                  </a:cubicBezTo>
                  <a:cubicBezTo>
                    <a:pt x="624" y="225"/>
                    <a:pt x="623" y="224"/>
                    <a:pt x="622" y="222"/>
                  </a:cubicBezTo>
                  <a:cubicBezTo>
                    <a:pt x="620" y="215"/>
                    <a:pt x="636" y="197"/>
                    <a:pt x="673" y="197"/>
                  </a:cubicBezTo>
                  <a:cubicBezTo>
                    <a:pt x="706" y="197"/>
                    <a:pt x="725" y="215"/>
                    <a:pt x="733" y="232"/>
                  </a:cubicBezTo>
                  <a:cubicBezTo>
                    <a:pt x="760" y="289"/>
                    <a:pt x="724" y="316"/>
                    <a:pt x="702" y="325"/>
                  </a:cubicBezTo>
                  <a:cubicBezTo>
                    <a:pt x="701" y="343"/>
                    <a:pt x="701" y="343"/>
                    <a:pt x="701" y="343"/>
                  </a:cubicBezTo>
                  <a:cubicBezTo>
                    <a:pt x="701" y="344"/>
                    <a:pt x="700" y="345"/>
                    <a:pt x="699" y="346"/>
                  </a:cubicBezTo>
                  <a:cubicBezTo>
                    <a:pt x="685" y="354"/>
                    <a:pt x="668" y="355"/>
                    <a:pt x="660" y="355"/>
                  </a:cubicBezTo>
                  <a:cubicBezTo>
                    <a:pt x="657" y="355"/>
                    <a:pt x="657" y="355"/>
                    <a:pt x="657" y="355"/>
                  </a:cubicBezTo>
                  <a:cubicBezTo>
                    <a:pt x="655" y="354"/>
                    <a:pt x="654" y="353"/>
                    <a:pt x="654" y="351"/>
                  </a:cubicBezTo>
                  <a:cubicBezTo>
                    <a:pt x="654" y="325"/>
                    <a:pt x="654" y="325"/>
                    <a:pt x="654" y="325"/>
                  </a:cubicBezTo>
                  <a:cubicBezTo>
                    <a:pt x="650" y="325"/>
                    <a:pt x="645" y="325"/>
                    <a:pt x="643" y="325"/>
                  </a:cubicBezTo>
                  <a:cubicBezTo>
                    <a:pt x="629" y="325"/>
                    <a:pt x="626" y="324"/>
                    <a:pt x="624" y="322"/>
                  </a:cubicBezTo>
                  <a:cubicBezTo>
                    <a:pt x="622" y="320"/>
                    <a:pt x="620" y="316"/>
                    <a:pt x="620" y="302"/>
                  </a:cubicBezTo>
                  <a:cubicBezTo>
                    <a:pt x="620" y="291"/>
                    <a:pt x="620" y="291"/>
                    <a:pt x="620" y="291"/>
                  </a:cubicBezTo>
                  <a:cubicBezTo>
                    <a:pt x="612" y="290"/>
                    <a:pt x="607" y="286"/>
                    <a:pt x="606" y="283"/>
                  </a:cubicBezTo>
                  <a:cubicBezTo>
                    <a:pt x="605" y="280"/>
                    <a:pt x="609" y="274"/>
                    <a:pt x="612" y="270"/>
                  </a:cubicBezTo>
                  <a:close/>
                  <a:moveTo>
                    <a:pt x="119" y="397"/>
                  </a:moveTo>
                  <a:cubicBezTo>
                    <a:pt x="161" y="397"/>
                    <a:pt x="196" y="376"/>
                    <a:pt x="218" y="345"/>
                  </a:cubicBezTo>
                  <a:cubicBezTo>
                    <a:pt x="332" y="411"/>
                    <a:pt x="332" y="411"/>
                    <a:pt x="332" y="411"/>
                  </a:cubicBezTo>
                  <a:cubicBezTo>
                    <a:pt x="333" y="412"/>
                    <a:pt x="335" y="413"/>
                    <a:pt x="337" y="413"/>
                  </a:cubicBezTo>
                  <a:cubicBezTo>
                    <a:pt x="340" y="413"/>
                    <a:pt x="344" y="411"/>
                    <a:pt x="346" y="408"/>
                  </a:cubicBezTo>
                  <a:cubicBezTo>
                    <a:pt x="346" y="407"/>
                    <a:pt x="346" y="407"/>
                    <a:pt x="346" y="407"/>
                  </a:cubicBezTo>
                  <a:cubicBezTo>
                    <a:pt x="351" y="398"/>
                    <a:pt x="359" y="390"/>
                    <a:pt x="368" y="385"/>
                  </a:cubicBezTo>
                  <a:cubicBezTo>
                    <a:pt x="373" y="382"/>
                    <a:pt x="375" y="376"/>
                    <a:pt x="372" y="371"/>
                  </a:cubicBezTo>
                  <a:cubicBezTo>
                    <a:pt x="369" y="366"/>
                    <a:pt x="363" y="365"/>
                    <a:pt x="358" y="368"/>
                  </a:cubicBezTo>
                  <a:cubicBezTo>
                    <a:pt x="349" y="373"/>
                    <a:pt x="340" y="380"/>
                    <a:pt x="334" y="389"/>
                  </a:cubicBezTo>
                  <a:cubicBezTo>
                    <a:pt x="228" y="327"/>
                    <a:pt x="228" y="327"/>
                    <a:pt x="228" y="327"/>
                  </a:cubicBezTo>
                  <a:cubicBezTo>
                    <a:pt x="236" y="312"/>
                    <a:pt x="239" y="295"/>
                    <a:pt x="239" y="276"/>
                  </a:cubicBezTo>
                  <a:cubicBezTo>
                    <a:pt x="239" y="210"/>
                    <a:pt x="186" y="155"/>
                    <a:pt x="119" y="155"/>
                  </a:cubicBezTo>
                  <a:cubicBezTo>
                    <a:pt x="53" y="155"/>
                    <a:pt x="0" y="210"/>
                    <a:pt x="0" y="276"/>
                  </a:cubicBezTo>
                  <a:cubicBezTo>
                    <a:pt x="0" y="343"/>
                    <a:pt x="53" y="397"/>
                    <a:pt x="119" y="397"/>
                  </a:cubicBezTo>
                  <a:close/>
                  <a:moveTo>
                    <a:pt x="58" y="233"/>
                  </a:moveTo>
                  <a:cubicBezTo>
                    <a:pt x="66" y="216"/>
                    <a:pt x="82" y="196"/>
                    <a:pt x="116" y="196"/>
                  </a:cubicBezTo>
                  <a:cubicBezTo>
                    <a:pt x="154" y="196"/>
                    <a:pt x="143" y="206"/>
                    <a:pt x="178" y="205"/>
                  </a:cubicBezTo>
                  <a:cubicBezTo>
                    <a:pt x="182" y="205"/>
                    <a:pt x="171" y="218"/>
                    <a:pt x="169" y="225"/>
                  </a:cubicBezTo>
                  <a:cubicBezTo>
                    <a:pt x="168" y="226"/>
                    <a:pt x="168" y="226"/>
                    <a:pt x="168" y="226"/>
                  </a:cubicBezTo>
                  <a:cubicBezTo>
                    <a:pt x="168" y="226"/>
                    <a:pt x="167" y="225"/>
                    <a:pt x="167" y="226"/>
                  </a:cubicBezTo>
                  <a:cubicBezTo>
                    <a:pt x="167" y="231"/>
                    <a:pt x="168" y="239"/>
                    <a:pt x="168" y="242"/>
                  </a:cubicBezTo>
                  <a:cubicBezTo>
                    <a:pt x="169" y="245"/>
                    <a:pt x="170" y="248"/>
                    <a:pt x="171" y="251"/>
                  </a:cubicBezTo>
                  <a:cubicBezTo>
                    <a:pt x="171" y="253"/>
                    <a:pt x="172" y="256"/>
                    <a:pt x="172" y="257"/>
                  </a:cubicBezTo>
                  <a:cubicBezTo>
                    <a:pt x="174" y="262"/>
                    <a:pt x="176" y="267"/>
                    <a:pt x="178" y="269"/>
                  </a:cubicBezTo>
                  <a:cubicBezTo>
                    <a:pt x="179" y="269"/>
                    <a:pt x="179" y="270"/>
                    <a:pt x="179" y="270"/>
                  </a:cubicBezTo>
                  <a:cubicBezTo>
                    <a:pt x="183" y="274"/>
                    <a:pt x="187" y="279"/>
                    <a:pt x="186" y="283"/>
                  </a:cubicBezTo>
                  <a:cubicBezTo>
                    <a:pt x="185" y="285"/>
                    <a:pt x="182" y="290"/>
                    <a:pt x="172" y="291"/>
                  </a:cubicBezTo>
                  <a:cubicBezTo>
                    <a:pt x="172" y="296"/>
                    <a:pt x="173" y="304"/>
                    <a:pt x="173" y="310"/>
                  </a:cubicBezTo>
                  <a:cubicBezTo>
                    <a:pt x="173" y="311"/>
                    <a:pt x="173" y="311"/>
                    <a:pt x="173" y="311"/>
                  </a:cubicBezTo>
                  <a:cubicBezTo>
                    <a:pt x="172" y="320"/>
                    <a:pt x="172" y="325"/>
                    <a:pt x="168" y="327"/>
                  </a:cubicBezTo>
                  <a:cubicBezTo>
                    <a:pt x="165" y="328"/>
                    <a:pt x="154" y="330"/>
                    <a:pt x="139" y="329"/>
                  </a:cubicBezTo>
                  <a:cubicBezTo>
                    <a:pt x="139" y="353"/>
                    <a:pt x="139" y="353"/>
                    <a:pt x="139" y="353"/>
                  </a:cubicBezTo>
                  <a:cubicBezTo>
                    <a:pt x="139" y="355"/>
                    <a:pt x="138" y="356"/>
                    <a:pt x="136" y="356"/>
                  </a:cubicBezTo>
                  <a:cubicBezTo>
                    <a:pt x="134" y="356"/>
                    <a:pt x="104" y="356"/>
                    <a:pt x="80" y="346"/>
                  </a:cubicBezTo>
                  <a:cubicBezTo>
                    <a:pt x="79" y="346"/>
                    <a:pt x="78" y="345"/>
                    <a:pt x="78" y="343"/>
                  </a:cubicBezTo>
                  <a:cubicBezTo>
                    <a:pt x="78" y="308"/>
                    <a:pt x="78" y="308"/>
                    <a:pt x="78" y="308"/>
                  </a:cubicBezTo>
                  <a:cubicBezTo>
                    <a:pt x="66" y="296"/>
                    <a:pt x="43" y="265"/>
                    <a:pt x="58" y="233"/>
                  </a:cubicBezTo>
                  <a:close/>
                  <a:moveTo>
                    <a:pt x="387" y="239"/>
                  </a:moveTo>
                  <a:cubicBezTo>
                    <a:pt x="387" y="366"/>
                    <a:pt x="387" y="366"/>
                    <a:pt x="387" y="366"/>
                  </a:cubicBezTo>
                  <a:cubicBezTo>
                    <a:pt x="387" y="372"/>
                    <a:pt x="391" y="376"/>
                    <a:pt x="397" y="376"/>
                  </a:cubicBezTo>
                  <a:cubicBezTo>
                    <a:pt x="406" y="376"/>
                    <a:pt x="415" y="378"/>
                    <a:pt x="423" y="382"/>
                  </a:cubicBezTo>
                  <a:cubicBezTo>
                    <a:pt x="424" y="383"/>
                    <a:pt x="426" y="383"/>
                    <a:pt x="428" y="383"/>
                  </a:cubicBezTo>
                  <a:cubicBezTo>
                    <a:pt x="431" y="383"/>
                    <a:pt x="435" y="381"/>
                    <a:pt x="437" y="378"/>
                  </a:cubicBezTo>
                  <a:cubicBezTo>
                    <a:pt x="439" y="373"/>
                    <a:pt x="437" y="367"/>
                    <a:pt x="432" y="364"/>
                  </a:cubicBezTo>
                  <a:cubicBezTo>
                    <a:pt x="424" y="360"/>
                    <a:pt x="416" y="357"/>
                    <a:pt x="407" y="356"/>
                  </a:cubicBezTo>
                  <a:cubicBezTo>
                    <a:pt x="407" y="239"/>
                    <a:pt x="407" y="239"/>
                    <a:pt x="407" y="239"/>
                  </a:cubicBezTo>
                  <a:cubicBezTo>
                    <a:pt x="469" y="234"/>
                    <a:pt x="517" y="183"/>
                    <a:pt x="517" y="120"/>
                  </a:cubicBezTo>
                  <a:cubicBezTo>
                    <a:pt x="517" y="53"/>
                    <a:pt x="463" y="0"/>
                    <a:pt x="397" y="0"/>
                  </a:cubicBezTo>
                  <a:cubicBezTo>
                    <a:pt x="331" y="0"/>
                    <a:pt x="277" y="53"/>
                    <a:pt x="277" y="120"/>
                  </a:cubicBezTo>
                  <a:cubicBezTo>
                    <a:pt x="277" y="183"/>
                    <a:pt x="325" y="234"/>
                    <a:pt x="387" y="239"/>
                  </a:cubicBezTo>
                  <a:close/>
                  <a:moveTo>
                    <a:pt x="335" y="77"/>
                  </a:moveTo>
                  <a:cubicBezTo>
                    <a:pt x="343" y="60"/>
                    <a:pt x="360" y="40"/>
                    <a:pt x="393" y="40"/>
                  </a:cubicBezTo>
                  <a:cubicBezTo>
                    <a:pt x="431" y="40"/>
                    <a:pt x="420" y="50"/>
                    <a:pt x="456" y="49"/>
                  </a:cubicBezTo>
                  <a:cubicBezTo>
                    <a:pt x="460" y="49"/>
                    <a:pt x="448" y="62"/>
                    <a:pt x="446" y="70"/>
                  </a:cubicBezTo>
                  <a:cubicBezTo>
                    <a:pt x="446" y="70"/>
                    <a:pt x="446" y="70"/>
                    <a:pt x="446" y="70"/>
                  </a:cubicBezTo>
                  <a:cubicBezTo>
                    <a:pt x="446" y="70"/>
                    <a:pt x="445" y="70"/>
                    <a:pt x="444" y="70"/>
                  </a:cubicBezTo>
                  <a:cubicBezTo>
                    <a:pt x="444" y="74"/>
                    <a:pt x="445" y="83"/>
                    <a:pt x="446" y="86"/>
                  </a:cubicBezTo>
                  <a:cubicBezTo>
                    <a:pt x="447" y="88"/>
                    <a:pt x="448" y="92"/>
                    <a:pt x="448" y="95"/>
                  </a:cubicBezTo>
                  <a:cubicBezTo>
                    <a:pt x="449" y="97"/>
                    <a:pt x="449" y="100"/>
                    <a:pt x="450" y="101"/>
                  </a:cubicBezTo>
                  <a:cubicBezTo>
                    <a:pt x="452" y="106"/>
                    <a:pt x="454" y="110"/>
                    <a:pt x="455" y="113"/>
                  </a:cubicBezTo>
                  <a:cubicBezTo>
                    <a:pt x="456" y="113"/>
                    <a:pt x="456" y="114"/>
                    <a:pt x="457" y="114"/>
                  </a:cubicBezTo>
                  <a:cubicBezTo>
                    <a:pt x="461" y="118"/>
                    <a:pt x="465" y="122"/>
                    <a:pt x="463" y="126"/>
                  </a:cubicBezTo>
                  <a:cubicBezTo>
                    <a:pt x="463" y="128"/>
                    <a:pt x="460" y="134"/>
                    <a:pt x="449" y="134"/>
                  </a:cubicBezTo>
                  <a:cubicBezTo>
                    <a:pt x="450" y="139"/>
                    <a:pt x="450" y="148"/>
                    <a:pt x="450" y="153"/>
                  </a:cubicBezTo>
                  <a:cubicBezTo>
                    <a:pt x="450" y="154"/>
                    <a:pt x="450" y="154"/>
                    <a:pt x="450" y="154"/>
                  </a:cubicBezTo>
                  <a:cubicBezTo>
                    <a:pt x="449" y="163"/>
                    <a:pt x="449" y="168"/>
                    <a:pt x="445" y="170"/>
                  </a:cubicBezTo>
                  <a:cubicBezTo>
                    <a:pt x="442" y="171"/>
                    <a:pt x="431" y="173"/>
                    <a:pt x="417" y="171"/>
                  </a:cubicBezTo>
                  <a:cubicBezTo>
                    <a:pt x="417" y="196"/>
                    <a:pt x="417" y="196"/>
                    <a:pt x="417" y="196"/>
                  </a:cubicBezTo>
                  <a:cubicBezTo>
                    <a:pt x="417" y="198"/>
                    <a:pt x="416" y="199"/>
                    <a:pt x="413" y="199"/>
                  </a:cubicBezTo>
                  <a:cubicBezTo>
                    <a:pt x="411" y="199"/>
                    <a:pt x="381" y="199"/>
                    <a:pt x="358" y="190"/>
                  </a:cubicBezTo>
                  <a:cubicBezTo>
                    <a:pt x="357" y="189"/>
                    <a:pt x="356" y="188"/>
                    <a:pt x="356" y="186"/>
                  </a:cubicBezTo>
                  <a:cubicBezTo>
                    <a:pt x="356" y="151"/>
                    <a:pt x="356" y="151"/>
                    <a:pt x="356" y="151"/>
                  </a:cubicBezTo>
                  <a:cubicBezTo>
                    <a:pt x="344" y="139"/>
                    <a:pt x="321" y="108"/>
                    <a:pt x="335" y="77"/>
                  </a:cubicBezTo>
                  <a:close/>
                  <a:moveTo>
                    <a:pt x="342" y="479"/>
                  </a:moveTo>
                  <a:cubicBezTo>
                    <a:pt x="346" y="476"/>
                    <a:pt x="348" y="471"/>
                    <a:pt x="346" y="466"/>
                  </a:cubicBezTo>
                  <a:cubicBezTo>
                    <a:pt x="346" y="465"/>
                    <a:pt x="346" y="465"/>
                    <a:pt x="346" y="464"/>
                  </a:cubicBezTo>
                  <a:cubicBezTo>
                    <a:pt x="340" y="455"/>
                    <a:pt x="338" y="445"/>
                    <a:pt x="338" y="435"/>
                  </a:cubicBezTo>
                  <a:cubicBezTo>
                    <a:pt x="338" y="430"/>
                    <a:pt x="333" y="425"/>
                    <a:pt x="328" y="425"/>
                  </a:cubicBezTo>
                  <a:cubicBezTo>
                    <a:pt x="322" y="425"/>
                    <a:pt x="318" y="430"/>
                    <a:pt x="318" y="435"/>
                  </a:cubicBezTo>
                  <a:cubicBezTo>
                    <a:pt x="318" y="446"/>
                    <a:pt x="320" y="456"/>
                    <a:pt x="324" y="466"/>
                  </a:cubicBezTo>
                  <a:cubicBezTo>
                    <a:pt x="218" y="526"/>
                    <a:pt x="218" y="526"/>
                    <a:pt x="218" y="526"/>
                  </a:cubicBezTo>
                  <a:cubicBezTo>
                    <a:pt x="196" y="495"/>
                    <a:pt x="161" y="475"/>
                    <a:pt x="119" y="475"/>
                  </a:cubicBezTo>
                  <a:cubicBezTo>
                    <a:pt x="53" y="475"/>
                    <a:pt x="0" y="528"/>
                    <a:pt x="0" y="594"/>
                  </a:cubicBezTo>
                  <a:cubicBezTo>
                    <a:pt x="0" y="661"/>
                    <a:pt x="53" y="714"/>
                    <a:pt x="119" y="714"/>
                  </a:cubicBezTo>
                  <a:cubicBezTo>
                    <a:pt x="186" y="714"/>
                    <a:pt x="239" y="661"/>
                    <a:pt x="239" y="594"/>
                  </a:cubicBezTo>
                  <a:cubicBezTo>
                    <a:pt x="239" y="576"/>
                    <a:pt x="236" y="559"/>
                    <a:pt x="228" y="544"/>
                  </a:cubicBezTo>
                  <a:cubicBezTo>
                    <a:pt x="342" y="479"/>
                    <a:pt x="342" y="479"/>
                    <a:pt x="342" y="479"/>
                  </a:cubicBezTo>
                  <a:close/>
                  <a:moveTo>
                    <a:pt x="188" y="602"/>
                  </a:moveTo>
                  <a:cubicBezTo>
                    <a:pt x="187" y="605"/>
                    <a:pt x="182" y="609"/>
                    <a:pt x="174" y="609"/>
                  </a:cubicBezTo>
                  <a:cubicBezTo>
                    <a:pt x="174" y="619"/>
                    <a:pt x="174" y="619"/>
                    <a:pt x="174" y="619"/>
                  </a:cubicBezTo>
                  <a:cubicBezTo>
                    <a:pt x="174" y="634"/>
                    <a:pt x="172" y="638"/>
                    <a:pt x="170" y="640"/>
                  </a:cubicBezTo>
                  <a:cubicBezTo>
                    <a:pt x="168" y="641"/>
                    <a:pt x="165" y="644"/>
                    <a:pt x="151" y="643"/>
                  </a:cubicBezTo>
                  <a:cubicBezTo>
                    <a:pt x="149" y="643"/>
                    <a:pt x="144" y="643"/>
                    <a:pt x="140" y="643"/>
                  </a:cubicBezTo>
                  <a:cubicBezTo>
                    <a:pt x="140" y="669"/>
                    <a:pt x="140" y="669"/>
                    <a:pt x="140" y="669"/>
                  </a:cubicBezTo>
                  <a:cubicBezTo>
                    <a:pt x="140" y="671"/>
                    <a:pt x="139" y="672"/>
                    <a:pt x="137" y="672"/>
                  </a:cubicBezTo>
                  <a:cubicBezTo>
                    <a:pt x="137" y="672"/>
                    <a:pt x="136" y="673"/>
                    <a:pt x="134" y="673"/>
                  </a:cubicBezTo>
                  <a:cubicBezTo>
                    <a:pt x="126" y="673"/>
                    <a:pt x="109" y="671"/>
                    <a:pt x="95" y="663"/>
                  </a:cubicBezTo>
                  <a:cubicBezTo>
                    <a:pt x="94" y="663"/>
                    <a:pt x="93" y="662"/>
                    <a:pt x="93" y="660"/>
                  </a:cubicBezTo>
                  <a:cubicBezTo>
                    <a:pt x="92" y="643"/>
                    <a:pt x="92" y="643"/>
                    <a:pt x="92" y="643"/>
                  </a:cubicBezTo>
                  <a:cubicBezTo>
                    <a:pt x="70" y="634"/>
                    <a:pt x="34" y="607"/>
                    <a:pt x="61" y="551"/>
                  </a:cubicBezTo>
                  <a:cubicBezTo>
                    <a:pt x="69" y="534"/>
                    <a:pt x="88" y="517"/>
                    <a:pt x="121" y="517"/>
                  </a:cubicBezTo>
                  <a:cubicBezTo>
                    <a:pt x="158" y="517"/>
                    <a:pt x="174" y="534"/>
                    <a:pt x="172" y="541"/>
                  </a:cubicBezTo>
                  <a:cubicBezTo>
                    <a:pt x="171" y="543"/>
                    <a:pt x="170" y="544"/>
                    <a:pt x="169" y="545"/>
                  </a:cubicBezTo>
                  <a:cubicBezTo>
                    <a:pt x="171" y="548"/>
                    <a:pt x="175" y="554"/>
                    <a:pt x="174" y="563"/>
                  </a:cubicBezTo>
                  <a:cubicBezTo>
                    <a:pt x="174" y="568"/>
                    <a:pt x="174" y="577"/>
                    <a:pt x="175" y="578"/>
                  </a:cubicBezTo>
                  <a:cubicBezTo>
                    <a:pt x="177" y="581"/>
                    <a:pt x="179" y="586"/>
                    <a:pt x="182" y="589"/>
                  </a:cubicBezTo>
                  <a:cubicBezTo>
                    <a:pt x="185" y="592"/>
                    <a:pt x="189" y="598"/>
                    <a:pt x="188" y="602"/>
                  </a:cubicBezTo>
                  <a:close/>
                  <a:moveTo>
                    <a:pt x="675" y="475"/>
                  </a:moveTo>
                  <a:cubicBezTo>
                    <a:pt x="633" y="475"/>
                    <a:pt x="598" y="495"/>
                    <a:pt x="576" y="526"/>
                  </a:cubicBezTo>
                  <a:cubicBezTo>
                    <a:pt x="462" y="461"/>
                    <a:pt x="462" y="461"/>
                    <a:pt x="462" y="461"/>
                  </a:cubicBezTo>
                  <a:cubicBezTo>
                    <a:pt x="457" y="458"/>
                    <a:pt x="451" y="460"/>
                    <a:pt x="448" y="464"/>
                  </a:cubicBezTo>
                  <a:cubicBezTo>
                    <a:pt x="448" y="465"/>
                    <a:pt x="448" y="465"/>
                    <a:pt x="448" y="465"/>
                  </a:cubicBezTo>
                  <a:cubicBezTo>
                    <a:pt x="443" y="473"/>
                    <a:pt x="436" y="480"/>
                    <a:pt x="429" y="485"/>
                  </a:cubicBezTo>
                  <a:cubicBezTo>
                    <a:pt x="423" y="488"/>
                    <a:pt x="422" y="494"/>
                    <a:pt x="425" y="499"/>
                  </a:cubicBezTo>
                  <a:cubicBezTo>
                    <a:pt x="428" y="504"/>
                    <a:pt x="435" y="506"/>
                    <a:pt x="439" y="502"/>
                  </a:cubicBezTo>
                  <a:cubicBezTo>
                    <a:pt x="447" y="497"/>
                    <a:pt x="454" y="491"/>
                    <a:pt x="460" y="483"/>
                  </a:cubicBezTo>
                  <a:cubicBezTo>
                    <a:pt x="566" y="544"/>
                    <a:pt x="566" y="544"/>
                    <a:pt x="566" y="544"/>
                  </a:cubicBezTo>
                  <a:cubicBezTo>
                    <a:pt x="558" y="559"/>
                    <a:pt x="555" y="576"/>
                    <a:pt x="555" y="594"/>
                  </a:cubicBezTo>
                  <a:cubicBezTo>
                    <a:pt x="555" y="661"/>
                    <a:pt x="608" y="714"/>
                    <a:pt x="675" y="714"/>
                  </a:cubicBezTo>
                  <a:cubicBezTo>
                    <a:pt x="741" y="714"/>
                    <a:pt x="794" y="661"/>
                    <a:pt x="794" y="594"/>
                  </a:cubicBezTo>
                  <a:cubicBezTo>
                    <a:pt x="794" y="528"/>
                    <a:pt x="741" y="475"/>
                    <a:pt x="675" y="475"/>
                  </a:cubicBezTo>
                  <a:close/>
                  <a:moveTo>
                    <a:pt x="716" y="626"/>
                  </a:moveTo>
                  <a:cubicBezTo>
                    <a:pt x="716" y="661"/>
                    <a:pt x="716" y="661"/>
                    <a:pt x="716" y="661"/>
                  </a:cubicBezTo>
                  <a:cubicBezTo>
                    <a:pt x="716" y="663"/>
                    <a:pt x="715" y="664"/>
                    <a:pt x="714" y="664"/>
                  </a:cubicBezTo>
                  <a:cubicBezTo>
                    <a:pt x="690" y="674"/>
                    <a:pt x="660" y="674"/>
                    <a:pt x="658" y="674"/>
                  </a:cubicBezTo>
                  <a:cubicBezTo>
                    <a:pt x="656" y="674"/>
                    <a:pt x="655" y="673"/>
                    <a:pt x="655" y="671"/>
                  </a:cubicBezTo>
                  <a:cubicBezTo>
                    <a:pt x="655" y="646"/>
                    <a:pt x="655" y="646"/>
                    <a:pt x="655" y="646"/>
                  </a:cubicBezTo>
                  <a:cubicBezTo>
                    <a:pt x="640" y="648"/>
                    <a:pt x="629" y="646"/>
                    <a:pt x="626" y="645"/>
                  </a:cubicBezTo>
                  <a:cubicBezTo>
                    <a:pt x="622" y="643"/>
                    <a:pt x="622" y="638"/>
                    <a:pt x="621" y="629"/>
                  </a:cubicBezTo>
                  <a:cubicBezTo>
                    <a:pt x="621" y="628"/>
                    <a:pt x="621" y="628"/>
                    <a:pt x="621" y="628"/>
                  </a:cubicBezTo>
                  <a:cubicBezTo>
                    <a:pt x="621" y="623"/>
                    <a:pt x="622" y="614"/>
                    <a:pt x="622" y="609"/>
                  </a:cubicBezTo>
                  <a:cubicBezTo>
                    <a:pt x="612" y="609"/>
                    <a:pt x="609" y="603"/>
                    <a:pt x="608" y="601"/>
                  </a:cubicBezTo>
                  <a:cubicBezTo>
                    <a:pt x="607" y="597"/>
                    <a:pt x="611" y="593"/>
                    <a:pt x="615" y="589"/>
                  </a:cubicBezTo>
                  <a:cubicBezTo>
                    <a:pt x="615" y="588"/>
                    <a:pt x="615" y="588"/>
                    <a:pt x="616" y="588"/>
                  </a:cubicBezTo>
                  <a:cubicBezTo>
                    <a:pt x="618" y="585"/>
                    <a:pt x="620" y="581"/>
                    <a:pt x="622" y="576"/>
                  </a:cubicBezTo>
                  <a:cubicBezTo>
                    <a:pt x="622" y="575"/>
                    <a:pt x="623" y="572"/>
                    <a:pt x="623" y="570"/>
                  </a:cubicBezTo>
                  <a:cubicBezTo>
                    <a:pt x="624" y="567"/>
                    <a:pt x="625" y="563"/>
                    <a:pt x="626" y="561"/>
                  </a:cubicBezTo>
                  <a:cubicBezTo>
                    <a:pt x="626" y="558"/>
                    <a:pt x="627" y="549"/>
                    <a:pt x="627" y="544"/>
                  </a:cubicBezTo>
                  <a:cubicBezTo>
                    <a:pt x="627" y="544"/>
                    <a:pt x="626" y="545"/>
                    <a:pt x="626" y="545"/>
                  </a:cubicBezTo>
                  <a:cubicBezTo>
                    <a:pt x="626" y="545"/>
                    <a:pt x="626" y="545"/>
                    <a:pt x="625" y="544"/>
                  </a:cubicBezTo>
                  <a:cubicBezTo>
                    <a:pt x="623" y="537"/>
                    <a:pt x="612" y="524"/>
                    <a:pt x="616" y="524"/>
                  </a:cubicBezTo>
                  <a:cubicBezTo>
                    <a:pt x="651" y="525"/>
                    <a:pt x="640" y="515"/>
                    <a:pt x="678" y="515"/>
                  </a:cubicBezTo>
                  <a:cubicBezTo>
                    <a:pt x="712" y="515"/>
                    <a:pt x="728" y="535"/>
                    <a:pt x="736" y="552"/>
                  </a:cubicBezTo>
                  <a:cubicBezTo>
                    <a:pt x="751" y="583"/>
                    <a:pt x="728" y="614"/>
                    <a:pt x="716" y="6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71" name="Group 70">
            <a:extLst>
              <a:ext uri="{FF2B5EF4-FFF2-40B4-BE49-F238E27FC236}">
                <a16:creationId xmlns:a16="http://schemas.microsoft.com/office/drawing/2014/main" id="{E2BF4A46-3C94-4B63-8368-62BC7FABA232}"/>
              </a:ext>
            </a:extLst>
          </p:cNvPr>
          <p:cNvGrpSpPr>
            <a:grpSpLocks noChangeAspect="1"/>
          </p:cNvGrpSpPr>
          <p:nvPr/>
        </p:nvGrpSpPr>
        <p:grpSpPr>
          <a:xfrm>
            <a:off x="351542" y="4258616"/>
            <a:ext cx="398147" cy="398147"/>
            <a:chOff x="7324950" y="3200401"/>
            <a:chExt cx="457200" cy="457200"/>
          </a:xfrm>
        </p:grpSpPr>
        <p:sp>
          <p:nvSpPr>
            <p:cNvPr id="72" name="AutoShape 9">
              <a:extLst>
                <a:ext uri="{FF2B5EF4-FFF2-40B4-BE49-F238E27FC236}">
                  <a16:creationId xmlns:a16="http://schemas.microsoft.com/office/drawing/2014/main" id="{89513EEF-0EF8-4685-B012-AEEE04C29287}"/>
                </a:ext>
              </a:extLst>
            </p:cNvPr>
            <p:cNvSpPr>
              <a:spLocks noChangeAspect="1" noChangeArrowheads="1" noTextEdit="1"/>
            </p:cNvSpPr>
            <p:nvPr/>
          </p:nvSpPr>
          <p:spPr bwMode="auto">
            <a:xfrm>
              <a:off x="7324950"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3" name="Freeform 11">
              <a:extLst>
                <a:ext uri="{FF2B5EF4-FFF2-40B4-BE49-F238E27FC236}">
                  <a16:creationId xmlns:a16="http://schemas.microsoft.com/office/drawing/2014/main" id="{C446FFA4-408F-45E2-AC12-EB3AA26C1449}"/>
                </a:ext>
              </a:extLst>
            </p:cNvPr>
            <p:cNvSpPr>
              <a:spLocks noEditPoints="1"/>
            </p:cNvSpPr>
            <p:nvPr/>
          </p:nvSpPr>
          <p:spPr bwMode="auto">
            <a:xfrm>
              <a:off x="7412888" y="3227918"/>
              <a:ext cx="281902" cy="402744"/>
            </a:xfrm>
            <a:custGeom>
              <a:avLst/>
              <a:gdLst>
                <a:gd name="T0" fmla="*/ 103 w 616"/>
                <a:gd name="T1" fmla="*/ 779 h 880"/>
                <a:gd name="T2" fmla="*/ 424 w 616"/>
                <a:gd name="T3" fmla="*/ 595 h 880"/>
                <a:gd name="T4" fmla="*/ 534 w 616"/>
                <a:gd name="T5" fmla="*/ 779 h 880"/>
                <a:gd name="T6" fmla="*/ 591 w 616"/>
                <a:gd name="T7" fmla="*/ 476 h 880"/>
                <a:gd name="T8" fmla="*/ 25 w 616"/>
                <a:gd name="T9" fmla="*/ 476 h 880"/>
                <a:gd name="T10" fmla="*/ 188 w 616"/>
                <a:gd name="T11" fmla="*/ 681 h 880"/>
                <a:gd name="T12" fmla="*/ 278 w 616"/>
                <a:gd name="T13" fmla="*/ 541 h 880"/>
                <a:gd name="T14" fmla="*/ 273 w 616"/>
                <a:gd name="T15" fmla="*/ 455 h 880"/>
                <a:gd name="T16" fmla="*/ 338 w 616"/>
                <a:gd name="T17" fmla="*/ 541 h 880"/>
                <a:gd name="T18" fmla="*/ 616 w 616"/>
                <a:gd name="T19" fmla="*/ 828 h 880"/>
                <a:gd name="T20" fmla="*/ 7 w 616"/>
                <a:gd name="T21" fmla="*/ 820 h 880"/>
                <a:gd name="T22" fmla="*/ 513 w 616"/>
                <a:gd name="T23" fmla="*/ 795 h 880"/>
                <a:gd name="T24" fmla="*/ 616 w 616"/>
                <a:gd name="T25" fmla="*/ 828 h 880"/>
                <a:gd name="T26" fmla="*/ 255 w 616"/>
                <a:gd name="T27" fmla="*/ 194 h 880"/>
                <a:gd name="T28" fmla="*/ 402 w 616"/>
                <a:gd name="T29" fmla="*/ 134 h 880"/>
                <a:gd name="T30" fmla="*/ 415 w 616"/>
                <a:gd name="T31" fmla="*/ 117 h 880"/>
                <a:gd name="T32" fmla="*/ 139 w 616"/>
                <a:gd name="T33" fmla="*/ 62 h 880"/>
                <a:gd name="T34" fmla="*/ 152 w 616"/>
                <a:gd name="T35" fmla="*/ 53 h 880"/>
                <a:gd name="T36" fmla="*/ 166 w 616"/>
                <a:gd name="T37" fmla="*/ 43 h 880"/>
                <a:gd name="T38" fmla="*/ 182 w 616"/>
                <a:gd name="T39" fmla="*/ 34 h 880"/>
                <a:gd name="T40" fmla="*/ 197 w 616"/>
                <a:gd name="T41" fmla="*/ 26 h 880"/>
                <a:gd name="T42" fmla="*/ 213 w 616"/>
                <a:gd name="T43" fmla="*/ 19 h 880"/>
                <a:gd name="T44" fmla="*/ 228 w 616"/>
                <a:gd name="T45" fmla="*/ 13 h 880"/>
                <a:gd name="T46" fmla="*/ 245 w 616"/>
                <a:gd name="T47" fmla="*/ 9 h 880"/>
                <a:gd name="T48" fmla="*/ 261 w 616"/>
                <a:gd name="T49" fmla="*/ 5 h 880"/>
                <a:gd name="T50" fmla="*/ 277 w 616"/>
                <a:gd name="T51" fmla="*/ 2 h 880"/>
                <a:gd name="T52" fmla="*/ 294 w 616"/>
                <a:gd name="T53" fmla="*/ 0 h 880"/>
                <a:gd name="T54" fmla="*/ 308 w 616"/>
                <a:gd name="T55" fmla="*/ 0 h 880"/>
                <a:gd name="T56" fmla="*/ 324 w 616"/>
                <a:gd name="T57" fmla="*/ 1 h 880"/>
                <a:gd name="T58" fmla="*/ 409 w 616"/>
                <a:gd name="T59" fmla="*/ 22 h 880"/>
                <a:gd name="T60" fmla="*/ 425 w 616"/>
                <a:gd name="T61" fmla="*/ 29 h 880"/>
                <a:gd name="T62" fmla="*/ 439 w 616"/>
                <a:gd name="T63" fmla="*/ 37 h 880"/>
                <a:gd name="T64" fmla="*/ 454 w 616"/>
                <a:gd name="T65" fmla="*/ 46 h 880"/>
                <a:gd name="T66" fmla="*/ 469 w 616"/>
                <a:gd name="T67" fmla="*/ 57 h 880"/>
                <a:gd name="T68" fmla="*/ 470 w 616"/>
                <a:gd name="T69" fmla="*/ 81 h 880"/>
                <a:gd name="T70" fmla="*/ 452 w 616"/>
                <a:gd name="T71" fmla="*/ 70 h 880"/>
                <a:gd name="T72" fmla="*/ 438 w 616"/>
                <a:gd name="T73" fmla="*/ 61 h 880"/>
                <a:gd name="T74" fmla="*/ 423 w 616"/>
                <a:gd name="T75" fmla="*/ 52 h 880"/>
                <a:gd name="T76" fmla="*/ 409 w 616"/>
                <a:gd name="T77" fmla="*/ 45 h 880"/>
                <a:gd name="T78" fmla="*/ 394 w 616"/>
                <a:gd name="T79" fmla="*/ 39 h 880"/>
                <a:gd name="T80" fmla="*/ 379 w 616"/>
                <a:gd name="T81" fmla="*/ 33 h 880"/>
                <a:gd name="T82" fmla="*/ 365 w 616"/>
                <a:gd name="T83" fmla="*/ 29 h 880"/>
                <a:gd name="T84" fmla="*/ 350 w 616"/>
                <a:gd name="T85" fmla="*/ 26 h 880"/>
                <a:gd name="T86" fmla="*/ 335 w 616"/>
                <a:gd name="T87" fmla="*/ 23 h 880"/>
                <a:gd name="T88" fmla="*/ 320 w 616"/>
                <a:gd name="T89" fmla="*/ 22 h 880"/>
                <a:gd name="T90" fmla="*/ 305 w 616"/>
                <a:gd name="T91" fmla="*/ 22 h 880"/>
                <a:gd name="T92" fmla="*/ 290 w 616"/>
                <a:gd name="T93" fmla="*/ 22 h 880"/>
                <a:gd name="T94" fmla="*/ 275 w 616"/>
                <a:gd name="T95" fmla="*/ 24 h 880"/>
                <a:gd name="T96" fmla="*/ 261 w 616"/>
                <a:gd name="T97" fmla="*/ 26 h 880"/>
                <a:gd name="T98" fmla="*/ 246 w 616"/>
                <a:gd name="T99" fmla="*/ 30 h 880"/>
                <a:gd name="T100" fmla="*/ 231 w 616"/>
                <a:gd name="T101" fmla="*/ 35 h 880"/>
                <a:gd name="T102" fmla="*/ 216 w 616"/>
                <a:gd name="T103" fmla="*/ 41 h 880"/>
                <a:gd name="T104" fmla="*/ 202 w 616"/>
                <a:gd name="T105" fmla="*/ 48 h 880"/>
                <a:gd name="T106" fmla="*/ 187 w 616"/>
                <a:gd name="T107" fmla="*/ 55 h 880"/>
                <a:gd name="T108" fmla="*/ 173 w 616"/>
                <a:gd name="T109" fmla="*/ 64 h 880"/>
                <a:gd name="T110" fmla="*/ 159 w 616"/>
                <a:gd name="T111" fmla="*/ 7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6" h="880">
                  <a:moveTo>
                    <a:pt x="29" y="535"/>
                  </a:moveTo>
                  <a:cubicBezTo>
                    <a:pt x="30" y="535"/>
                    <a:pt x="31" y="535"/>
                    <a:pt x="32" y="534"/>
                  </a:cubicBezTo>
                  <a:cubicBezTo>
                    <a:pt x="74" y="498"/>
                    <a:pt x="81" y="492"/>
                    <a:pt x="82" y="491"/>
                  </a:cubicBezTo>
                  <a:cubicBezTo>
                    <a:pt x="82" y="521"/>
                    <a:pt x="82" y="521"/>
                    <a:pt x="82" y="521"/>
                  </a:cubicBezTo>
                  <a:cubicBezTo>
                    <a:pt x="82" y="779"/>
                    <a:pt x="82" y="779"/>
                    <a:pt x="82" y="779"/>
                  </a:cubicBezTo>
                  <a:cubicBezTo>
                    <a:pt x="103" y="779"/>
                    <a:pt x="103" y="779"/>
                    <a:pt x="103" y="779"/>
                  </a:cubicBezTo>
                  <a:cubicBezTo>
                    <a:pt x="338" y="779"/>
                    <a:pt x="338" y="779"/>
                    <a:pt x="338" y="779"/>
                  </a:cubicBezTo>
                  <a:cubicBezTo>
                    <a:pt x="338" y="779"/>
                    <a:pt x="338" y="779"/>
                    <a:pt x="338" y="779"/>
                  </a:cubicBezTo>
                  <a:cubicBezTo>
                    <a:pt x="338" y="779"/>
                    <a:pt x="338" y="779"/>
                    <a:pt x="338" y="778"/>
                  </a:cubicBezTo>
                  <a:cubicBezTo>
                    <a:pt x="338" y="778"/>
                    <a:pt x="338" y="778"/>
                    <a:pt x="338" y="600"/>
                  </a:cubicBezTo>
                  <a:cubicBezTo>
                    <a:pt x="338" y="597"/>
                    <a:pt x="340" y="595"/>
                    <a:pt x="342" y="595"/>
                  </a:cubicBezTo>
                  <a:cubicBezTo>
                    <a:pt x="342" y="595"/>
                    <a:pt x="342" y="595"/>
                    <a:pt x="424" y="595"/>
                  </a:cubicBezTo>
                  <a:cubicBezTo>
                    <a:pt x="426" y="595"/>
                    <a:pt x="428" y="597"/>
                    <a:pt x="428" y="600"/>
                  </a:cubicBezTo>
                  <a:cubicBezTo>
                    <a:pt x="428" y="600"/>
                    <a:pt x="428" y="600"/>
                    <a:pt x="428" y="778"/>
                  </a:cubicBezTo>
                  <a:cubicBezTo>
                    <a:pt x="428" y="778"/>
                    <a:pt x="428" y="778"/>
                    <a:pt x="428" y="779"/>
                  </a:cubicBezTo>
                  <a:cubicBezTo>
                    <a:pt x="428" y="779"/>
                    <a:pt x="428" y="779"/>
                    <a:pt x="428" y="779"/>
                  </a:cubicBezTo>
                  <a:cubicBezTo>
                    <a:pt x="513" y="779"/>
                    <a:pt x="513" y="779"/>
                    <a:pt x="513" y="779"/>
                  </a:cubicBezTo>
                  <a:cubicBezTo>
                    <a:pt x="534" y="779"/>
                    <a:pt x="534" y="779"/>
                    <a:pt x="534" y="779"/>
                  </a:cubicBezTo>
                  <a:cubicBezTo>
                    <a:pt x="534" y="521"/>
                    <a:pt x="534" y="521"/>
                    <a:pt x="534" y="521"/>
                  </a:cubicBezTo>
                  <a:cubicBezTo>
                    <a:pt x="534" y="491"/>
                    <a:pt x="534" y="491"/>
                    <a:pt x="534" y="491"/>
                  </a:cubicBezTo>
                  <a:cubicBezTo>
                    <a:pt x="584" y="534"/>
                    <a:pt x="584" y="534"/>
                    <a:pt x="584" y="534"/>
                  </a:cubicBezTo>
                  <a:cubicBezTo>
                    <a:pt x="585" y="535"/>
                    <a:pt x="586" y="535"/>
                    <a:pt x="587" y="535"/>
                  </a:cubicBezTo>
                  <a:cubicBezTo>
                    <a:pt x="589" y="535"/>
                    <a:pt x="591" y="534"/>
                    <a:pt x="591" y="532"/>
                  </a:cubicBezTo>
                  <a:cubicBezTo>
                    <a:pt x="591" y="476"/>
                    <a:pt x="591" y="476"/>
                    <a:pt x="591" y="476"/>
                  </a:cubicBezTo>
                  <a:cubicBezTo>
                    <a:pt x="591" y="475"/>
                    <a:pt x="590" y="474"/>
                    <a:pt x="589" y="473"/>
                  </a:cubicBezTo>
                  <a:cubicBezTo>
                    <a:pt x="310" y="232"/>
                    <a:pt x="310" y="232"/>
                    <a:pt x="310" y="232"/>
                  </a:cubicBezTo>
                  <a:cubicBezTo>
                    <a:pt x="310" y="231"/>
                    <a:pt x="309" y="231"/>
                    <a:pt x="308" y="231"/>
                  </a:cubicBezTo>
                  <a:cubicBezTo>
                    <a:pt x="307" y="231"/>
                    <a:pt x="306" y="231"/>
                    <a:pt x="306" y="232"/>
                  </a:cubicBezTo>
                  <a:cubicBezTo>
                    <a:pt x="27" y="473"/>
                    <a:pt x="27" y="473"/>
                    <a:pt x="27" y="473"/>
                  </a:cubicBezTo>
                  <a:cubicBezTo>
                    <a:pt x="26" y="474"/>
                    <a:pt x="25" y="475"/>
                    <a:pt x="25" y="476"/>
                  </a:cubicBezTo>
                  <a:cubicBezTo>
                    <a:pt x="25" y="532"/>
                    <a:pt x="25" y="532"/>
                    <a:pt x="25" y="532"/>
                  </a:cubicBezTo>
                  <a:cubicBezTo>
                    <a:pt x="25" y="534"/>
                    <a:pt x="27" y="535"/>
                    <a:pt x="29" y="535"/>
                  </a:cubicBezTo>
                  <a:close/>
                  <a:moveTo>
                    <a:pt x="278" y="681"/>
                  </a:moveTo>
                  <a:cubicBezTo>
                    <a:pt x="278" y="684"/>
                    <a:pt x="276" y="686"/>
                    <a:pt x="273" y="686"/>
                  </a:cubicBezTo>
                  <a:cubicBezTo>
                    <a:pt x="273" y="686"/>
                    <a:pt x="273" y="686"/>
                    <a:pt x="193" y="686"/>
                  </a:cubicBezTo>
                  <a:cubicBezTo>
                    <a:pt x="190" y="686"/>
                    <a:pt x="188" y="684"/>
                    <a:pt x="188" y="681"/>
                  </a:cubicBezTo>
                  <a:cubicBezTo>
                    <a:pt x="188" y="681"/>
                    <a:pt x="188" y="681"/>
                    <a:pt x="188" y="600"/>
                  </a:cubicBezTo>
                  <a:cubicBezTo>
                    <a:pt x="188" y="598"/>
                    <a:pt x="190" y="595"/>
                    <a:pt x="193" y="595"/>
                  </a:cubicBezTo>
                  <a:cubicBezTo>
                    <a:pt x="193" y="595"/>
                    <a:pt x="193" y="595"/>
                    <a:pt x="273" y="595"/>
                  </a:cubicBezTo>
                  <a:cubicBezTo>
                    <a:pt x="276" y="595"/>
                    <a:pt x="278" y="598"/>
                    <a:pt x="278" y="600"/>
                  </a:cubicBezTo>
                  <a:cubicBezTo>
                    <a:pt x="278" y="600"/>
                    <a:pt x="278" y="600"/>
                    <a:pt x="278" y="681"/>
                  </a:cubicBezTo>
                  <a:close/>
                  <a:moveTo>
                    <a:pt x="278" y="541"/>
                  </a:moveTo>
                  <a:cubicBezTo>
                    <a:pt x="278" y="544"/>
                    <a:pt x="276" y="546"/>
                    <a:pt x="273" y="546"/>
                  </a:cubicBezTo>
                  <a:cubicBezTo>
                    <a:pt x="273" y="546"/>
                    <a:pt x="273" y="546"/>
                    <a:pt x="193" y="546"/>
                  </a:cubicBezTo>
                  <a:cubicBezTo>
                    <a:pt x="190" y="546"/>
                    <a:pt x="188" y="544"/>
                    <a:pt x="188" y="541"/>
                  </a:cubicBezTo>
                  <a:cubicBezTo>
                    <a:pt x="188" y="541"/>
                    <a:pt x="188" y="541"/>
                    <a:pt x="188" y="460"/>
                  </a:cubicBezTo>
                  <a:cubicBezTo>
                    <a:pt x="188" y="457"/>
                    <a:pt x="190" y="455"/>
                    <a:pt x="193" y="455"/>
                  </a:cubicBezTo>
                  <a:cubicBezTo>
                    <a:pt x="193" y="455"/>
                    <a:pt x="193" y="455"/>
                    <a:pt x="273" y="455"/>
                  </a:cubicBezTo>
                  <a:cubicBezTo>
                    <a:pt x="276" y="455"/>
                    <a:pt x="278" y="457"/>
                    <a:pt x="278" y="460"/>
                  </a:cubicBezTo>
                  <a:cubicBezTo>
                    <a:pt x="278" y="460"/>
                    <a:pt x="278" y="460"/>
                    <a:pt x="278" y="541"/>
                  </a:cubicBezTo>
                  <a:close/>
                  <a:moveTo>
                    <a:pt x="428" y="541"/>
                  </a:moveTo>
                  <a:cubicBezTo>
                    <a:pt x="428" y="544"/>
                    <a:pt x="426" y="546"/>
                    <a:pt x="423" y="546"/>
                  </a:cubicBezTo>
                  <a:cubicBezTo>
                    <a:pt x="423" y="546"/>
                    <a:pt x="423" y="546"/>
                    <a:pt x="343" y="546"/>
                  </a:cubicBezTo>
                  <a:cubicBezTo>
                    <a:pt x="340" y="546"/>
                    <a:pt x="338" y="544"/>
                    <a:pt x="338" y="541"/>
                  </a:cubicBezTo>
                  <a:cubicBezTo>
                    <a:pt x="338" y="541"/>
                    <a:pt x="338" y="541"/>
                    <a:pt x="338" y="460"/>
                  </a:cubicBezTo>
                  <a:cubicBezTo>
                    <a:pt x="338" y="457"/>
                    <a:pt x="340" y="455"/>
                    <a:pt x="343" y="455"/>
                  </a:cubicBezTo>
                  <a:cubicBezTo>
                    <a:pt x="343" y="455"/>
                    <a:pt x="343" y="455"/>
                    <a:pt x="423" y="455"/>
                  </a:cubicBezTo>
                  <a:cubicBezTo>
                    <a:pt x="426" y="455"/>
                    <a:pt x="428" y="457"/>
                    <a:pt x="428" y="460"/>
                  </a:cubicBezTo>
                  <a:cubicBezTo>
                    <a:pt x="428" y="460"/>
                    <a:pt x="428" y="460"/>
                    <a:pt x="428" y="541"/>
                  </a:cubicBezTo>
                  <a:close/>
                  <a:moveTo>
                    <a:pt x="616" y="828"/>
                  </a:moveTo>
                  <a:cubicBezTo>
                    <a:pt x="616" y="828"/>
                    <a:pt x="616" y="828"/>
                    <a:pt x="616" y="872"/>
                  </a:cubicBezTo>
                  <a:cubicBezTo>
                    <a:pt x="616" y="876"/>
                    <a:pt x="613" y="880"/>
                    <a:pt x="609" y="880"/>
                  </a:cubicBezTo>
                  <a:cubicBezTo>
                    <a:pt x="609" y="880"/>
                    <a:pt x="609" y="880"/>
                    <a:pt x="7" y="880"/>
                  </a:cubicBezTo>
                  <a:cubicBezTo>
                    <a:pt x="3" y="880"/>
                    <a:pt x="0" y="876"/>
                    <a:pt x="0" y="872"/>
                  </a:cubicBezTo>
                  <a:cubicBezTo>
                    <a:pt x="0" y="872"/>
                    <a:pt x="0" y="872"/>
                    <a:pt x="0" y="828"/>
                  </a:cubicBezTo>
                  <a:cubicBezTo>
                    <a:pt x="0" y="823"/>
                    <a:pt x="3" y="820"/>
                    <a:pt x="7" y="820"/>
                  </a:cubicBezTo>
                  <a:cubicBezTo>
                    <a:pt x="7" y="820"/>
                    <a:pt x="7" y="820"/>
                    <a:pt x="40" y="820"/>
                  </a:cubicBezTo>
                  <a:cubicBezTo>
                    <a:pt x="40" y="820"/>
                    <a:pt x="40" y="820"/>
                    <a:pt x="40" y="804"/>
                  </a:cubicBezTo>
                  <a:cubicBezTo>
                    <a:pt x="40" y="799"/>
                    <a:pt x="44" y="795"/>
                    <a:pt x="48" y="795"/>
                  </a:cubicBezTo>
                  <a:cubicBezTo>
                    <a:pt x="48" y="795"/>
                    <a:pt x="48" y="795"/>
                    <a:pt x="82" y="795"/>
                  </a:cubicBezTo>
                  <a:cubicBezTo>
                    <a:pt x="82" y="795"/>
                    <a:pt x="82" y="795"/>
                    <a:pt x="103" y="795"/>
                  </a:cubicBezTo>
                  <a:cubicBezTo>
                    <a:pt x="103" y="795"/>
                    <a:pt x="103" y="795"/>
                    <a:pt x="513" y="795"/>
                  </a:cubicBezTo>
                  <a:cubicBezTo>
                    <a:pt x="513" y="795"/>
                    <a:pt x="513" y="795"/>
                    <a:pt x="534" y="795"/>
                  </a:cubicBezTo>
                  <a:cubicBezTo>
                    <a:pt x="534" y="795"/>
                    <a:pt x="534" y="795"/>
                    <a:pt x="568" y="795"/>
                  </a:cubicBezTo>
                  <a:cubicBezTo>
                    <a:pt x="572" y="795"/>
                    <a:pt x="576" y="799"/>
                    <a:pt x="576" y="804"/>
                  </a:cubicBezTo>
                  <a:cubicBezTo>
                    <a:pt x="576" y="804"/>
                    <a:pt x="576" y="804"/>
                    <a:pt x="576" y="820"/>
                  </a:cubicBezTo>
                  <a:cubicBezTo>
                    <a:pt x="576" y="820"/>
                    <a:pt x="576" y="820"/>
                    <a:pt x="609" y="820"/>
                  </a:cubicBezTo>
                  <a:cubicBezTo>
                    <a:pt x="613" y="820"/>
                    <a:pt x="616" y="823"/>
                    <a:pt x="616" y="828"/>
                  </a:cubicBezTo>
                  <a:close/>
                  <a:moveTo>
                    <a:pt x="374" y="177"/>
                  </a:moveTo>
                  <a:cubicBezTo>
                    <a:pt x="378" y="180"/>
                    <a:pt x="379" y="187"/>
                    <a:pt x="375" y="192"/>
                  </a:cubicBezTo>
                  <a:cubicBezTo>
                    <a:pt x="373" y="194"/>
                    <a:pt x="370" y="196"/>
                    <a:pt x="367" y="196"/>
                  </a:cubicBezTo>
                  <a:cubicBezTo>
                    <a:pt x="364" y="196"/>
                    <a:pt x="362" y="195"/>
                    <a:pt x="361" y="194"/>
                  </a:cubicBezTo>
                  <a:cubicBezTo>
                    <a:pt x="361" y="194"/>
                    <a:pt x="361" y="194"/>
                    <a:pt x="360" y="193"/>
                  </a:cubicBezTo>
                  <a:cubicBezTo>
                    <a:pt x="327" y="168"/>
                    <a:pt x="288" y="168"/>
                    <a:pt x="255" y="194"/>
                  </a:cubicBezTo>
                  <a:cubicBezTo>
                    <a:pt x="251" y="197"/>
                    <a:pt x="244" y="196"/>
                    <a:pt x="241" y="192"/>
                  </a:cubicBezTo>
                  <a:cubicBezTo>
                    <a:pt x="237" y="187"/>
                    <a:pt x="238" y="180"/>
                    <a:pt x="242" y="177"/>
                  </a:cubicBezTo>
                  <a:cubicBezTo>
                    <a:pt x="263" y="161"/>
                    <a:pt x="285" y="153"/>
                    <a:pt x="308" y="152"/>
                  </a:cubicBezTo>
                  <a:cubicBezTo>
                    <a:pt x="330" y="152"/>
                    <a:pt x="353" y="160"/>
                    <a:pt x="373" y="176"/>
                  </a:cubicBezTo>
                  <a:lnTo>
                    <a:pt x="374" y="177"/>
                  </a:lnTo>
                  <a:close/>
                  <a:moveTo>
                    <a:pt x="402" y="134"/>
                  </a:moveTo>
                  <a:cubicBezTo>
                    <a:pt x="343" y="88"/>
                    <a:pt x="273" y="88"/>
                    <a:pt x="214" y="134"/>
                  </a:cubicBezTo>
                  <a:cubicBezTo>
                    <a:pt x="209" y="138"/>
                    <a:pt x="203" y="137"/>
                    <a:pt x="199" y="133"/>
                  </a:cubicBezTo>
                  <a:cubicBezTo>
                    <a:pt x="196" y="128"/>
                    <a:pt x="196" y="121"/>
                    <a:pt x="201" y="118"/>
                  </a:cubicBezTo>
                  <a:cubicBezTo>
                    <a:pt x="233" y="92"/>
                    <a:pt x="270" y="78"/>
                    <a:pt x="308" y="78"/>
                  </a:cubicBezTo>
                  <a:cubicBezTo>
                    <a:pt x="308" y="78"/>
                    <a:pt x="308" y="78"/>
                    <a:pt x="308" y="78"/>
                  </a:cubicBezTo>
                  <a:cubicBezTo>
                    <a:pt x="345" y="78"/>
                    <a:pt x="382" y="91"/>
                    <a:pt x="415" y="117"/>
                  </a:cubicBezTo>
                  <a:cubicBezTo>
                    <a:pt x="415" y="117"/>
                    <a:pt x="415" y="117"/>
                    <a:pt x="415" y="118"/>
                  </a:cubicBezTo>
                  <a:cubicBezTo>
                    <a:pt x="419" y="121"/>
                    <a:pt x="420" y="128"/>
                    <a:pt x="417" y="132"/>
                  </a:cubicBezTo>
                  <a:cubicBezTo>
                    <a:pt x="415" y="135"/>
                    <a:pt x="412" y="137"/>
                    <a:pt x="408" y="137"/>
                  </a:cubicBezTo>
                  <a:cubicBezTo>
                    <a:pt x="406" y="137"/>
                    <a:pt x="404" y="136"/>
                    <a:pt x="402" y="134"/>
                  </a:cubicBezTo>
                  <a:close/>
                  <a:moveTo>
                    <a:pt x="137" y="77"/>
                  </a:moveTo>
                  <a:cubicBezTo>
                    <a:pt x="134" y="73"/>
                    <a:pt x="135" y="66"/>
                    <a:pt x="139" y="62"/>
                  </a:cubicBezTo>
                  <a:cubicBezTo>
                    <a:pt x="139" y="62"/>
                    <a:pt x="139" y="62"/>
                    <a:pt x="140" y="62"/>
                  </a:cubicBezTo>
                  <a:cubicBezTo>
                    <a:pt x="141" y="61"/>
                    <a:pt x="141" y="61"/>
                    <a:pt x="142" y="61"/>
                  </a:cubicBezTo>
                  <a:cubicBezTo>
                    <a:pt x="143" y="60"/>
                    <a:pt x="143" y="59"/>
                    <a:pt x="145" y="58"/>
                  </a:cubicBezTo>
                  <a:cubicBezTo>
                    <a:pt x="145" y="58"/>
                    <a:pt x="146" y="57"/>
                    <a:pt x="147" y="57"/>
                  </a:cubicBezTo>
                  <a:cubicBezTo>
                    <a:pt x="148" y="56"/>
                    <a:pt x="149" y="55"/>
                    <a:pt x="150" y="54"/>
                  </a:cubicBezTo>
                  <a:cubicBezTo>
                    <a:pt x="150" y="54"/>
                    <a:pt x="151" y="53"/>
                    <a:pt x="152" y="53"/>
                  </a:cubicBezTo>
                  <a:cubicBezTo>
                    <a:pt x="153" y="52"/>
                    <a:pt x="154" y="52"/>
                    <a:pt x="154" y="51"/>
                  </a:cubicBezTo>
                  <a:cubicBezTo>
                    <a:pt x="155" y="51"/>
                    <a:pt x="156" y="50"/>
                    <a:pt x="156" y="50"/>
                  </a:cubicBezTo>
                  <a:cubicBezTo>
                    <a:pt x="157" y="49"/>
                    <a:pt x="158" y="48"/>
                    <a:pt x="159" y="48"/>
                  </a:cubicBezTo>
                  <a:cubicBezTo>
                    <a:pt x="160" y="47"/>
                    <a:pt x="161" y="47"/>
                    <a:pt x="161" y="46"/>
                  </a:cubicBezTo>
                  <a:cubicBezTo>
                    <a:pt x="163" y="46"/>
                    <a:pt x="164" y="45"/>
                    <a:pt x="165" y="44"/>
                  </a:cubicBezTo>
                  <a:cubicBezTo>
                    <a:pt x="165" y="44"/>
                    <a:pt x="166" y="43"/>
                    <a:pt x="166" y="43"/>
                  </a:cubicBezTo>
                  <a:cubicBezTo>
                    <a:pt x="167" y="42"/>
                    <a:pt x="168" y="42"/>
                    <a:pt x="169" y="41"/>
                  </a:cubicBezTo>
                  <a:cubicBezTo>
                    <a:pt x="170" y="41"/>
                    <a:pt x="171" y="40"/>
                    <a:pt x="171" y="40"/>
                  </a:cubicBezTo>
                  <a:cubicBezTo>
                    <a:pt x="172" y="39"/>
                    <a:pt x="174" y="39"/>
                    <a:pt x="175" y="38"/>
                  </a:cubicBezTo>
                  <a:cubicBezTo>
                    <a:pt x="175" y="38"/>
                    <a:pt x="176" y="38"/>
                    <a:pt x="177" y="37"/>
                  </a:cubicBezTo>
                  <a:cubicBezTo>
                    <a:pt x="178" y="37"/>
                    <a:pt x="178" y="36"/>
                    <a:pt x="179" y="35"/>
                  </a:cubicBezTo>
                  <a:cubicBezTo>
                    <a:pt x="180" y="35"/>
                    <a:pt x="181" y="35"/>
                    <a:pt x="182" y="34"/>
                  </a:cubicBezTo>
                  <a:cubicBezTo>
                    <a:pt x="183" y="34"/>
                    <a:pt x="184" y="33"/>
                    <a:pt x="185" y="32"/>
                  </a:cubicBezTo>
                  <a:cubicBezTo>
                    <a:pt x="185" y="32"/>
                    <a:pt x="186" y="32"/>
                    <a:pt x="187" y="31"/>
                  </a:cubicBezTo>
                  <a:cubicBezTo>
                    <a:pt x="188" y="31"/>
                    <a:pt x="189" y="30"/>
                    <a:pt x="190" y="30"/>
                  </a:cubicBezTo>
                  <a:cubicBezTo>
                    <a:pt x="190" y="29"/>
                    <a:pt x="191" y="29"/>
                    <a:pt x="192" y="29"/>
                  </a:cubicBezTo>
                  <a:cubicBezTo>
                    <a:pt x="193" y="28"/>
                    <a:pt x="194" y="27"/>
                    <a:pt x="195" y="27"/>
                  </a:cubicBezTo>
                  <a:cubicBezTo>
                    <a:pt x="196" y="27"/>
                    <a:pt x="196" y="26"/>
                    <a:pt x="197" y="26"/>
                  </a:cubicBezTo>
                  <a:cubicBezTo>
                    <a:pt x="198" y="26"/>
                    <a:pt x="199" y="25"/>
                    <a:pt x="200" y="25"/>
                  </a:cubicBezTo>
                  <a:cubicBezTo>
                    <a:pt x="201" y="25"/>
                    <a:pt x="202" y="24"/>
                    <a:pt x="202" y="24"/>
                  </a:cubicBezTo>
                  <a:cubicBezTo>
                    <a:pt x="203" y="23"/>
                    <a:pt x="204" y="23"/>
                    <a:pt x="205" y="22"/>
                  </a:cubicBezTo>
                  <a:cubicBezTo>
                    <a:pt x="206" y="22"/>
                    <a:pt x="207" y="22"/>
                    <a:pt x="207" y="21"/>
                  </a:cubicBezTo>
                  <a:cubicBezTo>
                    <a:pt x="209" y="21"/>
                    <a:pt x="210" y="21"/>
                    <a:pt x="211" y="20"/>
                  </a:cubicBezTo>
                  <a:cubicBezTo>
                    <a:pt x="211" y="20"/>
                    <a:pt x="212" y="20"/>
                    <a:pt x="213" y="19"/>
                  </a:cubicBezTo>
                  <a:cubicBezTo>
                    <a:pt x="214" y="19"/>
                    <a:pt x="215" y="18"/>
                    <a:pt x="216" y="18"/>
                  </a:cubicBezTo>
                  <a:cubicBezTo>
                    <a:pt x="216" y="18"/>
                    <a:pt x="217" y="17"/>
                    <a:pt x="218" y="17"/>
                  </a:cubicBezTo>
                  <a:cubicBezTo>
                    <a:pt x="219" y="17"/>
                    <a:pt x="220" y="16"/>
                    <a:pt x="221" y="16"/>
                  </a:cubicBezTo>
                  <a:cubicBezTo>
                    <a:pt x="222" y="16"/>
                    <a:pt x="223" y="15"/>
                    <a:pt x="223" y="15"/>
                  </a:cubicBezTo>
                  <a:cubicBezTo>
                    <a:pt x="225" y="15"/>
                    <a:pt x="225" y="14"/>
                    <a:pt x="226" y="14"/>
                  </a:cubicBezTo>
                  <a:cubicBezTo>
                    <a:pt x="227" y="14"/>
                    <a:pt x="228" y="13"/>
                    <a:pt x="228" y="13"/>
                  </a:cubicBezTo>
                  <a:cubicBezTo>
                    <a:pt x="230" y="13"/>
                    <a:pt x="231" y="13"/>
                    <a:pt x="232" y="13"/>
                  </a:cubicBezTo>
                  <a:cubicBezTo>
                    <a:pt x="233" y="12"/>
                    <a:pt x="233" y="12"/>
                    <a:pt x="234" y="12"/>
                  </a:cubicBezTo>
                  <a:cubicBezTo>
                    <a:pt x="235" y="12"/>
                    <a:pt x="236" y="11"/>
                    <a:pt x="237" y="11"/>
                  </a:cubicBezTo>
                  <a:cubicBezTo>
                    <a:pt x="238" y="11"/>
                    <a:pt x="238" y="10"/>
                    <a:pt x="239" y="10"/>
                  </a:cubicBezTo>
                  <a:cubicBezTo>
                    <a:pt x="240" y="10"/>
                    <a:pt x="241" y="10"/>
                    <a:pt x="242" y="9"/>
                  </a:cubicBezTo>
                  <a:cubicBezTo>
                    <a:pt x="243" y="9"/>
                    <a:pt x="244" y="9"/>
                    <a:pt x="245" y="9"/>
                  </a:cubicBezTo>
                  <a:cubicBezTo>
                    <a:pt x="246" y="8"/>
                    <a:pt x="247" y="8"/>
                    <a:pt x="248" y="8"/>
                  </a:cubicBezTo>
                  <a:cubicBezTo>
                    <a:pt x="249" y="8"/>
                    <a:pt x="249" y="7"/>
                    <a:pt x="250" y="7"/>
                  </a:cubicBezTo>
                  <a:cubicBezTo>
                    <a:pt x="251" y="7"/>
                    <a:pt x="252" y="7"/>
                    <a:pt x="253" y="6"/>
                  </a:cubicBezTo>
                  <a:cubicBezTo>
                    <a:pt x="254" y="6"/>
                    <a:pt x="255" y="6"/>
                    <a:pt x="255" y="6"/>
                  </a:cubicBezTo>
                  <a:cubicBezTo>
                    <a:pt x="256" y="6"/>
                    <a:pt x="258" y="5"/>
                    <a:pt x="259" y="5"/>
                  </a:cubicBezTo>
                  <a:cubicBezTo>
                    <a:pt x="260" y="5"/>
                    <a:pt x="260" y="5"/>
                    <a:pt x="261" y="5"/>
                  </a:cubicBezTo>
                  <a:cubicBezTo>
                    <a:pt x="262" y="5"/>
                    <a:pt x="263" y="4"/>
                    <a:pt x="264" y="4"/>
                  </a:cubicBezTo>
                  <a:cubicBezTo>
                    <a:pt x="265" y="4"/>
                    <a:pt x="265" y="4"/>
                    <a:pt x="266" y="4"/>
                  </a:cubicBezTo>
                  <a:cubicBezTo>
                    <a:pt x="267" y="4"/>
                    <a:pt x="268" y="3"/>
                    <a:pt x="270" y="3"/>
                  </a:cubicBezTo>
                  <a:cubicBezTo>
                    <a:pt x="270" y="3"/>
                    <a:pt x="271" y="3"/>
                    <a:pt x="272" y="3"/>
                  </a:cubicBezTo>
                  <a:cubicBezTo>
                    <a:pt x="273" y="3"/>
                    <a:pt x="274" y="2"/>
                    <a:pt x="275" y="2"/>
                  </a:cubicBezTo>
                  <a:cubicBezTo>
                    <a:pt x="276" y="2"/>
                    <a:pt x="276" y="2"/>
                    <a:pt x="277" y="2"/>
                  </a:cubicBezTo>
                  <a:cubicBezTo>
                    <a:pt x="278" y="2"/>
                    <a:pt x="279" y="2"/>
                    <a:pt x="281" y="2"/>
                  </a:cubicBezTo>
                  <a:cubicBezTo>
                    <a:pt x="281" y="2"/>
                    <a:pt x="282" y="1"/>
                    <a:pt x="283" y="1"/>
                  </a:cubicBezTo>
                  <a:cubicBezTo>
                    <a:pt x="284" y="1"/>
                    <a:pt x="285" y="1"/>
                    <a:pt x="286" y="1"/>
                  </a:cubicBezTo>
                  <a:cubicBezTo>
                    <a:pt x="286" y="1"/>
                    <a:pt x="287" y="1"/>
                    <a:pt x="288" y="1"/>
                  </a:cubicBezTo>
                  <a:cubicBezTo>
                    <a:pt x="289" y="1"/>
                    <a:pt x="290" y="1"/>
                    <a:pt x="291" y="1"/>
                  </a:cubicBezTo>
                  <a:cubicBezTo>
                    <a:pt x="292" y="1"/>
                    <a:pt x="293" y="0"/>
                    <a:pt x="294" y="0"/>
                  </a:cubicBezTo>
                  <a:cubicBezTo>
                    <a:pt x="295" y="0"/>
                    <a:pt x="296" y="0"/>
                    <a:pt x="297" y="0"/>
                  </a:cubicBezTo>
                  <a:cubicBezTo>
                    <a:pt x="297" y="0"/>
                    <a:pt x="298" y="0"/>
                    <a:pt x="299" y="0"/>
                  </a:cubicBezTo>
                  <a:cubicBezTo>
                    <a:pt x="300" y="0"/>
                    <a:pt x="301" y="0"/>
                    <a:pt x="302" y="0"/>
                  </a:cubicBezTo>
                  <a:cubicBezTo>
                    <a:pt x="303" y="0"/>
                    <a:pt x="304" y="0"/>
                    <a:pt x="305" y="0"/>
                  </a:cubicBezTo>
                  <a:cubicBezTo>
                    <a:pt x="306" y="0"/>
                    <a:pt x="307" y="0"/>
                    <a:pt x="308" y="0"/>
                  </a:cubicBezTo>
                  <a:cubicBezTo>
                    <a:pt x="308" y="0"/>
                    <a:pt x="308" y="0"/>
                    <a:pt x="308" y="0"/>
                  </a:cubicBezTo>
                  <a:cubicBezTo>
                    <a:pt x="308" y="0"/>
                    <a:pt x="308" y="0"/>
                    <a:pt x="308" y="0"/>
                  </a:cubicBezTo>
                  <a:cubicBezTo>
                    <a:pt x="309" y="0"/>
                    <a:pt x="310" y="0"/>
                    <a:pt x="311" y="0"/>
                  </a:cubicBezTo>
                  <a:cubicBezTo>
                    <a:pt x="312" y="0"/>
                    <a:pt x="313" y="0"/>
                    <a:pt x="313" y="0"/>
                  </a:cubicBezTo>
                  <a:cubicBezTo>
                    <a:pt x="315" y="0"/>
                    <a:pt x="316" y="0"/>
                    <a:pt x="318" y="0"/>
                  </a:cubicBezTo>
                  <a:cubicBezTo>
                    <a:pt x="318" y="0"/>
                    <a:pt x="318" y="0"/>
                    <a:pt x="319" y="0"/>
                  </a:cubicBezTo>
                  <a:cubicBezTo>
                    <a:pt x="320" y="0"/>
                    <a:pt x="322" y="0"/>
                    <a:pt x="324" y="1"/>
                  </a:cubicBezTo>
                  <a:cubicBezTo>
                    <a:pt x="348" y="2"/>
                    <a:pt x="371" y="7"/>
                    <a:pt x="394" y="16"/>
                  </a:cubicBezTo>
                  <a:cubicBezTo>
                    <a:pt x="396" y="16"/>
                    <a:pt x="398" y="17"/>
                    <a:pt x="399" y="18"/>
                  </a:cubicBezTo>
                  <a:cubicBezTo>
                    <a:pt x="400" y="18"/>
                    <a:pt x="400" y="18"/>
                    <a:pt x="400" y="18"/>
                  </a:cubicBezTo>
                  <a:cubicBezTo>
                    <a:pt x="401" y="18"/>
                    <a:pt x="403" y="19"/>
                    <a:pt x="404" y="20"/>
                  </a:cubicBezTo>
                  <a:cubicBezTo>
                    <a:pt x="405" y="20"/>
                    <a:pt x="405" y="20"/>
                    <a:pt x="405" y="20"/>
                  </a:cubicBezTo>
                  <a:cubicBezTo>
                    <a:pt x="406" y="21"/>
                    <a:pt x="408" y="21"/>
                    <a:pt x="409" y="22"/>
                  </a:cubicBezTo>
                  <a:cubicBezTo>
                    <a:pt x="410" y="22"/>
                    <a:pt x="410" y="22"/>
                    <a:pt x="410" y="22"/>
                  </a:cubicBezTo>
                  <a:cubicBezTo>
                    <a:pt x="412" y="23"/>
                    <a:pt x="413" y="24"/>
                    <a:pt x="414" y="24"/>
                  </a:cubicBezTo>
                  <a:cubicBezTo>
                    <a:pt x="415" y="24"/>
                    <a:pt x="415" y="25"/>
                    <a:pt x="415" y="25"/>
                  </a:cubicBezTo>
                  <a:cubicBezTo>
                    <a:pt x="417" y="25"/>
                    <a:pt x="418" y="26"/>
                    <a:pt x="419" y="26"/>
                  </a:cubicBezTo>
                  <a:cubicBezTo>
                    <a:pt x="420" y="26"/>
                    <a:pt x="420" y="27"/>
                    <a:pt x="421" y="27"/>
                  </a:cubicBezTo>
                  <a:cubicBezTo>
                    <a:pt x="422" y="27"/>
                    <a:pt x="423" y="28"/>
                    <a:pt x="425" y="29"/>
                  </a:cubicBezTo>
                  <a:cubicBezTo>
                    <a:pt x="425" y="29"/>
                    <a:pt x="426" y="29"/>
                    <a:pt x="426" y="30"/>
                  </a:cubicBezTo>
                  <a:cubicBezTo>
                    <a:pt x="427" y="30"/>
                    <a:pt x="428" y="31"/>
                    <a:pt x="429" y="31"/>
                  </a:cubicBezTo>
                  <a:cubicBezTo>
                    <a:pt x="430" y="32"/>
                    <a:pt x="431" y="32"/>
                    <a:pt x="431" y="32"/>
                  </a:cubicBezTo>
                  <a:cubicBezTo>
                    <a:pt x="432" y="33"/>
                    <a:pt x="433" y="34"/>
                    <a:pt x="435" y="34"/>
                  </a:cubicBezTo>
                  <a:cubicBezTo>
                    <a:pt x="435" y="35"/>
                    <a:pt x="436" y="35"/>
                    <a:pt x="437" y="35"/>
                  </a:cubicBezTo>
                  <a:cubicBezTo>
                    <a:pt x="438" y="36"/>
                    <a:pt x="438" y="37"/>
                    <a:pt x="439" y="37"/>
                  </a:cubicBezTo>
                  <a:cubicBezTo>
                    <a:pt x="440" y="38"/>
                    <a:pt x="441" y="38"/>
                    <a:pt x="441" y="38"/>
                  </a:cubicBezTo>
                  <a:cubicBezTo>
                    <a:pt x="442" y="39"/>
                    <a:pt x="443" y="39"/>
                    <a:pt x="445" y="40"/>
                  </a:cubicBezTo>
                  <a:cubicBezTo>
                    <a:pt x="445" y="40"/>
                    <a:pt x="446" y="41"/>
                    <a:pt x="447" y="41"/>
                  </a:cubicBezTo>
                  <a:cubicBezTo>
                    <a:pt x="448" y="42"/>
                    <a:pt x="449" y="42"/>
                    <a:pt x="450" y="43"/>
                  </a:cubicBezTo>
                  <a:cubicBezTo>
                    <a:pt x="450" y="43"/>
                    <a:pt x="451" y="44"/>
                    <a:pt x="451" y="44"/>
                  </a:cubicBezTo>
                  <a:cubicBezTo>
                    <a:pt x="452" y="45"/>
                    <a:pt x="453" y="46"/>
                    <a:pt x="454" y="46"/>
                  </a:cubicBezTo>
                  <a:cubicBezTo>
                    <a:pt x="455" y="47"/>
                    <a:pt x="456" y="47"/>
                    <a:pt x="457" y="48"/>
                  </a:cubicBezTo>
                  <a:cubicBezTo>
                    <a:pt x="458" y="48"/>
                    <a:pt x="459" y="49"/>
                    <a:pt x="460" y="50"/>
                  </a:cubicBezTo>
                  <a:cubicBezTo>
                    <a:pt x="460" y="50"/>
                    <a:pt x="461" y="51"/>
                    <a:pt x="462" y="51"/>
                  </a:cubicBezTo>
                  <a:cubicBezTo>
                    <a:pt x="462" y="52"/>
                    <a:pt x="463" y="52"/>
                    <a:pt x="464" y="53"/>
                  </a:cubicBezTo>
                  <a:cubicBezTo>
                    <a:pt x="465" y="53"/>
                    <a:pt x="466" y="54"/>
                    <a:pt x="466" y="54"/>
                  </a:cubicBezTo>
                  <a:cubicBezTo>
                    <a:pt x="467" y="55"/>
                    <a:pt x="468" y="56"/>
                    <a:pt x="469" y="57"/>
                  </a:cubicBezTo>
                  <a:cubicBezTo>
                    <a:pt x="470" y="57"/>
                    <a:pt x="471" y="58"/>
                    <a:pt x="471" y="58"/>
                  </a:cubicBezTo>
                  <a:cubicBezTo>
                    <a:pt x="473" y="59"/>
                    <a:pt x="473" y="60"/>
                    <a:pt x="474" y="61"/>
                  </a:cubicBezTo>
                  <a:cubicBezTo>
                    <a:pt x="475" y="61"/>
                    <a:pt x="475" y="61"/>
                    <a:pt x="476" y="62"/>
                  </a:cubicBezTo>
                  <a:cubicBezTo>
                    <a:pt x="476" y="62"/>
                    <a:pt x="476" y="62"/>
                    <a:pt x="477" y="62"/>
                  </a:cubicBezTo>
                  <a:cubicBezTo>
                    <a:pt x="481" y="66"/>
                    <a:pt x="482" y="73"/>
                    <a:pt x="479" y="77"/>
                  </a:cubicBezTo>
                  <a:cubicBezTo>
                    <a:pt x="476" y="80"/>
                    <a:pt x="473" y="81"/>
                    <a:pt x="470" y="81"/>
                  </a:cubicBezTo>
                  <a:cubicBezTo>
                    <a:pt x="468" y="81"/>
                    <a:pt x="466" y="80"/>
                    <a:pt x="464" y="79"/>
                  </a:cubicBezTo>
                  <a:cubicBezTo>
                    <a:pt x="463" y="78"/>
                    <a:pt x="462" y="78"/>
                    <a:pt x="461" y="77"/>
                  </a:cubicBezTo>
                  <a:cubicBezTo>
                    <a:pt x="460" y="77"/>
                    <a:pt x="460" y="76"/>
                    <a:pt x="459" y="75"/>
                  </a:cubicBezTo>
                  <a:cubicBezTo>
                    <a:pt x="458" y="75"/>
                    <a:pt x="457" y="74"/>
                    <a:pt x="457" y="74"/>
                  </a:cubicBezTo>
                  <a:cubicBezTo>
                    <a:pt x="456" y="73"/>
                    <a:pt x="455" y="72"/>
                    <a:pt x="454" y="72"/>
                  </a:cubicBezTo>
                  <a:cubicBezTo>
                    <a:pt x="453" y="71"/>
                    <a:pt x="452" y="71"/>
                    <a:pt x="452" y="70"/>
                  </a:cubicBezTo>
                  <a:cubicBezTo>
                    <a:pt x="451" y="69"/>
                    <a:pt x="450" y="69"/>
                    <a:pt x="450" y="68"/>
                  </a:cubicBezTo>
                  <a:cubicBezTo>
                    <a:pt x="449" y="68"/>
                    <a:pt x="448" y="67"/>
                    <a:pt x="447" y="67"/>
                  </a:cubicBezTo>
                  <a:cubicBezTo>
                    <a:pt x="446" y="66"/>
                    <a:pt x="446" y="66"/>
                    <a:pt x="445" y="65"/>
                  </a:cubicBezTo>
                  <a:cubicBezTo>
                    <a:pt x="444" y="65"/>
                    <a:pt x="443" y="64"/>
                    <a:pt x="442" y="64"/>
                  </a:cubicBezTo>
                  <a:cubicBezTo>
                    <a:pt x="442" y="63"/>
                    <a:pt x="441" y="63"/>
                    <a:pt x="440" y="62"/>
                  </a:cubicBezTo>
                  <a:cubicBezTo>
                    <a:pt x="439" y="62"/>
                    <a:pt x="438" y="61"/>
                    <a:pt x="438" y="61"/>
                  </a:cubicBezTo>
                  <a:cubicBezTo>
                    <a:pt x="437" y="60"/>
                    <a:pt x="436" y="60"/>
                    <a:pt x="436" y="59"/>
                  </a:cubicBezTo>
                  <a:cubicBezTo>
                    <a:pt x="435" y="59"/>
                    <a:pt x="434" y="58"/>
                    <a:pt x="433" y="58"/>
                  </a:cubicBezTo>
                  <a:cubicBezTo>
                    <a:pt x="432" y="57"/>
                    <a:pt x="431" y="57"/>
                    <a:pt x="431" y="56"/>
                  </a:cubicBezTo>
                  <a:cubicBezTo>
                    <a:pt x="430" y="56"/>
                    <a:pt x="429" y="55"/>
                    <a:pt x="428" y="55"/>
                  </a:cubicBezTo>
                  <a:cubicBezTo>
                    <a:pt x="427" y="54"/>
                    <a:pt x="427" y="54"/>
                    <a:pt x="426" y="53"/>
                  </a:cubicBezTo>
                  <a:cubicBezTo>
                    <a:pt x="425" y="53"/>
                    <a:pt x="424" y="52"/>
                    <a:pt x="423" y="52"/>
                  </a:cubicBezTo>
                  <a:cubicBezTo>
                    <a:pt x="423" y="52"/>
                    <a:pt x="422" y="52"/>
                    <a:pt x="421" y="51"/>
                  </a:cubicBezTo>
                  <a:cubicBezTo>
                    <a:pt x="420" y="51"/>
                    <a:pt x="419" y="50"/>
                    <a:pt x="418" y="50"/>
                  </a:cubicBezTo>
                  <a:cubicBezTo>
                    <a:pt x="418" y="49"/>
                    <a:pt x="417" y="49"/>
                    <a:pt x="416" y="49"/>
                  </a:cubicBezTo>
                  <a:cubicBezTo>
                    <a:pt x="415" y="48"/>
                    <a:pt x="414" y="48"/>
                    <a:pt x="414" y="47"/>
                  </a:cubicBezTo>
                  <a:cubicBezTo>
                    <a:pt x="413" y="47"/>
                    <a:pt x="413" y="46"/>
                    <a:pt x="412" y="46"/>
                  </a:cubicBezTo>
                  <a:cubicBezTo>
                    <a:pt x="411" y="46"/>
                    <a:pt x="410" y="45"/>
                    <a:pt x="409" y="45"/>
                  </a:cubicBezTo>
                  <a:cubicBezTo>
                    <a:pt x="408" y="44"/>
                    <a:pt x="408" y="44"/>
                    <a:pt x="407" y="44"/>
                  </a:cubicBezTo>
                  <a:cubicBezTo>
                    <a:pt x="406" y="43"/>
                    <a:pt x="405" y="43"/>
                    <a:pt x="404" y="42"/>
                  </a:cubicBezTo>
                  <a:cubicBezTo>
                    <a:pt x="403" y="42"/>
                    <a:pt x="403" y="42"/>
                    <a:pt x="402" y="42"/>
                  </a:cubicBezTo>
                  <a:cubicBezTo>
                    <a:pt x="401" y="41"/>
                    <a:pt x="400" y="41"/>
                    <a:pt x="399" y="40"/>
                  </a:cubicBezTo>
                  <a:cubicBezTo>
                    <a:pt x="399" y="40"/>
                    <a:pt x="398" y="40"/>
                    <a:pt x="397" y="39"/>
                  </a:cubicBezTo>
                  <a:cubicBezTo>
                    <a:pt x="396" y="39"/>
                    <a:pt x="395" y="39"/>
                    <a:pt x="394" y="39"/>
                  </a:cubicBezTo>
                  <a:cubicBezTo>
                    <a:pt x="394" y="38"/>
                    <a:pt x="393" y="38"/>
                    <a:pt x="392" y="38"/>
                  </a:cubicBezTo>
                  <a:cubicBezTo>
                    <a:pt x="391" y="37"/>
                    <a:pt x="391" y="37"/>
                    <a:pt x="390" y="37"/>
                  </a:cubicBezTo>
                  <a:cubicBezTo>
                    <a:pt x="389" y="36"/>
                    <a:pt x="388" y="36"/>
                    <a:pt x="388" y="36"/>
                  </a:cubicBezTo>
                  <a:cubicBezTo>
                    <a:pt x="387" y="36"/>
                    <a:pt x="386" y="35"/>
                    <a:pt x="384" y="35"/>
                  </a:cubicBezTo>
                  <a:cubicBezTo>
                    <a:pt x="384" y="35"/>
                    <a:pt x="383" y="34"/>
                    <a:pt x="383" y="34"/>
                  </a:cubicBezTo>
                  <a:cubicBezTo>
                    <a:pt x="381" y="34"/>
                    <a:pt x="380" y="33"/>
                    <a:pt x="379" y="33"/>
                  </a:cubicBezTo>
                  <a:cubicBezTo>
                    <a:pt x="379" y="33"/>
                    <a:pt x="379" y="33"/>
                    <a:pt x="378" y="32"/>
                  </a:cubicBezTo>
                  <a:cubicBezTo>
                    <a:pt x="377" y="32"/>
                    <a:pt x="376" y="32"/>
                    <a:pt x="375" y="31"/>
                  </a:cubicBezTo>
                  <a:cubicBezTo>
                    <a:pt x="374" y="31"/>
                    <a:pt x="373" y="31"/>
                    <a:pt x="373" y="31"/>
                  </a:cubicBezTo>
                  <a:cubicBezTo>
                    <a:pt x="372" y="31"/>
                    <a:pt x="371" y="30"/>
                    <a:pt x="370" y="30"/>
                  </a:cubicBezTo>
                  <a:cubicBezTo>
                    <a:pt x="369" y="30"/>
                    <a:pt x="368" y="30"/>
                    <a:pt x="368" y="29"/>
                  </a:cubicBezTo>
                  <a:cubicBezTo>
                    <a:pt x="367" y="29"/>
                    <a:pt x="366" y="29"/>
                    <a:pt x="365" y="29"/>
                  </a:cubicBezTo>
                  <a:cubicBezTo>
                    <a:pt x="364" y="28"/>
                    <a:pt x="364" y="28"/>
                    <a:pt x="363" y="28"/>
                  </a:cubicBezTo>
                  <a:cubicBezTo>
                    <a:pt x="362" y="28"/>
                    <a:pt x="361" y="28"/>
                    <a:pt x="360" y="27"/>
                  </a:cubicBezTo>
                  <a:cubicBezTo>
                    <a:pt x="359" y="27"/>
                    <a:pt x="358" y="27"/>
                    <a:pt x="358" y="27"/>
                  </a:cubicBezTo>
                  <a:cubicBezTo>
                    <a:pt x="357" y="27"/>
                    <a:pt x="356" y="26"/>
                    <a:pt x="355" y="26"/>
                  </a:cubicBezTo>
                  <a:cubicBezTo>
                    <a:pt x="354" y="26"/>
                    <a:pt x="354" y="26"/>
                    <a:pt x="353" y="26"/>
                  </a:cubicBezTo>
                  <a:cubicBezTo>
                    <a:pt x="352" y="26"/>
                    <a:pt x="351" y="26"/>
                    <a:pt x="350" y="26"/>
                  </a:cubicBezTo>
                  <a:cubicBezTo>
                    <a:pt x="349" y="25"/>
                    <a:pt x="349" y="25"/>
                    <a:pt x="348" y="25"/>
                  </a:cubicBezTo>
                  <a:cubicBezTo>
                    <a:pt x="347" y="25"/>
                    <a:pt x="346" y="25"/>
                    <a:pt x="345" y="25"/>
                  </a:cubicBezTo>
                  <a:cubicBezTo>
                    <a:pt x="344" y="25"/>
                    <a:pt x="343" y="24"/>
                    <a:pt x="343" y="24"/>
                  </a:cubicBezTo>
                  <a:cubicBezTo>
                    <a:pt x="342" y="24"/>
                    <a:pt x="341" y="24"/>
                    <a:pt x="340" y="24"/>
                  </a:cubicBezTo>
                  <a:cubicBezTo>
                    <a:pt x="339" y="24"/>
                    <a:pt x="339" y="24"/>
                    <a:pt x="338" y="24"/>
                  </a:cubicBezTo>
                  <a:cubicBezTo>
                    <a:pt x="337" y="23"/>
                    <a:pt x="336" y="23"/>
                    <a:pt x="335" y="23"/>
                  </a:cubicBezTo>
                  <a:cubicBezTo>
                    <a:pt x="334" y="23"/>
                    <a:pt x="334" y="23"/>
                    <a:pt x="333" y="23"/>
                  </a:cubicBezTo>
                  <a:cubicBezTo>
                    <a:pt x="332" y="23"/>
                    <a:pt x="331" y="23"/>
                    <a:pt x="330" y="23"/>
                  </a:cubicBezTo>
                  <a:cubicBezTo>
                    <a:pt x="330" y="23"/>
                    <a:pt x="329" y="23"/>
                    <a:pt x="328" y="22"/>
                  </a:cubicBezTo>
                  <a:cubicBezTo>
                    <a:pt x="327" y="22"/>
                    <a:pt x="326" y="22"/>
                    <a:pt x="325" y="22"/>
                  </a:cubicBezTo>
                  <a:cubicBezTo>
                    <a:pt x="324" y="22"/>
                    <a:pt x="324" y="22"/>
                    <a:pt x="323" y="22"/>
                  </a:cubicBezTo>
                  <a:cubicBezTo>
                    <a:pt x="322" y="22"/>
                    <a:pt x="321" y="22"/>
                    <a:pt x="320" y="22"/>
                  </a:cubicBezTo>
                  <a:cubicBezTo>
                    <a:pt x="320" y="22"/>
                    <a:pt x="319" y="22"/>
                    <a:pt x="318" y="22"/>
                  </a:cubicBezTo>
                  <a:cubicBezTo>
                    <a:pt x="317" y="22"/>
                    <a:pt x="316" y="22"/>
                    <a:pt x="315" y="22"/>
                  </a:cubicBezTo>
                  <a:cubicBezTo>
                    <a:pt x="314" y="22"/>
                    <a:pt x="314" y="22"/>
                    <a:pt x="313" y="22"/>
                  </a:cubicBezTo>
                  <a:cubicBezTo>
                    <a:pt x="312" y="22"/>
                    <a:pt x="311" y="22"/>
                    <a:pt x="310" y="22"/>
                  </a:cubicBezTo>
                  <a:cubicBezTo>
                    <a:pt x="309" y="22"/>
                    <a:pt x="309" y="22"/>
                    <a:pt x="308" y="22"/>
                  </a:cubicBezTo>
                  <a:cubicBezTo>
                    <a:pt x="307" y="22"/>
                    <a:pt x="306" y="22"/>
                    <a:pt x="305" y="22"/>
                  </a:cubicBezTo>
                  <a:cubicBezTo>
                    <a:pt x="305" y="22"/>
                    <a:pt x="304" y="22"/>
                    <a:pt x="303" y="22"/>
                  </a:cubicBezTo>
                  <a:cubicBezTo>
                    <a:pt x="302" y="22"/>
                    <a:pt x="301" y="22"/>
                    <a:pt x="300" y="22"/>
                  </a:cubicBezTo>
                  <a:cubicBezTo>
                    <a:pt x="299" y="22"/>
                    <a:pt x="299" y="22"/>
                    <a:pt x="298" y="22"/>
                  </a:cubicBezTo>
                  <a:cubicBezTo>
                    <a:pt x="297" y="22"/>
                    <a:pt x="296" y="22"/>
                    <a:pt x="295" y="22"/>
                  </a:cubicBezTo>
                  <a:cubicBezTo>
                    <a:pt x="295" y="22"/>
                    <a:pt x="294" y="22"/>
                    <a:pt x="293" y="22"/>
                  </a:cubicBezTo>
                  <a:cubicBezTo>
                    <a:pt x="292" y="22"/>
                    <a:pt x="291" y="22"/>
                    <a:pt x="290" y="22"/>
                  </a:cubicBezTo>
                  <a:cubicBezTo>
                    <a:pt x="289" y="22"/>
                    <a:pt x="289" y="22"/>
                    <a:pt x="288" y="22"/>
                  </a:cubicBezTo>
                  <a:cubicBezTo>
                    <a:pt x="287" y="23"/>
                    <a:pt x="286" y="23"/>
                    <a:pt x="285" y="23"/>
                  </a:cubicBezTo>
                  <a:cubicBezTo>
                    <a:pt x="284" y="23"/>
                    <a:pt x="284" y="23"/>
                    <a:pt x="283" y="23"/>
                  </a:cubicBezTo>
                  <a:cubicBezTo>
                    <a:pt x="282" y="23"/>
                    <a:pt x="281" y="23"/>
                    <a:pt x="280" y="23"/>
                  </a:cubicBezTo>
                  <a:cubicBezTo>
                    <a:pt x="280" y="23"/>
                    <a:pt x="279" y="23"/>
                    <a:pt x="278" y="24"/>
                  </a:cubicBezTo>
                  <a:cubicBezTo>
                    <a:pt x="277" y="24"/>
                    <a:pt x="276" y="24"/>
                    <a:pt x="275" y="24"/>
                  </a:cubicBezTo>
                  <a:cubicBezTo>
                    <a:pt x="274" y="24"/>
                    <a:pt x="274" y="24"/>
                    <a:pt x="273" y="24"/>
                  </a:cubicBezTo>
                  <a:cubicBezTo>
                    <a:pt x="272" y="24"/>
                    <a:pt x="271" y="25"/>
                    <a:pt x="270" y="25"/>
                  </a:cubicBezTo>
                  <a:cubicBezTo>
                    <a:pt x="270" y="25"/>
                    <a:pt x="269" y="25"/>
                    <a:pt x="268" y="25"/>
                  </a:cubicBezTo>
                  <a:cubicBezTo>
                    <a:pt x="267" y="25"/>
                    <a:pt x="266" y="26"/>
                    <a:pt x="265" y="26"/>
                  </a:cubicBezTo>
                  <a:cubicBezTo>
                    <a:pt x="265" y="26"/>
                    <a:pt x="264" y="26"/>
                    <a:pt x="263" y="26"/>
                  </a:cubicBezTo>
                  <a:cubicBezTo>
                    <a:pt x="262" y="26"/>
                    <a:pt x="261" y="26"/>
                    <a:pt x="261" y="26"/>
                  </a:cubicBezTo>
                  <a:cubicBezTo>
                    <a:pt x="260" y="26"/>
                    <a:pt x="259" y="27"/>
                    <a:pt x="258" y="27"/>
                  </a:cubicBezTo>
                  <a:cubicBezTo>
                    <a:pt x="257" y="27"/>
                    <a:pt x="256" y="27"/>
                    <a:pt x="255" y="27"/>
                  </a:cubicBezTo>
                  <a:cubicBezTo>
                    <a:pt x="255" y="28"/>
                    <a:pt x="254" y="28"/>
                    <a:pt x="253" y="28"/>
                  </a:cubicBezTo>
                  <a:cubicBezTo>
                    <a:pt x="252" y="28"/>
                    <a:pt x="251" y="29"/>
                    <a:pt x="250" y="29"/>
                  </a:cubicBezTo>
                  <a:cubicBezTo>
                    <a:pt x="250" y="29"/>
                    <a:pt x="249" y="29"/>
                    <a:pt x="249" y="29"/>
                  </a:cubicBezTo>
                  <a:cubicBezTo>
                    <a:pt x="248" y="30"/>
                    <a:pt x="247" y="30"/>
                    <a:pt x="246" y="30"/>
                  </a:cubicBezTo>
                  <a:cubicBezTo>
                    <a:pt x="245" y="30"/>
                    <a:pt x="244" y="31"/>
                    <a:pt x="243" y="31"/>
                  </a:cubicBezTo>
                  <a:cubicBezTo>
                    <a:pt x="242" y="31"/>
                    <a:pt x="241" y="31"/>
                    <a:pt x="241" y="32"/>
                  </a:cubicBezTo>
                  <a:cubicBezTo>
                    <a:pt x="240" y="32"/>
                    <a:pt x="239" y="32"/>
                    <a:pt x="238" y="32"/>
                  </a:cubicBezTo>
                  <a:cubicBezTo>
                    <a:pt x="237" y="33"/>
                    <a:pt x="237" y="33"/>
                    <a:pt x="236" y="33"/>
                  </a:cubicBezTo>
                  <a:cubicBezTo>
                    <a:pt x="235" y="34"/>
                    <a:pt x="234" y="34"/>
                    <a:pt x="234" y="34"/>
                  </a:cubicBezTo>
                  <a:cubicBezTo>
                    <a:pt x="233" y="34"/>
                    <a:pt x="232" y="35"/>
                    <a:pt x="231" y="35"/>
                  </a:cubicBezTo>
                  <a:cubicBezTo>
                    <a:pt x="230" y="35"/>
                    <a:pt x="229" y="36"/>
                    <a:pt x="229" y="36"/>
                  </a:cubicBezTo>
                  <a:cubicBezTo>
                    <a:pt x="228" y="36"/>
                    <a:pt x="227" y="37"/>
                    <a:pt x="226" y="37"/>
                  </a:cubicBezTo>
                  <a:cubicBezTo>
                    <a:pt x="225" y="37"/>
                    <a:pt x="225" y="37"/>
                    <a:pt x="224" y="38"/>
                  </a:cubicBezTo>
                  <a:cubicBezTo>
                    <a:pt x="223" y="38"/>
                    <a:pt x="222" y="39"/>
                    <a:pt x="221" y="39"/>
                  </a:cubicBezTo>
                  <a:cubicBezTo>
                    <a:pt x="220" y="39"/>
                    <a:pt x="220" y="39"/>
                    <a:pt x="219" y="39"/>
                  </a:cubicBezTo>
                  <a:cubicBezTo>
                    <a:pt x="218" y="40"/>
                    <a:pt x="217" y="40"/>
                    <a:pt x="216" y="41"/>
                  </a:cubicBezTo>
                  <a:cubicBezTo>
                    <a:pt x="215" y="41"/>
                    <a:pt x="215" y="41"/>
                    <a:pt x="214" y="41"/>
                  </a:cubicBezTo>
                  <a:cubicBezTo>
                    <a:pt x="213" y="42"/>
                    <a:pt x="212" y="42"/>
                    <a:pt x="211" y="43"/>
                  </a:cubicBezTo>
                  <a:cubicBezTo>
                    <a:pt x="211" y="43"/>
                    <a:pt x="210" y="43"/>
                    <a:pt x="209" y="44"/>
                  </a:cubicBezTo>
                  <a:cubicBezTo>
                    <a:pt x="208" y="44"/>
                    <a:pt x="207" y="45"/>
                    <a:pt x="206" y="45"/>
                  </a:cubicBezTo>
                  <a:cubicBezTo>
                    <a:pt x="206" y="45"/>
                    <a:pt x="205" y="46"/>
                    <a:pt x="204" y="46"/>
                  </a:cubicBezTo>
                  <a:cubicBezTo>
                    <a:pt x="203" y="47"/>
                    <a:pt x="202" y="47"/>
                    <a:pt x="202" y="48"/>
                  </a:cubicBezTo>
                  <a:cubicBezTo>
                    <a:pt x="201" y="48"/>
                    <a:pt x="200" y="48"/>
                    <a:pt x="200" y="49"/>
                  </a:cubicBezTo>
                  <a:cubicBezTo>
                    <a:pt x="199" y="49"/>
                    <a:pt x="198" y="50"/>
                    <a:pt x="197" y="50"/>
                  </a:cubicBezTo>
                  <a:cubicBezTo>
                    <a:pt x="196" y="50"/>
                    <a:pt x="195" y="51"/>
                    <a:pt x="195" y="51"/>
                  </a:cubicBezTo>
                  <a:cubicBezTo>
                    <a:pt x="194" y="52"/>
                    <a:pt x="193" y="52"/>
                    <a:pt x="192" y="52"/>
                  </a:cubicBezTo>
                  <a:cubicBezTo>
                    <a:pt x="191" y="53"/>
                    <a:pt x="191" y="53"/>
                    <a:pt x="190" y="53"/>
                  </a:cubicBezTo>
                  <a:cubicBezTo>
                    <a:pt x="189" y="54"/>
                    <a:pt x="188" y="55"/>
                    <a:pt x="187" y="55"/>
                  </a:cubicBezTo>
                  <a:cubicBezTo>
                    <a:pt x="187" y="55"/>
                    <a:pt x="186" y="56"/>
                    <a:pt x="185" y="56"/>
                  </a:cubicBezTo>
                  <a:cubicBezTo>
                    <a:pt x="184" y="57"/>
                    <a:pt x="183" y="57"/>
                    <a:pt x="182" y="58"/>
                  </a:cubicBezTo>
                  <a:cubicBezTo>
                    <a:pt x="182" y="58"/>
                    <a:pt x="181" y="59"/>
                    <a:pt x="180" y="59"/>
                  </a:cubicBezTo>
                  <a:cubicBezTo>
                    <a:pt x="180" y="60"/>
                    <a:pt x="179" y="60"/>
                    <a:pt x="178" y="61"/>
                  </a:cubicBezTo>
                  <a:cubicBezTo>
                    <a:pt x="177" y="61"/>
                    <a:pt x="177" y="62"/>
                    <a:pt x="176" y="62"/>
                  </a:cubicBezTo>
                  <a:cubicBezTo>
                    <a:pt x="175" y="63"/>
                    <a:pt x="174" y="64"/>
                    <a:pt x="173" y="64"/>
                  </a:cubicBezTo>
                  <a:cubicBezTo>
                    <a:pt x="172" y="65"/>
                    <a:pt x="172" y="65"/>
                    <a:pt x="171" y="65"/>
                  </a:cubicBezTo>
                  <a:cubicBezTo>
                    <a:pt x="170" y="66"/>
                    <a:pt x="169" y="66"/>
                    <a:pt x="168" y="67"/>
                  </a:cubicBezTo>
                  <a:cubicBezTo>
                    <a:pt x="168" y="67"/>
                    <a:pt x="167" y="68"/>
                    <a:pt x="166" y="68"/>
                  </a:cubicBezTo>
                  <a:cubicBezTo>
                    <a:pt x="166" y="69"/>
                    <a:pt x="165" y="70"/>
                    <a:pt x="164" y="70"/>
                  </a:cubicBezTo>
                  <a:cubicBezTo>
                    <a:pt x="163" y="71"/>
                    <a:pt x="163" y="71"/>
                    <a:pt x="162" y="72"/>
                  </a:cubicBezTo>
                  <a:cubicBezTo>
                    <a:pt x="161" y="72"/>
                    <a:pt x="160" y="73"/>
                    <a:pt x="159" y="74"/>
                  </a:cubicBezTo>
                  <a:cubicBezTo>
                    <a:pt x="159" y="74"/>
                    <a:pt x="158" y="75"/>
                    <a:pt x="157" y="75"/>
                  </a:cubicBezTo>
                  <a:cubicBezTo>
                    <a:pt x="156" y="76"/>
                    <a:pt x="155" y="77"/>
                    <a:pt x="154" y="77"/>
                  </a:cubicBezTo>
                  <a:cubicBezTo>
                    <a:pt x="154" y="78"/>
                    <a:pt x="153" y="78"/>
                    <a:pt x="152" y="79"/>
                  </a:cubicBezTo>
                  <a:cubicBezTo>
                    <a:pt x="150" y="80"/>
                    <a:pt x="148" y="81"/>
                    <a:pt x="146" y="81"/>
                  </a:cubicBezTo>
                  <a:cubicBezTo>
                    <a:pt x="143" y="81"/>
                    <a:pt x="140" y="80"/>
                    <a:pt x="137"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nvGrpSpPr>
          <p:cNvPr id="74" name="Group 4">
            <a:extLst>
              <a:ext uri="{FF2B5EF4-FFF2-40B4-BE49-F238E27FC236}">
                <a16:creationId xmlns:a16="http://schemas.microsoft.com/office/drawing/2014/main" id="{4580DC4C-DDE7-401F-B29D-7BACF82F766D}"/>
              </a:ext>
            </a:extLst>
          </p:cNvPr>
          <p:cNvGrpSpPr>
            <a:grpSpLocks noChangeAspect="1"/>
          </p:cNvGrpSpPr>
          <p:nvPr/>
        </p:nvGrpSpPr>
        <p:grpSpPr bwMode="auto">
          <a:xfrm>
            <a:off x="351542" y="3615422"/>
            <a:ext cx="398147" cy="398147"/>
            <a:chOff x="2652" y="972"/>
            <a:chExt cx="2376" cy="2376"/>
          </a:xfrm>
        </p:grpSpPr>
        <p:sp>
          <p:nvSpPr>
            <p:cNvPr id="75" name="AutoShape 3">
              <a:extLst>
                <a:ext uri="{FF2B5EF4-FFF2-40B4-BE49-F238E27FC236}">
                  <a16:creationId xmlns:a16="http://schemas.microsoft.com/office/drawing/2014/main" id="{236A566A-B443-4AB0-9B3A-DCE7373F21FA}"/>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6" name="Freeform 5">
              <a:extLst>
                <a:ext uri="{FF2B5EF4-FFF2-40B4-BE49-F238E27FC236}">
                  <a16:creationId xmlns:a16="http://schemas.microsoft.com/office/drawing/2014/main" id="{6D52AD8F-032F-459E-A911-040050D3D40E}"/>
                </a:ext>
              </a:extLst>
            </p:cNvPr>
            <p:cNvSpPr>
              <a:spLocks noEditPoints="1"/>
            </p:cNvSpPr>
            <p:nvPr/>
          </p:nvSpPr>
          <p:spPr bwMode="auto">
            <a:xfrm>
              <a:off x="2976" y="1322"/>
              <a:ext cx="1733" cy="1650"/>
            </a:xfrm>
            <a:custGeom>
              <a:avLst/>
              <a:gdLst>
                <a:gd name="T0" fmla="*/ 0 w 729"/>
                <a:gd name="T1" fmla="*/ 31 h 694"/>
                <a:gd name="T2" fmla="*/ 0 w 729"/>
                <a:gd name="T3" fmla="*/ 495 h 694"/>
                <a:gd name="T4" fmla="*/ 10 w 729"/>
                <a:gd name="T5" fmla="*/ 505 h 694"/>
                <a:gd name="T6" fmla="*/ 281 w 729"/>
                <a:gd name="T7" fmla="*/ 505 h 694"/>
                <a:gd name="T8" fmla="*/ 291 w 729"/>
                <a:gd name="T9" fmla="*/ 505 h 694"/>
                <a:gd name="T10" fmla="*/ 298 w 729"/>
                <a:gd name="T11" fmla="*/ 512 h 694"/>
                <a:gd name="T12" fmla="*/ 305 w 729"/>
                <a:gd name="T13" fmla="*/ 520 h 694"/>
                <a:gd name="T14" fmla="*/ 453 w 729"/>
                <a:gd name="T15" fmla="*/ 677 h 694"/>
                <a:gd name="T16" fmla="*/ 453 w 729"/>
                <a:gd name="T17" fmla="*/ 678 h 694"/>
                <a:gd name="T18" fmla="*/ 462 w 729"/>
                <a:gd name="T19" fmla="*/ 687 h 694"/>
                <a:gd name="T20" fmla="*/ 479 w 729"/>
                <a:gd name="T21" fmla="*/ 681 h 694"/>
                <a:gd name="T22" fmla="*/ 479 w 729"/>
                <a:gd name="T23" fmla="*/ 529 h 694"/>
                <a:gd name="T24" fmla="*/ 479 w 729"/>
                <a:gd name="T25" fmla="*/ 505 h 694"/>
                <a:gd name="T26" fmla="*/ 503 w 729"/>
                <a:gd name="T27" fmla="*/ 505 h 694"/>
                <a:gd name="T28" fmla="*/ 718 w 729"/>
                <a:gd name="T29" fmla="*/ 505 h 694"/>
                <a:gd name="T30" fmla="*/ 728 w 729"/>
                <a:gd name="T31" fmla="*/ 495 h 694"/>
                <a:gd name="T32" fmla="*/ 729 w 729"/>
                <a:gd name="T33" fmla="*/ 10 h 694"/>
                <a:gd name="T34" fmla="*/ 719 w 729"/>
                <a:gd name="T35" fmla="*/ 0 h 694"/>
                <a:gd name="T36" fmla="*/ 44 w 729"/>
                <a:gd name="T37" fmla="*/ 0 h 694"/>
                <a:gd name="T38" fmla="*/ 10 w 729"/>
                <a:gd name="T39" fmla="*/ 0 h 694"/>
                <a:gd name="T40" fmla="*/ 0 w 729"/>
                <a:gd name="T41" fmla="*/ 10 h 694"/>
                <a:gd name="T42" fmla="*/ 0 w 729"/>
                <a:gd name="T43" fmla="*/ 31 h 694"/>
                <a:gd name="T44" fmla="*/ 511 w 729"/>
                <a:gd name="T45" fmla="*/ 372 h 694"/>
                <a:gd name="T46" fmla="*/ 511 w 729"/>
                <a:gd name="T47" fmla="*/ 406 h 694"/>
                <a:gd name="T48" fmla="*/ 494 w 729"/>
                <a:gd name="T49" fmla="*/ 413 h 694"/>
                <a:gd name="T50" fmla="*/ 477 w 729"/>
                <a:gd name="T51" fmla="*/ 406 h 694"/>
                <a:gd name="T52" fmla="*/ 364 w 729"/>
                <a:gd name="T53" fmla="*/ 295 h 694"/>
                <a:gd name="T54" fmla="*/ 251 w 729"/>
                <a:gd name="T55" fmla="*/ 406 h 694"/>
                <a:gd name="T56" fmla="*/ 234 w 729"/>
                <a:gd name="T57" fmla="*/ 413 h 694"/>
                <a:gd name="T58" fmla="*/ 217 w 729"/>
                <a:gd name="T59" fmla="*/ 406 h 694"/>
                <a:gd name="T60" fmla="*/ 217 w 729"/>
                <a:gd name="T61" fmla="*/ 372 h 694"/>
                <a:gd name="T62" fmla="*/ 330 w 729"/>
                <a:gd name="T63" fmla="*/ 260 h 694"/>
                <a:gd name="T64" fmla="*/ 217 w 729"/>
                <a:gd name="T65" fmla="*/ 149 h 694"/>
                <a:gd name="T66" fmla="*/ 217 w 729"/>
                <a:gd name="T67" fmla="*/ 115 h 694"/>
                <a:gd name="T68" fmla="*/ 251 w 729"/>
                <a:gd name="T69" fmla="*/ 115 h 694"/>
                <a:gd name="T70" fmla="*/ 364 w 729"/>
                <a:gd name="T71" fmla="*/ 226 h 694"/>
                <a:gd name="T72" fmla="*/ 477 w 729"/>
                <a:gd name="T73" fmla="*/ 115 h 694"/>
                <a:gd name="T74" fmla="*/ 511 w 729"/>
                <a:gd name="T75" fmla="*/ 115 h 694"/>
                <a:gd name="T76" fmla="*/ 511 w 729"/>
                <a:gd name="T77" fmla="*/ 149 h 694"/>
                <a:gd name="T78" fmla="*/ 398 w 729"/>
                <a:gd name="T79" fmla="*/ 260 h 694"/>
                <a:gd name="T80" fmla="*/ 511 w 729"/>
                <a:gd name="T81" fmla="*/ 372 h 694"/>
                <a:gd name="T82" fmla="*/ 511 w 729"/>
                <a:gd name="T83" fmla="*/ 37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9" h="694">
                  <a:moveTo>
                    <a:pt x="0" y="31"/>
                  </a:moveTo>
                  <a:cubicBezTo>
                    <a:pt x="0" y="495"/>
                    <a:pt x="0" y="495"/>
                    <a:pt x="0" y="495"/>
                  </a:cubicBezTo>
                  <a:cubicBezTo>
                    <a:pt x="0" y="501"/>
                    <a:pt x="4" y="505"/>
                    <a:pt x="10" y="505"/>
                  </a:cubicBezTo>
                  <a:cubicBezTo>
                    <a:pt x="281" y="505"/>
                    <a:pt x="281" y="505"/>
                    <a:pt x="281" y="505"/>
                  </a:cubicBezTo>
                  <a:cubicBezTo>
                    <a:pt x="291" y="505"/>
                    <a:pt x="291" y="505"/>
                    <a:pt x="291" y="505"/>
                  </a:cubicBezTo>
                  <a:cubicBezTo>
                    <a:pt x="298" y="512"/>
                    <a:pt x="298" y="512"/>
                    <a:pt x="298" y="512"/>
                  </a:cubicBezTo>
                  <a:cubicBezTo>
                    <a:pt x="305" y="520"/>
                    <a:pt x="305" y="520"/>
                    <a:pt x="305" y="520"/>
                  </a:cubicBezTo>
                  <a:cubicBezTo>
                    <a:pt x="356" y="571"/>
                    <a:pt x="412" y="633"/>
                    <a:pt x="453" y="677"/>
                  </a:cubicBezTo>
                  <a:cubicBezTo>
                    <a:pt x="453" y="678"/>
                    <a:pt x="453" y="678"/>
                    <a:pt x="453" y="678"/>
                  </a:cubicBezTo>
                  <a:cubicBezTo>
                    <a:pt x="456" y="681"/>
                    <a:pt x="459" y="684"/>
                    <a:pt x="462" y="687"/>
                  </a:cubicBezTo>
                  <a:cubicBezTo>
                    <a:pt x="468" y="694"/>
                    <a:pt x="479" y="690"/>
                    <a:pt x="479" y="681"/>
                  </a:cubicBezTo>
                  <a:cubicBezTo>
                    <a:pt x="479" y="529"/>
                    <a:pt x="479" y="529"/>
                    <a:pt x="479" y="529"/>
                  </a:cubicBezTo>
                  <a:cubicBezTo>
                    <a:pt x="479" y="505"/>
                    <a:pt x="479" y="505"/>
                    <a:pt x="479" y="505"/>
                  </a:cubicBezTo>
                  <a:cubicBezTo>
                    <a:pt x="503" y="505"/>
                    <a:pt x="503" y="505"/>
                    <a:pt x="503" y="505"/>
                  </a:cubicBezTo>
                  <a:cubicBezTo>
                    <a:pt x="718" y="505"/>
                    <a:pt x="718" y="505"/>
                    <a:pt x="718" y="505"/>
                  </a:cubicBezTo>
                  <a:cubicBezTo>
                    <a:pt x="724" y="505"/>
                    <a:pt x="728" y="501"/>
                    <a:pt x="728" y="495"/>
                  </a:cubicBezTo>
                  <a:cubicBezTo>
                    <a:pt x="729" y="10"/>
                    <a:pt x="729" y="10"/>
                    <a:pt x="729" y="10"/>
                  </a:cubicBezTo>
                  <a:cubicBezTo>
                    <a:pt x="729" y="4"/>
                    <a:pt x="724" y="0"/>
                    <a:pt x="719" y="0"/>
                  </a:cubicBezTo>
                  <a:cubicBezTo>
                    <a:pt x="44" y="0"/>
                    <a:pt x="44" y="0"/>
                    <a:pt x="44" y="0"/>
                  </a:cubicBezTo>
                  <a:cubicBezTo>
                    <a:pt x="10" y="0"/>
                    <a:pt x="10" y="0"/>
                    <a:pt x="10" y="0"/>
                  </a:cubicBezTo>
                  <a:cubicBezTo>
                    <a:pt x="4" y="0"/>
                    <a:pt x="0" y="4"/>
                    <a:pt x="0" y="10"/>
                  </a:cubicBezTo>
                  <a:lnTo>
                    <a:pt x="0" y="31"/>
                  </a:lnTo>
                  <a:close/>
                  <a:moveTo>
                    <a:pt x="511" y="372"/>
                  </a:moveTo>
                  <a:cubicBezTo>
                    <a:pt x="520" y="381"/>
                    <a:pt x="520" y="397"/>
                    <a:pt x="511" y="406"/>
                  </a:cubicBezTo>
                  <a:cubicBezTo>
                    <a:pt x="506" y="411"/>
                    <a:pt x="500" y="413"/>
                    <a:pt x="494" y="413"/>
                  </a:cubicBezTo>
                  <a:cubicBezTo>
                    <a:pt x="487" y="413"/>
                    <a:pt x="481" y="411"/>
                    <a:pt x="477" y="406"/>
                  </a:cubicBezTo>
                  <a:cubicBezTo>
                    <a:pt x="364" y="295"/>
                    <a:pt x="364" y="295"/>
                    <a:pt x="364" y="295"/>
                  </a:cubicBezTo>
                  <a:cubicBezTo>
                    <a:pt x="251" y="406"/>
                    <a:pt x="251" y="406"/>
                    <a:pt x="251" y="406"/>
                  </a:cubicBezTo>
                  <a:cubicBezTo>
                    <a:pt x="247" y="411"/>
                    <a:pt x="241" y="413"/>
                    <a:pt x="234" y="413"/>
                  </a:cubicBezTo>
                  <a:cubicBezTo>
                    <a:pt x="228" y="413"/>
                    <a:pt x="222" y="411"/>
                    <a:pt x="217" y="406"/>
                  </a:cubicBezTo>
                  <a:cubicBezTo>
                    <a:pt x="208" y="397"/>
                    <a:pt x="208" y="381"/>
                    <a:pt x="217" y="372"/>
                  </a:cubicBezTo>
                  <a:cubicBezTo>
                    <a:pt x="330" y="260"/>
                    <a:pt x="330" y="260"/>
                    <a:pt x="330" y="260"/>
                  </a:cubicBezTo>
                  <a:cubicBezTo>
                    <a:pt x="217" y="149"/>
                    <a:pt x="217" y="149"/>
                    <a:pt x="217" y="149"/>
                  </a:cubicBezTo>
                  <a:cubicBezTo>
                    <a:pt x="208" y="140"/>
                    <a:pt x="208" y="124"/>
                    <a:pt x="217" y="115"/>
                  </a:cubicBezTo>
                  <a:cubicBezTo>
                    <a:pt x="226" y="105"/>
                    <a:pt x="242" y="105"/>
                    <a:pt x="251" y="115"/>
                  </a:cubicBezTo>
                  <a:cubicBezTo>
                    <a:pt x="364" y="226"/>
                    <a:pt x="364" y="226"/>
                    <a:pt x="364" y="226"/>
                  </a:cubicBezTo>
                  <a:cubicBezTo>
                    <a:pt x="477" y="115"/>
                    <a:pt x="477" y="115"/>
                    <a:pt x="477" y="115"/>
                  </a:cubicBezTo>
                  <a:cubicBezTo>
                    <a:pt x="486" y="105"/>
                    <a:pt x="502" y="105"/>
                    <a:pt x="511" y="115"/>
                  </a:cubicBezTo>
                  <a:cubicBezTo>
                    <a:pt x="520" y="124"/>
                    <a:pt x="520" y="140"/>
                    <a:pt x="511" y="149"/>
                  </a:cubicBezTo>
                  <a:cubicBezTo>
                    <a:pt x="398" y="260"/>
                    <a:pt x="398" y="260"/>
                    <a:pt x="398" y="260"/>
                  </a:cubicBezTo>
                  <a:cubicBezTo>
                    <a:pt x="511" y="372"/>
                    <a:pt x="511" y="372"/>
                    <a:pt x="511" y="372"/>
                  </a:cubicBezTo>
                  <a:cubicBezTo>
                    <a:pt x="511" y="372"/>
                    <a:pt x="511" y="372"/>
                    <a:pt x="511" y="3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77" name="bcgBugs_MagnifyingGlassSearch">
            <a:extLst>
              <a:ext uri="{FF2B5EF4-FFF2-40B4-BE49-F238E27FC236}">
                <a16:creationId xmlns:a16="http://schemas.microsoft.com/office/drawing/2014/main" id="{CEC99F96-C3DA-4B8B-AC99-7E02A266CD9D}"/>
              </a:ext>
            </a:extLst>
          </p:cNvPr>
          <p:cNvGrpSpPr>
            <a:grpSpLocks noChangeAspect="1"/>
          </p:cNvGrpSpPr>
          <p:nvPr/>
        </p:nvGrpSpPr>
        <p:grpSpPr bwMode="auto">
          <a:xfrm>
            <a:off x="351736" y="2332924"/>
            <a:ext cx="397758" cy="398147"/>
            <a:chOff x="2818" y="1137"/>
            <a:chExt cx="2044" cy="2046"/>
          </a:xfrm>
        </p:grpSpPr>
        <p:sp>
          <p:nvSpPr>
            <p:cNvPr id="78" name="AutoShape 3">
              <a:extLst>
                <a:ext uri="{FF2B5EF4-FFF2-40B4-BE49-F238E27FC236}">
                  <a16:creationId xmlns:a16="http://schemas.microsoft.com/office/drawing/2014/main" id="{F4269AC8-431A-4C94-A748-02F5FA32A209}"/>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9" name="Freeform 5">
              <a:extLst>
                <a:ext uri="{FF2B5EF4-FFF2-40B4-BE49-F238E27FC236}">
                  <a16:creationId xmlns:a16="http://schemas.microsoft.com/office/drawing/2014/main" id="{8165F824-C738-4271-B109-4167A502FD74}"/>
                </a:ext>
              </a:extLst>
            </p:cNvPr>
            <p:cNvSpPr>
              <a:spLocks noEditPoints="1"/>
            </p:cNvSpPr>
            <p:nvPr/>
          </p:nvSpPr>
          <p:spPr bwMode="auto">
            <a:xfrm>
              <a:off x="3047" y="1190"/>
              <a:ext cx="1584" cy="1866"/>
            </a:xfrm>
            <a:custGeom>
              <a:avLst/>
              <a:gdLst>
                <a:gd name="T0" fmla="*/ 763 w 774"/>
                <a:gd name="T1" fmla="*/ 288 h 911"/>
                <a:gd name="T2" fmla="*/ 650 w 774"/>
                <a:gd name="T3" fmla="*/ 96 h 911"/>
                <a:gd name="T4" fmla="*/ 243 w 774"/>
                <a:gd name="T5" fmla="*/ 153 h 911"/>
                <a:gd name="T6" fmla="*/ 187 w 774"/>
                <a:gd name="T7" fmla="*/ 368 h 911"/>
                <a:gd name="T8" fmla="*/ 270 w 774"/>
                <a:gd name="T9" fmla="*/ 535 h 911"/>
                <a:gd name="T10" fmla="*/ 235 w 774"/>
                <a:gd name="T11" fmla="*/ 581 h 911"/>
                <a:gd name="T12" fmla="*/ 217 w 774"/>
                <a:gd name="T13" fmla="*/ 568 h 911"/>
                <a:gd name="T14" fmla="*/ 200 w 774"/>
                <a:gd name="T15" fmla="*/ 563 h 911"/>
                <a:gd name="T16" fmla="*/ 186 w 774"/>
                <a:gd name="T17" fmla="*/ 572 h 911"/>
                <a:gd name="T18" fmla="*/ 18 w 774"/>
                <a:gd name="T19" fmla="*/ 793 h 911"/>
                <a:gd name="T20" fmla="*/ 52 w 774"/>
                <a:gd name="T21" fmla="*/ 887 h 911"/>
                <a:gd name="T22" fmla="*/ 102 w 774"/>
                <a:gd name="T23" fmla="*/ 910 h 911"/>
                <a:gd name="T24" fmla="*/ 114 w 774"/>
                <a:gd name="T25" fmla="*/ 911 h 911"/>
                <a:gd name="T26" fmla="*/ 152 w 774"/>
                <a:gd name="T27" fmla="*/ 894 h 911"/>
                <a:gd name="T28" fmla="*/ 319 w 774"/>
                <a:gd name="T29" fmla="*/ 673 h 911"/>
                <a:gd name="T30" fmla="*/ 315 w 774"/>
                <a:gd name="T31" fmla="*/ 642 h 911"/>
                <a:gd name="T32" fmla="*/ 296 w 774"/>
                <a:gd name="T33" fmla="*/ 628 h 911"/>
                <a:gd name="T34" fmla="*/ 332 w 774"/>
                <a:gd name="T35" fmla="*/ 581 h 911"/>
                <a:gd name="T36" fmla="*/ 474 w 774"/>
                <a:gd name="T37" fmla="*/ 619 h 911"/>
                <a:gd name="T38" fmla="*/ 515 w 774"/>
                <a:gd name="T39" fmla="*/ 616 h 911"/>
                <a:gd name="T40" fmla="*/ 707 w 774"/>
                <a:gd name="T41" fmla="*/ 503 h 911"/>
                <a:gd name="T42" fmla="*/ 763 w 774"/>
                <a:gd name="T43" fmla="*/ 288 h 911"/>
                <a:gd name="T44" fmla="*/ 672 w 774"/>
                <a:gd name="T45" fmla="*/ 477 h 911"/>
                <a:gd name="T46" fmla="*/ 326 w 774"/>
                <a:gd name="T47" fmla="*/ 525 h 911"/>
                <a:gd name="T48" fmla="*/ 278 w 774"/>
                <a:gd name="T49" fmla="*/ 179 h 911"/>
                <a:gd name="T50" fmla="*/ 475 w 774"/>
                <a:gd name="T51" fmla="*/ 81 h 911"/>
                <a:gd name="T52" fmla="*/ 624 w 774"/>
                <a:gd name="T53" fmla="*/ 131 h 911"/>
                <a:gd name="T54" fmla="*/ 719 w 774"/>
                <a:gd name="T55" fmla="*/ 294 h 911"/>
                <a:gd name="T56" fmla="*/ 672 w 774"/>
                <a:gd name="T57" fmla="*/ 477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4" h="911">
                  <a:moveTo>
                    <a:pt x="763" y="288"/>
                  </a:moveTo>
                  <a:cubicBezTo>
                    <a:pt x="752" y="211"/>
                    <a:pt x="712" y="143"/>
                    <a:pt x="650" y="96"/>
                  </a:cubicBezTo>
                  <a:cubicBezTo>
                    <a:pt x="522" y="0"/>
                    <a:pt x="340" y="25"/>
                    <a:pt x="243" y="153"/>
                  </a:cubicBezTo>
                  <a:cubicBezTo>
                    <a:pt x="196" y="215"/>
                    <a:pt x="176" y="291"/>
                    <a:pt x="187" y="368"/>
                  </a:cubicBezTo>
                  <a:cubicBezTo>
                    <a:pt x="196" y="432"/>
                    <a:pt x="225" y="490"/>
                    <a:pt x="270" y="535"/>
                  </a:cubicBezTo>
                  <a:cubicBezTo>
                    <a:pt x="235" y="581"/>
                    <a:pt x="235" y="581"/>
                    <a:pt x="235" y="581"/>
                  </a:cubicBezTo>
                  <a:cubicBezTo>
                    <a:pt x="217" y="568"/>
                    <a:pt x="217" y="568"/>
                    <a:pt x="217" y="568"/>
                  </a:cubicBezTo>
                  <a:cubicBezTo>
                    <a:pt x="212" y="564"/>
                    <a:pt x="206" y="562"/>
                    <a:pt x="200" y="563"/>
                  </a:cubicBezTo>
                  <a:cubicBezTo>
                    <a:pt x="195" y="564"/>
                    <a:pt x="189" y="567"/>
                    <a:pt x="186" y="572"/>
                  </a:cubicBezTo>
                  <a:cubicBezTo>
                    <a:pt x="18" y="793"/>
                    <a:pt x="18" y="793"/>
                    <a:pt x="18" y="793"/>
                  </a:cubicBezTo>
                  <a:cubicBezTo>
                    <a:pt x="0" y="818"/>
                    <a:pt x="14" y="858"/>
                    <a:pt x="52" y="887"/>
                  </a:cubicBezTo>
                  <a:cubicBezTo>
                    <a:pt x="68" y="899"/>
                    <a:pt x="86" y="907"/>
                    <a:pt x="102" y="910"/>
                  </a:cubicBezTo>
                  <a:cubicBezTo>
                    <a:pt x="107" y="910"/>
                    <a:pt x="111" y="911"/>
                    <a:pt x="114" y="911"/>
                  </a:cubicBezTo>
                  <a:cubicBezTo>
                    <a:pt x="130" y="911"/>
                    <a:pt x="144" y="905"/>
                    <a:pt x="152" y="894"/>
                  </a:cubicBezTo>
                  <a:cubicBezTo>
                    <a:pt x="319" y="673"/>
                    <a:pt x="319" y="673"/>
                    <a:pt x="319" y="673"/>
                  </a:cubicBezTo>
                  <a:cubicBezTo>
                    <a:pt x="326" y="664"/>
                    <a:pt x="324" y="650"/>
                    <a:pt x="315" y="642"/>
                  </a:cubicBezTo>
                  <a:cubicBezTo>
                    <a:pt x="296" y="628"/>
                    <a:pt x="296" y="628"/>
                    <a:pt x="296" y="628"/>
                  </a:cubicBezTo>
                  <a:cubicBezTo>
                    <a:pt x="332" y="581"/>
                    <a:pt x="332" y="581"/>
                    <a:pt x="332" y="581"/>
                  </a:cubicBezTo>
                  <a:cubicBezTo>
                    <a:pt x="376" y="606"/>
                    <a:pt x="424" y="619"/>
                    <a:pt x="474" y="619"/>
                  </a:cubicBezTo>
                  <a:cubicBezTo>
                    <a:pt x="488" y="619"/>
                    <a:pt x="501" y="618"/>
                    <a:pt x="515" y="616"/>
                  </a:cubicBezTo>
                  <a:cubicBezTo>
                    <a:pt x="592" y="605"/>
                    <a:pt x="660" y="565"/>
                    <a:pt x="707" y="503"/>
                  </a:cubicBezTo>
                  <a:cubicBezTo>
                    <a:pt x="754" y="441"/>
                    <a:pt x="774" y="365"/>
                    <a:pt x="763" y="288"/>
                  </a:cubicBezTo>
                  <a:close/>
                  <a:moveTo>
                    <a:pt x="672" y="477"/>
                  </a:moveTo>
                  <a:cubicBezTo>
                    <a:pt x="590" y="585"/>
                    <a:pt x="435" y="607"/>
                    <a:pt x="326" y="525"/>
                  </a:cubicBezTo>
                  <a:cubicBezTo>
                    <a:pt x="218" y="443"/>
                    <a:pt x="196" y="288"/>
                    <a:pt x="278" y="179"/>
                  </a:cubicBezTo>
                  <a:cubicBezTo>
                    <a:pt x="327" y="115"/>
                    <a:pt x="401" y="81"/>
                    <a:pt x="475" y="81"/>
                  </a:cubicBezTo>
                  <a:cubicBezTo>
                    <a:pt x="527" y="81"/>
                    <a:pt x="579" y="98"/>
                    <a:pt x="624" y="131"/>
                  </a:cubicBezTo>
                  <a:cubicBezTo>
                    <a:pt x="676" y="171"/>
                    <a:pt x="710" y="229"/>
                    <a:pt x="719" y="294"/>
                  </a:cubicBezTo>
                  <a:cubicBezTo>
                    <a:pt x="728" y="359"/>
                    <a:pt x="712" y="424"/>
                    <a:pt x="672" y="4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25" name="Group 24">
            <a:extLst>
              <a:ext uri="{FF2B5EF4-FFF2-40B4-BE49-F238E27FC236}">
                <a16:creationId xmlns:a16="http://schemas.microsoft.com/office/drawing/2014/main" id="{59DC057B-656B-4EB3-BC69-3042E9280581}"/>
              </a:ext>
            </a:extLst>
          </p:cNvPr>
          <p:cNvGrpSpPr/>
          <p:nvPr/>
        </p:nvGrpSpPr>
        <p:grpSpPr>
          <a:xfrm>
            <a:off x="6039920" y="2891704"/>
            <a:ext cx="5337993" cy="565768"/>
            <a:chOff x="6039920" y="3532953"/>
            <a:chExt cx="5337993" cy="565768"/>
          </a:xfrm>
        </p:grpSpPr>
        <p:sp>
          <p:nvSpPr>
            <p:cNvPr id="102" name="Rectangle 101">
              <a:extLst>
                <a:ext uri="{FF2B5EF4-FFF2-40B4-BE49-F238E27FC236}">
                  <a16:creationId xmlns:a16="http://schemas.microsoft.com/office/drawing/2014/main" id="{3280F687-3190-4974-AB42-9E06422765FB}"/>
                </a:ext>
              </a:extLst>
            </p:cNvPr>
            <p:cNvSpPr/>
            <p:nvPr/>
          </p:nvSpPr>
          <p:spPr>
            <a:xfrm>
              <a:off x="6039920" y="3532953"/>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57" name="Rectangle 56">
              <a:extLst>
                <a:ext uri="{FF2B5EF4-FFF2-40B4-BE49-F238E27FC236}">
                  <a16:creationId xmlns:a16="http://schemas.microsoft.com/office/drawing/2014/main" id="{9C7EFF86-5670-4F60-AB06-D4D0E4BF546B}"/>
                </a:ext>
              </a:extLst>
            </p:cNvPr>
            <p:cNvSpPr/>
            <p:nvPr/>
          </p:nvSpPr>
          <p:spPr>
            <a:xfrm>
              <a:off x="6691936" y="3532953"/>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Specific commitments made by subgrantees to warrant </a:t>
              </a:r>
              <a:r>
                <a:rPr lang="en-US" sz="1400" b="1" dirty="0">
                  <a:solidFill>
                    <a:srgbClr val="164484"/>
                  </a:solidFill>
                </a:rPr>
                <a:t>benefits in selection (e.g., primary criteria)</a:t>
              </a:r>
            </a:p>
          </p:txBody>
        </p:sp>
        <p:grpSp>
          <p:nvGrpSpPr>
            <p:cNvPr id="83" name="Group 82">
              <a:extLst>
                <a:ext uri="{FF2B5EF4-FFF2-40B4-BE49-F238E27FC236}">
                  <a16:creationId xmlns:a16="http://schemas.microsoft.com/office/drawing/2014/main" id="{9D932DC2-7EB2-41D6-836A-8842FA4BA9B9}"/>
                </a:ext>
              </a:extLst>
            </p:cNvPr>
            <p:cNvGrpSpPr>
              <a:grpSpLocks noChangeAspect="1"/>
            </p:cNvGrpSpPr>
            <p:nvPr/>
          </p:nvGrpSpPr>
          <p:grpSpPr>
            <a:xfrm>
              <a:off x="6166855" y="3608552"/>
              <a:ext cx="398147" cy="398147"/>
              <a:chOff x="7324950" y="3200401"/>
              <a:chExt cx="457200" cy="457200"/>
            </a:xfrm>
          </p:grpSpPr>
          <p:sp>
            <p:nvSpPr>
              <p:cNvPr id="84" name="AutoShape 7">
                <a:extLst>
                  <a:ext uri="{FF2B5EF4-FFF2-40B4-BE49-F238E27FC236}">
                    <a16:creationId xmlns:a16="http://schemas.microsoft.com/office/drawing/2014/main" id="{D02F0519-6952-4B40-A75A-B4EDF400BF62}"/>
                  </a:ext>
                </a:extLst>
              </p:cNvPr>
              <p:cNvSpPr>
                <a:spLocks noChangeAspect="1" noChangeArrowheads="1" noTextEdit="1"/>
              </p:cNvSpPr>
              <p:nvPr/>
            </p:nvSpPr>
            <p:spPr bwMode="auto">
              <a:xfrm>
                <a:off x="7324950"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5" name="Freeform 9">
                <a:extLst>
                  <a:ext uri="{FF2B5EF4-FFF2-40B4-BE49-F238E27FC236}">
                    <a16:creationId xmlns:a16="http://schemas.microsoft.com/office/drawing/2014/main" id="{6A9518B1-9545-4F1A-8003-4952AFB001DA}"/>
                  </a:ext>
                </a:extLst>
              </p:cNvPr>
              <p:cNvSpPr>
                <a:spLocks noEditPoints="1"/>
              </p:cNvSpPr>
              <p:nvPr/>
            </p:nvSpPr>
            <p:spPr bwMode="auto">
              <a:xfrm>
                <a:off x="7352467" y="3299307"/>
                <a:ext cx="402744" cy="259965"/>
              </a:xfrm>
              <a:custGeom>
                <a:avLst/>
                <a:gdLst>
                  <a:gd name="T0" fmla="*/ 254 w 880"/>
                  <a:gd name="T1" fmla="*/ 47 h 568"/>
                  <a:gd name="T2" fmla="*/ 254 w 880"/>
                  <a:gd name="T3" fmla="*/ 545 h 568"/>
                  <a:gd name="T4" fmla="*/ 207 w 880"/>
                  <a:gd name="T5" fmla="*/ 568 h 568"/>
                  <a:gd name="T6" fmla="*/ 120 w 880"/>
                  <a:gd name="T7" fmla="*/ 568 h 568"/>
                  <a:gd name="T8" fmla="*/ 96 w 880"/>
                  <a:gd name="T9" fmla="*/ 521 h 568"/>
                  <a:gd name="T10" fmla="*/ 72 w 880"/>
                  <a:gd name="T11" fmla="*/ 259 h 568"/>
                  <a:gd name="T12" fmla="*/ 23 w 880"/>
                  <a:gd name="T13" fmla="*/ 285 h 568"/>
                  <a:gd name="T14" fmla="*/ 0 w 880"/>
                  <a:gd name="T15" fmla="*/ 262 h 568"/>
                  <a:gd name="T16" fmla="*/ 0 w 880"/>
                  <a:gd name="T17" fmla="*/ 159 h 568"/>
                  <a:gd name="T18" fmla="*/ 13 w 880"/>
                  <a:gd name="T19" fmla="*/ 124 h 568"/>
                  <a:gd name="T20" fmla="*/ 96 w 880"/>
                  <a:gd name="T21" fmla="*/ 72 h 568"/>
                  <a:gd name="T22" fmla="*/ 158 w 880"/>
                  <a:gd name="T23" fmla="*/ 9 h 568"/>
                  <a:gd name="T24" fmla="*/ 188 w 880"/>
                  <a:gd name="T25" fmla="*/ 0 h 568"/>
                  <a:gd name="T26" fmla="*/ 231 w 880"/>
                  <a:gd name="T27" fmla="*/ 0 h 568"/>
                  <a:gd name="T28" fmla="*/ 855 w 880"/>
                  <a:gd name="T29" fmla="*/ 302 h 568"/>
                  <a:gd name="T30" fmla="*/ 845 w 880"/>
                  <a:gd name="T31" fmla="*/ 260 h 568"/>
                  <a:gd name="T32" fmla="*/ 827 w 880"/>
                  <a:gd name="T33" fmla="*/ 103 h 568"/>
                  <a:gd name="T34" fmla="*/ 630 w 880"/>
                  <a:gd name="T35" fmla="*/ 112 h 568"/>
                  <a:gd name="T36" fmla="*/ 652 w 880"/>
                  <a:gd name="T37" fmla="*/ 175 h 568"/>
                  <a:gd name="T38" fmla="*/ 672 w 880"/>
                  <a:gd name="T39" fmla="*/ 186 h 568"/>
                  <a:gd name="T40" fmla="*/ 726 w 880"/>
                  <a:gd name="T41" fmla="*/ 163 h 568"/>
                  <a:gd name="T42" fmla="*/ 722 w 880"/>
                  <a:gd name="T43" fmla="*/ 235 h 568"/>
                  <a:gd name="T44" fmla="*/ 696 w 880"/>
                  <a:gd name="T45" fmla="*/ 259 h 568"/>
                  <a:gd name="T46" fmla="*/ 720 w 880"/>
                  <a:gd name="T47" fmla="*/ 325 h 568"/>
                  <a:gd name="T48" fmla="*/ 764 w 880"/>
                  <a:gd name="T49" fmla="*/ 339 h 568"/>
                  <a:gd name="T50" fmla="*/ 728 w 880"/>
                  <a:gd name="T51" fmla="*/ 423 h 568"/>
                  <a:gd name="T52" fmla="*/ 664 w 880"/>
                  <a:gd name="T53" fmla="*/ 394 h 568"/>
                  <a:gd name="T54" fmla="*/ 644 w 880"/>
                  <a:gd name="T55" fmla="*/ 405 h 568"/>
                  <a:gd name="T56" fmla="*/ 623 w 880"/>
                  <a:gd name="T57" fmla="*/ 476 h 568"/>
                  <a:gd name="T58" fmla="*/ 728 w 880"/>
                  <a:gd name="T59" fmla="*/ 514 h 568"/>
                  <a:gd name="T60" fmla="*/ 880 w 880"/>
                  <a:gd name="T61" fmla="*/ 379 h 568"/>
                  <a:gd name="T62" fmla="*/ 566 w 880"/>
                  <a:gd name="T63" fmla="*/ 409 h 568"/>
                  <a:gd name="T64" fmla="*/ 522 w 880"/>
                  <a:gd name="T65" fmla="*/ 308 h 568"/>
                  <a:gd name="T66" fmla="*/ 527 w 880"/>
                  <a:gd name="T67" fmla="*/ 96 h 568"/>
                  <a:gd name="T68" fmla="*/ 351 w 880"/>
                  <a:gd name="T69" fmla="*/ 83 h 568"/>
                  <a:gd name="T70" fmla="*/ 313 w 880"/>
                  <a:gd name="T71" fmla="*/ 163 h 568"/>
                  <a:gd name="T72" fmla="*/ 362 w 880"/>
                  <a:gd name="T73" fmla="*/ 196 h 568"/>
                  <a:gd name="T74" fmla="*/ 382 w 880"/>
                  <a:gd name="T75" fmla="*/ 183 h 568"/>
                  <a:gd name="T76" fmla="*/ 428 w 880"/>
                  <a:gd name="T77" fmla="*/ 157 h 568"/>
                  <a:gd name="T78" fmla="*/ 431 w 880"/>
                  <a:gd name="T79" fmla="*/ 272 h 568"/>
                  <a:gd name="T80" fmla="*/ 307 w 880"/>
                  <a:gd name="T81" fmla="*/ 469 h 568"/>
                  <a:gd name="T82" fmla="*/ 331 w 880"/>
                  <a:gd name="T83" fmla="*/ 503 h 568"/>
                  <a:gd name="T84" fmla="*/ 590 w 880"/>
                  <a:gd name="T85" fmla="*/ 480 h 568"/>
                  <a:gd name="T86" fmla="*/ 566 w 880"/>
                  <a:gd name="T87" fmla="*/ 40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0" h="568">
                    <a:moveTo>
                      <a:pt x="254" y="23"/>
                    </a:moveTo>
                    <a:cubicBezTo>
                      <a:pt x="254" y="23"/>
                      <a:pt x="254" y="23"/>
                      <a:pt x="254" y="47"/>
                    </a:cubicBezTo>
                    <a:cubicBezTo>
                      <a:pt x="254" y="47"/>
                      <a:pt x="254" y="47"/>
                      <a:pt x="254" y="521"/>
                    </a:cubicBezTo>
                    <a:cubicBezTo>
                      <a:pt x="254" y="521"/>
                      <a:pt x="254" y="521"/>
                      <a:pt x="254" y="545"/>
                    </a:cubicBezTo>
                    <a:cubicBezTo>
                      <a:pt x="254" y="557"/>
                      <a:pt x="243" y="568"/>
                      <a:pt x="231" y="568"/>
                    </a:cubicBezTo>
                    <a:cubicBezTo>
                      <a:pt x="231" y="568"/>
                      <a:pt x="231" y="568"/>
                      <a:pt x="207" y="568"/>
                    </a:cubicBezTo>
                    <a:cubicBezTo>
                      <a:pt x="207" y="568"/>
                      <a:pt x="207" y="568"/>
                      <a:pt x="143" y="568"/>
                    </a:cubicBezTo>
                    <a:cubicBezTo>
                      <a:pt x="143" y="568"/>
                      <a:pt x="143" y="568"/>
                      <a:pt x="120" y="568"/>
                    </a:cubicBezTo>
                    <a:cubicBezTo>
                      <a:pt x="106" y="568"/>
                      <a:pt x="96" y="557"/>
                      <a:pt x="96" y="545"/>
                    </a:cubicBezTo>
                    <a:cubicBezTo>
                      <a:pt x="96" y="545"/>
                      <a:pt x="96" y="545"/>
                      <a:pt x="96" y="521"/>
                    </a:cubicBezTo>
                    <a:cubicBezTo>
                      <a:pt x="96" y="521"/>
                      <a:pt x="96" y="521"/>
                      <a:pt x="96" y="244"/>
                    </a:cubicBezTo>
                    <a:cubicBezTo>
                      <a:pt x="96" y="244"/>
                      <a:pt x="96" y="244"/>
                      <a:pt x="72" y="259"/>
                    </a:cubicBezTo>
                    <a:cubicBezTo>
                      <a:pt x="72" y="259"/>
                      <a:pt x="72" y="259"/>
                      <a:pt x="36" y="281"/>
                    </a:cubicBezTo>
                    <a:cubicBezTo>
                      <a:pt x="32" y="284"/>
                      <a:pt x="28" y="285"/>
                      <a:pt x="23" y="285"/>
                    </a:cubicBezTo>
                    <a:cubicBezTo>
                      <a:pt x="20" y="285"/>
                      <a:pt x="16" y="284"/>
                      <a:pt x="12" y="282"/>
                    </a:cubicBezTo>
                    <a:cubicBezTo>
                      <a:pt x="5" y="278"/>
                      <a:pt x="0" y="270"/>
                      <a:pt x="0" y="262"/>
                    </a:cubicBezTo>
                    <a:cubicBezTo>
                      <a:pt x="0" y="262"/>
                      <a:pt x="0" y="262"/>
                      <a:pt x="0" y="219"/>
                    </a:cubicBezTo>
                    <a:cubicBezTo>
                      <a:pt x="0" y="219"/>
                      <a:pt x="0" y="219"/>
                      <a:pt x="0" y="159"/>
                    </a:cubicBezTo>
                    <a:cubicBezTo>
                      <a:pt x="0" y="159"/>
                      <a:pt x="0" y="159"/>
                      <a:pt x="0" y="144"/>
                    </a:cubicBezTo>
                    <a:cubicBezTo>
                      <a:pt x="0" y="136"/>
                      <a:pt x="5" y="127"/>
                      <a:pt x="13" y="124"/>
                    </a:cubicBezTo>
                    <a:cubicBezTo>
                      <a:pt x="13" y="124"/>
                      <a:pt x="13" y="124"/>
                      <a:pt x="26" y="117"/>
                    </a:cubicBezTo>
                    <a:cubicBezTo>
                      <a:pt x="48" y="106"/>
                      <a:pt x="70" y="91"/>
                      <a:pt x="96" y="72"/>
                    </a:cubicBezTo>
                    <a:cubicBezTo>
                      <a:pt x="120" y="52"/>
                      <a:pt x="138" y="35"/>
                      <a:pt x="151" y="18"/>
                    </a:cubicBezTo>
                    <a:cubicBezTo>
                      <a:pt x="151" y="18"/>
                      <a:pt x="151" y="18"/>
                      <a:pt x="158" y="9"/>
                    </a:cubicBezTo>
                    <a:cubicBezTo>
                      <a:pt x="162" y="4"/>
                      <a:pt x="169" y="0"/>
                      <a:pt x="176" y="0"/>
                    </a:cubicBezTo>
                    <a:cubicBezTo>
                      <a:pt x="176" y="0"/>
                      <a:pt x="176" y="0"/>
                      <a:pt x="188" y="0"/>
                    </a:cubicBezTo>
                    <a:cubicBezTo>
                      <a:pt x="188" y="0"/>
                      <a:pt x="188" y="0"/>
                      <a:pt x="207" y="0"/>
                    </a:cubicBezTo>
                    <a:cubicBezTo>
                      <a:pt x="207" y="0"/>
                      <a:pt x="207" y="0"/>
                      <a:pt x="231" y="0"/>
                    </a:cubicBezTo>
                    <a:cubicBezTo>
                      <a:pt x="243" y="0"/>
                      <a:pt x="254" y="11"/>
                      <a:pt x="254" y="23"/>
                    </a:cubicBezTo>
                    <a:close/>
                    <a:moveTo>
                      <a:pt x="855" y="302"/>
                    </a:moveTo>
                    <a:cubicBezTo>
                      <a:pt x="848" y="293"/>
                      <a:pt x="840" y="285"/>
                      <a:pt x="831" y="278"/>
                    </a:cubicBezTo>
                    <a:cubicBezTo>
                      <a:pt x="836" y="272"/>
                      <a:pt x="840" y="267"/>
                      <a:pt x="845" y="260"/>
                    </a:cubicBezTo>
                    <a:cubicBezTo>
                      <a:pt x="860" y="240"/>
                      <a:pt x="867" y="217"/>
                      <a:pt x="867" y="190"/>
                    </a:cubicBezTo>
                    <a:cubicBezTo>
                      <a:pt x="867" y="155"/>
                      <a:pt x="854" y="126"/>
                      <a:pt x="827" y="103"/>
                    </a:cubicBezTo>
                    <a:cubicBezTo>
                      <a:pt x="802" y="82"/>
                      <a:pt x="769" y="71"/>
                      <a:pt x="730" y="71"/>
                    </a:cubicBezTo>
                    <a:cubicBezTo>
                      <a:pt x="685" y="71"/>
                      <a:pt x="651" y="84"/>
                      <a:pt x="630" y="112"/>
                    </a:cubicBezTo>
                    <a:cubicBezTo>
                      <a:pt x="624" y="120"/>
                      <a:pt x="623" y="130"/>
                      <a:pt x="629" y="139"/>
                    </a:cubicBezTo>
                    <a:cubicBezTo>
                      <a:pt x="652" y="175"/>
                      <a:pt x="652" y="175"/>
                      <a:pt x="652" y="175"/>
                    </a:cubicBezTo>
                    <a:cubicBezTo>
                      <a:pt x="656" y="181"/>
                      <a:pt x="663" y="184"/>
                      <a:pt x="670" y="185"/>
                    </a:cubicBezTo>
                    <a:cubicBezTo>
                      <a:pt x="671" y="186"/>
                      <a:pt x="671" y="186"/>
                      <a:pt x="672" y="186"/>
                    </a:cubicBezTo>
                    <a:cubicBezTo>
                      <a:pt x="679" y="186"/>
                      <a:pt x="685" y="182"/>
                      <a:pt x="689" y="178"/>
                    </a:cubicBezTo>
                    <a:cubicBezTo>
                      <a:pt x="698" y="167"/>
                      <a:pt x="710" y="163"/>
                      <a:pt x="726" y="163"/>
                    </a:cubicBezTo>
                    <a:cubicBezTo>
                      <a:pt x="755" y="163"/>
                      <a:pt x="765" y="172"/>
                      <a:pt x="765" y="201"/>
                    </a:cubicBezTo>
                    <a:cubicBezTo>
                      <a:pt x="765" y="218"/>
                      <a:pt x="762" y="235"/>
                      <a:pt x="722" y="235"/>
                    </a:cubicBezTo>
                    <a:cubicBezTo>
                      <a:pt x="720" y="235"/>
                      <a:pt x="720" y="235"/>
                      <a:pt x="720" y="235"/>
                    </a:cubicBezTo>
                    <a:cubicBezTo>
                      <a:pt x="707" y="235"/>
                      <a:pt x="696" y="246"/>
                      <a:pt x="696" y="259"/>
                    </a:cubicBezTo>
                    <a:cubicBezTo>
                      <a:pt x="696" y="302"/>
                      <a:pt x="696" y="302"/>
                      <a:pt x="696" y="302"/>
                    </a:cubicBezTo>
                    <a:cubicBezTo>
                      <a:pt x="696" y="314"/>
                      <a:pt x="707" y="325"/>
                      <a:pt x="720" y="325"/>
                    </a:cubicBezTo>
                    <a:cubicBezTo>
                      <a:pt x="724" y="325"/>
                      <a:pt x="724" y="325"/>
                      <a:pt x="724" y="325"/>
                    </a:cubicBezTo>
                    <a:cubicBezTo>
                      <a:pt x="741" y="325"/>
                      <a:pt x="755" y="329"/>
                      <a:pt x="764" y="339"/>
                    </a:cubicBezTo>
                    <a:cubicBezTo>
                      <a:pt x="774" y="348"/>
                      <a:pt x="778" y="359"/>
                      <a:pt x="778" y="375"/>
                    </a:cubicBezTo>
                    <a:cubicBezTo>
                      <a:pt x="778" y="409"/>
                      <a:pt x="764" y="423"/>
                      <a:pt x="728" y="423"/>
                    </a:cubicBezTo>
                    <a:cubicBezTo>
                      <a:pt x="709" y="423"/>
                      <a:pt x="694" y="416"/>
                      <a:pt x="681" y="402"/>
                    </a:cubicBezTo>
                    <a:cubicBezTo>
                      <a:pt x="677" y="397"/>
                      <a:pt x="670" y="394"/>
                      <a:pt x="664" y="394"/>
                    </a:cubicBezTo>
                    <a:cubicBezTo>
                      <a:pt x="663" y="394"/>
                      <a:pt x="662" y="394"/>
                      <a:pt x="662" y="394"/>
                    </a:cubicBezTo>
                    <a:cubicBezTo>
                      <a:pt x="654" y="395"/>
                      <a:pt x="648" y="399"/>
                      <a:pt x="644" y="405"/>
                    </a:cubicBezTo>
                    <a:cubicBezTo>
                      <a:pt x="618" y="446"/>
                      <a:pt x="618" y="446"/>
                      <a:pt x="618" y="446"/>
                    </a:cubicBezTo>
                    <a:cubicBezTo>
                      <a:pt x="612" y="455"/>
                      <a:pt x="614" y="468"/>
                      <a:pt x="623" y="476"/>
                    </a:cubicBezTo>
                    <a:cubicBezTo>
                      <a:pt x="634" y="486"/>
                      <a:pt x="650" y="496"/>
                      <a:pt x="669" y="503"/>
                    </a:cubicBezTo>
                    <a:cubicBezTo>
                      <a:pt x="688" y="510"/>
                      <a:pt x="708" y="514"/>
                      <a:pt x="728" y="514"/>
                    </a:cubicBezTo>
                    <a:cubicBezTo>
                      <a:pt x="774" y="514"/>
                      <a:pt x="811" y="503"/>
                      <a:pt x="838" y="479"/>
                    </a:cubicBezTo>
                    <a:cubicBezTo>
                      <a:pt x="866" y="456"/>
                      <a:pt x="880" y="421"/>
                      <a:pt x="880" y="379"/>
                    </a:cubicBezTo>
                    <a:cubicBezTo>
                      <a:pt x="880" y="349"/>
                      <a:pt x="872" y="324"/>
                      <a:pt x="855" y="302"/>
                    </a:cubicBezTo>
                    <a:close/>
                    <a:moveTo>
                      <a:pt x="566" y="409"/>
                    </a:moveTo>
                    <a:cubicBezTo>
                      <a:pt x="458" y="409"/>
                      <a:pt x="458" y="409"/>
                      <a:pt x="458" y="409"/>
                    </a:cubicBezTo>
                    <a:cubicBezTo>
                      <a:pt x="522" y="308"/>
                      <a:pt x="522" y="308"/>
                      <a:pt x="522" y="308"/>
                    </a:cubicBezTo>
                    <a:cubicBezTo>
                      <a:pt x="552" y="260"/>
                      <a:pt x="567" y="220"/>
                      <a:pt x="567" y="186"/>
                    </a:cubicBezTo>
                    <a:cubicBezTo>
                      <a:pt x="567" y="148"/>
                      <a:pt x="553" y="118"/>
                      <a:pt x="527" y="96"/>
                    </a:cubicBezTo>
                    <a:cubicBezTo>
                      <a:pt x="502" y="75"/>
                      <a:pt x="468" y="65"/>
                      <a:pt x="426" y="65"/>
                    </a:cubicBezTo>
                    <a:cubicBezTo>
                      <a:pt x="397" y="65"/>
                      <a:pt x="372" y="71"/>
                      <a:pt x="351" y="83"/>
                    </a:cubicBezTo>
                    <a:cubicBezTo>
                      <a:pt x="328" y="96"/>
                      <a:pt x="313" y="114"/>
                      <a:pt x="305" y="137"/>
                    </a:cubicBezTo>
                    <a:cubicBezTo>
                      <a:pt x="302" y="146"/>
                      <a:pt x="305" y="157"/>
                      <a:pt x="313" y="163"/>
                    </a:cubicBezTo>
                    <a:cubicBezTo>
                      <a:pt x="347" y="190"/>
                      <a:pt x="347" y="190"/>
                      <a:pt x="347" y="190"/>
                    </a:cubicBezTo>
                    <a:cubicBezTo>
                      <a:pt x="351" y="194"/>
                      <a:pt x="356" y="196"/>
                      <a:pt x="362" y="196"/>
                    </a:cubicBezTo>
                    <a:cubicBezTo>
                      <a:pt x="363" y="196"/>
                      <a:pt x="365" y="196"/>
                      <a:pt x="366" y="195"/>
                    </a:cubicBezTo>
                    <a:cubicBezTo>
                      <a:pt x="373" y="194"/>
                      <a:pt x="379" y="189"/>
                      <a:pt x="382" y="183"/>
                    </a:cubicBezTo>
                    <a:cubicBezTo>
                      <a:pt x="386" y="175"/>
                      <a:pt x="392" y="170"/>
                      <a:pt x="400" y="164"/>
                    </a:cubicBezTo>
                    <a:cubicBezTo>
                      <a:pt x="409" y="159"/>
                      <a:pt x="418" y="157"/>
                      <a:pt x="428" y="157"/>
                    </a:cubicBezTo>
                    <a:cubicBezTo>
                      <a:pt x="462" y="157"/>
                      <a:pt x="465" y="170"/>
                      <a:pt x="465" y="186"/>
                    </a:cubicBezTo>
                    <a:cubicBezTo>
                      <a:pt x="465" y="209"/>
                      <a:pt x="453" y="237"/>
                      <a:pt x="431" y="272"/>
                    </a:cubicBezTo>
                    <a:cubicBezTo>
                      <a:pt x="311" y="456"/>
                      <a:pt x="311" y="456"/>
                      <a:pt x="311" y="456"/>
                    </a:cubicBezTo>
                    <a:cubicBezTo>
                      <a:pt x="308" y="460"/>
                      <a:pt x="307" y="464"/>
                      <a:pt x="307" y="469"/>
                    </a:cubicBezTo>
                    <a:cubicBezTo>
                      <a:pt x="307" y="480"/>
                      <a:pt x="307" y="480"/>
                      <a:pt x="307" y="480"/>
                    </a:cubicBezTo>
                    <a:cubicBezTo>
                      <a:pt x="307" y="493"/>
                      <a:pt x="317" y="503"/>
                      <a:pt x="331" y="503"/>
                    </a:cubicBezTo>
                    <a:cubicBezTo>
                      <a:pt x="566" y="503"/>
                      <a:pt x="566" y="503"/>
                      <a:pt x="566" y="503"/>
                    </a:cubicBezTo>
                    <a:cubicBezTo>
                      <a:pt x="579" y="503"/>
                      <a:pt x="590" y="493"/>
                      <a:pt x="590" y="480"/>
                    </a:cubicBezTo>
                    <a:cubicBezTo>
                      <a:pt x="590" y="432"/>
                      <a:pt x="590" y="432"/>
                      <a:pt x="590" y="432"/>
                    </a:cubicBezTo>
                    <a:cubicBezTo>
                      <a:pt x="590" y="419"/>
                      <a:pt x="579" y="409"/>
                      <a:pt x="566" y="4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26" name="Group 25">
            <a:extLst>
              <a:ext uri="{FF2B5EF4-FFF2-40B4-BE49-F238E27FC236}">
                <a16:creationId xmlns:a16="http://schemas.microsoft.com/office/drawing/2014/main" id="{25CBF02A-EA98-483D-B89C-09ED3C595109}"/>
              </a:ext>
            </a:extLst>
          </p:cNvPr>
          <p:cNvGrpSpPr/>
          <p:nvPr/>
        </p:nvGrpSpPr>
        <p:grpSpPr>
          <a:xfrm>
            <a:off x="5896471" y="3480261"/>
            <a:ext cx="5470708" cy="618460"/>
            <a:chOff x="5896471" y="4121509"/>
            <a:chExt cx="5470708" cy="618460"/>
          </a:xfrm>
        </p:grpSpPr>
        <p:sp>
          <p:nvSpPr>
            <p:cNvPr id="127" name="Rectangle 126">
              <a:extLst>
                <a:ext uri="{FF2B5EF4-FFF2-40B4-BE49-F238E27FC236}">
                  <a16:creationId xmlns:a16="http://schemas.microsoft.com/office/drawing/2014/main" id="{CDF2260E-6332-4D85-BDF9-2CBB3AA8E54C}"/>
                </a:ext>
              </a:extLst>
            </p:cNvPr>
            <p:cNvSpPr/>
            <p:nvPr/>
          </p:nvSpPr>
          <p:spPr>
            <a:xfrm>
              <a:off x="6029187" y="4174201"/>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128" name="Rectangle 127">
              <a:extLst>
                <a:ext uri="{FF2B5EF4-FFF2-40B4-BE49-F238E27FC236}">
                  <a16:creationId xmlns:a16="http://schemas.microsoft.com/office/drawing/2014/main" id="{3E268324-2748-452C-B34C-DCEED26BEEAE}"/>
                </a:ext>
              </a:extLst>
            </p:cNvPr>
            <p:cNvSpPr/>
            <p:nvPr/>
          </p:nvSpPr>
          <p:spPr>
            <a:xfrm>
              <a:off x="6681202" y="4174201"/>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b="1" dirty="0">
                  <a:solidFill>
                    <a:srgbClr val="164484"/>
                  </a:solidFill>
                </a:rPr>
                <a:t>Environmental</a:t>
              </a:r>
              <a:r>
                <a:rPr lang="en-US" sz="1400" dirty="0">
                  <a:solidFill>
                    <a:srgbClr val="000000"/>
                  </a:solidFill>
                </a:rPr>
                <a:t> documentation and plan to comply w/ environment and national historic preservation </a:t>
              </a:r>
              <a:r>
                <a:rPr lang="en-US" sz="1400" dirty="0" err="1">
                  <a:solidFill>
                    <a:srgbClr val="000000"/>
                  </a:solidFill>
                </a:rPr>
                <a:t>reqs</a:t>
              </a:r>
              <a:endParaRPr lang="en-US" sz="1400" dirty="0">
                <a:solidFill>
                  <a:srgbClr val="000000"/>
                </a:solidFill>
              </a:endParaRPr>
            </a:p>
          </p:txBody>
        </p:sp>
        <p:grpSp>
          <p:nvGrpSpPr>
            <p:cNvPr id="132" name="Group 131">
              <a:extLst>
                <a:ext uri="{FF2B5EF4-FFF2-40B4-BE49-F238E27FC236}">
                  <a16:creationId xmlns:a16="http://schemas.microsoft.com/office/drawing/2014/main" id="{9F16BB9F-DE0B-4955-A1DB-9E6548C228D1}"/>
                </a:ext>
              </a:extLst>
            </p:cNvPr>
            <p:cNvGrpSpPr>
              <a:grpSpLocks noChangeAspect="1"/>
            </p:cNvGrpSpPr>
            <p:nvPr/>
          </p:nvGrpSpPr>
          <p:grpSpPr>
            <a:xfrm>
              <a:off x="5896471" y="4121509"/>
              <a:ext cx="267269" cy="267269"/>
              <a:chOff x="1854516" y="3463925"/>
              <a:chExt cx="269875" cy="269875"/>
            </a:xfrm>
          </p:grpSpPr>
          <p:sp>
            <p:nvSpPr>
              <p:cNvPr id="133" name="Oval 14">
                <a:extLst>
                  <a:ext uri="{FF2B5EF4-FFF2-40B4-BE49-F238E27FC236}">
                    <a16:creationId xmlns:a16="http://schemas.microsoft.com/office/drawing/2014/main" id="{0695C359-63B4-4AB7-8C87-A880F7C97BAA}"/>
                  </a:ext>
                </a:extLst>
              </p:cNvPr>
              <p:cNvSpPr>
                <a:spLocks noChangeArrowheads="1"/>
              </p:cNvSpPr>
              <p:nvPr/>
            </p:nvSpPr>
            <p:spPr bwMode="auto">
              <a:xfrm>
                <a:off x="1854516" y="3463925"/>
                <a:ext cx="269875" cy="269875"/>
              </a:xfrm>
              <a:prstGeom prst="ellipse">
                <a:avLst/>
              </a:prstGeom>
              <a:solidFill>
                <a:schemeClr val="bg1"/>
              </a:solidFill>
              <a:ln w="9525" cap="flat" cmpd="sng" algn="ctr">
                <a:solidFill>
                  <a:srgbClr val="0A316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600" dirty="0">
                  <a:solidFill>
                    <a:schemeClr val="bg1"/>
                  </a:solidFill>
                </a:endParaRPr>
              </a:p>
            </p:txBody>
          </p:sp>
          <p:sp>
            <p:nvSpPr>
              <p:cNvPr id="134" name="Freeform 15">
                <a:extLst>
                  <a:ext uri="{FF2B5EF4-FFF2-40B4-BE49-F238E27FC236}">
                    <a16:creationId xmlns:a16="http://schemas.microsoft.com/office/drawing/2014/main" id="{F28A8369-F2C5-4C6C-9563-C54CDAD88E77}"/>
                  </a:ext>
                </a:extLst>
              </p:cNvPr>
              <p:cNvSpPr>
                <a:spLocks noEditPoints="1"/>
              </p:cNvSpPr>
              <p:nvPr/>
            </p:nvSpPr>
            <p:spPr bwMode="auto">
              <a:xfrm>
                <a:off x="1911666"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endParaRPr>
              </a:p>
            </p:txBody>
          </p:sp>
        </p:grpSp>
        <p:grpSp>
          <p:nvGrpSpPr>
            <p:cNvPr id="136" name="Group 135">
              <a:extLst>
                <a:ext uri="{FF2B5EF4-FFF2-40B4-BE49-F238E27FC236}">
                  <a16:creationId xmlns:a16="http://schemas.microsoft.com/office/drawing/2014/main" id="{48DD99A4-C81B-47EE-BFAD-65BF91C3F5A5}"/>
                </a:ext>
              </a:extLst>
            </p:cNvPr>
            <p:cNvGrpSpPr>
              <a:grpSpLocks noChangeAspect="1"/>
            </p:cNvGrpSpPr>
            <p:nvPr/>
          </p:nvGrpSpPr>
          <p:grpSpPr>
            <a:xfrm>
              <a:off x="6155929" y="4258011"/>
              <a:ext cx="398531" cy="398147"/>
              <a:chOff x="5272881" y="2606675"/>
              <a:chExt cx="1646238" cy="1644650"/>
            </a:xfrm>
          </p:grpSpPr>
          <p:sp>
            <p:nvSpPr>
              <p:cNvPr id="137" name="AutoShape 3">
                <a:extLst>
                  <a:ext uri="{FF2B5EF4-FFF2-40B4-BE49-F238E27FC236}">
                    <a16:creationId xmlns:a16="http://schemas.microsoft.com/office/drawing/2014/main" id="{F5388DEC-D085-40C5-914D-3BF1874C3B18}"/>
                  </a:ext>
                </a:extLst>
              </p:cNvPr>
              <p:cNvSpPr>
                <a:spLocks noChangeAspect="1" noChangeArrowheads="1" noTextEdit="1"/>
              </p:cNvSpPr>
              <p:nvPr/>
            </p:nvSpPr>
            <p:spPr bwMode="auto">
              <a:xfrm>
                <a:off x="5272881"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38" name="Freeform 8">
                <a:extLst>
                  <a:ext uri="{FF2B5EF4-FFF2-40B4-BE49-F238E27FC236}">
                    <a16:creationId xmlns:a16="http://schemas.microsoft.com/office/drawing/2014/main" id="{65A5A1BD-25C5-483C-BA1E-43A5747953A6}"/>
                  </a:ext>
                </a:extLst>
              </p:cNvPr>
              <p:cNvSpPr>
                <a:spLocks/>
              </p:cNvSpPr>
              <p:nvPr/>
            </p:nvSpPr>
            <p:spPr bwMode="auto">
              <a:xfrm>
                <a:off x="5537993" y="2881312"/>
                <a:ext cx="1123838" cy="1125538"/>
              </a:xfrm>
              <a:custGeom>
                <a:avLst/>
                <a:gdLst>
                  <a:gd name="connsiteX0" fmla="*/ 409739 w 1123838"/>
                  <a:gd name="connsiteY0" fmla="*/ 615791 h 1125538"/>
                  <a:gd name="connsiteX1" fmla="*/ 326138 w 1123838"/>
                  <a:gd name="connsiteY1" fmla="*/ 635801 h 1125538"/>
                  <a:gd name="connsiteX2" fmla="*/ 31750 w 1123838"/>
                  <a:gd name="connsiteY2" fmla="*/ 803020 h 1125538"/>
                  <a:gd name="connsiteX3" fmla="*/ 31750 w 1123838"/>
                  <a:gd name="connsiteY3" fmla="*/ 1087437 h 1125538"/>
                  <a:gd name="connsiteX4" fmla="*/ 368296 w 1123838"/>
                  <a:gd name="connsiteY4" fmla="*/ 957377 h 1125538"/>
                  <a:gd name="connsiteX5" fmla="*/ 419028 w 1123838"/>
                  <a:gd name="connsiteY5" fmla="*/ 949516 h 1125538"/>
                  <a:gd name="connsiteX6" fmla="*/ 568366 w 1123838"/>
                  <a:gd name="connsiteY6" fmla="*/ 960236 h 1125538"/>
                  <a:gd name="connsiteX7" fmla="*/ 797017 w 1123838"/>
                  <a:gd name="connsiteY7" fmla="*/ 933795 h 1125538"/>
                  <a:gd name="connsiteX8" fmla="*/ 1047818 w 1123838"/>
                  <a:gd name="connsiteY8" fmla="*/ 767290 h 1125538"/>
                  <a:gd name="connsiteX9" fmla="*/ 1079972 w 1123838"/>
                  <a:gd name="connsiteY9" fmla="*/ 730130 h 1125538"/>
                  <a:gd name="connsiteX10" fmla="*/ 1074971 w 1123838"/>
                  <a:gd name="connsiteY10" fmla="*/ 655810 h 1125538"/>
                  <a:gd name="connsiteX11" fmla="*/ 1036386 w 1123838"/>
                  <a:gd name="connsiteY11" fmla="*/ 642232 h 1125538"/>
                  <a:gd name="connsiteX12" fmla="*/ 999230 w 1123838"/>
                  <a:gd name="connsiteY12" fmla="*/ 660097 h 1125538"/>
                  <a:gd name="connsiteX13" fmla="*/ 951356 w 1123838"/>
                  <a:gd name="connsiteY13" fmla="*/ 713694 h 1125538"/>
                  <a:gd name="connsiteX14" fmla="*/ 805591 w 1123838"/>
                  <a:gd name="connsiteY14" fmla="*/ 805164 h 1125538"/>
                  <a:gd name="connsiteX15" fmla="*/ 608380 w 1123838"/>
                  <a:gd name="connsiteY15" fmla="*/ 794445 h 1125538"/>
                  <a:gd name="connsiteX16" fmla="*/ 553360 w 1123838"/>
                  <a:gd name="connsiteY16" fmla="*/ 772292 h 1125538"/>
                  <a:gd name="connsiteX17" fmla="*/ 544071 w 1123838"/>
                  <a:gd name="connsiteY17" fmla="*/ 755856 h 1125538"/>
                  <a:gd name="connsiteX18" fmla="*/ 557648 w 1123838"/>
                  <a:gd name="connsiteY18" fmla="*/ 742278 h 1125538"/>
                  <a:gd name="connsiteX19" fmla="*/ 715560 w 1123838"/>
                  <a:gd name="connsiteY19" fmla="*/ 726557 h 1125538"/>
                  <a:gd name="connsiteX20" fmla="*/ 759146 w 1123838"/>
                  <a:gd name="connsiteY20" fmla="*/ 679392 h 1125538"/>
                  <a:gd name="connsiteX21" fmla="*/ 713416 w 1123838"/>
                  <a:gd name="connsiteY21" fmla="*/ 631513 h 1125538"/>
                  <a:gd name="connsiteX22" fmla="*/ 409739 w 1123838"/>
                  <a:gd name="connsiteY22" fmla="*/ 615791 h 1125538"/>
                  <a:gd name="connsiteX23" fmla="*/ 390213 w 1123838"/>
                  <a:gd name="connsiteY23" fmla="*/ 584200 h 1125538"/>
                  <a:gd name="connsiteX24" fmla="*/ 393786 w 1123838"/>
                  <a:gd name="connsiteY24" fmla="*/ 584200 h 1125538"/>
                  <a:gd name="connsiteX25" fmla="*/ 396645 w 1123838"/>
                  <a:gd name="connsiteY25" fmla="*/ 584200 h 1125538"/>
                  <a:gd name="connsiteX26" fmla="*/ 399504 w 1123838"/>
                  <a:gd name="connsiteY26" fmla="*/ 584200 h 1125538"/>
                  <a:gd name="connsiteX27" fmla="*/ 403077 w 1123838"/>
                  <a:gd name="connsiteY27" fmla="*/ 584200 h 1125538"/>
                  <a:gd name="connsiteX28" fmla="*/ 410939 w 1123838"/>
                  <a:gd name="connsiteY28" fmla="*/ 584200 h 1125538"/>
                  <a:gd name="connsiteX29" fmla="*/ 715390 w 1123838"/>
                  <a:gd name="connsiteY29" fmla="*/ 599912 h 1125538"/>
                  <a:gd name="connsiteX30" fmla="*/ 780426 w 1123838"/>
                  <a:gd name="connsiteY30" fmla="*/ 640619 h 1125538"/>
                  <a:gd name="connsiteX31" fmla="*/ 782570 w 1123838"/>
                  <a:gd name="connsiteY31" fmla="*/ 644904 h 1125538"/>
                  <a:gd name="connsiteX32" fmla="*/ 789002 w 1123838"/>
                  <a:gd name="connsiteY32" fmla="*/ 663473 h 1125538"/>
                  <a:gd name="connsiteX33" fmla="*/ 790431 w 1123838"/>
                  <a:gd name="connsiteY33" fmla="*/ 679184 h 1125538"/>
                  <a:gd name="connsiteX34" fmla="*/ 789716 w 1123838"/>
                  <a:gd name="connsiteY34" fmla="*/ 684898 h 1125538"/>
                  <a:gd name="connsiteX35" fmla="*/ 789716 w 1123838"/>
                  <a:gd name="connsiteY35" fmla="*/ 685612 h 1125538"/>
                  <a:gd name="connsiteX36" fmla="*/ 789002 w 1123838"/>
                  <a:gd name="connsiteY36" fmla="*/ 691325 h 1125538"/>
                  <a:gd name="connsiteX37" fmla="*/ 763988 w 1123838"/>
                  <a:gd name="connsiteY37" fmla="*/ 738460 h 1125538"/>
                  <a:gd name="connsiteX38" fmla="*/ 763273 w 1123838"/>
                  <a:gd name="connsiteY38" fmla="*/ 738460 h 1125538"/>
                  <a:gd name="connsiteX39" fmla="*/ 758985 w 1123838"/>
                  <a:gd name="connsiteY39" fmla="*/ 742031 h 1125538"/>
                  <a:gd name="connsiteX40" fmla="*/ 754697 w 1123838"/>
                  <a:gd name="connsiteY40" fmla="*/ 744888 h 1125538"/>
                  <a:gd name="connsiteX41" fmla="*/ 753983 w 1123838"/>
                  <a:gd name="connsiteY41" fmla="*/ 745602 h 1125538"/>
                  <a:gd name="connsiteX42" fmla="*/ 749695 w 1123838"/>
                  <a:gd name="connsiteY42" fmla="*/ 748458 h 1125538"/>
                  <a:gd name="connsiteX43" fmla="*/ 748265 w 1123838"/>
                  <a:gd name="connsiteY43" fmla="*/ 749173 h 1125538"/>
                  <a:gd name="connsiteX44" fmla="*/ 743263 w 1123838"/>
                  <a:gd name="connsiteY44" fmla="*/ 751315 h 1125538"/>
                  <a:gd name="connsiteX45" fmla="*/ 742548 w 1123838"/>
                  <a:gd name="connsiteY45" fmla="*/ 752029 h 1125538"/>
                  <a:gd name="connsiteX46" fmla="*/ 738260 w 1123838"/>
                  <a:gd name="connsiteY46" fmla="*/ 753458 h 1125538"/>
                  <a:gd name="connsiteX47" fmla="*/ 718964 w 1123838"/>
                  <a:gd name="connsiteY47" fmla="*/ 757743 h 1125538"/>
                  <a:gd name="connsiteX48" fmla="*/ 624626 w 1123838"/>
                  <a:gd name="connsiteY48" fmla="*/ 767027 h 1125538"/>
                  <a:gd name="connsiteX49" fmla="*/ 743263 w 1123838"/>
                  <a:gd name="connsiteY49" fmla="*/ 784167 h 1125538"/>
                  <a:gd name="connsiteX50" fmla="*/ 775423 w 1123838"/>
                  <a:gd name="connsiteY50" fmla="*/ 779882 h 1125538"/>
                  <a:gd name="connsiteX51" fmla="*/ 785428 w 1123838"/>
                  <a:gd name="connsiteY51" fmla="*/ 777739 h 1125538"/>
                  <a:gd name="connsiteX52" fmla="*/ 786858 w 1123838"/>
                  <a:gd name="connsiteY52" fmla="*/ 777025 h 1125538"/>
                  <a:gd name="connsiteX53" fmla="*/ 796863 w 1123838"/>
                  <a:gd name="connsiteY53" fmla="*/ 774883 h 1125538"/>
                  <a:gd name="connsiteX54" fmla="*/ 826880 w 1123838"/>
                  <a:gd name="connsiteY54" fmla="*/ 764170 h 1125538"/>
                  <a:gd name="connsiteX55" fmla="*/ 909782 w 1123838"/>
                  <a:gd name="connsiteY55" fmla="*/ 711322 h 1125538"/>
                  <a:gd name="connsiteX56" fmla="*/ 928363 w 1123838"/>
                  <a:gd name="connsiteY56" fmla="*/ 692753 h 1125538"/>
                  <a:gd name="connsiteX57" fmla="*/ 975532 w 1123838"/>
                  <a:gd name="connsiteY57" fmla="*/ 639191 h 1125538"/>
                  <a:gd name="connsiteX58" fmla="*/ 978391 w 1123838"/>
                  <a:gd name="connsiteY58" fmla="*/ 635620 h 1125538"/>
                  <a:gd name="connsiteX59" fmla="*/ 979105 w 1123838"/>
                  <a:gd name="connsiteY59" fmla="*/ 635620 h 1125538"/>
                  <a:gd name="connsiteX60" fmla="*/ 1034135 w 1123838"/>
                  <a:gd name="connsiteY60" fmla="*/ 610624 h 1125538"/>
                  <a:gd name="connsiteX61" fmla="*/ 1034850 w 1123838"/>
                  <a:gd name="connsiteY61" fmla="*/ 610624 h 1125538"/>
                  <a:gd name="connsiteX62" fmla="*/ 1039138 w 1123838"/>
                  <a:gd name="connsiteY62" fmla="*/ 610624 h 1125538"/>
                  <a:gd name="connsiteX63" fmla="*/ 1040567 w 1123838"/>
                  <a:gd name="connsiteY63" fmla="*/ 610624 h 1125538"/>
                  <a:gd name="connsiteX64" fmla="*/ 1079875 w 1123838"/>
                  <a:gd name="connsiteY64" fmla="*/ 621337 h 1125538"/>
                  <a:gd name="connsiteX65" fmla="*/ 1083448 w 1123838"/>
                  <a:gd name="connsiteY65" fmla="*/ 623479 h 1125538"/>
                  <a:gd name="connsiteX66" fmla="*/ 1086307 w 1123838"/>
                  <a:gd name="connsiteY66" fmla="*/ 624908 h 1125538"/>
                  <a:gd name="connsiteX67" fmla="*/ 1087021 w 1123838"/>
                  <a:gd name="connsiteY67" fmla="*/ 625622 h 1125538"/>
                  <a:gd name="connsiteX68" fmla="*/ 1089880 w 1123838"/>
                  <a:gd name="connsiteY68" fmla="*/ 627764 h 1125538"/>
                  <a:gd name="connsiteX69" fmla="*/ 1090595 w 1123838"/>
                  <a:gd name="connsiteY69" fmla="*/ 628478 h 1125538"/>
                  <a:gd name="connsiteX70" fmla="*/ 1092739 w 1123838"/>
                  <a:gd name="connsiteY70" fmla="*/ 629907 h 1125538"/>
                  <a:gd name="connsiteX71" fmla="*/ 1095597 w 1123838"/>
                  <a:gd name="connsiteY71" fmla="*/ 632049 h 1125538"/>
                  <a:gd name="connsiteX72" fmla="*/ 1095597 w 1123838"/>
                  <a:gd name="connsiteY72" fmla="*/ 632763 h 1125538"/>
                  <a:gd name="connsiteX73" fmla="*/ 1103459 w 1123838"/>
                  <a:gd name="connsiteY73" fmla="*/ 749887 h 1125538"/>
                  <a:gd name="connsiteX74" fmla="*/ 1072013 w 1123838"/>
                  <a:gd name="connsiteY74" fmla="*/ 787738 h 1125538"/>
                  <a:gd name="connsiteX75" fmla="*/ 966241 w 1123838"/>
                  <a:gd name="connsiteY75" fmla="*/ 884150 h 1125538"/>
                  <a:gd name="connsiteX76" fmla="*/ 956950 w 1123838"/>
                  <a:gd name="connsiteY76" fmla="*/ 890577 h 1125538"/>
                  <a:gd name="connsiteX77" fmla="*/ 948374 w 1123838"/>
                  <a:gd name="connsiteY77" fmla="*/ 896291 h 1125538"/>
                  <a:gd name="connsiteX78" fmla="*/ 806154 w 1123838"/>
                  <a:gd name="connsiteY78" fmla="*/ 963422 h 1125538"/>
                  <a:gd name="connsiteX79" fmla="*/ 792575 w 1123838"/>
                  <a:gd name="connsiteY79" fmla="*/ 967707 h 1125538"/>
                  <a:gd name="connsiteX80" fmla="*/ 788287 w 1123838"/>
                  <a:gd name="connsiteY80" fmla="*/ 968422 h 1125538"/>
                  <a:gd name="connsiteX81" fmla="*/ 779711 w 1123838"/>
                  <a:gd name="connsiteY81" fmla="*/ 971278 h 1125538"/>
                  <a:gd name="connsiteX82" fmla="*/ 773994 w 1123838"/>
                  <a:gd name="connsiteY82" fmla="*/ 972707 h 1125538"/>
                  <a:gd name="connsiteX83" fmla="*/ 766132 w 1123838"/>
                  <a:gd name="connsiteY83" fmla="*/ 974135 h 1125538"/>
                  <a:gd name="connsiteX84" fmla="*/ 759700 w 1123838"/>
                  <a:gd name="connsiteY84" fmla="*/ 976277 h 1125538"/>
                  <a:gd name="connsiteX85" fmla="*/ 753983 w 1123838"/>
                  <a:gd name="connsiteY85" fmla="*/ 976992 h 1125538"/>
                  <a:gd name="connsiteX86" fmla="*/ 724681 w 1123838"/>
                  <a:gd name="connsiteY86" fmla="*/ 983419 h 1125538"/>
                  <a:gd name="connsiteX87" fmla="*/ 721822 w 1123838"/>
                  <a:gd name="connsiteY87" fmla="*/ 983419 h 1125538"/>
                  <a:gd name="connsiteX88" fmla="*/ 711102 w 1123838"/>
                  <a:gd name="connsiteY88" fmla="*/ 985562 h 1125538"/>
                  <a:gd name="connsiteX89" fmla="*/ 709673 w 1123838"/>
                  <a:gd name="connsiteY89" fmla="*/ 985562 h 1125538"/>
                  <a:gd name="connsiteX90" fmla="*/ 650355 w 1123838"/>
                  <a:gd name="connsiteY90" fmla="*/ 991989 h 1125538"/>
                  <a:gd name="connsiteX91" fmla="*/ 648211 w 1123838"/>
                  <a:gd name="connsiteY91" fmla="*/ 991989 h 1125538"/>
                  <a:gd name="connsiteX92" fmla="*/ 637491 w 1123838"/>
                  <a:gd name="connsiteY92" fmla="*/ 992703 h 1125538"/>
                  <a:gd name="connsiteX93" fmla="*/ 635347 w 1123838"/>
                  <a:gd name="connsiteY93" fmla="*/ 992703 h 1125538"/>
                  <a:gd name="connsiteX94" fmla="*/ 621053 w 1123838"/>
                  <a:gd name="connsiteY94" fmla="*/ 992703 h 1125538"/>
                  <a:gd name="connsiteX95" fmla="*/ 620338 w 1123838"/>
                  <a:gd name="connsiteY95" fmla="*/ 992703 h 1125538"/>
                  <a:gd name="connsiteX96" fmla="*/ 612477 w 1123838"/>
                  <a:gd name="connsiteY96" fmla="*/ 992703 h 1125538"/>
                  <a:gd name="connsiteX97" fmla="*/ 606045 w 1123838"/>
                  <a:gd name="connsiteY97" fmla="*/ 992703 h 1125538"/>
                  <a:gd name="connsiteX98" fmla="*/ 598898 w 1123838"/>
                  <a:gd name="connsiteY98" fmla="*/ 992703 h 1125538"/>
                  <a:gd name="connsiteX99" fmla="*/ 592466 w 1123838"/>
                  <a:gd name="connsiteY99" fmla="*/ 992703 h 1125538"/>
                  <a:gd name="connsiteX100" fmla="*/ 584605 w 1123838"/>
                  <a:gd name="connsiteY100" fmla="*/ 991989 h 1125538"/>
                  <a:gd name="connsiteX101" fmla="*/ 578887 w 1123838"/>
                  <a:gd name="connsiteY101" fmla="*/ 991989 h 1125538"/>
                  <a:gd name="connsiteX102" fmla="*/ 566738 w 1123838"/>
                  <a:gd name="connsiteY102" fmla="*/ 991275 h 1125538"/>
                  <a:gd name="connsiteX103" fmla="*/ 566023 w 1123838"/>
                  <a:gd name="connsiteY103" fmla="*/ 991275 h 1125538"/>
                  <a:gd name="connsiteX104" fmla="*/ 485265 w 1123838"/>
                  <a:gd name="connsiteY104" fmla="*/ 985562 h 1125538"/>
                  <a:gd name="connsiteX105" fmla="*/ 416656 w 1123838"/>
                  <a:gd name="connsiteY105" fmla="*/ 980562 h 1125538"/>
                  <a:gd name="connsiteX106" fmla="*/ 410939 w 1123838"/>
                  <a:gd name="connsiteY106" fmla="*/ 980562 h 1125538"/>
                  <a:gd name="connsiteX107" fmla="*/ 407365 w 1123838"/>
                  <a:gd name="connsiteY107" fmla="*/ 980562 h 1125538"/>
                  <a:gd name="connsiteX108" fmla="*/ 393072 w 1123838"/>
                  <a:gd name="connsiteY108" fmla="*/ 981991 h 1125538"/>
                  <a:gd name="connsiteX109" fmla="*/ 388784 w 1123838"/>
                  <a:gd name="connsiteY109" fmla="*/ 982705 h 1125538"/>
                  <a:gd name="connsiteX110" fmla="*/ 388784 w 1123838"/>
                  <a:gd name="connsiteY110" fmla="*/ 983419 h 1125538"/>
                  <a:gd name="connsiteX111" fmla="*/ 384496 w 1123838"/>
                  <a:gd name="connsiteY111" fmla="*/ 984133 h 1125538"/>
                  <a:gd name="connsiteX112" fmla="*/ 383781 w 1123838"/>
                  <a:gd name="connsiteY112" fmla="*/ 984847 h 1125538"/>
                  <a:gd name="connsiteX113" fmla="*/ 379493 w 1123838"/>
                  <a:gd name="connsiteY113" fmla="*/ 986276 h 1125538"/>
                  <a:gd name="connsiteX114" fmla="*/ 21441 w 1123838"/>
                  <a:gd name="connsiteY114" fmla="*/ 1124824 h 1125538"/>
                  <a:gd name="connsiteX115" fmla="*/ 15723 w 1123838"/>
                  <a:gd name="connsiteY115" fmla="*/ 1125538 h 1125538"/>
                  <a:gd name="connsiteX116" fmla="*/ 7147 w 1123838"/>
                  <a:gd name="connsiteY116" fmla="*/ 1122681 h 1125538"/>
                  <a:gd name="connsiteX117" fmla="*/ 0 w 1123838"/>
                  <a:gd name="connsiteY117" fmla="*/ 1109826 h 1125538"/>
                  <a:gd name="connsiteX118" fmla="*/ 0 w 1123838"/>
                  <a:gd name="connsiteY118" fmla="*/ 793451 h 1125538"/>
                  <a:gd name="connsiteX119" fmla="*/ 7862 w 1123838"/>
                  <a:gd name="connsiteY119" fmla="*/ 779882 h 1125538"/>
                  <a:gd name="connsiteX120" fmla="*/ 310169 w 1123838"/>
                  <a:gd name="connsiteY120" fmla="*/ 608482 h 1125538"/>
                  <a:gd name="connsiteX121" fmla="*/ 315887 w 1123838"/>
                  <a:gd name="connsiteY121" fmla="*/ 605625 h 1125538"/>
                  <a:gd name="connsiteX122" fmla="*/ 318031 w 1123838"/>
                  <a:gd name="connsiteY122" fmla="*/ 604197 h 1125538"/>
                  <a:gd name="connsiteX123" fmla="*/ 320889 w 1123838"/>
                  <a:gd name="connsiteY123" fmla="*/ 602768 h 1125538"/>
                  <a:gd name="connsiteX124" fmla="*/ 324463 w 1123838"/>
                  <a:gd name="connsiteY124" fmla="*/ 601340 h 1125538"/>
                  <a:gd name="connsiteX125" fmla="*/ 326607 w 1123838"/>
                  <a:gd name="connsiteY125" fmla="*/ 599912 h 1125538"/>
                  <a:gd name="connsiteX126" fmla="*/ 330180 w 1123838"/>
                  <a:gd name="connsiteY126" fmla="*/ 598483 h 1125538"/>
                  <a:gd name="connsiteX127" fmla="*/ 332324 w 1123838"/>
                  <a:gd name="connsiteY127" fmla="*/ 597769 h 1125538"/>
                  <a:gd name="connsiteX128" fmla="*/ 336612 w 1123838"/>
                  <a:gd name="connsiteY128" fmla="*/ 596341 h 1125538"/>
                  <a:gd name="connsiteX129" fmla="*/ 338042 w 1123838"/>
                  <a:gd name="connsiteY129" fmla="*/ 595627 h 1125538"/>
                  <a:gd name="connsiteX130" fmla="*/ 342330 w 1123838"/>
                  <a:gd name="connsiteY130" fmla="*/ 594198 h 1125538"/>
                  <a:gd name="connsiteX131" fmla="*/ 343044 w 1123838"/>
                  <a:gd name="connsiteY131" fmla="*/ 593484 h 1125538"/>
                  <a:gd name="connsiteX132" fmla="*/ 348047 w 1123838"/>
                  <a:gd name="connsiteY132" fmla="*/ 592056 h 1125538"/>
                  <a:gd name="connsiteX133" fmla="*/ 348762 w 1123838"/>
                  <a:gd name="connsiteY133" fmla="*/ 592056 h 1125538"/>
                  <a:gd name="connsiteX134" fmla="*/ 382352 w 1123838"/>
                  <a:gd name="connsiteY134" fmla="*/ 584914 h 1125538"/>
                  <a:gd name="connsiteX135" fmla="*/ 383781 w 1123838"/>
                  <a:gd name="connsiteY135" fmla="*/ 584914 h 1125538"/>
                  <a:gd name="connsiteX136" fmla="*/ 387354 w 1123838"/>
                  <a:gd name="connsiteY136" fmla="*/ 584914 h 1125538"/>
                  <a:gd name="connsiteX137" fmla="*/ 390213 w 1123838"/>
                  <a:gd name="connsiteY137" fmla="*/ 584200 h 1125538"/>
                  <a:gd name="connsiteX138" fmla="*/ 1046954 w 1123838"/>
                  <a:gd name="connsiteY138" fmla="*/ 0 h 1125538"/>
                  <a:gd name="connsiteX139" fmla="*/ 1053386 w 1123838"/>
                  <a:gd name="connsiteY139" fmla="*/ 5711 h 1125538"/>
                  <a:gd name="connsiteX140" fmla="*/ 796124 w 1123838"/>
                  <a:gd name="connsiteY140" fmla="*/ 347661 h 1125538"/>
                  <a:gd name="connsiteX141" fmla="*/ 789693 w 1123838"/>
                  <a:gd name="connsiteY141" fmla="*/ 340522 h 1125538"/>
                  <a:gd name="connsiteX142" fmla="*/ 884022 w 1123838"/>
                  <a:gd name="connsiteY142" fmla="*/ 138493 h 1125538"/>
                  <a:gd name="connsiteX143" fmla="*/ 876876 w 1123838"/>
                  <a:gd name="connsiteY143" fmla="*/ 128499 h 1125538"/>
                  <a:gd name="connsiteX144" fmla="*/ 829711 w 1123838"/>
                  <a:gd name="connsiteY144" fmla="*/ 162051 h 1125538"/>
                  <a:gd name="connsiteX145" fmla="*/ 757535 w 1123838"/>
                  <a:gd name="connsiteY145" fmla="*/ 279128 h 1125538"/>
                  <a:gd name="connsiteX146" fmla="*/ 741099 w 1123838"/>
                  <a:gd name="connsiteY146" fmla="*/ 374074 h 1125538"/>
                  <a:gd name="connsiteX147" fmla="*/ 740384 w 1123838"/>
                  <a:gd name="connsiteY147" fmla="*/ 486154 h 1125538"/>
                  <a:gd name="connsiteX148" fmla="*/ 746101 w 1123838"/>
                  <a:gd name="connsiteY148" fmla="*/ 574675 h 1125538"/>
                  <a:gd name="connsiteX149" fmla="*/ 716802 w 1123838"/>
                  <a:gd name="connsiteY149" fmla="*/ 568964 h 1125538"/>
                  <a:gd name="connsiteX150" fmla="*/ 673925 w 1123838"/>
                  <a:gd name="connsiteY150" fmla="*/ 566822 h 1125538"/>
                  <a:gd name="connsiteX151" fmla="*/ 673925 w 1123838"/>
                  <a:gd name="connsiteY151" fmla="*/ 546834 h 1125538"/>
                  <a:gd name="connsiteX152" fmla="*/ 554584 w 1123838"/>
                  <a:gd name="connsiteY152" fmla="*/ 294120 h 1125538"/>
                  <a:gd name="connsiteX153" fmla="*/ 547438 w 1123838"/>
                  <a:gd name="connsiteY153" fmla="*/ 304114 h 1125538"/>
                  <a:gd name="connsiteX154" fmla="*/ 625331 w 1123838"/>
                  <a:gd name="connsiteY154" fmla="*/ 457598 h 1125538"/>
                  <a:gd name="connsiteX155" fmla="*/ 619614 w 1123838"/>
                  <a:gd name="connsiteY155" fmla="*/ 463310 h 1125538"/>
                  <a:gd name="connsiteX156" fmla="*/ 344487 w 1123838"/>
                  <a:gd name="connsiteY156" fmla="*/ 188465 h 1125538"/>
                  <a:gd name="connsiteX157" fmla="*/ 350919 w 1123838"/>
                  <a:gd name="connsiteY157" fmla="*/ 182040 h 1125538"/>
                  <a:gd name="connsiteX158" fmla="*/ 679642 w 1123838"/>
                  <a:gd name="connsiteY158" fmla="*/ 309111 h 1125538"/>
                  <a:gd name="connsiteX159" fmla="*/ 691790 w 1123838"/>
                  <a:gd name="connsiteY159" fmla="*/ 306256 h 1125538"/>
                  <a:gd name="connsiteX160" fmla="*/ 1046954 w 1123838"/>
                  <a:gd name="connsiteY160"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123838"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1046954" y="0"/>
                    </a:moveTo>
                    <a:cubicBezTo>
                      <a:pt x="1050527" y="0"/>
                      <a:pt x="1053386" y="2142"/>
                      <a:pt x="1053386" y="5711"/>
                    </a:cubicBezTo>
                    <a:cubicBezTo>
                      <a:pt x="1054100" y="52114"/>
                      <a:pt x="1047669" y="342663"/>
                      <a:pt x="796124" y="347661"/>
                    </a:cubicBezTo>
                    <a:cubicBezTo>
                      <a:pt x="792551" y="347661"/>
                      <a:pt x="789693" y="344091"/>
                      <a:pt x="789693" y="340522"/>
                    </a:cubicBezTo>
                    <a:cubicBezTo>
                      <a:pt x="791836" y="316964"/>
                      <a:pt x="803985" y="229870"/>
                      <a:pt x="884022" y="138493"/>
                    </a:cubicBezTo>
                    <a:cubicBezTo>
                      <a:pt x="888309" y="132782"/>
                      <a:pt x="882593" y="124929"/>
                      <a:pt x="876876" y="128499"/>
                    </a:cubicBezTo>
                    <a:cubicBezTo>
                      <a:pt x="859725" y="137779"/>
                      <a:pt x="844003" y="149201"/>
                      <a:pt x="829711" y="162051"/>
                    </a:cubicBezTo>
                    <a:cubicBezTo>
                      <a:pt x="796124" y="194176"/>
                      <a:pt x="771113" y="234867"/>
                      <a:pt x="757535" y="279128"/>
                    </a:cubicBezTo>
                    <a:cubicBezTo>
                      <a:pt x="747530" y="309825"/>
                      <a:pt x="742528" y="341950"/>
                      <a:pt x="741099" y="374074"/>
                    </a:cubicBezTo>
                    <a:cubicBezTo>
                      <a:pt x="738955" y="411196"/>
                      <a:pt x="738240" y="448318"/>
                      <a:pt x="740384" y="486154"/>
                    </a:cubicBezTo>
                    <a:cubicBezTo>
                      <a:pt x="742528" y="506856"/>
                      <a:pt x="748245" y="544692"/>
                      <a:pt x="746101" y="574675"/>
                    </a:cubicBezTo>
                    <a:cubicBezTo>
                      <a:pt x="736811" y="571820"/>
                      <a:pt x="726806" y="569678"/>
                      <a:pt x="716802" y="568964"/>
                    </a:cubicBezTo>
                    <a:cubicBezTo>
                      <a:pt x="716802" y="568964"/>
                      <a:pt x="716802" y="568964"/>
                      <a:pt x="673925" y="566822"/>
                    </a:cubicBezTo>
                    <a:cubicBezTo>
                      <a:pt x="673210" y="558256"/>
                      <a:pt x="673210" y="551117"/>
                      <a:pt x="673925" y="546834"/>
                    </a:cubicBezTo>
                    <a:cubicBezTo>
                      <a:pt x="678213" y="449746"/>
                      <a:pt x="649628" y="339094"/>
                      <a:pt x="554584" y="294120"/>
                    </a:cubicBezTo>
                    <a:cubicBezTo>
                      <a:pt x="547438" y="291264"/>
                      <a:pt x="541721" y="299831"/>
                      <a:pt x="547438" y="304114"/>
                    </a:cubicBezTo>
                    <a:cubicBezTo>
                      <a:pt x="624616" y="373360"/>
                      <a:pt x="626760" y="438324"/>
                      <a:pt x="625331" y="457598"/>
                    </a:cubicBezTo>
                    <a:cubicBezTo>
                      <a:pt x="625331" y="460454"/>
                      <a:pt x="622473" y="463310"/>
                      <a:pt x="619614" y="463310"/>
                    </a:cubicBezTo>
                    <a:cubicBezTo>
                      <a:pt x="369499" y="460454"/>
                      <a:pt x="346631" y="229156"/>
                      <a:pt x="344487" y="188465"/>
                    </a:cubicBezTo>
                    <a:cubicBezTo>
                      <a:pt x="344487" y="184896"/>
                      <a:pt x="347346" y="182040"/>
                      <a:pt x="350919" y="182040"/>
                    </a:cubicBezTo>
                    <a:cubicBezTo>
                      <a:pt x="553870" y="172760"/>
                      <a:pt x="642482" y="233440"/>
                      <a:pt x="679642" y="309111"/>
                    </a:cubicBezTo>
                    <a:cubicBezTo>
                      <a:pt x="683215" y="314822"/>
                      <a:pt x="691790" y="312680"/>
                      <a:pt x="691790" y="306256"/>
                    </a:cubicBezTo>
                    <a:cubicBezTo>
                      <a:pt x="698222" y="184896"/>
                      <a:pt x="743957" y="2142"/>
                      <a:pt x="1046954"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sz="1600" dirty="0"/>
              </a:p>
            </p:txBody>
          </p:sp>
        </p:grpSp>
      </p:grpSp>
      <p:grpSp>
        <p:nvGrpSpPr>
          <p:cNvPr id="24" name="Group 23">
            <a:extLst>
              <a:ext uri="{FF2B5EF4-FFF2-40B4-BE49-F238E27FC236}">
                <a16:creationId xmlns:a16="http://schemas.microsoft.com/office/drawing/2014/main" id="{9344481A-E991-4905-98AC-FDCEA6D5B1AC}"/>
              </a:ext>
            </a:extLst>
          </p:cNvPr>
          <p:cNvGrpSpPr/>
          <p:nvPr/>
        </p:nvGrpSpPr>
        <p:grpSpPr>
          <a:xfrm>
            <a:off x="6039920" y="2250455"/>
            <a:ext cx="5337993" cy="565768"/>
            <a:chOff x="6039920" y="2891704"/>
            <a:chExt cx="5337993" cy="565768"/>
          </a:xfrm>
        </p:grpSpPr>
        <p:sp>
          <p:nvSpPr>
            <p:cNvPr id="101" name="Rectangle 100">
              <a:extLst>
                <a:ext uri="{FF2B5EF4-FFF2-40B4-BE49-F238E27FC236}">
                  <a16:creationId xmlns:a16="http://schemas.microsoft.com/office/drawing/2014/main" id="{30C86619-177F-41FC-AF06-EF231C2944E8}"/>
                </a:ext>
              </a:extLst>
            </p:cNvPr>
            <p:cNvSpPr/>
            <p:nvPr/>
          </p:nvSpPr>
          <p:spPr>
            <a:xfrm>
              <a:off x="6039920" y="2891704"/>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19" name="Rectangle 18">
              <a:extLst>
                <a:ext uri="{FF2B5EF4-FFF2-40B4-BE49-F238E27FC236}">
                  <a16:creationId xmlns:a16="http://schemas.microsoft.com/office/drawing/2014/main" id="{2AC7E206-AE68-41B0-83FB-8D890F579D17}"/>
                </a:ext>
              </a:extLst>
            </p:cNvPr>
            <p:cNvSpPr/>
            <p:nvPr/>
          </p:nvSpPr>
          <p:spPr>
            <a:xfrm>
              <a:off x="6691936" y="2891704"/>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Specific commitments made by selected subgrantees to warrant a </a:t>
              </a:r>
              <a:r>
                <a:rPr lang="en-US" sz="1400" b="1" dirty="0">
                  <a:solidFill>
                    <a:srgbClr val="164484"/>
                  </a:solidFill>
                </a:rPr>
                <a:t>Priority Broadband Project</a:t>
              </a:r>
            </a:p>
          </p:txBody>
        </p:sp>
        <p:grpSp>
          <p:nvGrpSpPr>
            <p:cNvPr id="80" name="Group 79">
              <a:extLst>
                <a:ext uri="{FF2B5EF4-FFF2-40B4-BE49-F238E27FC236}">
                  <a16:creationId xmlns:a16="http://schemas.microsoft.com/office/drawing/2014/main" id="{F37D5CF5-E639-40E3-8D8D-725F6DBE66CF}"/>
                </a:ext>
              </a:extLst>
            </p:cNvPr>
            <p:cNvGrpSpPr>
              <a:grpSpLocks noChangeAspect="1"/>
            </p:cNvGrpSpPr>
            <p:nvPr/>
          </p:nvGrpSpPr>
          <p:grpSpPr>
            <a:xfrm>
              <a:off x="6166855" y="2975514"/>
              <a:ext cx="398147" cy="398147"/>
              <a:chOff x="7324948" y="3200401"/>
              <a:chExt cx="457200" cy="457200"/>
            </a:xfrm>
          </p:grpSpPr>
          <p:sp>
            <p:nvSpPr>
              <p:cNvPr id="81" name="AutoShape 5">
                <a:extLst>
                  <a:ext uri="{FF2B5EF4-FFF2-40B4-BE49-F238E27FC236}">
                    <a16:creationId xmlns:a16="http://schemas.microsoft.com/office/drawing/2014/main" id="{11C96668-D25E-4B0C-A489-E635D6F54CA8}"/>
                  </a:ext>
                </a:extLst>
              </p:cNvPr>
              <p:cNvSpPr>
                <a:spLocks noChangeAspect="1" noChangeArrowheads="1" noTextEdit="1"/>
              </p:cNvSpPr>
              <p:nvPr/>
            </p:nvSpPr>
            <p:spPr bwMode="auto">
              <a:xfrm>
                <a:off x="7324948"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2" name="Freeform 7">
                <a:extLst>
                  <a:ext uri="{FF2B5EF4-FFF2-40B4-BE49-F238E27FC236}">
                    <a16:creationId xmlns:a16="http://schemas.microsoft.com/office/drawing/2014/main" id="{B6A6BFE9-DB5F-4DB7-86CE-F2E99E4144FC}"/>
                  </a:ext>
                </a:extLst>
              </p:cNvPr>
              <p:cNvSpPr>
                <a:spLocks noEditPoints="1"/>
              </p:cNvSpPr>
              <p:nvPr/>
            </p:nvSpPr>
            <p:spPr bwMode="auto">
              <a:xfrm>
                <a:off x="7352465" y="3230996"/>
                <a:ext cx="402167" cy="359833"/>
              </a:xfrm>
              <a:custGeom>
                <a:avLst/>
                <a:gdLst>
                  <a:gd name="T0" fmla="*/ 173 w 879"/>
                  <a:gd name="T1" fmla="*/ 353 h 786"/>
                  <a:gd name="T2" fmla="*/ 10 w 879"/>
                  <a:gd name="T3" fmla="*/ 363 h 786"/>
                  <a:gd name="T4" fmla="*/ 0 w 879"/>
                  <a:gd name="T5" fmla="*/ 201 h 786"/>
                  <a:gd name="T6" fmla="*/ 162 w 879"/>
                  <a:gd name="T7" fmla="*/ 191 h 786"/>
                  <a:gd name="T8" fmla="*/ 162 w 879"/>
                  <a:gd name="T9" fmla="*/ 614 h 786"/>
                  <a:gd name="T10" fmla="*/ 0 w 879"/>
                  <a:gd name="T11" fmla="*/ 624 h 786"/>
                  <a:gd name="T12" fmla="*/ 10 w 879"/>
                  <a:gd name="T13" fmla="*/ 786 h 786"/>
                  <a:gd name="T14" fmla="*/ 173 w 879"/>
                  <a:gd name="T15" fmla="*/ 776 h 786"/>
                  <a:gd name="T16" fmla="*/ 162 w 879"/>
                  <a:gd name="T17" fmla="*/ 614 h 786"/>
                  <a:gd name="T18" fmla="*/ 162 w 879"/>
                  <a:gd name="T19" fmla="*/ 575 h 786"/>
                  <a:gd name="T20" fmla="*/ 172 w 879"/>
                  <a:gd name="T21" fmla="*/ 413 h 786"/>
                  <a:gd name="T22" fmla="*/ 10 w 879"/>
                  <a:gd name="T23" fmla="*/ 403 h 786"/>
                  <a:gd name="T24" fmla="*/ 0 w 879"/>
                  <a:gd name="T25" fmla="*/ 565 h 786"/>
                  <a:gd name="T26" fmla="*/ 258 w 879"/>
                  <a:gd name="T27" fmla="*/ 299 h 786"/>
                  <a:gd name="T28" fmla="*/ 653 w 879"/>
                  <a:gd name="T29" fmla="*/ 277 h 786"/>
                  <a:gd name="T30" fmla="*/ 258 w 879"/>
                  <a:gd name="T31" fmla="*/ 255 h 786"/>
                  <a:gd name="T32" fmla="*/ 258 w 879"/>
                  <a:gd name="T33" fmla="*/ 299 h 786"/>
                  <a:gd name="T34" fmla="*/ 603 w 879"/>
                  <a:gd name="T35" fmla="*/ 72 h 786"/>
                  <a:gd name="T36" fmla="*/ 636 w 879"/>
                  <a:gd name="T37" fmla="*/ 9 h 786"/>
                  <a:gd name="T38" fmla="*/ 535 w 879"/>
                  <a:gd name="T39" fmla="*/ 79 h 786"/>
                  <a:gd name="T40" fmla="*/ 532 w 879"/>
                  <a:gd name="T41" fmla="*/ 82 h 786"/>
                  <a:gd name="T42" fmla="*/ 530 w 879"/>
                  <a:gd name="T43" fmla="*/ 86 h 786"/>
                  <a:gd name="T44" fmla="*/ 529 w 879"/>
                  <a:gd name="T45" fmla="*/ 90 h 786"/>
                  <a:gd name="T46" fmla="*/ 528 w 879"/>
                  <a:gd name="T47" fmla="*/ 94 h 786"/>
                  <a:gd name="T48" fmla="*/ 528 w 879"/>
                  <a:gd name="T49" fmla="*/ 95 h 786"/>
                  <a:gd name="T50" fmla="*/ 529 w 879"/>
                  <a:gd name="T51" fmla="*/ 99 h 786"/>
                  <a:gd name="T52" fmla="*/ 530 w 879"/>
                  <a:gd name="T53" fmla="*/ 103 h 786"/>
                  <a:gd name="T54" fmla="*/ 532 w 879"/>
                  <a:gd name="T55" fmla="*/ 107 h 786"/>
                  <a:gd name="T56" fmla="*/ 535 w 879"/>
                  <a:gd name="T57" fmla="*/ 110 h 786"/>
                  <a:gd name="T58" fmla="*/ 620 w 879"/>
                  <a:gd name="T59" fmla="*/ 186 h 786"/>
                  <a:gd name="T60" fmla="*/ 636 w 879"/>
                  <a:gd name="T61" fmla="*/ 149 h 786"/>
                  <a:gd name="T62" fmla="*/ 660 w 879"/>
                  <a:gd name="T63" fmla="*/ 116 h 786"/>
                  <a:gd name="T64" fmla="*/ 660 w 879"/>
                  <a:gd name="T65" fmla="*/ 467 h 786"/>
                  <a:gd name="T66" fmla="*/ 236 w 879"/>
                  <a:gd name="T67" fmla="*/ 489 h 786"/>
                  <a:gd name="T68" fmla="*/ 660 w 879"/>
                  <a:gd name="T69" fmla="*/ 511 h 786"/>
                  <a:gd name="T70" fmla="*/ 660 w 879"/>
                  <a:gd name="T71" fmla="*/ 72 h 786"/>
                  <a:gd name="T72" fmla="*/ 258 w 879"/>
                  <a:gd name="T73" fmla="*/ 678 h 786"/>
                  <a:gd name="T74" fmla="*/ 258 w 879"/>
                  <a:gd name="T75" fmla="*/ 722 h 786"/>
                  <a:gd name="T76" fmla="*/ 653 w 879"/>
                  <a:gd name="T77" fmla="*/ 70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9" h="786">
                    <a:moveTo>
                      <a:pt x="173" y="201"/>
                    </a:moveTo>
                    <a:cubicBezTo>
                      <a:pt x="173" y="353"/>
                      <a:pt x="173" y="353"/>
                      <a:pt x="173" y="353"/>
                    </a:cubicBezTo>
                    <a:cubicBezTo>
                      <a:pt x="173" y="358"/>
                      <a:pt x="168" y="363"/>
                      <a:pt x="162" y="363"/>
                    </a:cubicBezTo>
                    <a:cubicBezTo>
                      <a:pt x="10" y="363"/>
                      <a:pt x="10" y="363"/>
                      <a:pt x="10" y="363"/>
                    </a:cubicBezTo>
                    <a:cubicBezTo>
                      <a:pt x="5" y="363"/>
                      <a:pt x="0" y="358"/>
                      <a:pt x="0" y="353"/>
                    </a:cubicBezTo>
                    <a:cubicBezTo>
                      <a:pt x="0" y="201"/>
                      <a:pt x="0" y="201"/>
                      <a:pt x="0" y="201"/>
                    </a:cubicBezTo>
                    <a:cubicBezTo>
                      <a:pt x="0" y="195"/>
                      <a:pt x="5" y="191"/>
                      <a:pt x="10" y="191"/>
                    </a:cubicBezTo>
                    <a:cubicBezTo>
                      <a:pt x="162" y="191"/>
                      <a:pt x="162" y="191"/>
                      <a:pt x="162" y="191"/>
                    </a:cubicBezTo>
                    <a:cubicBezTo>
                      <a:pt x="168" y="191"/>
                      <a:pt x="173" y="195"/>
                      <a:pt x="173" y="201"/>
                    </a:cubicBezTo>
                    <a:close/>
                    <a:moveTo>
                      <a:pt x="162" y="614"/>
                    </a:moveTo>
                    <a:cubicBezTo>
                      <a:pt x="162" y="614"/>
                      <a:pt x="162" y="614"/>
                      <a:pt x="10" y="614"/>
                    </a:cubicBezTo>
                    <a:cubicBezTo>
                      <a:pt x="5" y="614"/>
                      <a:pt x="0" y="618"/>
                      <a:pt x="0" y="624"/>
                    </a:cubicBezTo>
                    <a:cubicBezTo>
                      <a:pt x="0" y="624"/>
                      <a:pt x="0" y="624"/>
                      <a:pt x="0" y="776"/>
                    </a:cubicBezTo>
                    <a:cubicBezTo>
                      <a:pt x="0" y="781"/>
                      <a:pt x="5" y="786"/>
                      <a:pt x="10" y="786"/>
                    </a:cubicBezTo>
                    <a:cubicBezTo>
                      <a:pt x="10" y="786"/>
                      <a:pt x="10" y="786"/>
                      <a:pt x="162" y="786"/>
                    </a:cubicBezTo>
                    <a:cubicBezTo>
                      <a:pt x="168" y="786"/>
                      <a:pt x="173" y="781"/>
                      <a:pt x="173" y="776"/>
                    </a:cubicBezTo>
                    <a:cubicBezTo>
                      <a:pt x="173" y="776"/>
                      <a:pt x="173" y="776"/>
                      <a:pt x="173" y="624"/>
                    </a:cubicBezTo>
                    <a:cubicBezTo>
                      <a:pt x="173" y="618"/>
                      <a:pt x="168" y="614"/>
                      <a:pt x="162" y="614"/>
                    </a:cubicBezTo>
                    <a:close/>
                    <a:moveTo>
                      <a:pt x="10" y="575"/>
                    </a:moveTo>
                    <a:cubicBezTo>
                      <a:pt x="10" y="575"/>
                      <a:pt x="10" y="575"/>
                      <a:pt x="162" y="575"/>
                    </a:cubicBezTo>
                    <a:cubicBezTo>
                      <a:pt x="168" y="575"/>
                      <a:pt x="172" y="570"/>
                      <a:pt x="172" y="565"/>
                    </a:cubicBezTo>
                    <a:cubicBezTo>
                      <a:pt x="172" y="565"/>
                      <a:pt x="172" y="565"/>
                      <a:pt x="172" y="413"/>
                    </a:cubicBezTo>
                    <a:cubicBezTo>
                      <a:pt x="172" y="407"/>
                      <a:pt x="168" y="403"/>
                      <a:pt x="162" y="403"/>
                    </a:cubicBezTo>
                    <a:cubicBezTo>
                      <a:pt x="162" y="403"/>
                      <a:pt x="162" y="403"/>
                      <a:pt x="10" y="403"/>
                    </a:cubicBezTo>
                    <a:cubicBezTo>
                      <a:pt x="5" y="403"/>
                      <a:pt x="0" y="407"/>
                      <a:pt x="0" y="413"/>
                    </a:cubicBezTo>
                    <a:cubicBezTo>
                      <a:pt x="0" y="413"/>
                      <a:pt x="0" y="413"/>
                      <a:pt x="0" y="565"/>
                    </a:cubicBezTo>
                    <a:cubicBezTo>
                      <a:pt x="0" y="570"/>
                      <a:pt x="5" y="575"/>
                      <a:pt x="10" y="575"/>
                    </a:cubicBezTo>
                    <a:close/>
                    <a:moveTo>
                      <a:pt x="258" y="299"/>
                    </a:moveTo>
                    <a:cubicBezTo>
                      <a:pt x="631" y="299"/>
                      <a:pt x="631" y="299"/>
                      <a:pt x="631" y="299"/>
                    </a:cubicBezTo>
                    <a:cubicBezTo>
                      <a:pt x="643" y="299"/>
                      <a:pt x="653" y="289"/>
                      <a:pt x="653" y="277"/>
                    </a:cubicBezTo>
                    <a:cubicBezTo>
                      <a:pt x="653" y="265"/>
                      <a:pt x="643" y="255"/>
                      <a:pt x="631" y="255"/>
                    </a:cubicBezTo>
                    <a:cubicBezTo>
                      <a:pt x="258" y="255"/>
                      <a:pt x="258" y="255"/>
                      <a:pt x="258" y="255"/>
                    </a:cubicBezTo>
                    <a:cubicBezTo>
                      <a:pt x="246" y="255"/>
                      <a:pt x="236" y="265"/>
                      <a:pt x="236" y="277"/>
                    </a:cubicBezTo>
                    <a:cubicBezTo>
                      <a:pt x="236" y="289"/>
                      <a:pt x="246" y="299"/>
                      <a:pt x="258" y="299"/>
                    </a:cubicBezTo>
                    <a:close/>
                    <a:moveTo>
                      <a:pt x="660" y="72"/>
                    </a:moveTo>
                    <a:cubicBezTo>
                      <a:pt x="603" y="72"/>
                      <a:pt x="603" y="72"/>
                      <a:pt x="603" y="72"/>
                    </a:cubicBezTo>
                    <a:cubicBezTo>
                      <a:pt x="636" y="40"/>
                      <a:pt x="636" y="40"/>
                      <a:pt x="636" y="40"/>
                    </a:cubicBezTo>
                    <a:cubicBezTo>
                      <a:pt x="644" y="31"/>
                      <a:pt x="644" y="17"/>
                      <a:pt x="636" y="9"/>
                    </a:cubicBezTo>
                    <a:cubicBezTo>
                      <a:pt x="627" y="0"/>
                      <a:pt x="613" y="0"/>
                      <a:pt x="605" y="9"/>
                    </a:cubicBezTo>
                    <a:cubicBezTo>
                      <a:pt x="535" y="79"/>
                      <a:pt x="535" y="79"/>
                      <a:pt x="535" y="79"/>
                    </a:cubicBezTo>
                    <a:cubicBezTo>
                      <a:pt x="535" y="79"/>
                      <a:pt x="535" y="79"/>
                      <a:pt x="535" y="79"/>
                    </a:cubicBezTo>
                    <a:cubicBezTo>
                      <a:pt x="534" y="80"/>
                      <a:pt x="533" y="81"/>
                      <a:pt x="532" y="82"/>
                    </a:cubicBezTo>
                    <a:cubicBezTo>
                      <a:pt x="532" y="82"/>
                      <a:pt x="532" y="82"/>
                      <a:pt x="532" y="83"/>
                    </a:cubicBezTo>
                    <a:cubicBezTo>
                      <a:pt x="531" y="84"/>
                      <a:pt x="530" y="85"/>
                      <a:pt x="530" y="86"/>
                    </a:cubicBezTo>
                    <a:cubicBezTo>
                      <a:pt x="530" y="86"/>
                      <a:pt x="530" y="86"/>
                      <a:pt x="530" y="86"/>
                    </a:cubicBezTo>
                    <a:cubicBezTo>
                      <a:pt x="529" y="88"/>
                      <a:pt x="529" y="89"/>
                      <a:pt x="529" y="90"/>
                    </a:cubicBezTo>
                    <a:cubicBezTo>
                      <a:pt x="529" y="90"/>
                      <a:pt x="529" y="90"/>
                      <a:pt x="529" y="91"/>
                    </a:cubicBezTo>
                    <a:cubicBezTo>
                      <a:pt x="528" y="92"/>
                      <a:pt x="528" y="93"/>
                      <a:pt x="528" y="94"/>
                    </a:cubicBezTo>
                    <a:cubicBezTo>
                      <a:pt x="528" y="94"/>
                      <a:pt x="528" y="94"/>
                      <a:pt x="528" y="94"/>
                    </a:cubicBezTo>
                    <a:cubicBezTo>
                      <a:pt x="528" y="94"/>
                      <a:pt x="528" y="94"/>
                      <a:pt x="528" y="95"/>
                    </a:cubicBezTo>
                    <a:cubicBezTo>
                      <a:pt x="528" y="96"/>
                      <a:pt x="528" y="97"/>
                      <a:pt x="529" y="98"/>
                    </a:cubicBezTo>
                    <a:cubicBezTo>
                      <a:pt x="529" y="98"/>
                      <a:pt x="529" y="98"/>
                      <a:pt x="529" y="99"/>
                    </a:cubicBezTo>
                    <a:cubicBezTo>
                      <a:pt x="529" y="100"/>
                      <a:pt x="529" y="101"/>
                      <a:pt x="530" y="102"/>
                    </a:cubicBezTo>
                    <a:cubicBezTo>
                      <a:pt x="530" y="102"/>
                      <a:pt x="530" y="103"/>
                      <a:pt x="530" y="103"/>
                    </a:cubicBezTo>
                    <a:cubicBezTo>
                      <a:pt x="530" y="104"/>
                      <a:pt x="531" y="105"/>
                      <a:pt x="532" y="106"/>
                    </a:cubicBezTo>
                    <a:cubicBezTo>
                      <a:pt x="532" y="106"/>
                      <a:pt x="532" y="106"/>
                      <a:pt x="532" y="107"/>
                    </a:cubicBezTo>
                    <a:cubicBezTo>
                      <a:pt x="533" y="108"/>
                      <a:pt x="534" y="109"/>
                      <a:pt x="535" y="110"/>
                    </a:cubicBezTo>
                    <a:cubicBezTo>
                      <a:pt x="535" y="110"/>
                      <a:pt x="535" y="110"/>
                      <a:pt x="535" y="110"/>
                    </a:cubicBezTo>
                    <a:cubicBezTo>
                      <a:pt x="605" y="180"/>
                      <a:pt x="605" y="180"/>
                      <a:pt x="605" y="180"/>
                    </a:cubicBezTo>
                    <a:cubicBezTo>
                      <a:pt x="609" y="184"/>
                      <a:pt x="615" y="186"/>
                      <a:pt x="620" y="186"/>
                    </a:cubicBezTo>
                    <a:cubicBezTo>
                      <a:pt x="626" y="186"/>
                      <a:pt x="632" y="184"/>
                      <a:pt x="636" y="180"/>
                    </a:cubicBezTo>
                    <a:cubicBezTo>
                      <a:pt x="644" y="171"/>
                      <a:pt x="644" y="157"/>
                      <a:pt x="636" y="149"/>
                    </a:cubicBezTo>
                    <a:cubicBezTo>
                      <a:pt x="603" y="116"/>
                      <a:pt x="603" y="116"/>
                      <a:pt x="603" y="116"/>
                    </a:cubicBezTo>
                    <a:cubicBezTo>
                      <a:pt x="660" y="116"/>
                      <a:pt x="660" y="116"/>
                      <a:pt x="660" y="116"/>
                    </a:cubicBezTo>
                    <a:cubicBezTo>
                      <a:pt x="757" y="116"/>
                      <a:pt x="835" y="195"/>
                      <a:pt x="835" y="292"/>
                    </a:cubicBezTo>
                    <a:cubicBezTo>
                      <a:pt x="835" y="388"/>
                      <a:pt x="757" y="467"/>
                      <a:pt x="660" y="467"/>
                    </a:cubicBezTo>
                    <a:cubicBezTo>
                      <a:pt x="258" y="467"/>
                      <a:pt x="258" y="467"/>
                      <a:pt x="258" y="467"/>
                    </a:cubicBezTo>
                    <a:cubicBezTo>
                      <a:pt x="246" y="467"/>
                      <a:pt x="236" y="477"/>
                      <a:pt x="236" y="489"/>
                    </a:cubicBezTo>
                    <a:cubicBezTo>
                      <a:pt x="236" y="501"/>
                      <a:pt x="246" y="511"/>
                      <a:pt x="258" y="511"/>
                    </a:cubicBezTo>
                    <a:cubicBezTo>
                      <a:pt x="660" y="511"/>
                      <a:pt x="660" y="511"/>
                      <a:pt x="660" y="511"/>
                    </a:cubicBezTo>
                    <a:cubicBezTo>
                      <a:pt x="781" y="511"/>
                      <a:pt x="879" y="412"/>
                      <a:pt x="879" y="292"/>
                    </a:cubicBezTo>
                    <a:cubicBezTo>
                      <a:pt x="879" y="171"/>
                      <a:pt x="781" y="72"/>
                      <a:pt x="660" y="72"/>
                    </a:cubicBezTo>
                    <a:close/>
                    <a:moveTo>
                      <a:pt x="631" y="678"/>
                    </a:moveTo>
                    <a:cubicBezTo>
                      <a:pt x="258" y="678"/>
                      <a:pt x="258" y="678"/>
                      <a:pt x="258" y="678"/>
                    </a:cubicBezTo>
                    <a:cubicBezTo>
                      <a:pt x="246" y="678"/>
                      <a:pt x="236" y="688"/>
                      <a:pt x="236" y="700"/>
                    </a:cubicBezTo>
                    <a:cubicBezTo>
                      <a:pt x="236" y="712"/>
                      <a:pt x="246" y="722"/>
                      <a:pt x="258" y="722"/>
                    </a:cubicBezTo>
                    <a:cubicBezTo>
                      <a:pt x="631" y="722"/>
                      <a:pt x="631" y="722"/>
                      <a:pt x="631" y="722"/>
                    </a:cubicBezTo>
                    <a:cubicBezTo>
                      <a:pt x="643" y="722"/>
                      <a:pt x="653" y="712"/>
                      <a:pt x="653" y="700"/>
                    </a:cubicBezTo>
                    <a:cubicBezTo>
                      <a:pt x="653" y="688"/>
                      <a:pt x="643" y="678"/>
                      <a:pt x="631" y="6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23" name="Group 22">
            <a:extLst>
              <a:ext uri="{FF2B5EF4-FFF2-40B4-BE49-F238E27FC236}">
                <a16:creationId xmlns:a16="http://schemas.microsoft.com/office/drawing/2014/main" id="{E4A45D98-B1EA-48FC-A9E3-060C3B2DFA76}"/>
              </a:ext>
            </a:extLst>
          </p:cNvPr>
          <p:cNvGrpSpPr/>
          <p:nvPr/>
        </p:nvGrpSpPr>
        <p:grpSpPr>
          <a:xfrm>
            <a:off x="6039920" y="1609206"/>
            <a:ext cx="5337993" cy="839962"/>
            <a:chOff x="6039920" y="2250455"/>
            <a:chExt cx="5337993" cy="839962"/>
          </a:xfrm>
        </p:grpSpPr>
        <p:sp>
          <p:nvSpPr>
            <p:cNvPr id="99" name="Rectangle 98">
              <a:extLst>
                <a:ext uri="{FF2B5EF4-FFF2-40B4-BE49-F238E27FC236}">
                  <a16:creationId xmlns:a16="http://schemas.microsoft.com/office/drawing/2014/main" id="{A5F8B8AF-A920-41EF-8B6E-F5D7A1332C82}"/>
                </a:ext>
              </a:extLst>
            </p:cNvPr>
            <p:cNvSpPr/>
            <p:nvPr/>
          </p:nvSpPr>
          <p:spPr>
            <a:xfrm>
              <a:off x="6039920" y="2250455"/>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16" name="Rectangle 15">
              <a:extLst>
                <a:ext uri="{FF2B5EF4-FFF2-40B4-BE49-F238E27FC236}">
                  <a16:creationId xmlns:a16="http://schemas.microsoft.com/office/drawing/2014/main" id="{A012F0B9-89C6-4F88-9CC5-4DAE41E87E0D}"/>
                </a:ext>
              </a:extLst>
            </p:cNvPr>
            <p:cNvSpPr/>
            <p:nvPr/>
          </p:nvSpPr>
          <p:spPr>
            <a:xfrm>
              <a:off x="6691936" y="2250455"/>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Implementation </a:t>
              </a:r>
              <a:r>
                <a:rPr lang="en-US" sz="1400" b="1" dirty="0">
                  <a:solidFill>
                    <a:srgbClr val="164484"/>
                  </a:solidFill>
                </a:rPr>
                <a:t>status of plans </a:t>
              </a:r>
              <a:r>
                <a:rPr lang="en-US" sz="1400" dirty="0">
                  <a:solidFill>
                    <a:srgbClr val="000000"/>
                  </a:solidFill>
                </a:rPr>
                <a:t>described in the Initial Proposal </a:t>
              </a:r>
              <a:r>
                <a:rPr lang="en-US" sz="1400" i="1" dirty="0">
                  <a:solidFill>
                    <a:srgbClr val="0A3161"/>
                  </a:solidFill>
                </a:rPr>
                <a:t>– additional details on next slide</a:t>
              </a:r>
              <a:endParaRPr lang="en-US" sz="1400" b="1" i="1" dirty="0">
                <a:solidFill>
                  <a:srgbClr val="0A3161"/>
                </a:solidFill>
              </a:endParaRPr>
            </a:p>
          </p:txBody>
        </p:sp>
        <p:sp>
          <p:nvSpPr>
            <p:cNvPr id="17" name="Rectangle 16">
              <a:extLst>
                <a:ext uri="{FF2B5EF4-FFF2-40B4-BE49-F238E27FC236}">
                  <a16:creationId xmlns:a16="http://schemas.microsoft.com/office/drawing/2014/main" id="{477AC915-D27A-4279-9FFC-CCC5D414448E}"/>
                </a:ext>
              </a:extLst>
            </p:cNvPr>
            <p:cNvSpPr/>
            <p:nvPr/>
          </p:nvSpPr>
          <p:spPr>
            <a:xfrm>
              <a:off x="6090735" y="2524649"/>
              <a:ext cx="5045073" cy="56576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64484"/>
                  </a:solidFill>
                </a14:hiddenFill>
              </a:ex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pPr>
                <a:buClr>
                  <a:srgbClr val="0A3161"/>
                </a:buClr>
              </a:pPr>
              <a:endParaRPr lang="en-US" sz="1400" dirty="0">
                <a:solidFill>
                  <a:srgbClr val="000000"/>
                </a:solidFill>
              </a:endParaRPr>
            </a:p>
          </p:txBody>
        </p:sp>
        <p:grpSp>
          <p:nvGrpSpPr>
            <p:cNvPr id="86" name="Group 29">
              <a:extLst>
                <a:ext uri="{FF2B5EF4-FFF2-40B4-BE49-F238E27FC236}">
                  <a16:creationId xmlns:a16="http://schemas.microsoft.com/office/drawing/2014/main" id="{87E71A26-E8F2-402E-9469-877B91B9CB48}"/>
                </a:ext>
              </a:extLst>
            </p:cNvPr>
            <p:cNvGrpSpPr>
              <a:grpSpLocks noChangeAspect="1"/>
            </p:cNvGrpSpPr>
            <p:nvPr/>
          </p:nvGrpSpPr>
          <p:grpSpPr bwMode="auto">
            <a:xfrm>
              <a:off x="6166855" y="2324300"/>
              <a:ext cx="398147" cy="398147"/>
              <a:chOff x="1924" y="972"/>
              <a:chExt cx="288" cy="288"/>
            </a:xfrm>
          </p:grpSpPr>
          <p:sp>
            <p:nvSpPr>
              <p:cNvPr id="87" name="AutoShape 28">
                <a:extLst>
                  <a:ext uri="{FF2B5EF4-FFF2-40B4-BE49-F238E27FC236}">
                    <a16:creationId xmlns:a16="http://schemas.microsoft.com/office/drawing/2014/main" id="{801BAF80-27FF-465E-8187-2D82E1ABA998}"/>
                  </a:ext>
                </a:extLst>
              </p:cNvPr>
              <p:cNvSpPr>
                <a:spLocks noChangeAspect="1" noChangeArrowheads="1" noTextEdit="1"/>
              </p:cNvSpPr>
              <p:nvPr/>
            </p:nvSpPr>
            <p:spPr bwMode="auto">
              <a:xfrm>
                <a:off x="1924" y="9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8" name="Freeform 8">
                <a:extLst>
                  <a:ext uri="{FF2B5EF4-FFF2-40B4-BE49-F238E27FC236}">
                    <a16:creationId xmlns:a16="http://schemas.microsoft.com/office/drawing/2014/main" id="{CB84A793-EFF0-402A-8DFB-519729BC80C9}"/>
                  </a:ext>
                </a:extLst>
              </p:cNvPr>
              <p:cNvSpPr>
                <a:spLocks noEditPoints="1"/>
              </p:cNvSpPr>
              <p:nvPr/>
            </p:nvSpPr>
            <p:spPr bwMode="auto">
              <a:xfrm>
                <a:off x="1976" y="993"/>
                <a:ext cx="184" cy="246"/>
              </a:xfrm>
              <a:custGeom>
                <a:avLst/>
                <a:gdLst>
                  <a:gd name="T0" fmla="*/ 428 w 640"/>
                  <a:gd name="T1" fmla="*/ 133 h 854"/>
                  <a:gd name="T2" fmla="*/ 428 w 640"/>
                  <a:gd name="T3" fmla="*/ 55 h 854"/>
                  <a:gd name="T4" fmla="*/ 374 w 640"/>
                  <a:gd name="T5" fmla="*/ 26 h 854"/>
                  <a:gd name="T6" fmla="*/ 253 w 640"/>
                  <a:gd name="T7" fmla="*/ 50 h 854"/>
                  <a:gd name="T8" fmla="*/ 211 w 640"/>
                  <a:gd name="T9" fmla="*/ 85 h 854"/>
                  <a:gd name="T10" fmla="*/ 223 w 640"/>
                  <a:gd name="T11" fmla="*/ 145 h 854"/>
                  <a:gd name="T12" fmla="*/ 336 w 640"/>
                  <a:gd name="T13" fmla="*/ 27 h 854"/>
                  <a:gd name="T14" fmla="*/ 303 w 640"/>
                  <a:gd name="T15" fmla="*/ 27 h 854"/>
                  <a:gd name="T16" fmla="*/ 411 w 640"/>
                  <a:gd name="T17" fmla="*/ 641 h 854"/>
                  <a:gd name="T18" fmla="*/ 451 w 640"/>
                  <a:gd name="T19" fmla="*/ 689 h 854"/>
                  <a:gd name="T20" fmla="*/ 417 w 640"/>
                  <a:gd name="T21" fmla="*/ 399 h 854"/>
                  <a:gd name="T22" fmla="*/ 417 w 640"/>
                  <a:gd name="T23" fmla="*/ 399 h 854"/>
                  <a:gd name="T24" fmla="*/ 472 w 640"/>
                  <a:gd name="T25" fmla="*/ 133 h 854"/>
                  <a:gd name="T26" fmla="*/ 167 w 640"/>
                  <a:gd name="T27" fmla="*/ 133 h 854"/>
                  <a:gd name="T28" fmla="*/ 0 w 640"/>
                  <a:gd name="T29" fmla="*/ 114 h 854"/>
                  <a:gd name="T30" fmla="*/ 618 w 640"/>
                  <a:gd name="T31" fmla="*/ 854 h 854"/>
                  <a:gd name="T32" fmla="*/ 618 w 640"/>
                  <a:gd name="T33" fmla="*/ 92 h 854"/>
                  <a:gd name="T34" fmla="*/ 213 w 640"/>
                  <a:gd name="T35" fmla="*/ 289 h 854"/>
                  <a:gd name="T36" fmla="*/ 135 w 640"/>
                  <a:gd name="T37" fmla="*/ 412 h 854"/>
                  <a:gd name="T38" fmla="*/ 259 w 640"/>
                  <a:gd name="T39" fmla="*/ 376 h 854"/>
                  <a:gd name="T40" fmla="*/ 120 w 640"/>
                  <a:gd name="T41" fmla="*/ 444 h 854"/>
                  <a:gd name="T42" fmla="*/ 259 w 640"/>
                  <a:gd name="T43" fmla="*/ 694 h 854"/>
                  <a:gd name="T44" fmla="*/ 104 w 640"/>
                  <a:gd name="T45" fmla="*/ 694 h 854"/>
                  <a:gd name="T46" fmla="*/ 213 w 640"/>
                  <a:gd name="T47" fmla="*/ 555 h 854"/>
                  <a:gd name="T48" fmla="*/ 135 w 640"/>
                  <a:gd name="T49" fmla="*/ 678 h 854"/>
                  <a:gd name="T50" fmla="*/ 259 w 640"/>
                  <a:gd name="T51" fmla="*/ 642 h 854"/>
                  <a:gd name="T52" fmla="*/ 260 w 640"/>
                  <a:gd name="T53" fmla="*/ 598 h 854"/>
                  <a:gd name="T54" fmla="*/ 192 w 640"/>
                  <a:gd name="T55" fmla="*/ 659 h 854"/>
                  <a:gd name="T56" fmla="*/ 153 w 640"/>
                  <a:gd name="T57" fmla="*/ 604 h 854"/>
                  <a:gd name="T58" fmla="*/ 226 w 640"/>
                  <a:gd name="T59" fmla="*/ 586 h 854"/>
                  <a:gd name="T60" fmla="*/ 291 w 640"/>
                  <a:gd name="T61" fmla="*/ 544 h 854"/>
                  <a:gd name="T62" fmla="*/ 260 w 640"/>
                  <a:gd name="T63" fmla="*/ 332 h 854"/>
                  <a:gd name="T64" fmla="*/ 192 w 640"/>
                  <a:gd name="T65" fmla="*/ 393 h 854"/>
                  <a:gd name="T66" fmla="*/ 153 w 640"/>
                  <a:gd name="T67" fmla="*/ 338 h 854"/>
                  <a:gd name="T68" fmla="*/ 226 w 640"/>
                  <a:gd name="T69" fmla="*/ 320 h 854"/>
                  <a:gd name="T70" fmla="*/ 291 w 640"/>
                  <a:gd name="T71" fmla="*/ 278 h 854"/>
                  <a:gd name="T72" fmla="*/ 429 w 640"/>
                  <a:gd name="T73" fmla="*/ 720 h 854"/>
                  <a:gd name="T74" fmla="*/ 385 w 640"/>
                  <a:gd name="T75" fmla="*/ 557 h 854"/>
                  <a:gd name="T76" fmla="*/ 477 w 640"/>
                  <a:gd name="T77" fmla="*/ 597 h 854"/>
                  <a:gd name="T78" fmla="*/ 477 w 640"/>
                  <a:gd name="T79" fmla="*/ 641 h 854"/>
                  <a:gd name="T80" fmla="*/ 472 w 640"/>
                  <a:gd name="T81" fmla="*/ 454 h 854"/>
                  <a:gd name="T82" fmla="*/ 398 w 640"/>
                  <a:gd name="T83" fmla="*/ 454 h 854"/>
                  <a:gd name="T84" fmla="*/ 441 w 640"/>
                  <a:gd name="T85" fmla="*/ 289 h 854"/>
                  <a:gd name="T86" fmla="*/ 450 w 640"/>
                  <a:gd name="T87" fmla="*/ 599 h 854"/>
                  <a:gd name="T88" fmla="*/ 411 w 640"/>
                  <a:gd name="T89" fmla="*/ 61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0" h="854">
                    <a:moveTo>
                      <a:pt x="223" y="145"/>
                    </a:moveTo>
                    <a:cubicBezTo>
                      <a:pt x="416" y="145"/>
                      <a:pt x="416" y="145"/>
                      <a:pt x="416" y="145"/>
                    </a:cubicBezTo>
                    <a:cubicBezTo>
                      <a:pt x="422" y="145"/>
                      <a:pt x="428" y="139"/>
                      <a:pt x="428" y="133"/>
                    </a:cubicBezTo>
                    <a:cubicBezTo>
                      <a:pt x="428" y="109"/>
                      <a:pt x="428" y="109"/>
                      <a:pt x="428" y="109"/>
                    </a:cubicBezTo>
                    <a:cubicBezTo>
                      <a:pt x="428" y="85"/>
                      <a:pt x="428" y="85"/>
                      <a:pt x="428" y="85"/>
                    </a:cubicBezTo>
                    <a:cubicBezTo>
                      <a:pt x="428" y="55"/>
                      <a:pt x="428" y="55"/>
                      <a:pt x="428" y="55"/>
                    </a:cubicBezTo>
                    <a:cubicBezTo>
                      <a:pt x="428" y="52"/>
                      <a:pt x="425" y="50"/>
                      <a:pt x="422" y="50"/>
                    </a:cubicBezTo>
                    <a:cubicBezTo>
                      <a:pt x="386" y="50"/>
                      <a:pt x="386" y="50"/>
                      <a:pt x="386" y="50"/>
                    </a:cubicBezTo>
                    <a:cubicBezTo>
                      <a:pt x="383" y="41"/>
                      <a:pt x="379" y="33"/>
                      <a:pt x="374" y="26"/>
                    </a:cubicBezTo>
                    <a:cubicBezTo>
                      <a:pt x="361" y="11"/>
                      <a:pt x="341" y="0"/>
                      <a:pt x="320" y="0"/>
                    </a:cubicBezTo>
                    <a:cubicBezTo>
                      <a:pt x="298" y="0"/>
                      <a:pt x="278" y="11"/>
                      <a:pt x="266" y="26"/>
                    </a:cubicBezTo>
                    <a:cubicBezTo>
                      <a:pt x="260" y="33"/>
                      <a:pt x="256" y="41"/>
                      <a:pt x="253" y="50"/>
                    </a:cubicBezTo>
                    <a:cubicBezTo>
                      <a:pt x="217" y="50"/>
                      <a:pt x="217" y="50"/>
                      <a:pt x="217" y="50"/>
                    </a:cubicBezTo>
                    <a:cubicBezTo>
                      <a:pt x="214" y="50"/>
                      <a:pt x="211" y="52"/>
                      <a:pt x="211" y="55"/>
                    </a:cubicBezTo>
                    <a:cubicBezTo>
                      <a:pt x="211" y="85"/>
                      <a:pt x="211" y="85"/>
                      <a:pt x="211" y="85"/>
                    </a:cubicBezTo>
                    <a:cubicBezTo>
                      <a:pt x="211" y="109"/>
                      <a:pt x="211" y="109"/>
                      <a:pt x="211" y="109"/>
                    </a:cubicBezTo>
                    <a:cubicBezTo>
                      <a:pt x="211" y="133"/>
                      <a:pt x="211" y="133"/>
                      <a:pt x="211" y="133"/>
                    </a:cubicBezTo>
                    <a:cubicBezTo>
                      <a:pt x="211" y="139"/>
                      <a:pt x="217" y="145"/>
                      <a:pt x="223" y="145"/>
                    </a:cubicBezTo>
                    <a:close/>
                    <a:moveTo>
                      <a:pt x="303" y="27"/>
                    </a:moveTo>
                    <a:cubicBezTo>
                      <a:pt x="308" y="25"/>
                      <a:pt x="314" y="24"/>
                      <a:pt x="320" y="24"/>
                    </a:cubicBezTo>
                    <a:cubicBezTo>
                      <a:pt x="325" y="24"/>
                      <a:pt x="331" y="25"/>
                      <a:pt x="336" y="27"/>
                    </a:cubicBezTo>
                    <a:cubicBezTo>
                      <a:pt x="347" y="31"/>
                      <a:pt x="356" y="39"/>
                      <a:pt x="362" y="50"/>
                    </a:cubicBezTo>
                    <a:cubicBezTo>
                      <a:pt x="278" y="50"/>
                      <a:pt x="278" y="50"/>
                      <a:pt x="278" y="50"/>
                    </a:cubicBezTo>
                    <a:cubicBezTo>
                      <a:pt x="283" y="39"/>
                      <a:pt x="292" y="31"/>
                      <a:pt x="303" y="27"/>
                    </a:cubicBezTo>
                    <a:close/>
                    <a:moveTo>
                      <a:pt x="452" y="648"/>
                    </a:moveTo>
                    <a:cubicBezTo>
                      <a:pt x="447" y="643"/>
                      <a:pt x="437" y="641"/>
                      <a:pt x="424" y="641"/>
                    </a:cubicBezTo>
                    <a:cubicBezTo>
                      <a:pt x="424" y="641"/>
                      <a:pt x="424" y="641"/>
                      <a:pt x="411" y="641"/>
                    </a:cubicBezTo>
                    <a:cubicBezTo>
                      <a:pt x="411" y="641"/>
                      <a:pt x="411" y="641"/>
                      <a:pt x="411" y="695"/>
                    </a:cubicBezTo>
                    <a:cubicBezTo>
                      <a:pt x="417" y="696"/>
                      <a:pt x="421" y="696"/>
                      <a:pt x="424" y="696"/>
                    </a:cubicBezTo>
                    <a:cubicBezTo>
                      <a:pt x="436" y="696"/>
                      <a:pt x="446" y="694"/>
                      <a:pt x="451" y="689"/>
                    </a:cubicBezTo>
                    <a:cubicBezTo>
                      <a:pt x="457" y="685"/>
                      <a:pt x="459" y="678"/>
                      <a:pt x="459" y="668"/>
                    </a:cubicBezTo>
                    <a:cubicBezTo>
                      <a:pt x="459" y="659"/>
                      <a:pt x="457" y="652"/>
                      <a:pt x="452" y="648"/>
                    </a:cubicBezTo>
                    <a:close/>
                    <a:moveTo>
                      <a:pt x="417" y="399"/>
                    </a:moveTo>
                    <a:cubicBezTo>
                      <a:pt x="453" y="399"/>
                      <a:pt x="453" y="399"/>
                      <a:pt x="453" y="399"/>
                    </a:cubicBezTo>
                    <a:cubicBezTo>
                      <a:pt x="435" y="344"/>
                      <a:pt x="435" y="344"/>
                      <a:pt x="435" y="344"/>
                    </a:cubicBezTo>
                    <a:lnTo>
                      <a:pt x="417" y="399"/>
                    </a:lnTo>
                    <a:close/>
                    <a:moveTo>
                      <a:pt x="618" y="92"/>
                    </a:moveTo>
                    <a:cubicBezTo>
                      <a:pt x="472" y="92"/>
                      <a:pt x="472" y="92"/>
                      <a:pt x="472" y="92"/>
                    </a:cubicBezTo>
                    <a:cubicBezTo>
                      <a:pt x="472" y="133"/>
                      <a:pt x="472" y="133"/>
                      <a:pt x="472" y="133"/>
                    </a:cubicBezTo>
                    <a:cubicBezTo>
                      <a:pt x="472" y="164"/>
                      <a:pt x="447" y="189"/>
                      <a:pt x="416" y="189"/>
                    </a:cubicBezTo>
                    <a:cubicBezTo>
                      <a:pt x="223" y="189"/>
                      <a:pt x="223" y="189"/>
                      <a:pt x="223" y="189"/>
                    </a:cubicBezTo>
                    <a:cubicBezTo>
                      <a:pt x="192" y="189"/>
                      <a:pt x="167" y="164"/>
                      <a:pt x="167" y="133"/>
                    </a:cubicBezTo>
                    <a:cubicBezTo>
                      <a:pt x="167" y="92"/>
                      <a:pt x="167" y="92"/>
                      <a:pt x="167" y="92"/>
                    </a:cubicBezTo>
                    <a:cubicBezTo>
                      <a:pt x="22" y="92"/>
                      <a:pt x="22" y="92"/>
                      <a:pt x="22" y="92"/>
                    </a:cubicBezTo>
                    <a:cubicBezTo>
                      <a:pt x="9" y="92"/>
                      <a:pt x="0" y="102"/>
                      <a:pt x="0" y="114"/>
                    </a:cubicBezTo>
                    <a:cubicBezTo>
                      <a:pt x="0" y="832"/>
                      <a:pt x="0" y="832"/>
                      <a:pt x="0" y="832"/>
                    </a:cubicBezTo>
                    <a:cubicBezTo>
                      <a:pt x="0" y="844"/>
                      <a:pt x="9" y="854"/>
                      <a:pt x="22" y="854"/>
                    </a:cubicBezTo>
                    <a:cubicBezTo>
                      <a:pt x="618" y="854"/>
                      <a:pt x="618" y="854"/>
                      <a:pt x="618" y="854"/>
                    </a:cubicBezTo>
                    <a:cubicBezTo>
                      <a:pt x="630" y="854"/>
                      <a:pt x="640" y="844"/>
                      <a:pt x="640" y="832"/>
                    </a:cubicBezTo>
                    <a:cubicBezTo>
                      <a:pt x="640" y="114"/>
                      <a:pt x="640" y="114"/>
                      <a:pt x="640" y="114"/>
                    </a:cubicBezTo>
                    <a:cubicBezTo>
                      <a:pt x="640" y="102"/>
                      <a:pt x="630" y="92"/>
                      <a:pt x="618" y="92"/>
                    </a:cubicBezTo>
                    <a:close/>
                    <a:moveTo>
                      <a:pt x="104" y="305"/>
                    </a:moveTo>
                    <a:cubicBezTo>
                      <a:pt x="104" y="296"/>
                      <a:pt x="111" y="289"/>
                      <a:pt x="120" y="289"/>
                    </a:cubicBezTo>
                    <a:cubicBezTo>
                      <a:pt x="120" y="289"/>
                      <a:pt x="120" y="289"/>
                      <a:pt x="213" y="289"/>
                    </a:cubicBezTo>
                    <a:cubicBezTo>
                      <a:pt x="213" y="289"/>
                      <a:pt x="213" y="289"/>
                      <a:pt x="181" y="321"/>
                    </a:cubicBezTo>
                    <a:cubicBezTo>
                      <a:pt x="135" y="321"/>
                      <a:pt x="135" y="321"/>
                      <a:pt x="135" y="321"/>
                    </a:cubicBezTo>
                    <a:cubicBezTo>
                      <a:pt x="135" y="321"/>
                      <a:pt x="135" y="321"/>
                      <a:pt x="135" y="412"/>
                    </a:cubicBezTo>
                    <a:cubicBezTo>
                      <a:pt x="135" y="412"/>
                      <a:pt x="135" y="412"/>
                      <a:pt x="227" y="412"/>
                    </a:cubicBezTo>
                    <a:cubicBezTo>
                      <a:pt x="227" y="412"/>
                      <a:pt x="227" y="412"/>
                      <a:pt x="227" y="408"/>
                    </a:cubicBezTo>
                    <a:cubicBezTo>
                      <a:pt x="227" y="408"/>
                      <a:pt x="227" y="408"/>
                      <a:pt x="259" y="376"/>
                    </a:cubicBezTo>
                    <a:cubicBezTo>
                      <a:pt x="259" y="376"/>
                      <a:pt x="259" y="376"/>
                      <a:pt x="259" y="428"/>
                    </a:cubicBezTo>
                    <a:cubicBezTo>
                      <a:pt x="259" y="437"/>
                      <a:pt x="252" y="444"/>
                      <a:pt x="243" y="444"/>
                    </a:cubicBezTo>
                    <a:cubicBezTo>
                      <a:pt x="243" y="444"/>
                      <a:pt x="243" y="444"/>
                      <a:pt x="120" y="444"/>
                    </a:cubicBezTo>
                    <a:cubicBezTo>
                      <a:pt x="111" y="444"/>
                      <a:pt x="104" y="437"/>
                      <a:pt x="104" y="428"/>
                    </a:cubicBezTo>
                    <a:cubicBezTo>
                      <a:pt x="104" y="428"/>
                      <a:pt x="104" y="428"/>
                      <a:pt x="104" y="305"/>
                    </a:cubicBezTo>
                    <a:close/>
                    <a:moveTo>
                      <a:pt x="259" y="694"/>
                    </a:moveTo>
                    <a:cubicBezTo>
                      <a:pt x="259" y="703"/>
                      <a:pt x="252" y="710"/>
                      <a:pt x="243" y="710"/>
                    </a:cubicBezTo>
                    <a:cubicBezTo>
                      <a:pt x="243" y="710"/>
                      <a:pt x="243" y="710"/>
                      <a:pt x="120" y="710"/>
                    </a:cubicBezTo>
                    <a:cubicBezTo>
                      <a:pt x="111" y="710"/>
                      <a:pt x="104" y="703"/>
                      <a:pt x="104" y="694"/>
                    </a:cubicBezTo>
                    <a:cubicBezTo>
                      <a:pt x="104" y="694"/>
                      <a:pt x="104" y="694"/>
                      <a:pt x="104" y="571"/>
                    </a:cubicBezTo>
                    <a:cubicBezTo>
                      <a:pt x="104" y="562"/>
                      <a:pt x="111" y="555"/>
                      <a:pt x="120" y="555"/>
                    </a:cubicBezTo>
                    <a:cubicBezTo>
                      <a:pt x="120" y="555"/>
                      <a:pt x="120" y="555"/>
                      <a:pt x="213" y="555"/>
                    </a:cubicBezTo>
                    <a:cubicBezTo>
                      <a:pt x="213" y="555"/>
                      <a:pt x="213" y="555"/>
                      <a:pt x="181" y="587"/>
                    </a:cubicBezTo>
                    <a:cubicBezTo>
                      <a:pt x="135" y="587"/>
                      <a:pt x="135" y="587"/>
                      <a:pt x="135" y="587"/>
                    </a:cubicBezTo>
                    <a:cubicBezTo>
                      <a:pt x="135" y="587"/>
                      <a:pt x="135" y="587"/>
                      <a:pt x="135" y="678"/>
                    </a:cubicBezTo>
                    <a:cubicBezTo>
                      <a:pt x="135" y="678"/>
                      <a:pt x="135" y="678"/>
                      <a:pt x="227" y="678"/>
                    </a:cubicBezTo>
                    <a:cubicBezTo>
                      <a:pt x="227" y="678"/>
                      <a:pt x="227" y="678"/>
                      <a:pt x="227" y="674"/>
                    </a:cubicBezTo>
                    <a:cubicBezTo>
                      <a:pt x="227" y="674"/>
                      <a:pt x="227" y="674"/>
                      <a:pt x="259" y="642"/>
                    </a:cubicBezTo>
                    <a:cubicBezTo>
                      <a:pt x="259" y="642"/>
                      <a:pt x="259" y="642"/>
                      <a:pt x="259" y="694"/>
                    </a:cubicBezTo>
                    <a:close/>
                    <a:moveTo>
                      <a:pt x="291" y="567"/>
                    </a:moveTo>
                    <a:cubicBezTo>
                      <a:pt x="291" y="567"/>
                      <a:pt x="291" y="567"/>
                      <a:pt x="260" y="598"/>
                    </a:cubicBezTo>
                    <a:cubicBezTo>
                      <a:pt x="260" y="598"/>
                      <a:pt x="260" y="598"/>
                      <a:pt x="228" y="630"/>
                    </a:cubicBezTo>
                    <a:cubicBezTo>
                      <a:pt x="228" y="630"/>
                      <a:pt x="228" y="630"/>
                      <a:pt x="203" y="654"/>
                    </a:cubicBezTo>
                    <a:cubicBezTo>
                      <a:pt x="200" y="657"/>
                      <a:pt x="197" y="659"/>
                      <a:pt x="192" y="659"/>
                    </a:cubicBezTo>
                    <a:cubicBezTo>
                      <a:pt x="188" y="659"/>
                      <a:pt x="184" y="657"/>
                      <a:pt x="181" y="654"/>
                    </a:cubicBezTo>
                    <a:cubicBezTo>
                      <a:pt x="181" y="654"/>
                      <a:pt x="181" y="654"/>
                      <a:pt x="153" y="627"/>
                    </a:cubicBezTo>
                    <a:cubicBezTo>
                      <a:pt x="147" y="620"/>
                      <a:pt x="147" y="610"/>
                      <a:pt x="153" y="604"/>
                    </a:cubicBezTo>
                    <a:cubicBezTo>
                      <a:pt x="160" y="598"/>
                      <a:pt x="170" y="598"/>
                      <a:pt x="175" y="604"/>
                    </a:cubicBezTo>
                    <a:cubicBezTo>
                      <a:pt x="175" y="604"/>
                      <a:pt x="175" y="604"/>
                      <a:pt x="192" y="620"/>
                    </a:cubicBezTo>
                    <a:cubicBezTo>
                      <a:pt x="192" y="620"/>
                      <a:pt x="192" y="620"/>
                      <a:pt x="226" y="586"/>
                    </a:cubicBezTo>
                    <a:cubicBezTo>
                      <a:pt x="226" y="586"/>
                      <a:pt x="226" y="586"/>
                      <a:pt x="255" y="559"/>
                    </a:cubicBezTo>
                    <a:cubicBezTo>
                      <a:pt x="255" y="559"/>
                      <a:pt x="255" y="559"/>
                      <a:pt x="268" y="544"/>
                    </a:cubicBezTo>
                    <a:cubicBezTo>
                      <a:pt x="275" y="538"/>
                      <a:pt x="285" y="538"/>
                      <a:pt x="291" y="544"/>
                    </a:cubicBezTo>
                    <a:cubicBezTo>
                      <a:pt x="297" y="551"/>
                      <a:pt x="297" y="560"/>
                      <a:pt x="291" y="567"/>
                    </a:cubicBezTo>
                    <a:close/>
                    <a:moveTo>
                      <a:pt x="291" y="301"/>
                    </a:moveTo>
                    <a:cubicBezTo>
                      <a:pt x="291" y="301"/>
                      <a:pt x="291" y="301"/>
                      <a:pt x="260" y="332"/>
                    </a:cubicBezTo>
                    <a:cubicBezTo>
                      <a:pt x="260" y="332"/>
                      <a:pt x="260" y="332"/>
                      <a:pt x="228" y="364"/>
                    </a:cubicBezTo>
                    <a:cubicBezTo>
                      <a:pt x="228" y="364"/>
                      <a:pt x="228" y="364"/>
                      <a:pt x="203" y="388"/>
                    </a:cubicBezTo>
                    <a:cubicBezTo>
                      <a:pt x="200" y="391"/>
                      <a:pt x="197" y="393"/>
                      <a:pt x="192" y="393"/>
                    </a:cubicBezTo>
                    <a:cubicBezTo>
                      <a:pt x="188" y="393"/>
                      <a:pt x="184" y="391"/>
                      <a:pt x="181" y="388"/>
                    </a:cubicBezTo>
                    <a:cubicBezTo>
                      <a:pt x="181" y="388"/>
                      <a:pt x="181" y="388"/>
                      <a:pt x="153" y="361"/>
                    </a:cubicBezTo>
                    <a:cubicBezTo>
                      <a:pt x="147" y="354"/>
                      <a:pt x="147" y="344"/>
                      <a:pt x="153" y="338"/>
                    </a:cubicBezTo>
                    <a:cubicBezTo>
                      <a:pt x="160" y="332"/>
                      <a:pt x="170" y="332"/>
                      <a:pt x="175" y="338"/>
                    </a:cubicBezTo>
                    <a:cubicBezTo>
                      <a:pt x="175" y="338"/>
                      <a:pt x="175" y="338"/>
                      <a:pt x="192" y="354"/>
                    </a:cubicBezTo>
                    <a:cubicBezTo>
                      <a:pt x="192" y="354"/>
                      <a:pt x="192" y="354"/>
                      <a:pt x="226" y="320"/>
                    </a:cubicBezTo>
                    <a:cubicBezTo>
                      <a:pt x="226" y="320"/>
                      <a:pt x="226" y="320"/>
                      <a:pt x="255" y="293"/>
                    </a:cubicBezTo>
                    <a:cubicBezTo>
                      <a:pt x="255" y="293"/>
                      <a:pt x="255" y="293"/>
                      <a:pt x="268" y="278"/>
                    </a:cubicBezTo>
                    <a:cubicBezTo>
                      <a:pt x="275" y="272"/>
                      <a:pt x="285" y="272"/>
                      <a:pt x="291" y="278"/>
                    </a:cubicBezTo>
                    <a:cubicBezTo>
                      <a:pt x="297" y="285"/>
                      <a:pt x="297" y="294"/>
                      <a:pt x="291" y="301"/>
                    </a:cubicBezTo>
                    <a:close/>
                    <a:moveTo>
                      <a:pt x="471" y="707"/>
                    </a:moveTo>
                    <a:cubicBezTo>
                      <a:pt x="460" y="715"/>
                      <a:pt x="446" y="720"/>
                      <a:pt x="429" y="720"/>
                    </a:cubicBezTo>
                    <a:cubicBezTo>
                      <a:pt x="429" y="720"/>
                      <a:pt x="429" y="720"/>
                      <a:pt x="381" y="720"/>
                    </a:cubicBezTo>
                    <a:cubicBezTo>
                      <a:pt x="381" y="720"/>
                      <a:pt x="381" y="720"/>
                      <a:pt x="381" y="557"/>
                    </a:cubicBezTo>
                    <a:cubicBezTo>
                      <a:pt x="381" y="557"/>
                      <a:pt x="381" y="557"/>
                      <a:pt x="385" y="557"/>
                    </a:cubicBezTo>
                    <a:cubicBezTo>
                      <a:pt x="403" y="556"/>
                      <a:pt x="417" y="556"/>
                      <a:pt x="426" y="556"/>
                    </a:cubicBezTo>
                    <a:cubicBezTo>
                      <a:pt x="442" y="556"/>
                      <a:pt x="454" y="559"/>
                      <a:pt x="463" y="567"/>
                    </a:cubicBezTo>
                    <a:cubicBezTo>
                      <a:pt x="472" y="573"/>
                      <a:pt x="477" y="584"/>
                      <a:pt x="477" y="597"/>
                    </a:cubicBezTo>
                    <a:cubicBezTo>
                      <a:pt x="477" y="606"/>
                      <a:pt x="474" y="613"/>
                      <a:pt x="468" y="620"/>
                    </a:cubicBezTo>
                    <a:cubicBezTo>
                      <a:pt x="465" y="623"/>
                      <a:pt x="462" y="626"/>
                      <a:pt x="458" y="628"/>
                    </a:cubicBezTo>
                    <a:cubicBezTo>
                      <a:pt x="466" y="631"/>
                      <a:pt x="473" y="636"/>
                      <a:pt x="477" y="641"/>
                    </a:cubicBezTo>
                    <a:cubicBezTo>
                      <a:pt x="483" y="649"/>
                      <a:pt x="487" y="659"/>
                      <a:pt x="487" y="671"/>
                    </a:cubicBezTo>
                    <a:cubicBezTo>
                      <a:pt x="487" y="685"/>
                      <a:pt x="481" y="697"/>
                      <a:pt x="471" y="707"/>
                    </a:cubicBezTo>
                    <a:close/>
                    <a:moveTo>
                      <a:pt x="472" y="454"/>
                    </a:moveTo>
                    <a:cubicBezTo>
                      <a:pt x="460" y="420"/>
                      <a:pt x="460" y="420"/>
                      <a:pt x="460" y="420"/>
                    </a:cubicBezTo>
                    <a:cubicBezTo>
                      <a:pt x="408" y="420"/>
                      <a:pt x="408" y="420"/>
                      <a:pt x="408" y="420"/>
                    </a:cubicBezTo>
                    <a:cubicBezTo>
                      <a:pt x="398" y="454"/>
                      <a:pt x="398" y="454"/>
                      <a:pt x="398" y="454"/>
                    </a:cubicBezTo>
                    <a:cubicBezTo>
                      <a:pt x="365" y="454"/>
                      <a:pt x="365" y="454"/>
                      <a:pt x="365" y="454"/>
                    </a:cubicBezTo>
                    <a:cubicBezTo>
                      <a:pt x="431" y="289"/>
                      <a:pt x="431" y="289"/>
                      <a:pt x="431" y="289"/>
                    </a:cubicBezTo>
                    <a:cubicBezTo>
                      <a:pt x="441" y="289"/>
                      <a:pt x="441" y="289"/>
                      <a:pt x="441" y="289"/>
                    </a:cubicBezTo>
                    <a:cubicBezTo>
                      <a:pt x="503" y="454"/>
                      <a:pt x="503" y="454"/>
                      <a:pt x="503" y="454"/>
                    </a:cubicBezTo>
                    <a:lnTo>
                      <a:pt x="472" y="454"/>
                    </a:lnTo>
                    <a:close/>
                    <a:moveTo>
                      <a:pt x="450" y="599"/>
                    </a:moveTo>
                    <a:cubicBezTo>
                      <a:pt x="450" y="591"/>
                      <a:pt x="447" y="581"/>
                      <a:pt x="426" y="581"/>
                    </a:cubicBezTo>
                    <a:cubicBezTo>
                      <a:pt x="411" y="581"/>
                      <a:pt x="411" y="581"/>
                      <a:pt x="411" y="581"/>
                    </a:cubicBezTo>
                    <a:cubicBezTo>
                      <a:pt x="411" y="581"/>
                      <a:pt x="411" y="581"/>
                      <a:pt x="411" y="619"/>
                    </a:cubicBezTo>
                    <a:cubicBezTo>
                      <a:pt x="415" y="620"/>
                      <a:pt x="419" y="620"/>
                      <a:pt x="424" y="620"/>
                    </a:cubicBezTo>
                    <a:cubicBezTo>
                      <a:pt x="447" y="620"/>
                      <a:pt x="450" y="608"/>
                      <a:pt x="450" y="5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103" name="Group 102">
            <a:extLst>
              <a:ext uri="{FF2B5EF4-FFF2-40B4-BE49-F238E27FC236}">
                <a16:creationId xmlns:a16="http://schemas.microsoft.com/office/drawing/2014/main" id="{5DEE5F8C-655D-45BC-9BD4-A00931607C1A}"/>
              </a:ext>
            </a:extLst>
          </p:cNvPr>
          <p:cNvGrpSpPr>
            <a:grpSpLocks noChangeAspect="1"/>
          </p:cNvGrpSpPr>
          <p:nvPr/>
        </p:nvGrpSpPr>
        <p:grpSpPr>
          <a:xfrm>
            <a:off x="91890" y="2833641"/>
            <a:ext cx="267269" cy="267269"/>
            <a:chOff x="1854516" y="3463925"/>
            <a:chExt cx="269875" cy="269875"/>
          </a:xfrm>
        </p:grpSpPr>
        <p:sp>
          <p:nvSpPr>
            <p:cNvPr id="104" name="Oval 14">
              <a:extLst>
                <a:ext uri="{FF2B5EF4-FFF2-40B4-BE49-F238E27FC236}">
                  <a16:creationId xmlns:a16="http://schemas.microsoft.com/office/drawing/2014/main" id="{8E110705-E850-4949-95EF-1552DC7FC535}"/>
                </a:ext>
              </a:extLst>
            </p:cNvPr>
            <p:cNvSpPr>
              <a:spLocks noChangeArrowheads="1"/>
            </p:cNvSpPr>
            <p:nvPr/>
          </p:nvSpPr>
          <p:spPr bwMode="auto">
            <a:xfrm>
              <a:off x="1854516" y="3463925"/>
              <a:ext cx="269875" cy="269875"/>
            </a:xfrm>
            <a:prstGeom prst="ellipse">
              <a:avLst/>
            </a:prstGeom>
            <a:solidFill>
              <a:schemeClr val="bg1"/>
            </a:solidFill>
            <a:ln w="9525" cap="flat" cmpd="sng" algn="ctr">
              <a:solidFill>
                <a:srgbClr val="0A316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600" dirty="0">
                <a:solidFill>
                  <a:schemeClr val="bg1"/>
                </a:solidFill>
              </a:endParaRPr>
            </a:p>
          </p:txBody>
        </p:sp>
        <p:sp>
          <p:nvSpPr>
            <p:cNvPr id="105" name="Freeform 15">
              <a:extLst>
                <a:ext uri="{FF2B5EF4-FFF2-40B4-BE49-F238E27FC236}">
                  <a16:creationId xmlns:a16="http://schemas.microsoft.com/office/drawing/2014/main" id="{2F60AA81-A859-4A80-B752-C0739F2D7E6D}"/>
                </a:ext>
              </a:extLst>
            </p:cNvPr>
            <p:cNvSpPr>
              <a:spLocks noEditPoints="1"/>
            </p:cNvSpPr>
            <p:nvPr/>
          </p:nvSpPr>
          <p:spPr bwMode="auto">
            <a:xfrm>
              <a:off x="1911666"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endParaRPr>
            </a:p>
          </p:txBody>
        </p:sp>
      </p:grpSp>
      <p:sp>
        <p:nvSpPr>
          <p:cNvPr id="113" name="Rectangle 112">
            <a:extLst>
              <a:ext uri="{FF2B5EF4-FFF2-40B4-BE49-F238E27FC236}">
                <a16:creationId xmlns:a16="http://schemas.microsoft.com/office/drawing/2014/main" id="{62F559FD-3587-4200-876A-6F516377C2B7}"/>
              </a:ext>
            </a:extLst>
          </p:cNvPr>
          <p:cNvSpPr/>
          <p:nvPr/>
        </p:nvSpPr>
        <p:spPr>
          <a:xfrm>
            <a:off x="224606" y="4812889"/>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117" name="Rectangle 116">
            <a:extLst>
              <a:ext uri="{FF2B5EF4-FFF2-40B4-BE49-F238E27FC236}">
                <a16:creationId xmlns:a16="http://schemas.microsoft.com/office/drawing/2014/main" id="{C4C10FB4-8F60-431A-8FAE-307F569D3883}"/>
              </a:ext>
            </a:extLst>
          </p:cNvPr>
          <p:cNvSpPr/>
          <p:nvPr/>
        </p:nvSpPr>
        <p:spPr>
          <a:xfrm>
            <a:off x="876622" y="4812889"/>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Description of all planned </a:t>
            </a:r>
            <a:r>
              <a:rPr lang="en-US" sz="1400" b="1" dirty="0">
                <a:solidFill>
                  <a:srgbClr val="164484"/>
                </a:solidFill>
              </a:rPr>
              <a:t>uses of funding </a:t>
            </a:r>
            <a:r>
              <a:rPr lang="en-US" sz="1400" dirty="0">
                <a:solidFill>
                  <a:srgbClr val="000000"/>
                </a:solidFill>
              </a:rPr>
              <a:t>that are </a:t>
            </a:r>
            <a:r>
              <a:rPr lang="en-US" sz="1400" b="1" dirty="0">
                <a:solidFill>
                  <a:srgbClr val="164484"/>
                </a:solidFill>
              </a:rPr>
              <a:t>not</a:t>
            </a:r>
            <a:r>
              <a:rPr lang="en-US" sz="1400" dirty="0">
                <a:solidFill>
                  <a:srgbClr val="000000"/>
                </a:solidFill>
              </a:rPr>
              <a:t> broadband infrastructure </a:t>
            </a:r>
            <a:r>
              <a:rPr lang="en-US" sz="1400" b="1" dirty="0">
                <a:solidFill>
                  <a:srgbClr val="164484"/>
                </a:solidFill>
              </a:rPr>
              <a:t>deployment</a:t>
            </a:r>
          </a:p>
        </p:txBody>
      </p:sp>
      <p:grpSp>
        <p:nvGrpSpPr>
          <p:cNvPr id="118" name="Group 31">
            <a:extLst>
              <a:ext uri="{FF2B5EF4-FFF2-40B4-BE49-F238E27FC236}">
                <a16:creationId xmlns:a16="http://schemas.microsoft.com/office/drawing/2014/main" id="{1B7EE185-0125-46BB-BF67-7AD3BE2B48E0}"/>
              </a:ext>
            </a:extLst>
          </p:cNvPr>
          <p:cNvGrpSpPr>
            <a:grpSpLocks noChangeAspect="1"/>
          </p:cNvGrpSpPr>
          <p:nvPr/>
        </p:nvGrpSpPr>
        <p:grpSpPr bwMode="auto">
          <a:xfrm>
            <a:off x="351541" y="4896699"/>
            <a:ext cx="398147" cy="398147"/>
            <a:chOff x="1734" y="972"/>
            <a:chExt cx="288" cy="288"/>
          </a:xfrm>
        </p:grpSpPr>
        <p:sp>
          <p:nvSpPr>
            <p:cNvPr id="119" name="AutoShape 30">
              <a:extLst>
                <a:ext uri="{FF2B5EF4-FFF2-40B4-BE49-F238E27FC236}">
                  <a16:creationId xmlns:a16="http://schemas.microsoft.com/office/drawing/2014/main" id="{BEBA77D0-A132-45A0-8A9A-F3F29C7EA6E5}"/>
                </a:ext>
              </a:extLst>
            </p:cNvPr>
            <p:cNvSpPr>
              <a:spLocks noChangeAspect="1" noChangeArrowheads="1" noTextEdit="1"/>
            </p:cNvSpPr>
            <p:nvPr/>
          </p:nvSpPr>
          <p:spPr bwMode="auto">
            <a:xfrm>
              <a:off x="1734" y="9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20" name="Freeform 32">
              <a:extLst>
                <a:ext uri="{FF2B5EF4-FFF2-40B4-BE49-F238E27FC236}">
                  <a16:creationId xmlns:a16="http://schemas.microsoft.com/office/drawing/2014/main" id="{20D6B763-1E3D-461C-B8C7-4B3E6678013A}"/>
                </a:ext>
              </a:extLst>
            </p:cNvPr>
            <p:cNvSpPr>
              <a:spLocks noEditPoints="1"/>
            </p:cNvSpPr>
            <p:nvPr/>
          </p:nvSpPr>
          <p:spPr bwMode="auto">
            <a:xfrm>
              <a:off x="1802" y="990"/>
              <a:ext cx="152" cy="253"/>
            </a:xfrm>
            <a:custGeom>
              <a:avLst/>
              <a:gdLst>
                <a:gd name="T0" fmla="*/ 126 w 528"/>
                <a:gd name="T1" fmla="*/ 723 h 880"/>
                <a:gd name="T2" fmla="*/ 126 w 528"/>
                <a:gd name="T3" fmla="*/ 767 h 880"/>
                <a:gd name="T4" fmla="*/ 424 w 528"/>
                <a:gd name="T5" fmla="*/ 745 h 880"/>
                <a:gd name="T6" fmla="*/ 364 w 528"/>
                <a:gd name="T7" fmla="*/ 785 h 880"/>
                <a:gd name="T8" fmla="*/ 142 w 528"/>
                <a:gd name="T9" fmla="*/ 807 h 880"/>
                <a:gd name="T10" fmla="*/ 154 w 528"/>
                <a:gd name="T11" fmla="*/ 856 h 880"/>
                <a:gd name="T12" fmla="*/ 276 w 528"/>
                <a:gd name="T13" fmla="*/ 878 h 880"/>
                <a:gd name="T14" fmla="*/ 386 w 528"/>
                <a:gd name="T15" fmla="*/ 836 h 880"/>
                <a:gd name="T16" fmla="*/ 364 w 528"/>
                <a:gd name="T17" fmla="*/ 785 h 880"/>
                <a:gd name="T18" fmla="*/ 126 w 528"/>
                <a:gd name="T19" fmla="*/ 661 h 880"/>
                <a:gd name="T20" fmla="*/ 126 w 528"/>
                <a:gd name="T21" fmla="*/ 706 h 880"/>
                <a:gd name="T22" fmla="*/ 424 w 528"/>
                <a:gd name="T23" fmla="*/ 684 h 880"/>
                <a:gd name="T24" fmla="*/ 264 w 528"/>
                <a:gd name="T25" fmla="*/ 0 h 880"/>
                <a:gd name="T26" fmla="*/ 64 w 528"/>
                <a:gd name="T27" fmla="*/ 438 h 880"/>
                <a:gd name="T28" fmla="*/ 127 w 528"/>
                <a:gd name="T29" fmla="*/ 561 h 880"/>
                <a:gd name="T30" fmla="*/ 149 w 528"/>
                <a:gd name="T31" fmla="*/ 630 h 880"/>
                <a:gd name="T32" fmla="*/ 286 w 528"/>
                <a:gd name="T33" fmla="*/ 630 h 880"/>
                <a:gd name="T34" fmla="*/ 379 w 528"/>
                <a:gd name="T35" fmla="*/ 630 h 880"/>
                <a:gd name="T36" fmla="*/ 401 w 528"/>
                <a:gd name="T37" fmla="*/ 561 h 880"/>
                <a:gd name="T38" fmla="*/ 464 w 528"/>
                <a:gd name="T39" fmla="*/ 438 h 880"/>
                <a:gd name="T40" fmla="*/ 264 w 528"/>
                <a:gd name="T41" fmla="*/ 0 h 880"/>
                <a:gd name="T42" fmla="*/ 72 w 528"/>
                <a:gd name="T43" fmla="*/ 360 h 880"/>
                <a:gd name="T44" fmla="*/ 67 w 528"/>
                <a:gd name="T45" fmla="*/ 258 h 880"/>
                <a:gd name="T46" fmla="*/ 55 w 528"/>
                <a:gd name="T47" fmla="*/ 184 h 880"/>
                <a:gd name="T48" fmla="*/ 135 w 528"/>
                <a:gd name="T49" fmla="*/ 184 h 880"/>
                <a:gd name="T50" fmla="*/ 93 w 528"/>
                <a:gd name="T51" fmla="*/ 258 h 880"/>
                <a:gd name="T52" fmla="*/ 112 w 528"/>
                <a:gd name="T53" fmla="*/ 320 h 880"/>
                <a:gd name="T54" fmla="*/ 112 w 528"/>
                <a:gd name="T55" fmla="*/ 400 h 880"/>
                <a:gd name="T56" fmla="*/ 309 w 528"/>
                <a:gd name="T57" fmla="*/ 383 h 880"/>
                <a:gd name="T58" fmla="*/ 309 w 528"/>
                <a:gd name="T59" fmla="*/ 304 h 880"/>
                <a:gd name="T60" fmla="*/ 344 w 528"/>
                <a:gd name="T61" fmla="*/ 280 h 880"/>
                <a:gd name="T62" fmla="*/ 360 w 528"/>
                <a:gd name="T63" fmla="*/ 203 h 880"/>
                <a:gd name="T64" fmla="*/ 371 w 528"/>
                <a:gd name="T65" fmla="*/ 281 h 880"/>
                <a:gd name="T66" fmla="*/ 349 w 528"/>
                <a:gd name="T67" fmla="*/ 344 h 880"/>
                <a:gd name="T68" fmla="*/ 251 w 528"/>
                <a:gd name="T69" fmla="*/ 175 h 880"/>
                <a:gd name="T70" fmla="*/ 193 w 528"/>
                <a:gd name="T71" fmla="*/ 305 h 880"/>
                <a:gd name="T72" fmla="*/ 252 w 528"/>
                <a:gd name="T73" fmla="*/ 341 h 880"/>
                <a:gd name="T74" fmla="*/ 172 w 528"/>
                <a:gd name="T75" fmla="*/ 341 h 880"/>
                <a:gd name="T76" fmla="*/ 153 w 528"/>
                <a:gd name="T77" fmla="*/ 258 h 880"/>
                <a:gd name="T78" fmla="*/ 290 w 528"/>
                <a:gd name="T79" fmla="*/ 127 h 880"/>
                <a:gd name="T80" fmla="*/ 290 w 528"/>
                <a:gd name="T81" fmla="*/ 207 h 880"/>
                <a:gd name="T82" fmla="*/ 411 w 528"/>
                <a:gd name="T83" fmla="*/ 388 h 880"/>
                <a:gd name="T84" fmla="*/ 232 w 528"/>
                <a:gd name="T85" fmla="*/ 453 h 880"/>
                <a:gd name="T86" fmla="*/ 159 w 528"/>
                <a:gd name="T87" fmla="*/ 430 h 880"/>
                <a:gd name="T88" fmla="*/ 238 w 528"/>
                <a:gd name="T89" fmla="*/ 427 h 880"/>
                <a:gd name="T90" fmla="*/ 389 w 528"/>
                <a:gd name="T91" fmla="*/ 373 h 880"/>
                <a:gd name="T92" fmla="*/ 422 w 528"/>
                <a:gd name="T93" fmla="*/ 310 h 880"/>
                <a:gd name="T94" fmla="*/ 422 w 528"/>
                <a:gd name="T95" fmla="*/ 390 h 880"/>
                <a:gd name="T96" fmla="*/ 403 w 528"/>
                <a:gd name="T97" fmla="*/ 214 h 880"/>
                <a:gd name="T98" fmla="*/ 263 w 528"/>
                <a:gd name="T99" fmla="*/ 87 h 880"/>
                <a:gd name="T100" fmla="*/ 206 w 528"/>
                <a:gd name="T101" fmla="*/ 102 h 880"/>
                <a:gd name="T102" fmla="*/ 126 w 528"/>
                <a:gd name="T103" fmla="*/ 102 h 880"/>
                <a:gd name="T104" fmla="*/ 193 w 528"/>
                <a:gd name="T105" fmla="*/ 74 h 880"/>
                <a:gd name="T106" fmla="*/ 442 w 528"/>
                <a:gd name="T107" fmla="*/ 175 h 880"/>
                <a:gd name="T108" fmla="*/ 483 w 528"/>
                <a:gd name="T109" fmla="*/ 21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8" h="880">
                  <a:moveTo>
                    <a:pt x="402" y="723"/>
                  </a:moveTo>
                  <a:cubicBezTo>
                    <a:pt x="126" y="723"/>
                    <a:pt x="126" y="723"/>
                    <a:pt x="126" y="723"/>
                  </a:cubicBezTo>
                  <a:cubicBezTo>
                    <a:pt x="114" y="723"/>
                    <a:pt x="104" y="733"/>
                    <a:pt x="104" y="745"/>
                  </a:cubicBezTo>
                  <a:cubicBezTo>
                    <a:pt x="104" y="757"/>
                    <a:pt x="114" y="767"/>
                    <a:pt x="126" y="767"/>
                  </a:cubicBezTo>
                  <a:cubicBezTo>
                    <a:pt x="402" y="767"/>
                    <a:pt x="402" y="767"/>
                    <a:pt x="402" y="767"/>
                  </a:cubicBezTo>
                  <a:cubicBezTo>
                    <a:pt x="414" y="767"/>
                    <a:pt x="424" y="757"/>
                    <a:pt x="424" y="745"/>
                  </a:cubicBezTo>
                  <a:cubicBezTo>
                    <a:pt x="424" y="733"/>
                    <a:pt x="414" y="723"/>
                    <a:pt x="402" y="723"/>
                  </a:cubicBezTo>
                  <a:close/>
                  <a:moveTo>
                    <a:pt x="364" y="785"/>
                  </a:moveTo>
                  <a:cubicBezTo>
                    <a:pt x="164" y="785"/>
                    <a:pt x="164" y="785"/>
                    <a:pt x="164" y="785"/>
                  </a:cubicBezTo>
                  <a:cubicBezTo>
                    <a:pt x="152" y="785"/>
                    <a:pt x="142" y="795"/>
                    <a:pt x="142" y="807"/>
                  </a:cubicBezTo>
                  <a:cubicBezTo>
                    <a:pt x="142" y="836"/>
                    <a:pt x="142" y="836"/>
                    <a:pt x="142" y="836"/>
                  </a:cubicBezTo>
                  <a:cubicBezTo>
                    <a:pt x="142" y="845"/>
                    <a:pt x="147" y="852"/>
                    <a:pt x="154" y="856"/>
                  </a:cubicBezTo>
                  <a:cubicBezTo>
                    <a:pt x="205" y="880"/>
                    <a:pt x="253" y="878"/>
                    <a:pt x="264" y="878"/>
                  </a:cubicBezTo>
                  <a:cubicBezTo>
                    <a:pt x="276" y="878"/>
                    <a:pt x="276" y="878"/>
                    <a:pt x="276" y="878"/>
                  </a:cubicBezTo>
                  <a:cubicBezTo>
                    <a:pt x="296" y="878"/>
                    <a:pt x="334" y="875"/>
                    <a:pt x="374" y="856"/>
                  </a:cubicBezTo>
                  <a:cubicBezTo>
                    <a:pt x="381" y="852"/>
                    <a:pt x="386" y="845"/>
                    <a:pt x="386" y="836"/>
                  </a:cubicBezTo>
                  <a:cubicBezTo>
                    <a:pt x="386" y="807"/>
                    <a:pt x="386" y="807"/>
                    <a:pt x="386" y="807"/>
                  </a:cubicBezTo>
                  <a:cubicBezTo>
                    <a:pt x="386" y="795"/>
                    <a:pt x="376" y="785"/>
                    <a:pt x="364" y="785"/>
                  </a:cubicBezTo>
                  <a:close/>
                  <a:moveTo>
                    <a:pt x="402" y="661"/>
                  </a:moveTo>
                  <a:cubicBezTo>
                    <a:pt x="126" y="661"/>
                    <a:pt x="126" y="661"/>
                    <a:pt x="126" y="661"/>
                  </a:cubicBezTo>
                  <a:cubicBezTo>
                    <a:pt x="114" y="661"/>
                    <a:pt x="104" y="672"/>
                    <a:pt x="104" y="684"/>
                  </a:cubicBezTo>
                  <a:cubicBezTo>
                    <a:pt x="104" y="696"/>
                    <a:pt x="114" y="706"/>
                    <a:pt x="126" y="706"/>
                  </a:cubicBezTo>
                  <a:cubicBezTo>
                    <a:pt x="402" y="706"/>
                    <a:pt x="402" y="706"/>
                    <a:pt x="402" y="706"/>
                  </a:cubicBezTo>
                  <a:cubicBezTo>
                    <a:pt x="414" y="706"/>
                    <a:pt x="424" y="696"/>
                    <a:pt x="424" y="684"/>
                  </a:cubicBezTo>
                  <a:cubicBezTo>
                    <a:pt x="424" y="672"/>
                    <a:pt x="414" y="661"/>
                    <a:pt x="402" y="661"/>
                  </a:cubicBezTo>
                  <a:close/>
                  <a:moveTo>
                    <a:pt x="264" y="0"/>
                  </a:moveTo>
                  <a:cubicBezTo>
                    <a:pt x="118" y="0"/>
                    <a:pt x="0" y="119"/>
                    <a:pt x="0" y="265"/>
                  </a:cubicBezTo>
                  <a:cubicBezTo>
                    <a:pt x="0" y="329"/>
                    <a:pt x="22" y="390"/>
                    <a:pt x="64" y="438"/>
                  </a:cubicBezTo>
                  <a:cubicBezTo>
                    <a:pt x="64" y="438"/>
                    <a:pt x="64" y="438"/>
                    <a:pt x="66" y="440"/>
                  </a:cubicBezTo>
                  <a:cubicBezTo>
                    <a:pt x="66" y="441"/>
                    <a:pt x="127" y="498"/>
                    <a:pt x="127" y="561"/>
                  </a:cubicBezTo>
                  <a:cubicBezTo>
                    <a:pt x="127" y="561"/>
                    <a:pt x="127" y="561"/>
                    <a:pt x="127" y="630"/>
                  </a:cubicBezTo>
                  <a:cubicBezTo>
                    <a:pt x="127" y="630"/>
                    <a:pt x="127" y="630"/>
                    <a:pt x="149" y="630"/>
                  </a:cubicBezTo>
                  <a:cubicBezTo>
                    <a:pt x="149" y="630"/>
                    <a:pt x="149" y="630"/>
                    <a:pt x="218" y="630"/>
                  </a:cubicBezTo>
                  <a:cubicBezTo>
                    <a:pt x="286" y="630"/>
                    <a:pt x="286" y="630"/>
                    <a:pt x="286" y="630"/>
                  </a:cubicBezTo>
                  <a:cubicBezTo>
                    <a:pt x="286" y="630"/>
                    <a:pt x="286" y="630"/>
                    <a:pt x="334" y="630"/>
                  </a:cubicBezTo>
                  <a:cubicBezTo>
                    <a:pt x="379" y="630"/>
                    <a:pt x="379" y="630"/>
                    <a:pt x="379" y="630"/>
                  </a:cubicBezTo>
                  <a:cubicBezTo>
                    <a:pt x="379" y="630"/>
                    <a:pt x="379" y="630"/>
                    <a:pt x="401" y="630"/>
                  </a:cubicBezTo>
                  <a:cubicBezTo>
                    <a:pt x="401" y="630"/>
                    <a:pt x="401" y="630"/>
                    <a:pt x="401" y="561"/>
                  </a:cubicBezTo>
                  <a:cubicBezTo>
                    <a:pt x="401" y="498"/>
                    <a:pt x="462" y="441"/>
                    <a:pt x="462" y="440"/>
                  </a:cubicBezTo>
                  <a:cubicBezTo>
                    <a:pt x="462" y="440"/>
                    <a:pt x="462" y="440"/>
                    <a:pt x="464" y="438"/>
                  </a:cubicBezTo>
                  <a:cubicBezTo>
                    <a:pt x="506" y="390"/>
                    <a:pt x="528" y="329"/>
                    <a:pt x="528" y="265"/>
                  </a:cubicBezTo>
                  <a:cubicBezTo>
                    <a:pt x="528" y="119"/>
                    <a:pt x="410" y="0"/>
                    <a:pt x="264" y="0"/>
                  </a:cubicBezTo>
                  <a:close/>
                  <a:moveTo>
                    <a:pt x="112" y="400"/>
                  </a:moveTo>
                  <a:cubicBezTo>
                    <a:pt x="89" y="400"/>
                    <a:pt x="72" y="383"/>
                    <a:pt x="72" y="360"/>
                  </a:cubicBezTo>
                  <a:cubicBezTo>
                    <a:pt x="72" y="350"/>
                    <a:pt x="76" y="341"/>
                    <a:pt x="82" y="334"/>
                  </a:cubicBezTo>
                  <a:cubicBezTo>
                    <a:pt x="72" y="310"/>
                    <a:pt x="67" y="284"/>
                    <a:pt x="67" y="258"/>
                  </a:cubicBezTo>
                  <a:cubicBezTo>
                    <a:pt x="67" y="244"/>
                    <a:pt x="68" y="230"/>
                    <a:pt x="71" y="216"/>
                  </a:cubicBezTo>
                  <a:cubicBezTo>
                    <a:pt x="61" y="209"/>
                    <a:pt x="55" y="198"/>
                    <a:pt x="55" y="184"/>
                  </a:cubicBezTo>
                  <a:cubicBezTo>
                    <a:pt x="55" y="162"/>
                    <a:pt x="73" y="144"/>
                    <a:pt x="95" y="144"/>
                  </a:cubicBezTo>
                  <a:cubicBezTo>
                    <a:pt x="117" y="144"/>
                    <a:pt x="135" y="162"/>
                    <a:pt x="135" y="184"/>
                  </a:cubicBezTo>
                  <a:cubicBezTo>
                    <a:pt x="135" y="206"/>
                    <a:pt x="118" y="224"/>
                    <a:pt x="96" y="225"/>
                  </a:cubicBezTo>
                  <a:cubicBezTo>
                    <a:pt x="94" y="235"/>
                    <a:pt x="93" y="247"/>
                    <a:pt x="93" y="258"/>
                  </a:cubicBezTo>
                  <a:cubicBezTo>
                    <a:pt x="93" y="280"/>
                    <a:pt x="97" y="301"/>
                    <a:pt x="105" y="321"/>
                  </a:cubicBezTo>
                  <a:cubicBezTo>
                    <a:pt x="107" y="321"/>
                    <a:pt x="109" y="320"/>
                    <a:pt x="112" y="320"/>
                  </a:cubicBezTo>
                  <a:cubicBezTo>
                    <a:pt x="134" y="320"/>
                    <a:pt x="152" y="338"/>
                    <a:pt x="152" y="360"/>
                  </a:cubicBezTo>
                  <a:cubicBezTo>
                    <a:pt x="152" y="383"/>
                    <a:pt x="134" y="400"/>
                    <a:pt x="112" y="400"/>
                  </a:cubicBezTo>
                  <a:close/>
                  <a:moveTo>
                    <a:pt x="349" y="344"/>
                  </a:moveTo>
                  <a:cubicBezTo>
                    <a:pt x="349" y="365"/>
                    <a:pt x="331" y="383"/>
                    <a:pt x="309" y="383"/>
                  </a:cubicBezTo>
                  <a:cubicBezTo>
                    <a:pt x="286" y="383"/>
                    <a:pt x="269" y="365"/>
                    <a:pt x="269" y="344"/>
                  </a:cubicBezTo>
                  <a:cubicBezTo>
                    <a:pt x="269" y="321"/>
                    <a:pt x="286" y="304"/>
                    <a:pt x="309" y="304"/>
                  </a:cubicBezTo>
                  <a:cubicBezTo>
                    <a:pt x="316" y="304"/>
                    <a:pt x="323" y="306"/>
                    <a:pt x="329" y="309"/>
                  </a:cubicBezTo>
                  <a:cubicBezTo>
                    <a:pt x="337" y="301"/>
                    <a:pt x="341" y="290"/>
                    <a:pt x="344" y="280"/>
                  </a:cubicBezTo>
                  <a:cubicBezTo>
                    <a:pt x="331" y="273"/>
                    <a:pt x="320" y="259"/>
                    <a:pt x="320" y="243"/>
                  </a:cubicBezTo>
                  <a:cubicBezTo>
                    <a:pt x="320" y="221"/>
                    <a:pt x="338" y="203"/>
                    <a:pt x="360" y="203"/>
                  </a:cubicBezTo>
                  <a:cubicBezTo>
                    <a:pt x="383" y="203"/>
                    <a:pt x="400" y="221"/>
                    <a:pt x="400" y="243"/>
                  </a:cubicBezTo>
                  <a:cubicBezTo>
                    <a:pt x="400" y="261"/>
                    <a:pt x="388" y="277"/>
                    <a:pt x="371" y="281"/>
                  </a:cubicBezTo>
                  <a:cubicBezTo>
                    <a:pt x="367" y="299"/>
                    <a:pt x="359" y="317"/>
                    <a:pt x="346" y="330"/>
                  </a:cubicBezTo>
                  <a:cubicBezTo>
                    <a:pt x="348" y="335"/>
                    <a:pt x="349" y="339"/>
                    <a:pt x="349" y="344"/>
                  </a:cubicBezTo>
                  <a:close/>
                  <a:moveTo>
                    <a:pt x="290" y="207"/>
                  </a:moveTo>
                  <a:cubicBezTo>
                    <a:pt x="270" y="207"/>
                    <a:pt x="254" y="193"/>
                    <a:pt x="251" y="175"/>
                  </a:cubicBezTo>
                  <a:cubicBezTo>
                    <a:pt x="210" y="181"/>
                    <a:pt x="179" y="216"/>
                    <a:pt x="179" y="258"/>
                  </a:cubicBezTo>
                  <a:cubicBezTo>
                    <a:pt x="179" y="275"/>
                    <a:pt x="184" y="292"/>
                    <a:pt x="193" y="305"/>
                  </a:cubicBezTo>
                  <a:cubicBezTo>
                    <a:pt x="199" y="302"/>
                    <a:pt x="205" y="301"/>
                    <a:pt x="212" y="301"/>
                  </a:cubicBezTo>
                  <a:cubicBezTo>
                    <a:pt x="234" y="301"/>
                    <a:pt x="252" y="318"/>
                    <a:pt x="252" y="341"/>
                  </a:cubicBezTo>
                  <a:cubicBezTo>
                    <a:pt x="252" y="363"/>
                    <a:pt x="234" y="381"/>
                    <a:pt x="212" y="381"/>
                  </a:cubicBezTo>
                  <a:cubicBezTo>
                    <a:pt x="190" y="381"/>
                    <a:pt x="172" y="363"/>
                    <a:pt x="172" y="341"/>
                  </a:cubicBezTo>
                  <a:cubicBezTo>
                    <a:pt x="172" y="335"/>
                    <a:pt x="173" y="330"/>
                    <a:pt x="175" y="325"/>
                  </a:cubicBezTo>
                  <a:cubicBezTo>
                    <a:pt x="161" y="306"/>
                    <a:pt x="153" y="282"/>
                    <a:pt x="153" y="258"/>
                  </a:cubicBezTo>
                  <a:cubicBezTo>
                    <a:pt x="153" y="200"/>
                    <a:pt x="198" y="152"/>
                    <a:pt x="255" y="148"/>
                  </a:cubicBezTo>
                  <a:cubicBezTo>
                    <a:pt x="262" y="135"/>
                    <a:pt x="275" y="127"/>
                    <a:pt x="290" y="127"/>
                  </a:cubicBezTo>
                  <a:cubicBezTo>
                    <a:pt x="312" y="127"/>
                    <a:pt x="329" y="145"/>
                    <a:pt x="329" y="167"/>
                  </a:cubicBezTo>
                  <a:cubicBezTo>
                    <a:pt x="329" y="189"/>
                    <a:pt x="312" y="207"/>
                    <a:pt x="290" y="207"/>
                  </a:cubicBezTo>
                  <a:close/>
                  <a:moveTo>
                    <a:pt x="422" y="390"/>
                  </a:moveTo>
                  <a:cubicBezTo>
                    <a:pt x="418" y="390"/>
                    <a:pt x="414" y="390"/>
                    <a:pt x="411" y="388"/>
                  </a:cubicBezTo>
                  <a:cubicBezTo>
                    <a:pt x="374" y="431"/>
                    <a:pt x="320" y="455"/>
                    <a:pt x="263" y="455"/>
                  </a:cubicBezTo>
                  <a:cubicBezTo>
                    <a:pt x="252" y="455"/>
                    <a:pt x="242" y="454"/>
                    <a:pt x="232" y="453"/>
                  </a:cubicBezTo>
                  <a:cubicBezTo>
                    <a:pt x="224" y="463"/>
                    <a:pt x="212" y="470"/>
                    <a:pt x="198" y="470"/>
                  </a:cubicBezTo>
                  <a:cubicBezTo>
                    <a:pt x="177" y="470"/>
                    <a:pt x="159" y="453"/>
                    <a:pt x="159" y="430"/>
                  </a:cubicBezTo>
                  <a:cubicBezTo>
                    <a:pt x="159" y="408"/>
                    <a:pt x="177" y="390"/>
                    <a:pt x="198" y="390"/>
                  </a:cubicBezTo>
                  <a:cubicBezTo>
                    <a:pt x="219" y="390"/>
                    <a:pt x="236" y="406"/>
                    <a:pt x="238" y="427"/>
                  </a:cubicBezTo>
                  <a:cubicBezTo>
                    <a:pt x="246" y="428"/>
                    <a:pt x="255" y="429"/>
                    <a:pt x="263" y="429"/>
                  </a:cubicBezTo>
                  <a:cubicBezTo>
                    <a:pt x="312" y="429"/>
                    <a:pt x="357" y="408"/>
                    <a:pt x="389" y="373"/>
                  </a:cubicBezTo>
                  <a:cubicBezTo>
                    <a:pt x="385" y="366"/>
                    <a:pt x="383" y="359"/>
                    <a:pt x="383" y="350"/>
                  </a:cubicBezTo>
                  <a:cubicBezTo>
                    <a:pt x="383" y="328"/>
                    <a:pt x="400" y="310"/>
                    <a:pt x="422" y="310"/>
                  </a:cubicBezTo>
                  <a:cubicBezTo>
                    <a:pt x="444" y="310"/>
                    <a:pt x="462" y="328"/>
                    <a:pt x="462" y="350"/>
                  </a:cubicBezTo>
                  <a:cubicBezTo>
                    <a:pt x="462" y="372"/>
                    <a:pt x="444" y="390"/>
                    <a:pt x="422" y="390"/>
                  </a:cubicBezTo>
                  <a:close/>
                  <a:moveTo>
                    <a:pt x="443" y="254"/>
                  </a:moveTo>
                  <a:cubicBezTo>
                    <a:pt x="421" y="254"/>
                    <a:pt x="403" y="236"/>
                    <a:pt x="403" y="214"/>
                  </a:cubicBezTo>
                  <a:cubicBezTo>
                    <a:pt x="403" y="202"/>
                    <a:pt x="409" y="192"/>
                    <a:pt x="417" y="184"/>
                  </a:cubicBezTo>
                  <a:cubicBezTo>
                    <a:pt x="389" y="125"/>
                    <a:pt x="329" y="87"/>
                    <a:pt x="263" y="87"/>
                  </a:cubicBezTo>
                  <a:cubicBezTo>
                    <a:pt x="243" y="87"/>
                    <a:pt x="224" y="90"/>
                    <a:pt x="205" y="97"/>
                  </a:cubicBezTo>
                  <a:cubicBezTo>
                    <a:pt x="206" y="99"/>
                    <a:pt x="206" y="101"/>
                    <a:pt x="206" y="102"/>
                  </a:cubicBezTo>
                  <a:cubicBezTo>
                    <a:pt x="206" y="125"/>
                    <a:pt x="188" y="143"/>
                    <a:pt x="166" y="143"/>
                  </a:cubicBezTo>
                  <a:cubicBezTo>
                    <a:pt x="144" y="143"/>
                    <a:pt x="126" y="125"/>
                    <a:pt x="126" y="102"/>
                  </a:cubicBezTo>
                  <a:cubicBezTo>
                    <a:pt x="126" y="81"/>
                    <a:pt x="144" y="63"/>
                    <a:pt x="166" y="63"/>
                  </a:cubicBezTo>
                  <a:cubicBezTo>
                    <a:pt x="177" y="63"/>
                    <a:pt x="186" y="67"/>
                    <a:pt x="193" y="74"/>
                  </a:cubicBezTo>
                  <a:cubicBezTo>
                    <a:pt x="215" y="65"/>
                    <a:pt x="239" y="61"/>
                    <a:pt x="263" y="61"/>
                  </a:cubicBezTo>
                  <a:cubicBezTo>
                    <a:pt x="340" y="61"/>
                    <a:pt x="409" y="105"/>
                    <a:pt x="442" y="175"/>
                  </a:cubicBezTo>
                  <a:cubicBezTo>
                    <a:pt x="442" y="175"/>
                    <a:pt x="443" y="174"/>
                    <a:pt x="443" y="174"/>
                  </a:cubicBezTo>
                  <a:cubicBezTo>
                    <a:pt x="466" y="174"/>
                    <a:pt x="483" y="192"/>
                    <a:pt x="483" y="214"/>
                  </a:cubicBezTo>
                  <a:cubicBezTo>
                    <a:pt x="483" y="236"/>
                    <a:pt x="466" y="254"/>
                    <a:pt x="443"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nvGrpSpPr>
          <p:cNvPr id="121" name="Group 120">
            <a:extLst>
              <a:ext uri="{FF2B5EF4-FFF2-40B4-BE49-F238E27FC236}">
                <a16:creationId xmlns:a16="http://schemas.microsoft.com/office/drawing/2014/main" id="{850EA514-7D12-452A-81D2-18A14D7978AE}"/>
              </a:ext>
            </a:extLst>
          </p:cNvPr>
          <p:cNvGrpSpPr>
            <a:grpSpLocks noChangeAspect="1"/>
          </p:cNvGrpSpPr>
          <p:nvPr/>
        </p:nvGrpSpPr>
        <p:grpSpPr>
          <a:xfrm>
            <a:off x="91890" y="4754826"/>
            <a:ext cx="267269" cy="267269"/>
            <a:chOff x="1854516" y="3463925"/>
            <a:chExt cx="269875" cy="269875"/>
          </a:xfrm>
        </p:grpSpPr>
        <p:sp>
          <p:nvSpPr>
            <p:cNvPr id="122" name="Oval 14">
              <a:extLst>
                <a:ext uri="{FF2B5EF4-FFF2-40B4-BE49-F238E27FC236}">
                  <a16:creationId xmlns:a16="http://schemas.microsoft.com/office/drawing/2014/main" id="{98894125-973F-4782-97BD-6DCB6B3A48BE}"/>
                </a:ext>
              </a:extLst>
            </p:cNvPr>
            <p:cNvSpPr>
              <a:spLocks noChangeArrowheads="1"/>
            </p:cNvSpPr>
            <p:nvPr/>
          </p:nvSpPr>
          <p:spPr bwMode="auto">
            <a:xfrm>
              <a:off x="1854516" y="3463925"/>
              <a:ext cx="269875" cy="269875"/>
            </a:xfrm>
            <a:prstGeom prst="ellipse">
              <a:avLst/>
            </a:prstGeom>
            <a:solidFill>
              <a:schemeClr val="bg1"/>
            </a:solidFill>
            <a:ln w="9525" cap="flat" cmpd="sng" algn="ctr">
              <a:solidFill>
                <a:srgbClr val="0A316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600" dirty="0">
                <a:solidFill>
                  <a:schemeClr val="bg1"/>
                </a:solidFill>
              </a:endParaRPr>
            </a:p>
          </p:txBody>
        </p:sp>
        <p:sp>
          <p:nvSpPr>
            <p:cNvPr id="123" name="Freeform 15">
              <a:extLst>
                <a:ext uri="{FF2B5EF4-FFF2-40B4-BE49-F238E27FC236}">
                  <a16:creationId xmlns:a16="http://schemas.microsoft.com/office/drawing/2014/main" id="{EF82846B-865F-43F6-AD4A-F0FE78275965}"/>
                </a:ext>
              </a:extLst>
            </p:cNvPr>
            <p:cNvSpPr>
              <a:spLocks noEditPoints="1"/>
            </p:cNvSpPr>
            <p:nvPr/>
          </p:nvSpPr>
          <p:spPr bwMode="auto">
            <a:xfrm>
              <a:off x="1911666"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endParaRPr>
            </a:p>
          </p:txBody>
        </p:sp>
      </p:grpSp>
      <p:sp>
        <p:nvSpPr>
          <p:cNvPr id="149" name="Rectangle 148">
            <a:extLst>
              <a:ext uri="{FF2B5EF4-FFF2-40B4-BE49-F238E27FC236}">
                <a16:creationId xmlns:a16="http://schemas.microsoft.com/office/drawing/2014/main" id="{EDDE7C88-288B-4200-97A8-346442A2B917}"/>
              </a:ext>
            </a:extLst>
          </p:cNvPr>
          <p:cNvSpPr/>
          <p:nvPr/>
        </p:nvSpPr>
        <p:spPr>
          <a:xfrm>
            <a:off x="6039920" y="4174201"/>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150" name="Rectangle 149">
            <a:extLst>
              <a:ext uri="{FF2B5EF4-FFF2-40B4-BE49-F238E27FC236}">
                <a16:creationId xmlns:a16="http://schemas.microsoft.com/office/drawing/2014/main" id="{5A48B7D0-B966-45C1-B9BA-A30EBEDCA12C}"/>
              </a:ext>
            </a:extLst>
          </p:cNvPr>
          <p:cNvSpPr/>
          <p:nvPr/>
        </p:nvSpPr>
        <p:spPr>
          <a:xfrm>
            <a:off x="6691936" y="4174201"/>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Plans to deploy to </a:t>
            </a:r>
            <a:r>
              <a:rPr lang="en-US" sz="1400" b="1" dirty="0">
                <a:solidFill>
                  <a:srgbClr val="164484"/>
                </a:solidFill>
              </a:rPr>
              <a:t>Un-/Underserved Service Projects </a:t>
            </a:r>
            <a:r>
              <a:rPr lang="en-US" sz="1400" dirty="0">
                <a:solidFill>
                  <a:srgbClr val="000000"/>
                </a:solidFill>
              </a:rPr>
              <a:t>and </a:t>
            </a:r>
            <a:r>
              <a:rPr lang="en-US" sz="1400" b="1" dirty="0">
                <a:solidFill>
                  <a:srgbClr val="164484"/>
                </a:solidFill>
              </a:rPr>
              <a:t>Resolution of Consent </a:t>
            </a:r>
            <a:r>
              <a:rPr lang="en-US" sz="1400" dirty="0">
                <a:solidFill>
                  <a:srgbClr val="000000"/>
                </a:solidFill>
              </a:rPr>
              <a:t>for projects on Tribal Lands</a:t>
            </a:r>
            <a:endParaRPr lang="en-US" sz="1400" b="1" dirty="0">
              <a:solidFill>
                <a:srgbClr val="164484"/>
              </a:solidFill>
            </a:endParaRPr>
          </a:p>
        </p:txBody>
      </p:sp>
      <p:grpSp>
        <p:nvGrpSpPr>
          <p:cNvPr id="21" name="Group 20">
            <a:extLst>
              <a:ext uri="{FF2B5EF4-FFF2-40B4-BE49-F238E27FC236}">
                <a16:creationId xmlns:a16="http://schemas.microsoft.com/office/drawing/2014/main" id="{90A9BD57-6FF7-4E4A-8871-F937A42AEBD0}"/>
              </a:ext>
            </a:extLst>
          </p:cNvPr>
          <p:cNvGrpSpPr/>
          <p:nvPr/>
        </p:nvGrpSpPr>
        <p:grpSpPr>
          <a:xfrm>
            <a:off x="91890" y="5452449"/>
            <a:ext cx="5470709" cy="623831"/>
            <a:chOff x="5907204" y="909894"/>
            <a:chExt cx="5470709" cy="623831"/>
          </a:xfrm>
        </p:grpSpPr>
        <p:sp>
          <p:nvSpPr>
            <p:cNvPr id="98" name="Rectangle 97">
              <a:extLst>
                <a:ext uri="{FF2B5EF4-FFF2-40B4-BE49-F238E27FC236}">
                  <a16:creationId xmlns:a16="http://schemas.microsoft.com/office/drawing/2014/main" id="{B601D7FF-B368-4306-A4CE-64715C7C5AB8}"/>
                </a:ext>
              </a:extLst>
            </p:cNvPr>
            <p:cNvSpPr/>
            <p:nvPr/>
          </p:nvSpPr>
          <p:spPr>
            <a:xfrm>
              <a:off x="6039920" y="967957"/>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15" name="Rectangle 14">
              <a:extLst>
                <a:ext uri="{FF2B5EF4-FFF2-40B4-BE49-F238E27FC236}">
                  <a16:creationId xmlns:a16="http://schemas.microsoft.com/office/drawing/2014/main" id="{05B001F5-5536-4EA4-91A5-60480BDAFEFF}"/>
                </a:ext>
              </a:extLst>
            </p:cNvPr>
            <p:cNvSpPr/>
            <p:nvPr/>
          </p:nvSpPr>
          <p:spPr>
            <a:xfrm>
              <a:off x="6691936" y="967957"/>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Means by which </a:t>
              </a:r>
              <a:r>
                <a:rPr lang="en-US" sz="1400" b="1" dirty="0">
                  <a:solidFill>
                    <a:srgbClr val="164484"/>
                  </a:solidFill>
                </a:rPr>
                <a:t>subgrantees were selected for non-deployment </a:t>
              </a:r>
              <a:r>
                <a:rPr lang="en-US" sz="1400" dirty="0">
                  <a:solidFill>
                    <a:srgbClr val="000000"/>
                  </a:solidFill>
                </a:rPr>
                <a:t>eligible activities</a:t>
              </a:r>
            </a:p>
          </p:txBody>
        </p:sp>
        <p:grpSp>
          <p:nvGrpSpPr>
            <p:cNvPr id="106" name="Group 105">
              <a:extLst>
                <a:ext uri="{FF2B5EF4-FFF2-40B4-BE49-F238E27FC236}">
                  <a16:creationId xmlns:a16="http://schemas.microsoft.com/office/drawing/2014/main" id="{DCE1CECA-C0B3-43D2-A8F1-1DDE52930252}"/>
                </a:ext>
              </a:extLst>
            </p:cNvPr>
            <p:cNvGrpSpPr>
              <a:grpSpLocks noChangeAspect="1"/>
            </p:cNvGrpSpPr>
            <p:nvPr/>
          </p:nvGrpSpPr>
          <p:grpSpPr>
            <a:xfrm>
              <a:off x="5907204" y="909894"/>
              <a:ext cx="267269" cy="267269"/>
              <a:chOff x="1854516" y="3463925"/>
              <a:chExt cx="269875" cy="269875"/>
            </a:xfrm>
          </p:grpSpPr>
          <p:sp>
            <p:nvSpPr>
              <p:cNvPr id="107" name="Oval 14">
                <a:extLst>
                  <a:ext uri="{FF2B5EF4-FFF2-40B4-BE49-F238E27FC236}">
                    <a16:creationId xmlns:a16="http://schemas.microsoft.com/office/drawing/2014/main" id="{7BE22266-B4BE-4506-8F44-D3D4AFD9E0BA}"/>
                  </a:ext>
                </a:extLst>
              </p:cNvPr>
              <p:cNvSpPr>
                <a:spLocks noChangeArrowheads="1"/>
              </p:cNvSpPr>
              <p:nvPr/>
            </p:nvSpPr>
            <p:spPr bwMode="auto">
              <a:xfrm>
                <a:off x="1854516" y="3463925"/>
                <a:ext cx="269875" cy="269875"/>
              </a:xfrm>
              <a:prstGeom prst="ellipse">
                <a:avLst/>
              </a:prstGeom>
              <a:solidFill>
                <a:schemeClr val="bg1"/>
              </a:solidFill>
              <a:ln w="9525" cap="flat" cmpd="sng" algn="ctr">
                <a:solidFill>
                  <a:srgbClr val="0A316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600" dirty="0">
                  <a:solidFill>
                    <a:schemeClr val="bg1"/>
                  </a:solidFill>
                </a:endParaRPr>
              </a:p>
            </p:txBody>
          </p:sp>
          <p:sp>
            <p:nvSpPr>
              <p:cNvPr id="108" name="Freeform 15">
                <a:extLst>
                  <a:ext uri="{FF2B5EF4-FFF2-40B4-BE49-F238E27FC236}">
                    <a16:creationId xmlns:a16="http://schemas.microsoft.com/office/drawing/2014/main" id="{54C21364-7610-4193-99EE-EC24002BA413}"/>
                  </a:ext>
                </a:extLst>
              </p:cNvPr>
              <p:cNvSpPr>
                <a:spLocks noEditPoints="1"/>
              </p:cNvSpPr>
              <p:nvPr/>
            </p:nvSpPr>
            <p:spPr bwMode="auto">
              <a:xfrm>
                <a:off x="1911666"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0A316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endParaRPr>
              </a:p>
            </p:txBody>
          </p:sp>
        </p:grpSp>
        <p:grpSp>
          <p:nvGrpSpPr>
            <p:cNvPr id="139" name="Group 138">
              <a:extLst>
                <a:ext uri="{FF2B5EF4-FFF2-40B4-BE49-F238E27FC236}">
                  <a16:creationId xmlns:a16="http://schemas.microsoft.com/office/drawing/2014/main" id="{BD23BECC-F5D6-4325-9D1F-6BA476744C19}"/>
                </a:ext>
              </a:extLst>
            </p:cNvPr>
            <p:cNvGrpSpPr>
              <a:grpSpLocks noChangeAspect="1"/>
            </p:cNvGrpSpPr>
            <p:nvPr/>
          </p:nvGrpSpPr>
          <p:grpSpPr>
            <a:xfrm>
              <a:off x="6166855" y="1051767"/>
              <a:ext cx="398147" cy="398147"/>
              <a:chOff x="5273675" y="2606675"/>
              <a:chExt cx="1644650" cy="1644650"/>
            </a:xfrm>
          </p:grpSpPr>
          <p:sp>
            <p:nvSpPr>
              <p:cNvPr id="140" name="AutoShape 3">
                <a:extLst>
                  <a:ext uri="{FF2B5EF4-FFF2-40B4-BE49-F238E27FC236}">
                    <a16:creationId xmlns:a16="http://schemas.microsoft.com/office/drawing/2014/main" id="{B6EF6601-A465-4126-9369-02E3EE7AE678}"/>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41" name="Freeform 20">
                <a:extLst>
                  <a:ext uri="{FF2B5EF4-FFF2-40B4-BE49-F238E27FC236}">
                    <a16:creationId xmlns:a16="http://schemas.microsoft.com/office/drawing/2014/main" id="{8FC543B8-CAE0-4F25-9C20-1E419E057F9D}"/>
                  </a:ext>
                </a:extLst>
              </p:cNvPr>
              <p:cNvSpPr>
                <a:spLocks/>
              </p:cNvSpPr>
              <p:nvPr/>
            </p:nvSpPr>
            <p:spPr bwMode="auto">
              <a:xfrm>
                <a:off x="5422900" y="2889090"/>
                <a:ext cx="1347788" cy="1081248"/>
              </a:xfrm>
              <a:custGeom>
                <a:avLst/>
                <a:gdLst>
                  <a:gd name="connsiteX0" fmla="*/ 396725 w 1347788"/>
                  <a:gd name="connsiteY0" fmla="*/ 933610 h 1081248"/>
                  <a:gd name="connsiteX1" fmla="*/ 968526 w 1347788"/>
                  <a:gd name="connsiteY1" fmla="*/ 933610 h 1081248"/>
                  <a:gd name="connsiteX2" fmla="*/ 984250 w 1347788"/>
                  <a:gd name="connsiteY2" fmla="*/ 949485 h 1081248"/>
                  <a:gd name="connsiteX3" fmla="*/ 968526 w 1347788"/>
                  <a:gd name="connsiteY3" fmla="*/ 965360 h 1081248"/>
                  <a:gd name="connsiteX4" fmla="*/ 396725 w 1347788"/>
                  <a:gd name="connsiteY4" fmla="*/ 965360 h 1081248"/>
                  <a:gd name="connsiteX5" fmla="*/ 381000 w 1347788"/>
                  <a:gd name="connsiteY5" fmla="*/ 949485 h 1081248"/>
                  <a:gd name="connsiteX6" fmla="*/ 396725 w 1347788"/>
                  <a:gd name="connsiteY6" fmla="*/ 933610 h 1081248"/>
                  <a:gd name="connsiteX7" fmla="*/ 30163 w 1347788"/>
                  <a:gd name="connsiteY7" fmla="*/ 849473 h 1081248"/>
                  <a:gd name="connsiteX8" fmla="*/ 30163 w 1347788"/>
                  <a:gd name="connsiteY8" fmla="*/ 1051086 h 1081248"/>
                  <a:gd name="connsiteX9" fmla="*/ 231776 w 1347788"/>
                  <a:gd name="connsiteY9" fmla="*/ 1051086 h 1081248"/>
                  <a:gd name="connsiteX10" fmla="*/ 231776 w 1347788"/>
                  <a:gd name="connsiteY10" fmla="*/ 849473 h 1081248"/>
                  <a:gd name="connsiteX11" fmla="*/ 30163 w 1347788"/>
                  <a:gd name="connsiteY11" fmla="*/ 849473 h 1081248"/>
                  <a:gd name="connsiteX12" fmla="*/ 15712 w 1347788"/>
                  <a:gd name="connsiteY12" fmla="*/ 817723 h 1081248"/>
                  <a:gd name="connsiteX13" fmla="*/ 247814 w 1347788"/>
                  <a:gd name="connsiteY13" fmla="*/ 817723 h 1081248"/>
                  <a:gd name="connsiteX14" fmla="*/ 263525 w 1347788"/>
                  <a:gd name="connsiteY14" fmla="*/ 833392 h 1081248"/>
                  <a:gd name="connsiteX15" fmla="*/ 263525 w 1347788"/>
                  <a:gd name="connsiteY15" fmla="*/ 1065579 h 1081248"/>
                  <a:gd name="connsiteX16" fmla="*/ 247814 w 1347788"/>
                  <a:gd name="connsiteY16" fmla="*/ 1081248 h 1081248"/>
                  <a:gd name="connsiteX17" fmla="*/ 15712 w 1347788"/>
                  <a:gd name="connsiteY17" fmla="*/ 1081248 h 1081248"/>
                  <a:gd name="connsiteX18" fmla="*/ 0 w 1347788"/>
                  <a:gd name="connsiteY18" fmla="*/ 1065579 h 1081248"/>
                  <a:gd name="connsiteX19" fmla="*/ 0 w 1347788"/>
                  <a:gd name="connsiteY19" fmla="*/ 833392 h 1081248"/>
                  <a:gd name="connsiteX20" fmla="*/ 15712 w 1347788"/>
                  <a:gd name="connsiteY20" fmla="*/ 817723 h 1081248"/>
                  <a:gd name="connsiteX21" fmla="*/ 15669 w 1347788"/>
                  <a:gd name="connsiteY21" fmla="*/ 493873 h 1081248"/>
                  <a:gd name="connsiteX22" fmla="*/ 247856 w 1347788"/>
                  <a:gd name="connsiteY22" fmla="*/ 493873 h 1081248"/>
                  <a:gd name="connsiteX23" fmla="*/ 263525 w 1347788"/>
                  <a:gd name="connsiteY23" fmla="*/ 509542 h 1081248"/>
                  <a:gd name="connsiteX24" fmla="*/ 263525 w 1347788"/>
                  <a:gd name="connsiteY24" fmla="*/ 741729 h 1081248"/>
                  <a:gd name="connsiteX25" fmla="*/ 247856 w 1347788"/>
                  <a:gd name="connsiteY25" fmla="*/ 757398 h 1081248"/>
                  <a:gd name="connsiteX26" fmla="*/ 15669 w 1347788"/>
                  <a:gd name="connsiteY26" fmla="*/ 757398 h 1081248"/>
                  <a:gd name="connsiteX27" fmla="*/ 0 w 1347788"/>
                  <a:gd name="connsiteY27" fmla="*/ 741729 h 1081248"/>
                  <a:gd name="connsiteX28" fmla="*/ 0 w 1347788"/>
                  <a:gd name="connsiteY28" fmla="*/ 509542 h 1081248"/>
                  <a:gd name="connsiteX29" fmla="*/ 15669 w 1347788"/>
                  <a:gd name="connsiteY29" fmla="*/ 493873 h 1081248"/>
                  <a:gd name="connsiteX30" fmla="*/ 396725 w 1347788"/>
                  <a:gd name="connsiteY30" fmla="*/ 284323 h 1081248"/>
                  <a:gd name="connsiteX31" fmla="*/ 968526 w 1347788"/>
                  <a:gd name="connsiteY31" fmla="*/ 284323 h 1081248"/>
                  <a:gd name="connsiteX32" fmla="*/ 984250 w 1347788"/>
                  <a:gd name="connsiteY32" fmla="*/ 300198 h 1081248"/>
                  <a:gd name="connsiteX33" fmla="*/ 968526 w 1347788"/>
                  <a:gd name="connsiteY33" fmla="*/ 316073 h 1081248"/>
                  <a:gd name="connsiteX34" fmla="*/ 396725 w 1347788"/>
                  <a:gd name="connsiteY34" fmla="*/ 316073 h 1081248"/>
                  <a:gd name="connsiteX35" fmla="*/ 381000 w 1347788"/>
                  <a:gd name="connsiteY35" fmla="*/ 300198 h 1081248"/>
                  <a:gd name="connsiteX36" fmla="*/ 396725 w 1347788"/>
                  <a:gd name="connsiteY36" fmla="*/ 284323 h 1081248"/>
                  <a:gd name="connsiteX37" fmla="*/ 30163 w 1347788"/>
                  <a:gd name="connsiteY37" fmla="*/ 200185 h 1081248"/>
                  <a:gd name="connsiteX38" fmla="*/ 30163 w 1347788"/>
                  <a:gd name="connsiteY38" fmla="*/ 400210 h 1081248"/>
                  <a:gd name="connsiteX39" fmla="*/ 231776 w 1347788"/>
                  <a:gd name="connsiteY39" fmla="*/ 400210 h 1081248"/>
                  <a:gd name="connsiteX40" fmla="*/ 231776 w 1347788"/>
                  <a:gd name="connsiteY40" fmla="*/ 200185 h 1081248"/>
                  <a:gd name="connsiteX41" fmla="*/ 30163 w 1347788"/>
                  <a:gd name="connsiteY41" fmla="*/ 200185 h 1081248"/>
                  <a:gd name="connsiteX42" fmla="*/ 15712 w 1347788"/>
                  <a:gd name="connsiteY42" fmla="*/ 168435 h 1081248"/>
                  <a:gd name="connsiteX43" fmla="*/ 247814 w 1347788"/>
                  <a:gd name="connsiteY43" fmla="*/ 168435 h 1081248"/>
                  <a:gd name="connsiteX44" fmla="*/ 263525 w 1347788"/>
                  <a:gd name="connsiteY44" fmla="*/ 184104 h 1081248"/>
                  <a:gd name="connsiteX45" fmla="*/ 263525 w 1347788"/>
                  <a:gd name="connsiteY45" fmla="*/ 416291 h 1081248"/>
                  <a:gd name="connsiteX46" fmla="*/ 247814 w 1347788"/>
                  <a:gd name="connsiteY46" fmla="*/ 431960 h 1081248"/>
                  <a:gd name="connsiteX47" fmla="*/ 15712 w 1347788"/>
                  <a:gd name="connsiteY47" fmla="*/ 431960 h 1081248"/>
                  <a:gd name="connsiteX48" fmla="*/ 0 w 1347788"/>
                  <a:gd name="connsiteY48" fmla="*/ 416291 h 1081248"/>
                  <a:gd name="connsiteX49" fmla="*/ 0 w 1347788"/>
                  <a:gd name="connsiteY49" fmla="*/ 184104 h 1081248"/>
                  <a:gd name="connsiteX50" fmla="*/ 15712 w 1347788"/>
                  <a:gd name="connsiteY50" fmla="*/ 168435 h 1081248"/>
                  <a:gd name="connsiteX51" fmla="*/ 902071 w 1347788"/>
                  <a:gd name="connsiteY51" fmla="*/ 0 h 1081248"/>
                  <a:gd name="connsiteX52" fmla="*/ 913412 w 1347788"/>
                  <a:gd name="connsiteY52" fmla="*/ 4282 h 1081248"/>
                  <a:gd name="connsiteX53" fmla="*/ 913412 w 1347788"/>
                  <a:gd name="connsiteY53" fmla="*/ 27116 h 1081248"/>
                  <a:gd name="connsiteX54" fmla="*/ 858401 w 1347788"/>
                  <a:gd name="connsiteY54" fmla="*/ 81349 h 1081248"/>
                  <a:gd name="connsiteX55" fmla="*/ 1067730 w 1347788"/>
                  <a:gd name="connsiteY55" fmla="*/ 81349 h 1081248"/>
                  <a:gd name="connsiteX56" fmla="*/ 1347788 w 1347788"/>
                  <a:gd name="connsiteY56" fmla="*/ 361073 h 1081248"/>
                  <a:gd name="connsiteX57" fmla="*/ 1067730 w 1347788"/>
                  <a:gd name="connsiteY57" fmla="*/ 641511 h 1081248"/>
                  <a:gd name="connsiteX58" fmla="*/ 398306 w 1347788"/>
                  <a:gd name="connsiteY58" fmla="*/ 641511 h 1081248"/>
                  <a:gd name="connsiteX59" fmla="*/ 382588 w 1347788"/>
                  <a:gd name="connsiteY59" fmla="*/ 625812 h 1081248"/>
                  <a:gd name="connsiteX60" fmla="*/ 398306 w 1347788"/>
                  <a:gd name="connsiteY60" fmla="*/ 610114 h 1081248"/>
                  <a:gd name="connsiteX61" fmla="*/ 1067730 w 1347788"/>
                  <a:gd name="connsiteY61" fmla="*/ 610114 h 1081248"/>
                  <a:gd name="connsiteX62" fmla="*/ 1316353 w 1347788"/>
                  <a:gd name="connsiteY62" fmla="*/ 361073 h 1081248"/>
                  <a:gd name="connsiteX63" fmla="*/ 1067730 w 1347788"/>
                  <a:gd name="connsiteY63" fmla="*/ 112746 h 1081248"/>
                  <a:gd name="connsiteX64" fmla="*/ 858401 w 1347788"/>
                  <a:gd name="connsiteY64" fmla="*/ 112746 h 1081248"/>
                  <a:gd name="connsiteX65" fmla="*/ 913412 w 1347788"/>
                  <a:gd name="connsiteY65" fmla="*/ 167692 h 1081248"/>
                  <a:gd name="connsiteX66" fmla="*/ 913412 w 1347788"/>
                  <a:gd name="connsiteY66" fmla="*/ 189813 h 1081248"/>
                  <a:gd name="connsiteX67" fmla="*/ 901982 w 1347788"/>
                  <a:gd name="connsiteY67" fmla="*/ 194095 h 1081248"/>
                  <a:gd name="connsiteX68" fmla="*/ 891265 w 1347788"/>
                  <a:gd name="connsiteY68" fmla="*/ 189813 h 1081248"/>
                  <a:gd name="connsiteX69" fmla="*/ 809820 w 1347788"/>
                  <a:gd name="connsiteY69" fmla="*/ 108465 h 1081248"/>
                  <a:gd name="connsiteX70" fmla="*/ 804819 w 1347788"/>
                  <a:gd name="connsiteY70" fmla="*/ 97048 h 1081248"/>
                  <a:gd name="connsiteX71" fmla="*/ 809820 w 1347788"/>
                  <a:gd name="connsiteY71" fmla="*/ 86344 h 1081248"/>
                  <a:gd name="connsiteX72" fmla="*/ 891265 w 1347788"/>
                  <a:gd name="connsiteY72" fmla="*/ 4282 h 1081248"/>
                  <a:gd name="connsiteX73" fmla="*/ 902071 w 1347788"/>
                  <a:gd name="connsiteY73" fmla="*/ 0 h 10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347788" h="1081248">
                    <a:moveTo>
                      <a:pt x="396725" y="933610"/>
                    </a:moveTo>
                    <a:cubicBezTo>
                      <a:pt x="396725" y="933610"/>
                      <a:pt x="396725" y="933610"/>
                      <a:pt x="968526" y="933610"/>
                    </a:cubicBezTo>
                    <a:cubicBezTo>
                      <a:pt x="977103" y="933610"/>
                      <a:pt x="984250" y="940826"/>
                      <a:pt x="984250" y="949485"/>
                    </a:cubicBezTo>
                    <a:cubicBezTo>
                      <a:pt x="984250" y="958144"/>
                      <a:pt x="977103" y="965360"/>
                      <a:pt x="968526" y="965360"/>
                    </a:cubicBezTo>
                    <a:cubicBezTo>
                      <a:pt x="968526" y="965360"/>
                      <a:pt x="968526" y="965360"/>
                      <a:pt x="396725" y="965360"/>
                    </a:cubicBezTo>
                    <a:cubicBezTo>
                      <a:pt x="388148" y="965360"/>
                      <a:pt x="381000" y="958144"/>
                      <a:pt x="381000" y="949485"/>
                    </a:cubicBezTo>
                    <a:cubicBezTo>
                      <a:pt x="381000" y="940826"/>
                      <a:pt x="388148" y="933610"/>
                      <a:pt x="396725" y="933610"/>
                    </a:cubicBezTo>
                    <a:close/>
                    <a:moveTo>
                      <a:pt x="30163" y="849473"/>
                    </a:moveTo>
                    <a:cubicBezTo>
                      <a:pt x="30163" y="1051086"/>
                      <a:pt x="30163" y="1051086"/>
                      <a:pt x="30163" y="1051086"/>
                    </a:cubicBezTo>
                    <a:cubicBezTo>
                      <a:pt x="231776" y="1051086"/>
                      <a:pt x="231776" y="1051086"/>
                      <a:pt x="231776" y="1051086"/>
                    </a:cubicBezTo>
                    <a:cubicBezTo>
                      <a:pt x="231776" y="849473"/>
                      <a:pt x="231776" y="849473"/>
                      <a:pt x="231776" y="849473"/>
                    </a:cubicBezTo>
                    <a:cubicBezTo>
                      <a:pt x="30163" y="849473"/>
                      <a:pt x="30163" y="849473"/>
                      <a:pt x="30163" y="849473"/>
                    </a:cubicBezTo>
                    <a:close/>
                    <a:moveTo>
                      <a:pt x="15712" y="817723"/>
                    </a:moveTo>
                    <a:cubicBezTo>
                      <a:pt x="247814" y="817723"/>
                      <a:pt x="247814" y="817723"/>
                      <a:pt x="247814" y="817723"/>
                    </a:cubicBezTo>
                    <a:cubicBezTo>
                      <a:pt x="256384" y="817723"/>
                      <a:pt x="263525" y="824845"/>
                      <a:pt x="263525" y="833392"/>
                    </a:cubicBezTo>
                    <a:cubicBezTo>
                      <a:pt x="263525" y="1065579"/>
                      <a:pt x="263525" y="1065579"/>
                      <a:pt x="263525" y="1065579"/>
                    </a:cubicBezTo>
                    <a:cubicBezTo>
                      <a:pt x="263525" y="1074126"/>
                      <a:pt x="256384" y="1081248"/>
                      <a:pt x="247814" y="1081248"/>
                    </a:cubicBezTo>
                    <a:cubicBezTo>
                      <a:pt x="15712" y="1081248"/>
                      <a:pt x="15712" y="1081248"/>
                      <a:pt x="15712" y="1081248"/>
                    </a:cubicBezTo>
                    <a:cubicBezTo>
                      <a:pt x="7142" y="1081248"/>
                      <a:pt x="0" y="1074126"/>
                      <a:pt x="0" y="1065579"/>
                    </a:cubicBezTo>
                    <a:cubicBezTo>
                      <a:pt x="0" y="833392"/>
                      <a:pt x="0" y="833392"/>
                      <a:pt x="0" y="833392"/>
                    </a:cubicBezTo>
                    <a:cubicBezTo>
                      <a:pt x="0" y="824845"/>
                      <a:pt x="7142" y="817723"/>
                      <a:pt x="15712" y="817723"/>
                    </a:cubicBezTo>
                    <a:close/>
                    <a:moveTo>
                      <a:pt x="15669" y="493873"/>
                    </a:moveTo>
                    <a:cubicBezTo>
                      <a:pt x="247856" y="493873"/>
                      <a:pt x="247856" y="493873"/>
                      <a:pt x="247856" y="493873"/>
                    </a:cubicBezTo>
                    <a:cubicBezTo>
                      <a:pt x="256402" y="493873"/>
                      <a:pt x="263525" y="500995"/>
                      <a:pt x="263525" y="509542"/>
                    </a:cubicBezTo>
                    <a:cubicBezTo>
                      <a:pt x="263525" y="741729"/>
                      <a:pt x="263525" y="741729"/>
                      <a:pt x="263525" y="741729"/>
                    </a:cubicBezTo>
                    <a:cubicBezTo>
                      <a:pt x="263525" y="750276"/>
                      <a:pt x="256402" y="757398"/>
                      <a:pt x="247856" y="757398"/>
                    </a:cubicBezTo>
                    <a:cubicBezTo>
                      <a:pt x="15669" y="757398"/>
                      <a:pt x="15669" y="757398"/>
                      <a:pt x="15669" y="757398"/>
                    </a:cubicBezTo>
                    <a:cubicBezTo>
                      <a:pt x="7122" y="757398"/>
                      <a:pt x="0" y="750276"/>
                      <a:pt x="0" y="741729"/>
                    </a:cubicBezTo>
                    <a:cubicBezTo>
                      <a:pt x="0" y="509542"/>
                      <a:pt x="0" y="509542"/>
                      <a:pt x="0" y="509542"/>
                    </a:cubicBezTo>
                    <a:cubicBezTo>
                      <a:pt x="0" y="500995"/>
                      <a:pt x="7122" y="493873"/>
                      <a:pt x="15669" y="493873"/>
                    </a:cubicBezTo>
                    <a:close/>
                    <a:moveTo>
                      <a:pt x="396725" y="284323"/>
                    </a:moveTo>
                    <a:cubicBezTo>
                      <a:pt x="396725" y="284323"/>
                      <a:pt x="396725" y="284323"/>
                      <a:pt x="968526" y="284323"/>
                    </a:cubicBezTo>
                    <a:cubicBezTo>
                      <a:pt x="977103" y="284323"/>
                      <a:pt x="984250" y="290817"/>
                      <a:pt x="984250" y="300198"/>
                    </a:cubicBezTo>
                    <a:cubicBezTo>
                      <a:pt x="984250" y="308857"/>
                      <a:pt x="977103" y="316073"/>
                      <a:pt x="968526" y="316073"/>
                    </a:cubicBezTo>
                    <a:cubicBezTo>
                      <a:pt x="968526" y="316073"/>
                      <a:pt x="968526" y="316073"/>
                      <a:pt x="396725" y="316073"/>
                    </a:cubicBezTo>
                    <a:cubicBezTo>
                      <a:pt x="388148" y="316073"/>
                      <a:pt x="381000" y="308857"/>
                      <a:pt x="381000" y="300198"/>
                    </a:cubicBezTo>
                    <a:cubicBezTo>
                      <a:pt x="381000" y="290817"/>
                      <a:pt x="388148" y="284323"/>
                      <a:pt x="396725" y="284323"/>
                    </a:cubicBezTo>
                    <a:close/>
                    <a:moveTo>
                      <a:pt x="30163" y="200185"/>
                    </a:moveTo>
                    <a:cubicBezTo>
                      <a:pt x="30163" y="400210"/>
                      <a:pt x="30163" y="400210"/>
                      <a:pt x="30163" y="400210"/>
                    </a:cubicBezTo>
                    <a:cubicBezTo>
                      <a:pt x="231776" y="400210"/>
                      <a:pt x="231776" y="400210"/>
                      <a:pt x="231776" y="400210"/>
                    </a:cubicBezTo>
                    <a:cubicBezTo>
                      <a:pt x="231776" y="200185"/>
                      <a:pt x="231776" y="200185"/>
                      <a:pt x="231776" y="200185"/>
                    </a:cubicBezTo>
                    <a:cubicBezTo>
                      <a:pt x="30163" y="200185"/>
                      <a:pt x="30163" y="200185"/>
                      <a:pt x="30163" y="200185"/>
                    </a:cubicBezTo>
                    <a:close/>
                    <a:moveTo>
                      <a:pt x="15712" y="168435"/>
                    </a:moveTo>
                    <a:cubicBezTo>
                      <a:pt x="247814" y="168435"/>
                      <a:pt x="247814" y="168435"/>
                      <a:pt x="247814" y="168435"/>
                    </a:cubicBezTo>
                    <a:cubicBezTo>
                      <a:pt x="256384" y="168435"/>
                      <a:pt x="263525" y="175557"/>
                      <a:pt x="263525" y="184104"/>
                    </a:cubicBezTo>
                    <a:cubicBezTo>
                      <a:pt x="263525" y="416291"/>
                      <a:pt x="263525" y="416291"/>
                      <a:pt x="263525" y="416291"/>
                    </a:cubicBezTo>
                    <a:cubicBezTo>
                      <a:pt x="263525" y="424838"/>
                      <a:pt x="256384" y="431960"/>
                      <a:pt x="247814" y="431960"/>
                    </a:cubicBezTo>
                    <a:cubicBezTo>
                      <a:pt x="15712" y="431960"/>
                      <a:pt x="15712" y="431960"/>
                      <a:pt x="15712" y="431960"/>
                    </a:cubicBezTo>
                    <a:cubicBezTo>
                      <a:pt x="7142" y="431960"/>
                      <a:pt x="0" y="424838"/>
                      <a:pt x="0" y="416291"/>
                    </a:cubicBezTo>
                    <a:cubicBezTo>
                      <a:pt x="0" y="184104"/>
                      <a:pt x="0" y="184104"/>
                      <a:pt x="0" y="184104"/>
                    </a:cubicBezTo>
                    <a:cubicBezTo>
                      <a:pt x="0" y="175557"/>
                      <a:pt x="7142" y="168435"/>
                      <a:pt x="15712" y="168435"/>
                    </a:cubicBezTo>
                    <a:close/>
                    <a:moveTo>
                      <a:pt x="902071" y="0"/>
                    </a:moveTo>
                    <a:cubicBezTo>
                      <a:pt x="906090" y="0"/>
                      <a:pt x="910197" y="1428"/>
                      <a:pt x="913412" y="4282"/>
                    </a:cubicBezTo>
                    <a:cubicBezTo>
                      <a:pt x="919128" y="10704"/>
                      <a:pt x="919128" y="20694"/>
                      <a:pt x="913412" y="27116"/>
                    </a:cubicBezTo>
                    <a:cubicBezTo>
                      <a:pt x="913412" y="27116"/>
                      <a:pt x="913412" y="27116"/>
                      <a:pt x="858401" y="81349"/>
                    </a:cubicBezTo>
                    <a:cubicBezTo>
                      <a:pt x="858401" y="81349"/>
                      <a:pt x="858401" y="81349"/>
                      <a:pt x="1067730" y="81349"/>
                    </a:cubicBezTo>
                    <a:cubicBezTo>
                      <a:pt x="1222048" y="81349"/>
                      <a:pt x="1347788" y="206939"/>
                      <a:pt x="1347788" y="361073"/>
                    </a:cubicBezTo>
                    <a:cubicBezTo>
                      <a:pt x="1347788" y="515921"/>
                      <a:pt x="1222048" y="641511"/>
                      <a:pt x="1067730" y="641511"/>
                    </a:cubicBezTo>
                    <a:cubicBezTo>
                      <a:pt x="1067730" y="641511"/>
                      <a:pt x="1067730" y="641511"/>
                      <a:pt x="398306" y="641511"/>
                    </a:cubicBezTo>
                    <a:cubicBezTo>
                      <a:pt x="389733" y="641511"/>
                      <a:pt x="382588" y="634375"/>
                      <a:pt x="382588" y="625812"/>
                    </a:cubicBezTo>
                    <a:cubicBezTo>
                      <a:pt x="382588" y="617249"/>
                      <a:pt x="389733" y="610114"/>
                      <a:pt x="398306" y="610114"/>
                    </a:cubicBezTo>
                    <a:cubicBezTo>
                      <a:pt x="398306" y="610114"/>
                      <a:pt x="398306" y="610114"/>
                      <a:pt x="1067730" y="610114"/>
                    </a:cubicBezTo>
                    <a:cubicBezTo>
                      <a:pt x="1204901" y="610114"/>
                      <a:pt x="1316353" y="498795"/>
                      <a:pt x="1316353" y="361073"/>
                    </a:cubicBezTo>
                    <a:cubicBezTo>
                      <a:pt x="1316353" y="224065"/>
                      <a:pt x="1204901" y="112746"/>
                      <a:pt x="1067730" y="112746"/>
                    </a:cubicBezTo>
                    <a:cubicBezTo>
                      <a:pt x="1067730" y="112746"/>
                      <a:pt x="1067730" y="112746"/>
                      <a:pt x="858401" y="112746"/>
                    </a:cubicBezTo>
                    <a:cubicBezTo>
                      <a:pt x="858401" y="112746"/>
                      <a:pt x="858401" y="112746"/>
                      <a:pt x="913412" y="167692"/>
                    </a:cubicBezTo>
                    <a:cubicBezTo>
                      <a:pt x="919128" y="173401"/>
                      <a:pt x="919128" y="183391"/>
                      <a:pt x="913412" y="189813"/>
                    </a:cubicBezTo>
                    <a:cubicBezTo>
                      <a:pt x="910555" y="192668"/>
                      <a:pt x="906268" y="194095"/>
                      <a:pt x="901982" y="194095"/>
                    </a:cubicBezTo>
                    <a:cubicBezTo>
                      <a:pt x="898409" y="194095"/>
                      <a:pt x="894123" y="192668"/>
                      <a:pt x="891265" y="189813"/>
                    </a:cubicBezTo>
                    <a:cubicBezTo>
                      <a:pt x="891265" y="189813"/>
                      <a:pt x="891265" y="189813"/>
                      <a:pt x="809820" y="108465"/>
                    </a:cubicBezTo>
                    <a:cubicBezTo>
                      <a:pt x="806247" y="105611"/>
                      <a:pt x="804819" y="101329"/>
                      <a:pt x="804819" y="97048"/>
                    </a:cubicBezTo>
                    <a:cubicBezTo>
                      <a:pt x="804819" y="92766"/>
                      <a:pt x="806247" y="89198"/>
                      <a:pt x="809820" y="86344"/>
                    </a:cubicBezTo>
                    <a:cubicBezTo>
                      <a:pt x="809820" y="86344"/>
                      <a:pt x="809820" y="86344"/>
                      <a:pt x="891265" y="4282"/>
                    </a:cubicBezTo>
                    <a:cubicBezTo>
                      <a:pt x="894123" y="1428"/>
                      <a:pt x="898052" y="0"/>
                      <a:pt x="902071"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sz="1600" dirty="0"/>
              </a:p>
            </p:txBody>
          </p:sp>
        </p:grpSp>
      </p:grpSp>
      <p:sp>
        <p:nvSpPr>
          <p:cNvPr id="146" name="Rectangle 145">
            <a:extLst>
              <a:ext uri="{FF2B5EF4-FFF2-40B4-BE49-F238E27FC236}">
                <a16:creationId xmlns:a16="http://schemas.microsoft.com/office/drawing/2014/main" id="{7EDB237E-D680-4102-B716-E7B5922EAB9D}"/>
              </a:ext>
            </a:extLst>
          </p:cNvPr>
          <p:cNvSpPr/>
          <p:nvPr/>
        </p:nvSpPr>
        <p:spPr>
          <a:xfrm>
            <a:off x="6029185" y="4812889"/>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endParaRPr lang="en-US" sz="1400" b="1" dirty="0">
              <a:solidFill>
                <a:schemeClr val="bg1"/>
              </a:solidFill>
            </a:endParaRPr>
          </a:p>
        </p:txBody>
      </p:sp>
      <p:sp>
        <p:nvSpPr>
          <p:cNvPr id="147" name="Rectangle 146">
            <a:extLst>
              <a:ext uri="{FF2B5EF4-FFF2-40B4-BE49-F238E27FC236}">
                <a16:creationId xmlns:a16="http://schemas.microsoft.com/office/drawing/2014/main" id="{EA64C22D-B5CD-46B7-9F1A-7802F7AAB804}"/>
              </a:ext>
            </a:extLst>
          </p:cNvPr>
          <p:cNvSpPr/>
          <p:nvPr/>
        </p:nvSpPr>
        <p:spPr>
          <a:xfrm>
            <a:off x="6681201" y="4812889"/>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buFont typeface="Trebuchet MS" panose="020B0603020202020204" pitchFamily="34" charset="0"/>
              <a:buChar char="​"/>
            </a:pPr>
            <a:r>
              <a:rPr lang="en-US" sz="1400" dirty="0">
                <a:solidFill>
                  <a:srgbClr val="000000"/>
                </a:solidFill>
              </a:rPr>
              <a:t>Description of </a:t>
            </a:r>
            <a:r>
              <a:rPr lang="en-US" sz="1400" b="1" dirty="0">
                <a:solidFill>
                  <a:srgbClr val="164484"/>
                </a:solidFill>
              </a:rPr>
              <a:t>unsuccessful applications </a:t>
            </a:r>
            <a:r>
              <a:rPr lang="en-US" sz="1400" dirty="0">
                <a:solidFill>
                  <a:srgbClr val="000000"/>
                </a:solidFill>
              </a:rPr>
              <a:t>that were </a:t>
            </a:r>
            <a:r>
              <a:rPr lang="en-US" sz="1400" b="1" dirty="0">
                <a:solidFill>
                  <a:srgbClr val="164484"/>
                </a:solidFill>
              </a:rPr>
              <a:t>affected by laws of the Eligible Entity </a:t>
            </a:r>
          </a:p>
        </p:txBody>
      </p:sp>
      <p:grpSp>
        <p:nvGrpSpPr>
          <p:cNvPr id="22" name="Group 21">
            <a:extLst>
              <a:ext uri="{FF2B5EF4-FFF2-40B4-BE49-F238E27FC236}">
                <a16:creationId xmlns:a16="http://schemas.microsoft.com/office/drawing/2014/main" id="{889D0668-E6A6-4B92-8DED-BD2AD305F66A}"/>
              </a:ext>
            </a:extLst>
          </p:cNvPr>
          <p:cNvGrpSpPr/>
          <p:nvPr/>
        </p:nvGrpSpPr>
        <p:grpSpPr>
          <a:xfrm>
            <a:off x="6039920" y="967957"/>
            <a:ext cx="5337993" cy="565768"/>
            <a:chOff x="6039920" y="1609206"/>
            <a:chExt cx="5337993" cy="565768"/>
          </a:xfrm>
        </p:grpSpPr>
        <p:sp>
          <p:nvSpPr>
            <p:cNvPr id="100" name="Rectangle 99">
              <a:extLst>
                <a:ext uri="{FF2B5EF4-FFF2-40B4-BE49-F238E27FC236}">
                  <a16:creationId xmlns:a16="http://schemas.microsoft.com/office/drawing/2014/main" id="{7EB3D32D-3B65-4D71-93C6-9AFFD8929B9F}"/>
                </a:ext>
              </a:extLst>
            </p:cNvPr>
            <p:cNvSpPr/>
            <p:nvPr/>
          </p:nvSpPr>
          <p:spPr>
            <a:xfrm>
              <a:off x="6039920" y="1609206"/>
              <a:ext cx="652016" cy="56576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pPr>
              <a:endParaRPr lang="en-US" sz="1400" b="1" dirty="0">
                <a:solidFill>
                  <a:schemeClr val="bg1"/>
                </a:solidFill>
              </a:endParaRPr>
            </a:p>
          </p:txBody>
        </p:sp>
        <p:sp>
          <p:nvSpPr>
            <p:cNvPr id="18" name="Rectangle 17">
              <a:extLst>
                <a:ext uri="{FF2B5EF4-FFF2-40B4-BE49-F238E27FC236}">
                  <a16:creationId xmlns:a16="http://schemas.microsoft.com/office/drawing/2014/main" id="{062D3C03-351F-4FF3-B302-CA5CC3F247DC}"/>
                </a:ext>
              </a:extLst>
            </p:cNvPr>
            <p:cNvSpPr/>
            <p:nvPr/>
          </p:nvSpPr>
          <p:spPr>
            <a:xfrm>
              <a:off x="6691936" y="1609206"/>
              <a:ext cx="4685977" cy="56576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rgbClr val="0A3161"/>
                </a:buClr>
              </a:pPr>
              <a:r>
                <a:rPr lang="en-US" sz="1400" dirty="0">
                  <a:solidFill>
                    <a:srgbClr val="000000"/>
                  </a:solidFill>
                </a:rPr>
                <a:t>Description of efforts to support </a:t>
              </a:r>
              <a:r>
                <a:rPr lang="en-US" sz="1400" b="1" dirty="0">
                  <a:solidFill>
                    <a:srgbClr val="164484"/>
                  </a:solidFill>
                </a:rPr>
                <a:t>participation of non-traditional providers</a:t>
              </a:r>
            </a:p>
          </p:txBody>
        </p:sp>
        <p:grpSp>
          <p:nvGrpSpPr>
            <p:cNvPr id="89" name="bcgBugs_WiFi">
              <a:extLst>
                <a:ext uri="{FF2B5EF4-FFF2-40B4-BE49-F238E27FC236}">
                  <a16:creationId xmlns:a16="http://schemas.microsoft.com/office/drawing/2014/main" id="{AAAABEAA-7BFB-4B4D-BC2D-C417048CD0DC}"/>
                </a:ext>
              </a:extLst>
            </p:cNvPr>
            <p:cNvGrpSpPr>
              <a:grpSpLocks noChangeAspect="1"/>
            </p:cNvGrpSpPr>
            <p:nvPr/>
          </p:nvGrpSpPr>
          <p:grpSpPr bwMode="auto">
            <a:xfrm>
              <a:off x="6167049" y="1693016"/>
              <a:ext cx="397758" cy="398147"/>
              <a:chOff x="2818" y="1137"/>
              <a:chExt cx="2044" cy="2046"/>
            </a:xfrm>
          </p:grpSpPr>
          <p:sp>
            <p:nvSpPr>
              <p:cNvPr id="90" name="AutoShape 2">
                <a:extLst>
                  <a:ext uri="{FF2B5EF4-FFF2-40B4-BE49-F238E27FC236}">
                    <a16:creationId xmlns:a16="http://schemas.microsoft.com/office/drawing/2014/main" id="{2EE23835-1497-492E-8B20-092774D52B87}"/>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1" name="Freeform 8">
                <a:extLst>
                  <a:ext uri="{FF2B5EF4-FFF2-40B4-BE49-F238E27FC236}">
                    <a16:creationId xmlns:a16="http://schemas.microsoft.com/office/drawing/2014/main" id="{71B5B7B4-A5A8-4760-89DC-FD5559C472E0}"/>
                  </a:ext>
                </a:extLst>
              </p:cNvPr>
              <p:cNvSpPr>
                <a:spLocks noEditPoints="1"/>
              </p:cNvSpPr>
              <p:nvPr/>
            </p:nvSpPr>
            <p:spPr bwMode="auto">
              <a:xfrm>
                <a:off x="2926" y="1504"/>
                <a:ext cx="1830" cy="1314"/>
              </a:xfrm>
              <a:custGeom>
                <a:avLst/>
                <a:gdLst>
                  <a:gd name="T0" fmla="*/ 447 w 894"/>
                  <a:gd name="T1" fmla="*/ 642 h 642"/>
                  <a:gd name="T2" fmla="*/ 360 w 894"/>
                  <a:gd name="T3" fmla="*/ 555 h 642"/>
                  <a:gd name="T4" fmla="*/ 447 w 894"/>
                  <a:gd name="T5" fmla="*/ 468 h 642"/>
                  <a:gd name="T6" fmla="*/ 534 w 894"/>
                  <a:gd name="T7" fmla="*/ 555 h 642"/>
                  <a:gd name="T8" fmla="*/ 447 w 894"/>
                  <a:gd name="T9" fmla="*/ 642 h 642"/>
                  <a:gd name="T10" fmla="*/ 636 w 894"/>
                  <a:gd name="T11" fmla="*/ 459 h 642"/>
                  <a:gd name="T12" fmla="*/ 642 w 894"/>
                  <a:gd name="T13" fmla="*/ 397 h 642"/>
                  <a:gd name="T14" fmla="*/ 447 w 894"/>
                  <a:gd name="T15" fmla="*/ 304 h 642"/>
                  <a:gd name="T16" fmla="*/ 252 w 894"/>
                  <a:gd name="T17" fmla="*/ 397 h 642"/>
                  <a:gd name="T18" fmla="*/ 258 w 894"/>
                  <a:gd name="T19" fmla="*/ 459 h 642"/>
                  <a:gd name="T20" fmla="*/ 320 w 894"/>
                  <a:gd name="T21" fmla="*/ 452 h 642"/>
                  <a:gd name="T22" fmla="*/ 447 w 894"/>
                  <a:gd name="T23" fmla="*/ 392 h 642"/>
                  <a:gd name="T24" fmla="*/ 574 w 894"/>
                  <a:gd name="T25" fmla="*/ 452 h 642"/>
                  <a:gd name="T26" fmla="*/ 608 w 894"/>
                  <a:gd name="T27" fmla="*/ 469 h 642"/>
                  <a:gd name="T28" fmla="*/ 636 w 894"/>
                  <a:gd name="T29" fmla="*/ 459 h 642"/>
                  <a:gd name="T30" fmla="*/ 749 w 894"/>
                  <a:gd name="T31" fmla="*/ 368 h 642"/>
                  <a:gd name="T32" fmla="*/ 755 w 894"/>
                  <a:gd name="T33" fmla="*/ 306 h 642"/>
                  <a:gd name="T34" fmla="*/ 447 w 894"/>
                  <a:gd name="T35" fmla="*/ 159 h 642"/>
                  <a:gd name="T36" fmla="*/ 139 w 894"/>
                  <a:gd name="T37" fmla="*/ 306 h 642"/>
                  <a:gd name="T38" fmla="*/ 145 w 894"/>
                  <a:gd name="T39" fmla="*/ 368 h 642"/>
                  <a:gd name="T40" fmla="*/ 207 w 894"/>
                  <a:gd name="T41" fmla="*/ 361 h 642"/>
                  <a:gd name="T42" fmla="*/ 447 w 894"/>
                  <a:gd name="T43" fmla="*/ 247 h 642"/>
                  <a:gd name="T44" fmla="*/ 687 w 894"/>
                  <a:gd name="T45" fmla="*/ 361 h 642"/>
                  <a:gd name="T46" fmla="*/ 721 w 894"/>
                  <a:gd name="T47" fmla="*/ 378 h 642"/>
                  <a:gd name="T48" fmla="*/ 749 w 894"/>
                  <a:gd name="T49" fmla="*/ 368 h 642"/>
                  <a:gd name="T50" fmla="*/ 872 w 894"/>
                  <a:gd name="T51" fmla="*/ 269 h 642"/>
                  <a:gd name="T52" fmla="*/ 879 w 894"/>
                  <a:gd name="T53" fmla="*/ 207 h 642"/>
                  <a:gd name="T54" fmla="*/ 447 w 894"/>
                  <a:gd name="T55" fmla="*/ 0 h 642"/>
                  <a:gd name="T56" fmla="*/ 15 w 894"/>
                  <a:gd name="T57" fmla="*/ 207 h 642"/>
                  <a:gd name="T58" fmla="*/ 22 w 894"/>
                  <a:gd name="T59" fmla="*/ 269 h 642"/>
                  <a:gd name="T60" fmla="*/ 84 w 894"/>
                  <a:gd name="T61" fmla="*/ 262 h 642"/>
                  <a:gd name="T62" fmla="*/ 447 w 894"/>
                  <a:gd name="T63" fmla="*/ 88 h 642"/>
                  <a:gd name="T64" fmla="*/ 810 w 894"/>
                  <a:gd name="T65" fmla="*/ 262 h 642"/>
                  <a:gd name="T66" fmla="*/ 844 w 894"/>
                  <a:gd name="T67" fmla="*/ 278 h 642"/>
                  <a:gd name="T68" fmla="*/ 872 w 894"/>
                  <a:gd name="T69" fmla="*/ 26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4" h="642">
                    <a:moveTo>
                      <a:pt x="447" y="642"/>
                    </a:moveTo>
                    <a:cubicBezTo>
                      <a:pt x="399" y="642"/>
                      <a:pt x="360" y="603"/>
                      <a:pt x="360" y="555"/>
                    </a:cubicBezTo>
                    <a:cubicBezTo>
                      <a:pt x="360" y="507"/>
                      <a:pt x="399" y="468"/>
                      <a:pt x="447" y="468"/>
                    </a:cubicBezTo>
                    <a:cubicBezTo>
                      <a:pt x="495" y="468"/>
                      <a:pt x="534" y="507"/>
                      <a:pt x="534" y="555"/>
                    </a:cubicBezTo>
                    <a:cubicBezTo>
                      <a:pt x="534" y="603"/>
                      <a:pt x="495" y="642"/>
                      <a:pt x="447" y="642"/>
                    </a:cubicBezTo>
                    <a:close/>
                    <a:moveTo>
                      <a:pt x="636" y="459"/>
                    </a:moveTo>
                    <a:cubicBezTo>
                      <a:pt x="655" y="444"/>
                      <a:pt x="658" y="416"/>
                      <a:pt x="642" y="397"/>
                    </a:cubicBezTo>
                    <a:cubicBezTo>
                      <a:pt x="594" y="338"/>
                      <a:pt x="523" y="304"/>
                      <a:pt x="447" y="304"/>
                    </a:cubicBezTo>
                    <a:cubicBezTo>
                      <a:pt x="371" y="304"/>
                      <a:pt x="300" y="338"/>
                      <a:pt x="252" y="397"/>
                    </a:cubicBezTo>
                    <a:cubicBezTo>
                      <a:pt x="236" y="416"/>
                      <a:pt x="239" y="444"/>
                      <a:pt x="258" y="459"/>
                    </a:cubicBezTo>
                    <a:cubicBezTo>
                      <a:pt x="277" y="474"/>
                      <a:pt x="305" y="471"/>
                      <a:pt x="320" y="452"/>
                    </a:cubicBezTo>
                    <a:cubicBezTo>
                      <a:pt x="351" y="414"/>
                      <a:pt x="398" y="392"/>
                      <a:pt x="447" y="392"/>
                    </a:cubicBezTo>
                    <a:cubicBezTo>
                      <a:pt x="496" y="392"/>
                      <a:pt x="543" y="414"/>
                      <a:pt x="574" y="452"/>
                    </a:cubicBezTo>
                    <a:cubicBezTo>
                      <a:pt x="583" y="463"/>
                      <a:pt x="595" y="469"/>
                      <a:pt x="608" y="469"/>
                    </a:cubicBezTo>
                    <a:cubicBezTo>
                      <a:pt x="618" y="469"/>
                      <a:pt x="628" y="466"/>
                      <a:pt x="636" y="459"/>
                    </a:cubicBezTo>
                    <a:close/>
                    <a:moveTo>
                      <a:pt x="749" y="368"/>
                    </a:moveTo>
                    <a:cubicBezTo>
                      <a:pt x="768" y="353"/>
                      <a:pt x="770" y="325"/>
                      <a:pt x="755" y="306"/>
                    </a:cubicBezTo>
                    <a:cubicBezTo>
                      <a:pt x="680" y="212"/>
                      <a:pt x="567" y="159"/>
                      <a:pt x="447" y="159"/>
                    </a:cubicBezTo>
                    <a:cubicBezTo>
                      <a:pt x="327" y="159"/>
                      <a:pt x="214" y="212"/>
                      <a:pt x="139" y="306"/>
                    </a:cubicBezTo>
                    <a:cubicBezTo>
                      <a:pt x="124" y="325"/>
                      <a:pt x="126" y="353"/>
                      <a:pt x="145" y="368"/>
                    </a:cubicBezTo>
                    <a:cubicBezTo>
                      <a:pt x="164" y="383"/>
                      <a:pt x="192" y="380"/>
                      <a:pt x="207" y="361"/>
                    </a:cubicBezTo>
                    <a:cubicBezTo>
                      <a:pt x="266" y="289"/>
                      <a:pt x="354" y="247"/>
                      <a:pt x="447" y="247"/>
                    </a:cubicBezTo>
                    <a:cubicBezTo>
                      <a:pt x="540" y="247"/>
                      <a:pt x="628" y="289"/>
                      <a:pt x="687" y="361"/>
                    </a:cubicBezTo>
                    <a:cubicBezTo>
                      <a:pt x="695" y="372"/>
                      <a:pt x="708" y="378"/>
                      <a:pt x="721" y="378"/>
                    </a:cubicBezTo>
                    <a:cubicBezTo>
                      <a:pt x="731" y="378"/>
                      <a:pt x="740" y="375"/>
                      <a:pt x="749" y="368"/>
                    </a:cubicBezTo>
                    <a:close/>
                    <a:moveTo>
                      <a:pt x="872" y="269"/>
                    </a:moveTo>
                    <a:cubicBezTo>
                      <a:pt x="891" y="253"/>
                      <a:pt x="894" y="226"/>
                      <a:pt x="879" y="207"/>
                    </a:cubicBezTo>
                    <a:cubicBezTo>
                      <a:pt x="773" y="76"/>
                      <a:pt x="615" y="0"/>
                      <a:pt x="447" y="0"/>
                    </a:cubicBezTo>
                    <a:cubicBezTo>
                      <a:pt x="279" y="0"/>
                      <a:pt x="121" y="76"/>
                      <a:pt x="15" y="207"/>
                    </a:cubicBezTo>
                    <a:cubicBezTo>
                      <a:pt x="0" y="226"/>
                      <a:pt x="3" y="253"/>
                      <a:pt x="22" y="269"/>
                    </a:cubicBezTo>
                    <a:cubicBezTo>
                      <a:pt x="41" y="284"/>
                      <a:pt x="69" y="281"/>
                      <a:pt x="84" y="262"/>
                    </a:cubicBezTo>
                    <a:cubicBezTo>
                      <a:pt x="173" y="152"/>
                      <a:pt x="305" y="88"/>
                      <a:pt x="447" y="88"/>
                    </a:cubicBezTo>
                    <a:cubicBezTo>
                      <a:pt x="589" y="88"/>
                      <a:pt x="721" y="152"/>
                      <a:pt x="810" y="262"/>
                    </a:cubicBezTo>
                    <a:cubicBezTo>
                      <a:pt x="819" y="273"/>
                      <a:pt x="832" y="278"/>
                      <a:pt x="844" y="278"/>
                    </a:cubicBezTo>
                    <a:cubicBezTo>
                      <a:pt x="854" y="278"/>
                      <a:pt x="864" y="275"/>
                      <a:pt x="872"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151" name="Group 150">
            <a:extLst>
              <a:ext uri="{FF2B5EF4-FFF2-40B4-BE49-F238E27FC236}">
                <a16:creationId xmlns:a16="http://schemas.microsoft.com/office/drawing/2014/main" id="{6CDB0A41-CE24-4620-8867-D69670FC2296}"/>
              </a:ext>
            </a:extLst>
          </p:cNvPr>
          <p:cNvGrpSpPr>
            <a:grpSpLocks noChangeAspect="1"/>
          </p:cNvGrpSpPr>
          <p:nvPr/>
        </p:nvGrpSpPr>
        <p:grpSpPr>
          <a:xfrm>
            <a:off x="6201739" y="4942318"/>
            <a:ext cx="306910" cy="306910"/>
            <a:chOff x="5961063" y="3294063"/>
            <a:chExt cx="269875" cy="269875"/>
          </a:xfrm>
        </p:grpSpPr>
        <p:sp>
          <p:nvSpPr>
            <p:cNvPr id="152" name="Oval 18">
              <a:extLst>
                <a:ext uri="{FF2B5EF4-FFF2-40B4-BE49-F238E27FC236}">
                  <a16:creationId xmlns:a16="http://schemas.microsoft.com/office/drawing/2014/main" id="{BDD2DF2B-4967-4F96-9ED9-7E239B218FAA}"/>
                </a:ext>
              </a:extLst>
            </p:cNvPr>
            <p:cNvSpPr>
              <a:spLocks noChangeArrowheads="1"/>
            </p:cNvSpPr>
            <p:nvPr/>
          </p:nvSpPr>
          <p:spPr bwMode="auto">
            <a:xfrm>
              <a:off x="5961063" y="3294063"/>
              <a:ext cx="269875" cy="269875"/>
            </a:xfrm>
            <a:prstGeom prst="ellipse">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19">
              <a:extLst>
                <a:ext uri="{FF2B5EF4-FFF2-40B4-BE49-F238E27FC236}">
                  <a16:creationId xmlns:a16="http://schemas.microsoft.com/office/drawing/2014/main" id="{99844645-B189-4721-885A-E8A2B988EA05}"/>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a:extLst>
              <a:ext uri="{FF2B5EF4-FFF2-40B4-BE49-F238E27FC236}">
                <a16:creationId xmlns:a16="http://schemas.microsoft.com/office/drawing/2014/main" id="{284A0DCE-4B6C-4214-9E5F-2AD52C0DD935}"/>
              </a:ext>
            </a:extLst>
          </p:cNvPr>
          <p:cNvGrpSpPr>
            <a:grpSpLocks noChangeAspect="1"/>
          </p:cNvGrpSpPr>
          <p:nvPr/>
        </p:nvGrpSpPr>
        <p:grpSpPr>
          <a:xfrm>
            <a:off x="6212473" y="4303630"/>
            <a:ext cx="306910" cy="306910"/>
            <a:chOff x="5867400" y="3200400"/>
            <a:chExt cx="457200" cy="457200"/>
          </a:xfrm>
        </p:grpSpPr>
        <p:sp>
          <p:nvSpPr>
            <p:cNvPr id="156" name="AutoShape 7">
              <a:extLst>
                <a:ext uri="{FF2B5EF4-FFF2-40B4-BE49-F238E27FC236}">
                  <a16:creationId xmlns:a16="http://schemas.microsoft.com/office/drawing/2014/main" id="{30F8CF3C-8956-4134-A858-07DDF76A7170}"/>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9">
              <a:extLst>
                <a:ext uri="{FF2B5EF4-FFF2-40B4-BE49-F238E27FC236}">
                  <a16:creationId xmlns:a16="http://schemas.microsoft.com/office/drawing/2014/main" id="{C1DF2083-8B31-4E65-9486-3DF686AC8931}"/>
                </a:ext>
              </a:extLst>
            </p:cNvPr>
            <p:cNvSpPr>
              <a:spLocks/>
            </p:cNvSpPr>
            <p:nvPr/>
          </p:nvSpPr>
          <p:spPr bwMode="auto">
            <a:xfrm>
              <a:off x="5889625" y="3271838"/>
              <a:ext cx="407988" cy="314325"/>
            </a:xfrm>
            <a:custGeom>
              <a:avLst/>
              <a:gdLst>
                <a:gd name="connsiteX0" fmla="*/ 201160 w 407988"/>
                <a:gd name="connsiteY0" fmla="*/ 231775 h 314325"/>
                <a:gd name="connsiteX1" fmla="*/ 208870 w 407988"/>
                <a:gd name="connsiteY1" fmla="*/ 233583 h 314325"/>
                <a:gd name="connsiteX2" fmla="*/ 216581 w 407988"/>
                <a:gd name="connsiteY2" fmla="*/ 256635 h 314325"/>
                <a:gd name="connsiteX3" fmla="*/ 202067 w 407988"/>
                <a:gd name="connsiteY3" fmla="*/ 286467 h 314325"/>
                <a:gd name="connsiteX4" fmla="*/ 199799 w 407988"/>
                <a:gd name="connsiteY4" fmla="*/ 290987 h 314325"/>
                <a:gd name="connsiteX5" fmla="*/ 197985 w 407988"/>
                <a:gd name="connsiteY5" fmla="*/ 294151 h 314325"/>
                <a:gd name="connsiteX6" fmla="*/ 197531 w 407988"/>
                <a:gd name="connsiteY6" fmla="*/ 295055 h 314325"/>
                <a:gd name="connsiteX7" fmla="*/ 193449 w 407988"/>
                <a:gd name="connsiteY7" fmla="*/ 296863 h 314325"/>
                <a:gd name="connsiteX8" fmla="*/ 191635 w 407988"/>
                <a:gd name="connsiteY8" fmla="*/ 296411 h 314325"/>
                <a:gd name="connsiteX9" fmla="*/ 169410 w 407988"/>
                <a:gd name="connsiteY9" fmla="*/ 285563 h 314325"/>
                <a:gd name="connsiteX10" fmla="*/ 166688 w 407988"/>
                <a:gd name="connsiteY10" fmla="*/ 281495 h 314325"/>
                <a:gd name="connsiteX11" fmla="*/ 171678 w 407988"/>
                <a:gd name="connsiteY11" fmla="*/ 276975 h 314325"/>
                <a:gd name="connsiteX12" fmla="*/ 172585 w 407988"/>
                <a:gd name="connsiteY12" fmla="*/ 274715 h 314325"/>
                <a:gd name="connsiteX13" fmla="*/ 173945 w 407988"/>
                <a:gd name="connsiteY13" fmla="*/ 272455 h 314325"/>
                <a:gd name="connsiteX14" fmla="*/ 176213 w 407988"/>
                <a:gd name="connsiteY14" fmla="*/ 267935 h 314325"/>
                <a:gd name="connsiteX15" fmla="*/ 192995 w 407988"/>
                <a:gd name="connsiteY15" fmla="*/ 234035 h 314325"/>
                <a:gd name="connsiteX16" fmla="*/ 201160 w 407988"/>
                <a:gd name="connsiteY16" fmla="*/ 231775 h 314325"/>
                <a:gd name="connsiteX17" fmla="*/ 173956 w 407988"/>
                <a:gd name="connsiteY17" fmla="*/ 193675 h 314325"/>
                <a:gd name="connsiteX18" fmla="*/ 181752 w 407988"/>
                <a:gd name="connsiteY18" fmla="*/ 195489 h 314325"/>
                <a:gd name="connsiteX19" fmla="*/ 189549 w 407988"/>
                <a:gd name="connsiteY19" fmla="*/ 218168 h 314325"/>
                <a:gd name="connsiteX20" fmla="*/ 185421 w 407988"/>
                <a:gd name="connsiteY20" fmla="*/ 226332 h 314325"/>
                <a:gd name="connsiteX21" fmla="*/ 167994 w 407988"/>
                <a:gd name="connsiteY21" fmla="*/ 261711 h 314325"/>
                <a:gd name="connsiteX22" fmla="*/ 165701 w 407988"/>
                <a:gd name="connsiteY22" fmla="*/ 266247 h 314325"/>
                <a:gd name="connsiteX23" fmla="*/ 163866 w 407988"/>
                <a:gd name="connsiteY23" fmla="*/ 270329 h 314325"/>
                <a:gd name="connsiteX24" fmla="*/ 163408 w 407988"/>
                <a:gd name="connsiteY24" fmla="*/ 270782 h 314325"/>
                <a:gd name="connsiteX25" fmla="*/ 159280 w 407988"/>
                <a:gd name="connsiteY25" fmla="*/ 273050 h 314325"/>
                <a:gd name="connsiteX26" fmla="*/ 158822 w 407988"/>
                <a:gd name="connsiteY26" fmla="*/ 273050 h 314325"/>
                <a:gd name="connsiteX27" fmla="*/ 156987 w 407988"/>
                <a:gd name="connsiteY27" fmla="*/ 272597 h 314325"/>
                <a:gd name="connsiteX28" fmla="*/ 134974 w 407988"/>
                <a:gd name="connsiteY28" fmla="*/ 261711 h 314325"/>
                <a:gd name="connsiteX29" fmla="*/ 133139 w 407988"/>
                <a:gd name="connsiteY29" fmla="*/ 259897 h 314325"/>
                <a:gd name="connsiteX30" fmla="*/ 132680 w 407988"/>
                <a:gd name="connsiteY30" fmla="*/ 254907 h 314325"/>
                <a:gd name="connsiteX31" fmla="*/ 134974 w 407988"/>
                <a:gd name="connsiteY31" fmla="*/ 250372 h 314325"/>
                <a:gd name="connsiteX32" fmla="*/ 137267 w 407988"/>
                <a:gd name="connsiteY32" fmla="*/ 245836 h 314325"/>
                <a:gd name="connsiteX33" fmla="*/ 139560 w 407988"/>
                <a:gd name="connsiteY33" fmla="*/ 241300 h 314325"/>
                <a:gd name="connsiteX34" fmla="*/ 158363 w 407988"/>
                <a:gd name="connsiteY34" fmla="*/ 203200 h 314325"/>
                <a:gd name="connsiteX35" fmla="*/ 159280 w 407988"/>
                <a:gd name="connsiteY35" fmla="*/ 201386 h 314325"/>
                <a:gd name="connsiteX36" fmla="*/ 173956 w 407988"/>
                <a:gd name="connsiteY36" fmla="*/ 193675 h 314325"/>
                <a:gd name="connsiteX37" fmla="*/ 131631 w 407988"/>
                <a:gd name="connsiteY37" fmla="*/ 184150 h 314325"/>
                <a:gd name="connsiteX38" fmla="*/ 139503 w 407988"/>
                <a:gd name="connsiteY38" fmla="*/ 185994 h 314325"/>
                <a:gd name="connsiteX39" fmla="*/ 149226 w 407988"/>
                <a:gd name="connsiteY39" fmla="*/ 198899 h 314325"/>
                <a:gd name="connsiteX40" fmla="*/ 131168 w 407988"/>
                <a:gd name="connsiteY40" fmla="*/ 235309 h 314325"/>
                <a:gd name="connsiteX41" fmla="*/ 128853 w 407988"/>
                <a:gd name="connsiteY41" fmla="*/ 239918 h 314325"/>
                <a:gd name="connsiteX42" fmla="*/ 126538 w 407988"/>
                <a:gd name="connsiteY42" fmla="*/ 244988 h 314325"/>
                <a:gd name="connsiteX43" fmla="*/ 123297 w 407988"/>
                <a:gd name="connsiteY43" fmla="*/ 251440 h 314325"/>
                <a:gd name="connsiteX44" fmla="*/ 121908 w 407988"/>
                <a:gd name="connsiteY44" fmla="*/ 255588 h 314325"/>
                <a:gd name="connsiteX45" fmla="*/ 121445 w 407988"/>
                <a:gd name="connsiteY45" fmla="*/ 255588 h 314325"/>
                <a:gd name="connsiteX46" fmla="*/ 119593 w 407988"/>
                <a:gd name="connsiteY46" fmla="*/ 255127 h 314325"/>
                <a:gd name="connsiteX47" fmla="*/ 96904 w 407988"/>
                <a:gd name="connsiteY47" fmla="*/ 244066 h 314325"/>
                <a:gd name="connsiteX48" fmla="*/ 94589 w 407988"/>
                <a:gd name="connsiteY48" fmla="*/ 237153 h 314325"/>
                <a:gd name="connsiteX49" fmla="*/ 95052 w 407988"/>
                <a:gd name="connsiteY49" fmla="*/ 236231 h 314325"/>
                <a:gd name="connsiteX50" fmla="*/ 100146 w 407988"/>
                <a:gd name="connsiteY50" fmla="*/ 226091 h 314325"/>
                <a:gd name="connsiteX51" fmla="*/ 102461 w 407988"/>
                <a:gd name="connsiteY51" fmla="*/ 221482 h 314325"/>
                <a:gd name="connsiteX52" fmla="*/ 104776 w 407988"/>
                <a:gd name="connsiteY52" fmla="*/ 216873 h 314325"/>
                <a:gd name="connsiteX53" fmla="*/ 115888 w 407988"/>
                <a:gd name="connsiteY53" fmla="*/ 193829 h 314325"/>
                <a:gd name="connsiteX54" fmla="*/ 119593 w 407988"/>
                <a:gd name="connsiteY54" fmla="*/ 188759 h 314325"/>
                <a:gd name="connsiteX55" fmla="*/ 131631 w 407988"/>
                <a:gd name="connsiteY55" fmla="*/ 184150 h 314325"/>
                <a:gd name="connsiteX56" fmla="*/ 92914 w 407988"/>
                <a:gd name="connsiteY56" fmla="*/ 169862 h 314325"/>
                <a:gd name="connsiteX57" fmla="*/ 100103 w 407988"/>
                <a:gd name="connsiteY57" fmla="*/ 171234 h 314325"/>
                <a:gd name="connsiteX58" fmla="*/ 109538 w 407988"/>
                <a:gd name="connsiteY58" fmla="*/ 184950 h 314325"/>
                <a:gd name="connsiteX59" fmla="*/ 107292 w 407988"/>
                <a:gd name="connsiteY59" fmla="*/ 189065 h 314325"/>
                <a:gd name="connsiteX60" fmla="*/ 96958 w 407988"/>
                <a:gd name="connsiteY60" fmla="*/ 210096 h 314325"/>
                <a:gd name="connsiteX61" fmla="*/ 94712 w 407988"/>
                <a:gd name="connsiteY61" fmla="*/ 215125 h 314325"/>
                <a:gd name="connsiteX62" fmla="*/ 92465 w 407988"/>
                <a:gd name="connsiteY62" fmla="*/ 219697 h 314325"/>
                <a:gd name="connsiteX63" fmla="*/ 88871 w 407988"/>
                <a:gd name="connsiteY63" fmla="*/ 227012 h 314325"/>
                <a:gd name="connsiteX64" fmla="*/ 87074 w 407988"/>
                <a:gd name="connsiteY64" fmla="*/ 226555 h 314325"/>
                <a:gd name="connsiteX65" fmla="*/ 65508 w 407988"/>
                <a:gd name="connsiteY65" fmla="*/ 215582 h 314325"/>
                <a:gd name="connsiteX66" fmla="*/ 63261 w 407988"/>
                <a:gd name="connsiteY66" fmla="*/ 209181 h 314325"/>
                <a:gd name="connsiteX67" fmla="*/ 67305 w 407988"/>
                <a:gd name="connsiteY67" fmla="*/ 200952 h 314325"/>
                <a:gd name="connsiteX68" fmla="*/ 69551 w 407988"/>
                <a:gd name="connsiteY68" fmla="*/ 196380 h 314325"/>
                <a:gd name="connsiteX69" fmla="*/ 71348 w 407988"/>
                <a:gd name="connsiteY69" fmla="*/ 191808 h 314325"/>
                <a:gd name="connsiteX70" fmla="*/ 77638 w 407988"/>
                <a:gd name="connsiteY70" fmla="*/ 179463 h 314325"/>
                <a:gd name="connsiteX71" fmla="*/ 92914 w 407988"/>
                <a:gd name="connsiteY71" fmla="*/ 169862 h 314325"/>
                <a:gd name="connsiteX72" fmla="*/ 196202 w 407988"/>
                <a:gd name="connsiteY72" fmla="*/ 3175 h 314325"/>
                <a:gd name="connsiteX73" fmla="*/ 230125 w 407988"/>
                <a:gd name="connsiteY73" fmla="*/ 10979 h 314325"/>
                <a:gd name="connsiteX74" fmla="*/ 332350 w 407988"/>
                <a:gd name="connsiteY74" fmla="*/ 53210 h 314325"/>
                <a:gd name="connsiteX75" fmla="*/ 334642 w 407988"/>
                <a:gd name="connsiteY75" fmla="*/ 53669 h 314325"/>
                <a:gd name="connsiteX76" fmla="*/ 398820 w 407988"/>
                <a:gd name="connsiteY76" fmla="*/ 18782 h 314325"/>
                <a:gd name="connsiteX77" fmla="*/ 402029 w 407988"/>
                <a:gd name="connsiteY77" fmla="*/ 17864 h 314325"/>
                <a:gd name="connsiteX78" fmla="*/ 407988 w 407988"/>
                <a:gd name="connsiteY78" fmla="*/ 23373 h 314325"/>
                <a:gd name="connsiteX79" fmla="*/ 407988 w 407988"/>
                <a:gd name="connsiteY79" fmla="*/ 141804 h 314325"/>
                <a:gd name="connsiteX80" fmla="*/ 406155 w 407988"/>
                <a:gd name="connsiteY80" fmla="*/ 144558 h 314325"/>
                <a:gd name="connsiteX81" fmla="*/ 363522 w 407988"/>
                <a:gd name="connsiteY81" fmla="*/ 155575 h 314325"/>
                <a:gd name="connsiteX82" fmla="*/ 362606 w 407988"/>
                <a:gd name="connsiteY82" fmla="*/ 155575 h 314325"/>
                <a:gd name="connsiteX83" fmla="*/ 360772 w 407988"/>
                <a:gd name="connsiteY83" fmla="*/ 155116 h 314325"/>
                <a:gd name="connsiteX84" fmla="*/ 246169 w 407988"/>
                <a:gd name="connsiteY84" fmla="*/ 85802 h 314325"/>
                <a:gd name="connsiteX85" fmla="*/ 235167 w 407988"/>
                <a:gd name="connsiteY85" fmla="*/ 79834 h 314325"/>
                <a:gd name="connsiteX86" fmla="*/ 190243 w 407988"/>
                <a:gd name="connsiteY86" fmla="*/ 65145 h 314325"/>
                <a:gd name="connsiteX87" fmla="*/ 180158 w 407988"/>
                <a:gd name="connsiteY87" fmla="*/ 64227 h 314325"/>
                <a:gd name="connsiteX88" fmla="*/ 176491 w 407988"/>
                <a:gd name="connsiteY88" fmla="*/ 64227 h 314325"/>
                <a:gd name="connsiteX89" fmla="*/ 173740 w 407988"/>
                <a:gd name="connsiteY89" fmla="*/ 64686 h 314325"/>
                <a:gd name="connsiteX90" fmla="*/ 170990 w 407988"/>
                <a:gd name="connsiteY90" fmla="*/ 65145 h 314325"/>
                <a:gd name="connsiteX91" fmla="*/ 148069 w 407988"/>
                <a:gd name="connsiteY91" fmla="*/ 73867 h 314325"/>
                <a:gd name="connsiteX92" fmla="*/ 108646 w 407988"/>
                <a:gd name="connsiteY92" fmla="*/ 90851 h 314325"/>
                <a:gd name="connsiteX93" fmla="*/ 99019 w 407988"/>
                <a:gd name="connsiteY93" fmla="*/ 88556 h 314325"/>
                <a:gd name="connsiteX94" fmla="*/ 94435 w 407988"/>
                <a:gd name="connsiteY94" fmla="*/ 61014 h 314325"/>
                <a:gd name="connsiteX95" fmla="*/ 112313 w 407988"/>
                <a:gd name="connsiteY95" fmla="*/ 44029 h 314325"/>
                <a:gd name="connsiteX96" fmla="*/ 116439 w 407988"/>
                <a:gd name="connsiteY96" fmla="*/ 39898 h 314325"/>
                <a:gd name="connsiteX97" fmla="*/ 121023 w 407988"/>
                <a:gd name="connsiteY97" fmla="*/ 36226 h 314325"/>
                <a:gd name="connsiteX98" fmla="*/ 196202 w 407988"/>
                <a:gd name="connsiteY98" fmla="*/ 3175 h 314325"/>
                <a:gd name="connsiteX99" fmla="*/ 8694 w 407988"/>
                <a:gd name="connsiteY99" fmla="*/ 0 h 314325"/>
                <a:gd name="connsiteX100" fmla="*/ 14643 w 407988"/>
                <a:gd name="connsiteY100" fmla="*/ 2291 h 314325"/>
                <a:gd name="connsiteX101" fmla="*/ 37521 w 407988"/>
                <a:gd name="connsiteY101" fmla="*/ 23368 h 314325"/>
                <a:gd name="connsiteX102" fmla="*/ 37979 w 407988"/>
                <a:gd name="connsiteY102" fmla="*/ 23827 h 314325"/>
                <a:gd name="connsiteX103" fmla="*/ 78245 w 407988"/>
                <a:gd name="connsiteY103" fmla="*/ 46278 h 314325"/>
                <a:gd name="connsiteX104" fmla="*/ 85567 w 407988"/>
                <a:gd name="connsiteY104" fmla="*/ 44445 h 314325"/>
                <a:gd name="connsiteX105" fmla="*/ 87854 w 407988"/>
                <a:gd name="connsiteY105" fmla="*/ 43529 h 314325"/>
                <a:gd name="connsiteX106" fmla="*/ 99751 w 407988"/>
                <a:gd name="connsiteY106" fmla="*/ 39405 h 314325"/>
                <a:gd name="connsiteX107" fmla="*/ 101582 w 407988"/>
                <a:gd name="connsiteY107" fmla="*/ 39864 h 314325"/>
                <a:gd name="connsiteX108" fmla="*/ 87397 w 407988"/>
                <a:gd name="connsiteY108" fmla="*/ 53151 h 314325"/>
                <a:gd name="connsiteX109" fmla="*/ 79618 w 407988"/>
                <a:gd name="connsiteY109" fmla="*/ 76978 h 314325"/>
                <a:gd name="connsiteX110" fmla="*/ 94718 w 407988"/>
                <a:gd name="connsiteY110" fmla="*/ 97138 h 314325"/>
                <a:gd name="connsiteX111" fmla="*/ 108903 w 407988"/>
                <a:gd name="connsiteY111" fmla="*/ 100346 h 314325"/>
                <a:gd name="connsiteX112" fmla="*/ 145509 w 407988"/>
                <a:gd name="connsiteY112" fmla="*/ 86600 h 314325"/>
                <a:gd name="connsiteX113" fmla="*/ 152830 w 407988"/>
                <a:gd name="connsiteY113" fmla="*/ 82476 h 314325"/>
                <a:gd name="connsiteX114" fmla="*/ 173421 w 407988"/>
                <a:gd name="connsiteY114" fmla="*/ 74228 h 314325"/>
                <a:gd name="connsiteX115" fmla="*/ 177081 w 407988"/>
                <a:gd name="connsiteY115" fmla="*/ 73770 h 314325"/>
                <a:gd name="connsiteX116" fmla="*/ 180284 w 407988"/>
                <a:gd name="connsiteY116" fmla="*/ 73770 h 314325"/>
                <a:gd name="connsiteX117" fmla="*/ 230160 w 407988"/>
                <a:gd name="connsiteY117" fmla="*/ 87974 h 314325"/>
                <a:gd name="connsiteX118" fmla="*/ 373381 w 407988"/>
                <a:gd name="connsiteY118" fmla="*/ 174574 h 314325"/>
                <a:gd name="connsiteX119" fmla="*/ 381617 w 407988"/>
                <a:gd name="connsiteY119" fmla="*/ 208481 h 314325"/>
                <a:gd name="connsiteX120" fmla="*/ 360569 w 407988"/>
                <a:gd name="connsiteY120" fmla="*/ 220394 h 314325"/>
                <a:gd name="connsiteX121" fmla="*/ 347757 w 407988"/>
                <a:gd name="connsiteY121" fmla="*/ 216729 h 314325"/>
                <a:gd name="connsiteX122" fmla="*/ 339520 w 407988"/>
                <a:gd name="connsiteY122" fmla="*/ 211688 h 314325"/>
                <a:gd name="connsiteX123" fmla="*/ 346841 w 407988"/>
                <a:gd name="connsiteY123" fmla="*/ 243762 h 314325"/>
                <a:gd name="connsiteX124" fmla="*/ 327166 w 407988"/>
                <a:gd name="connsiteY124" fmla="*/ 254301 h 314325"/>
                <a:gd name="connsiteX125" fmla="*/ 315269 w 407988"/>
                <a:gd name="connsiteY125" fmla="*/ 250635 h 314325"/>
                <a:gd name="connsiteX126" fmla="*/ 300169 w 407988"/>
                <a:gd name="connsiteY126" fmla="*/ 241013 h 314325"/>
                <a:gd name="connsiteX127" fmla="*/ 307032 w 407988"/>
                <a:gd name="connsiteY127" fmla="*/ 273545 h 314325"/>
                <a:gd name="connsiteX128" fmla="*/ 287814 w 407988"/>
                <a:gd name="connsiteY128" fmla="*/ 283626 h 314325"/>
                <a:gd name="connsiteX129" fmla="*/ 275460 w 407988"/>
                <a:gd name="connsiteY129" fmla="*/ 280418 h 314325"/>
                <a:gd name="connsiteX130" fmla="*/ 263105 w 407988"/>
                <a:gd name="connsiteY130" fmla="*/ 272171 h 314325"/>
                <a:gd name="connsiteX131" fmla="*/ 269511 w 407988"/>
                <a:gd name="connsiteY131" fmla="*/ 304245 h 314325"/>
                <a:gd name="connsiteX132" fmla="*/ 250751 w 407988"/>
                <a:gd name="connsiteY132" fmla="*/ 314325 h 314325"/>
                <a:gd name="connsiteX133" fmla="*/ 239312 w 407988"/>
                <a:gd name="connsiteY133" fmla="*/ 310660 h 314325"/>
                <a:gd name="connsiteX134" fmla="*/ 214145 w 407988"/>
                <a:gd name="connsiteY134" fmla="*/ 295539 h 314325"/>
                <a:gd name="connsiteX135" fmla="*/ 210027 w 407988"/>
                <a:gd name="connsiteY135" fmla="*/ 292790 h 314325"/>
                <a:gd name="connsiteX136" fmla="*/ 225584 w 407988"/>
                <a:gd name="connsiteY136" fmla="*/ 260716 h 314325"/>
                <a:gd name="connsiteX137" fmla="*/ 213230 w 407988"/>
                <a:gd name="connsiteY137" fmla="*/ 224060 h 314325"/>
                <a:gd name="connsiteX138" fmla="*/ 200875 w 407988"/>
                <a:gd name="connsiteY138" fmla="*/ 221311 h 314325"/>
                <a:gd name="connsiteX139" fmla="*/ 198587 w 407988"/>
                <a:gd name="connsiteY139" fmla="*/ 221311 h 314325"/>
                <a:gd name="connsiteX140" fmla="*/ 199503 w 407988"/>
                <a:gd name="connsiteY140" fmla="*/ 201608 h 314325"/>
                <a:gd name="connsiteX141" fmla="*/ 185318 w 407988"/>
                <a:gd name="connsiteY141" fmla="*/ 186029 h 314325"/>
                <a:gd name="connsiteX142" fmla="*/ 173421 w 407988"/>
                <a:gd name="connsiteY142" fmla="*/ 183280 h 314325"/>
                <a:gd name="connsiteX143" fmla="*/ 156033 w 407988"/>
                <a:gd name="connsiteY143" fmla="*/ 189237 h 314325"/>
                <a:gd name="connsiteX144" fmla="*/ 143679 w 407988"/>
                <a:gd name="connsiteY144" fmla="*/ 176865 h 314325"/>
                <a:gd name="connsiteX145" fmla="*/ 131324 w 407988"/>
                <a:gd name="connsiteY145" fmla="*/ 174116 h 314325"/>
                <a:gd name="connsiteX146" fmla="*/ 118054 w 407988"/>
                <a:gd name="connsiteY146" fmla="*/ 177782 h 314325"/>
                <a:gd name="connsiteX147" fmla="*/ 104327 w 407988"/>
                <a:gd name="connsiteY147" fmla="*/ 162661 h 314325"/>
                <a:gd name="connsiteX148" fmla="*/ 92430 w 407988"/>
                <a:gd name="connsiteY148" fmla="*/ 159912 h 314325"/>
                <a:gd name="connsiteX149" fmla="*/ 67721 w 407988"/>
                <a:gd name="connsiteY149" fmla="*/ 175032 h 314325"/>
                <a:gd name="connsiteX150" fmla="*/ 62230 w 407988"/>
                <a:gd name="connsiteY150" fmla="*/ 186029 h 314325"/>
                <a:gd name="connsiteX151" fmla="*/ 61773 w 407988"/>
                <a:gd name="connsiteY151" fmla="*/ 185571 h 314325"/>
                <a:gd name="connsiteX152" fmla="*/ 3661 w 407988"/>
                <a:gd name="connsiteY152" fmla="*/ 142500 h 314325"/>
                <a:gd name="connsiteX153" fmla="*/ 0 w 407988"/>
                <a:gd name="connsiteY153" fmla="*/ 135169 h 314325"/>
                <a:gd name="connsiteX154" fmla="*/ 0 w 407988"/>
                <a:gd name="connsiteY154" fmla="*/ 9164 h 314325"/>
                <a:gd name="connsiteX155" fmla="*/ 3203 w 407988"/>
                <a:gd name="connsiteY155" fmla="*/ 2291 h 314325"/>
                <a:gd name="connsiteX156" fmla="*/ 8694 w 407988"/>
                <a:gd name="connsiteY156"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07988" h="314325">
                  <a:moveTo>
                    <a:pt x="201160" y="231775"/>
                  </a:moveTo>
                  <a:cubicBezTo>
                    <a:pt x="203881" y="231775"/>
                    <a:pt x="206603" y="232227"/>
                    <a:pt x="208870" y="233583"/>
                  </a:cubicBezTo>
                  <a:cubicBezTo>
                    <a:pt x="217488" y="237651"/>
                    <a:pt x="220663" y="248047"/>
                    <a:pt x="216581" y="256635"/>
                  </a:cubicBezTo>
                  <a:cubicBezTo>
                    <a:pt x="216581" y="256635"/>
                    <a:pt x="216581" y="256635"/>
                    <a:pt x="202067" y="286467"/>
                  </a:cubicBezTo>
                  <a:cubicBezTo>
                    <a:pt x="202067" y="286467"/>
                    <a:pt x="202067" y="286467"/>
                    <a:pt x="199799" y="290987"/>
                  </a:cubicBezTo>
                  <a:cubicBezTo>
                    <a:pt x="199799" y="290987"/>
                    <a:pt x="199799" y="290987"/>
                    <a:pt x="197985" y="294151"/>
                  </a:cubicBezTo>
                  <a:cubicBezTo>
                    <a:pt x="197985" y="294603"/>
                    <a:pt x="197531" y="295055"/>
                    <a:pt x="197531" y="295055"/>
                  </a:cubicBezTo>
                  <a:cubicBezTo>
                    <a:pt x="196624" y="296411"/>
                    <a:pt x="195263" y="296863"/>
                    <a:pt x="193449" y="296863"/>
                  </a:cubicBezTo>
                  <a:cubicBezTo>
                    <a:pt x="192995" y="296863"/>
                    <a:pt x="192088" y="296863"/>
                    <a:pt x="191635" y="296411"/>
                  </a:cubicBezTo>
                  <a:cubicBezTo>
                    <a:pt x="191635" y="296411"/>
                    <a:pt x="191635" y="296411"/>
                    <a:pt x="169410" y="285563"/>
                  </a:cubicBezTo>
                  <a:cubicBezTo>
                    <a:pt x="167595" y="284659"/>
                    <a:pt x="166688" y="283303"/>
                    <a:pt x="166688" y="281495"/>
                  </a:cubicBezTo>
                  <a:cubicBezTo>
                    <a:pt x="168503" y="280139"/>
                    <a:pt x="170317" y="278783"/>
                    <a:pt x="171678" y="276975"/>
                  </a:cubicBezTo>
                  <a:cubicBezTo>
                    <a:pt x="172131" y="276071"/>
                    <a:pt x="172585" y="275619"/>
                    <a:pt x="172585" y="274715"/>
                  </a:cubicBezTo>
                  <a:cubicBezTo>
                    <a:pt x="172585" y="274715"/>
                    <a:pt x="172585" y="274715"/>
                    <a:pt x="173945" y="272455"/>
                  </a:cubicBezTo>
                  <a:cubicBezTo>
                    <a:pt x="173945" y="272455"/>
                    <a:pt x="173945" y="272455"/>
                    <a:pt x="176213" y="267935"/>
                  </a:cubicBezTo>
                  <a:cubicBezTo>
                    <a:pt x="176213" y="267935"/>
                    <a:pt x="176213" y="267935"/>
                    <a:pt x="192995" y="234035"/>
                  </a:cubicBezTo>
                  <a:cubicBezTo>
                    <a:pt x="195717" y="232679"/>
                    <a:pt x="198438" y="231775"/>
                    <a:pt x="201160" y="231775"/>
                  </a:cubicBezTo>
                  <a:close/>
                  <a:moveTo>
                    <a:pt x="173956" y="193675"/>
                  </a:moveTo>
                  <a:cubicBezTo>
                    <a:pt x="176707" y="193675"/>
                    <a:pt x="179001" y="194129"/>
                    <a:pt x="181752" y="195489"/>
                  </a:cubicBezTo>
                  <a:cubicBezTo>
                    <a:pt x="190007" y="199572"/>
                    <a:pt x="193676" y="210004"/>
                    <a:pt x="189549" y="218168"/>
                  </a:cubicBezTo>
                  <a:cubicBezTo>
                    <a:pt x="189549" y="218168"/>
                    <a:pt x="189549" y="218168"/>
                    <a:pt x="185421" y="226332"/>
                  </a:cubicBezTo>
                  <a:lnTo>
                    <a:pt x="167994" y="261711"/>
                  </a:lnTo>
                  <a:cubicBezTo>
                    <a:pt x="167994" y="261711"/>
                    <a:pt x="167994" y="261711"/>
                    <a:pt x="165701" y="266247"/>
                  </a:cubicBezTo>
                  <a:cubicBezTo>
                    <a:pt x="165701" y="266247"/>
                    <a:pt x="165701" y="266247"/>
                    <a:pt x="163866" y="270329"/>
                  </a:cubicBezTo>
                  <a:cubicBezTo>
                    <a:pt x="163866" y="270329"/>
                    <a:pt x="163408" y="270329"/>
                    <a:pt x="163408" y="270782"/>
                  </a:cubicBezTo>
                  <a:cubicBezTo>
                    <a:pt x="162490" y="272143"/>
                    <a:pt x="161115" y="273050"/>
                    <a:pt x="159280" y="273050"/>
                  </a:cubicBezTo>
                  <a:cubicBezTo>
                    <a:pt x="159280" y="273050"/>
                    <a:pt x="158822" y="273050"/>
                    <a:pt x="158822" y="273050"/>
                  </a:cubicBezTo>
                  <a:cubicBezTo>
                    <a:pt x="158363" y="273050"/>
                    <a:pt x="157446" y="272597"/>
                    <a:pt x="156987" y="272597"/>
                  </a:cubicBezTo>
                  <a:cubicBezTo>
                    <a:pt x="156987" y="272597"/>
                    <a:pt x="156987" y="272597"/>
                    <a:pt x="134974" y="261711"/>
                  </a:cubicBezTo>
                  <a:cubicBezTo>
                    <a:pt x="134056" y="261257"/>
                    <a:pt x="133598" y="260804"/>
                    <a:pt x="133139" y="259897"/>
                  </a:cubicBezTo>
                  <a:cubicBezTo>
                    <a:pt x="131763" y="258536"/>
                    <a:pt x="131763" y="256722"/>
                    <a:pt x="132680" y="254907"/>
                  </a:cubicBezTo>
                  <a:cubicBezTo>
                    <a:pt x="132680" y="254907"/>
                    <a:pt x="132680" y="254907"/>
                    <a:pt x="134974" y="250372"/>
                  </a:cubicBezTo>
                  <a:cubicBezTo>
                    <a:pt x="134974" y="250372"/>
                    <a:pt x="134974" y="250372"/>
                    <a:pt x="137267" y="245836"/>
                  </a:cubicBezTo>
                  <a:cubicBezTo>
                    <a:pt x="137267" y="245836"/>
                    <a:pt x="137267" y="245836"/>
                    <a:pt x="139560" y="241300"/>
                  </a:cubicBezTo>
                  <a:cubicBezTo>
                    <a:pt x="139560" y="241300"/>
                    <a:pt x="139560" y="241300"/>
                    <a:pt x="158363" y="203200"/>
                  </a:cubicBezTo>
                  <a:cubicBezTo>
                    <a:pt x="158822" y="202293"/>
                    <a:pt x="158822" y="201839"/>
                    <a:pt x="159280" y="201386"/>
                  </a:cubicBezTo>
                  <a:cubicBezTo>
                    <a:pt x="162490" y="196397"/>
                    <a:pt x="167994" y="193675"/>
                    <a:pt x="173956" y="193675"/>
                  </a:cubicBezTo>
                  <a:close/>
                  <a:moveTo>
                    <a:pt x="131631" y="184150"/>
                  </a:moveTo>
                  <a:cubicBezTo>
                    <a:pt x="134409" y="184150"/>
                    <a:pt x="137188" y="184611"/>
                    <a:pt x="139503" y="185994"/>
                  </a:cubicBezTo>
                  <a:cubicBezTo>
                    <a:pt x="145059" y="188298"/>
                    <a:pt x="148300" y="193368"/>
                    <a:pt x="149226" y="198899"/>
                  </a:cubicBezTo>
                  <a:cubicBezTo>
                    <a:pt x="149226" y="198899"/>
                    <a:pt x="149226" y="198899"/>
                    <a:pt x="131168" y="235309"/>
                  </a:cubicBezTo>
                  <a:cubicBezTo>
                    <a:pt x="131168" y="235309"/>
                    <a:pt x="131168" y="235309"/>
                    <a:pt x="128853" y="239918"/>
                  </a:cubicBezTo>
                  <a:cubicBezTo>
                    <a:pt x="128853" y="239918"/>
                    <a:pt x="128853" y="239918"/>
                    <a:pt x="126538" y="244988"/>
                  </a:cubicBezTo>
                  <a:cubicBezTo>
                    <a:pt x="126538" y="244988"/>
                    <a:pt x="126538" y="244988"/>
                    <a:pt x="123297" y="251440"/>
                  </a:cubicBezTo>
                  <a:cubicBezTo>
                    <a:pt x="122834" y="252362"/>
                    <a:pt x="122371" y="254205"/>
                    <a:pt x="121908" y="255588"/>
                  </a:cubicBezTo>
                  <a:cubicBezTo>
                    <a:pt x="121908" y="255588"/>
                    <a:pt x="121908" y="255588"/>
                    <a:pt x="121445" y="255588"/>
                  </a:cubicBezTo>
                  <a:cubicBezTo>
                    <a:pt x="120982" y="255588"/>
                    <a:pt x="120056" y="255127"/>
                    <a:pt x="119593" y="255127"/>
                  </a:cubicBezTo>
                  <a:cubicBezTo>
                    <a:pt x="119593" y="255127"/>
                    <a:pt x="119593" y="255127"/>
                    <a:pt x="96904" y="244066"/>
                  </a:cubicBezTo>
                  <a:cubicBezTo>
                    <a:pt x="94589" y="242683"/>
                    <a:pt x="93663" y="239918"/>
                    <a:pt x="94589" y="237153"/>
                  </a:cubicBezTo>
                  <a:cubicBezTo>
                    <a:pt x="94589" y="237153"/>
                    <a:pt x="94589" y="237153"/>
                    <a:pt x="95052" y="236231"/>
                  </a:cubicBezTo>
                  <a:cubicBezTo>
                    <a:pt x="95052" y="236231"/>
                    <a:pt x="95052" y="236231"/>
                    <a:pt x="100146" y="226091"/>
                  </a:cubicBezTo>
                  <a:cubicBezTo>
                    <a:pt x="100146" y="226091"/>
                    <a:pt x="100146" y="226091"/>
                    <a:pt x="102461" y="221482"/>
                  </a:cubicBezTo>
                  <a:cubicBezTo>
                    <a:pt x="102461" y="221482"/>
                    <a:pt x="102461" y="221482"/>
                    <a:pt x="104776" y="216873"/>
                  </a:cubicBezTo>
                  <a:cubicBezTo>
                    <a:pt x="104776" y="216873"/>
                    <a:pt x="104776" y="216873"/>
                    <a:pt x="115888" y="193829"/>
                  </a:cubicBezTo>
                  <a:cubicBezTo>
                    <a:pt x="117278" y="191985"/>
                    <a:pt x="118204" y="190142"/>
                    <a:pt x="119593" y="188759"/>
                  </a:cubicBezTo>
                  <a:cubicBezTo>
                    <a:pt x="123297" y="185994"/>
                    <a:pt x="127464" y="184150"/>
                    <a:pt x="131631" y="184150"/>
                  </a:cubicBezTo>
                  <a:close/>
                  <a:moveTo>
                    <a:pt x="92914" y="169862"/>
                  </a:moveTo>
                  <a:cubicBezTo>
                    <a:pt x="95161" y="169862"/>
                    <a:pt x="97857" y="170319"/>
                    <a:pt x="100103" y="171234"/>
                  </a:cubicBezTo>
                  <a:cubicBezTo>
                    <a:pt x="105495" y="173977"/>
                    <a:pt x="109089" y="179463"/>
                    <a:pt x="109538" y="184950"/>
                  </a:cubicBezTo>
                  <a:cubicBezTo>
                    <a:pt x="108640" y="186321"/>
                    <a:pt x="107741" y="187693"/>
                    <a:pt x="107292" y="189065"/>
                  </a:cubicBezTo>
                  <a:cubicBezTo>
                    <a:pt x="107292" y="189065"/>
                    <a:pt x="107292" y="189065"/>
                    <a:pt x="96958" y="210096"/>
                  </a:cubicBezTo>
                  <a:lnTo>
                    <a:pt x="94712" y="215125"/>
                  </a:lnTo>
                  <a:cubicBezTo>
                    <a:pt x="94712" y="215125"/>
                    <a:pt x="94712" y="215125"/>
                    <a:pt x="92465" y="219697"/>
                  </a:cubicBezTo>
                  <a:cubicBezTo>
                    <a:pt x="92465" y="219697"/>
                    <a:pt x="92465" y="219697"/>
                    <a:pt x="88871" y="227012"/>
                  </a:cubicBezTo>
                  <a:cubicBezTo>
                    <a:pt x="88422" y="227012"/>
                    <a:pt x="87523" y="227012"/>
                    <a:pt x="87074" y="226555"/>
                  </a:cubicBezTo>
                  <a:cubicBezTo>
                    <a:pt x="87074" y="226555"/>
                    <a:pt x="87074" y="226555"/>
                    <a:pt x="65508" y="215582"/>
                  </a:cubicBezTo>
                  <a:cubicBezTo>
                    <a:pt x="62812" y="214668"/>
                    <a:pt x="61913" y="211467"/>
                    <a:pt x="63261" y="209181"/>
                  </a:cubicBezTo>
                  <a:cubicBezTo>
                    <a:pt x="63261" y="209181"/>
                    <a:pt x="63261" y="209181"/>
                    <a:pt x="67305" y="200952"/>
                  </a:cubicBezTo>
                  <a:cubicBezTo>
                    <a:pt x="67305" y="200952"/>
                    <a:pt x="67305" y="200952"/>
                    <a:pt x="69551" y="196380"/>
                  </a:cubicBezTo>
                  <a:cubicBezTo>
                    <a:pt x="69551" y="196380"/>
                    <a:pt x="69551" y="196380"/>
                    <a:pt x="71348" y="191808"/>
                  </a:cubicBezTo>
                  <a:cubicBezTo>
                    <a:pt x="71348" y="191808"/>
                    <a:pt x="71348" y="191808"/>
                    <a:pt x="77638" y="179463"/>
                  </a:cubicBezTo>
                  <a:cubicBezTo>
                    <a:pt x="80334" y="173063"/>
                    <a:pt x="86624" y="169862"/>
                    <a:pt x="92914" y="169862"/>
                  </a:cubicBezTo>
                  <a:close/>
                  <a:moveTo>
                    <a:pt x="196202" y="3175"/>
                  </a:moveTo>
                  <a:cubicBezTo>
                    <a:pt x="212247" y="3175"/>
                    <a:pt x="223249" y="8684"/>
                    <a:pt x="230125" y="10979"/>
                  </a:cubicBezTo>
                  <a:cubicBezTo>
                    <a:pt x="254421" y="17864"/>
                    <a:pt x="314472" y="49079"/>
                    <a:pt x="332350" y="53210"/>
                  </a:cubicBezTo>
                  <a:cubicBezTo>
                    <a:pt x="332809" y="53669"/>
                    <a:pt x="333726" y="53669"/>
                    <a:pt x="334642" y="53669"/>
                  </a:cubicBezTo>
                  <a:cubicBezTo>
                    <a:pt x="349770" y="53669"/>
                    <a:pt x="382317" y="30717"/>
                    <a:pt x="398820" y="18782"/>
                  </a:cubicBezTo>
                  <a:cubicBezTo>
                    <a:pt x="399737" y="18323"/>
                    <a:pt x="401112" y="17864"/>
                    <a:pt x="402029" y="17864"/>
                  </a:cubicBezTo>
                  <a:cubicBezTo>
                    <a:pt x="405238" y="17864"/>
                    <a:pt x="407988" y="20159"/>
                    <a:pt x="407988" y="23373"/>
                  </a:cubicBezTo>
                  <a:cubicBezTo>
                    <a:pt x="407988" y="23373"/>
                    <a:pt x="407988" y="23373"/>
                    <a:pt x="407988" y="141804"/>
                  </a:cubicBezTo>
                  <a:cubicBezTo>
                    <a:pt x="407988" y="143181"/>
                    <a:pt x="407071" y="144558"/>
                    <a:pt x="406155" y="144558"/>
                  </a:cubicBezTo>
                  <a:cubicBezTo>
                    <a:pt x="406155" y="144558"/>
                    <a:pt x="406155" y="144558"/>
                    <a:pt x="363522" y="155575"/>
                  </a:cubicBezTo>
                  <a:cubicBezTo>
                    <a:pt x="363522" y="155575"/>
                    <a:pt x="363064" y="155575"/>
                    <a:pt x="362606" y="155575"/>
                  </a:cubicBezTo>
                  <a:cubicBezTo>
                    <a:pt x="362147" y="155575"/>
                    <a:pt x="361230" y="155575"/>
                    <a:pt x="360772" y="155116"/>
                  </a:cubicBezTo>
                  <a:cubicBezTo>
                    <a:pt x="351604" y="149149"/>
                    <a:pt x="285134" y="109672"/>
                    <a:pt x="246169" y="85802"/>
                  </a:cubicBezTo>
                  <a:cubicBezTo>
                    <a:pt x="242502" y="83965"/>
                    <a:pt x="238835" y="81670"/>
                    <a:pt x="235167" y="79834"/>
                  </a:cubicBezTo>
                  <a:cubicBezTo>
                    <a:pt x="220957" y="72490"/>
                    <a:pt x="205829" y="66981"/>
                    <a:pt x="190243" y="65145"/>
                  </a:cubicBezTo>
                  <a:cubicBezTo>
                    <a:pt x="187034" y="64686"/>
                    <a:pt x="183367" y="64227"/>
                    <a:pt x="180158" y="64227"/>
                  </a:cubicBezTo>
                  <a:cubicBezTo>
                    <a:pt x="178783" y="64227"/>
                    <a:pt x="177407" y="64227"/>
                    <a:pt x="176491" y="64227"/>
                  </a:cubicBezTo>
                  <a:cubicBezTo>
                    <a:pt x="176032" y="64227"/>
                    <a:pt x="175115" y="64686"/>
                    <a:pt x="173740" y="64686"/>
                  </a:cubicBezTo>
                  <a:cubicBezTo>
                    <a:pt x="172823" y="64686"/>
                    <a:pt x="171907" y="65145"/>
                    <a:pt x="170990" y="65145"/>
                  </a:cubicBezTo>
                  <a:cubicBezTo>
                    <a:pt x="163197" y="66981"/>
                    <a:pt x="155404" y="70194"/>
                    <a:pt x="148069" y="73867"/>
                  </a:cubicBezTo>
                  <a:cubicBezTo>
                    <a:pt x="137067" y="79834"/>
                    <a:pt x="121940" y="90851"/>
                    <a:pt x="108646" y="90851"/>
                  </a:cubicBezTo>
                  <a:cubicBezTo>
                    <a:pt x="104979" y="90851"/>
                    <a:pt x="101770" y="90392"/>
                    <a:pt x="99019" y="88556"/>
                  </a:cubicBezTo>
                  <a:cubicBezTo>
                    <a:pt x="88476" y="83506"/>
                    <a:pt x="85725" y="69276"/>
                    <a:pt x="94435" y="61014"/>
                  </a:cubicBezTo>
                  <a:cubicBezTo>
                    <a:pt x="100394" y="54587"/>
                    <a:pt x="106354" y="49079"/>
                    <a:pt x="112313" y="44029"/>
                  </a:cubicBezTo>
                  <a:cubicBezTo>
                    <a:pt x="113688" y="42652"/>
                    <a:pt x="115064" y="41275"/>
                    <a:pt x="116439" y="39898"/>
                  </a:cubicBezTo>
                  <a:cubicBezTo>
                    <a:pt x="118272" y="38980"/>
                    <a:pt x="119648" y="37603"/>
                    <a:pt x="121023" y="36226"/>
                  </a:cubicBezTo>
                  <a:cubicBezTo>
                    <a:pt x="153570" y="10061"/>
                    <a:pt x="177866" y="3175"/>
                    <a:pt x="196202" y="3175"/>
                  </a:cubicBezTo>
                  <a:close/>
                  <a:moveTo>
                    <a:pt x="8694" y="0"/>
                  </a:moveTo>
                  <a:cubicBezTo>
                    <a:pt x="10982" y="0"/>
                    <a:pt x="13270" y="917"/>
                    <a:pt x="14643" y="2291"/>
                  </a:cubicBezTo>
                  <a:cubicBezTo>
                    <a:pt x="14643" y="2291"/>
                    <a:pt x="14643" y="2291"/>
                    <a:pt x="37521" y="23368"/>
                  </a:cubicBezTo>
                  <a:cubicBezTo>
                    <a:pt x="37521" y="23827"/>
                    <a:pt x="37979" y="23827"/>
                    <a:pt x="37979" y="23827"/>
                  </a:cubicBezTo>
                  <a:cubicBezTo>
                    <a:pt x="43927" y="30241"/>
                    <a:pt x="63603" y="46278"/>
                    <a:pt x="78245" y="46278"/>
                  </a:cubicBezTo>
                  <a:cubicBezTo>
                    <a:pt x="80991" y="46278"/>
                    <a:pt x="83736" y="45820"/>
                    <a:pt x="85567" y="44445"/>
                  </a:cubicBezTo>
                  <a:cubicBezTo>
                    <a:pt x="86482" y="43987"/>
                    <a:pt x="87397" y="43529"/>
                    <a:pt x="87854" y="43529"/>
                  </a:cubicBezTo>
                  <a:cubicBezTo>
                    <a:pt x="87854" y="43529"/>
                    <a:pt x="87854" y="43529"/>
                    <a:pt x="99751" y="39405"/>
                  </a:cubicBezTo>
                  <a:cubicBezTo>
                    <a:pt x="99751" y="39405"/>
                    <a:pt x="99751" y="39405"/>
                    <a:pt x="101582" y="39864"/>
                  </a:cubicBezTo>
                  <a:cubicBezTo>
                    <a:pt x="96548" y="43987"/>
                    <a:pt x="91973" y="48569"/>
                    <a:pt x="87397" y="53151"/>
                  </a:cubicBezTo>
                  <a:cubicBezTo>
                    <a:pt x="80991" y="59566"/>
                    <a:pt x="78245" y="68272"/>
                    <a:pt x="79618" y="76978"/>
                  </a:cubicBezTo>
                  <a:cubicBezTo>
                    <a:pt x="81448" y="85683"/>
                    <a:pt x="86939" y="93015"/>
                    <a:pt x="94718" y="97138"/>
                  </a:cubicBezTo>
                  <a:cubicBezTo>
                    <a:pt x="98836" y="99429"/>
                    <a:pt x="103870" y="100346"/>
                    <a:pt x="108903" y="100346"/>
                  </a:cubicBezTo>
                  <a:cubicBezTo>
                    <a:pt x="122173" y="100346"/>
                    <a:pt x="134985" y="93015"/>
                    <a:pt x="145509" y="86600"/>
                  </a:cubicBezTo>
                  <a:cubicBezTo>
                    <a:pt x="148254" y="85225"/>
                    <a:pt x="150542" y="83392"/>
                    <a:pt x="152830" y="82476"/>
                  </a:cubicBezTo>
                  <a:cubicBezTo>
                    <a:pt x="159694" y="78810"/>
                    <a:pt x="166557" y="76061"/>
                    <a:pt x="173421" y="74228"/>
                  </a:cubicBezTo>
                  <a:cubicBezTo>
                    <a:pt x="174336" y="74228"/>
                    <a:pt x="176166" y="74228"/>
                    <a:pt x="177081" y="73770"/>
                  </a:cubicBezTo>
                  <a:cubicBezTo>
                    <a:pt x="177997" y="73770"/>
                    <a:pt x="178912" y="73770"/>
                    <a:pt x="180284" y="73770"/>
                  </a:cubicBezTo>
                  <a:cubicBezTo>
                    <a:pt x="195384" y="73770"/>
                    <a:pt x="211857" y="78810"/>
                    <a:pt x="230160" y="87974"/>
                  </a:cubicBezTo>
                  <a:cubicBezTo>
                    <a:pt x="230160" y="87974"/>
                    <a:pt x="230160" y="87974"/>
                    <a:pt x="373381" y="174574"/>
                  </a:cubicBezTo>
                  <a:cubicBezTo>
                    <a:pt x="385278" y="181447"/>
                    <a:pt x="388938" y="196568"/>
                    <a:pt x="381617" y="208481"/>
                  </a:cubicBezTo>
                  <a:cubicBezTo>
                    <a:pt x="377041" y="216270"/>
                    <a:pt x="368805" y="220394"/>
                    <a:pt x="360569" y="220394"/>
                  </a:cubicBezTo>
                  <a:cubicBezTo>
                    <a:pt x="355993" y="220394"/>
                    <a:pt x="351875" y="219020"/>
                    <a:pt x="347757" y="216729"/>
                  </a:cubicBezTo>
                  <a:cubicBezTo>
                    <a:pt x="347757" y="216729"/>
                    <a:pt x="347757" y="216729"/>
                    <a:pt x="339520" y="211688"/>
                  </a:cubicBezTo>
                  <a:cubicBezTo>
                    <a:pt x="350502" y="218103"/>
                    <a:pt x="353705" y="232766"/>
                    <a:pt x="346841" y="243762"/>
                  </a:cubicBezTo>
                  <a:cubicBezTo>
                    <a:pt x="342266" y="250635"/>
                    <a:pt x="334944" y="254301"/>
                    <a:pt x="327166" y="254301"/>
                  </a:cubicBezTo>
                  <a:cubicBezTo>
                    <a:pt x="323048" y="254301"/>
                    <a:pt x="318929" y="252926"/>
                    <a:pt x="315269" y="250635"/>
                  </a:cubicBezTo>
                  <a:cubicBezTo>
                    <a:pt x="315269" y="250635"/>
                    <a:pt x="315269" y="250635"/>
                    <a:pt x="300169" y="241013"/>
                  </a:cubicBezTo>
                  <a:cubicBezTo>
                    <a:pt x="311151" y="247886"/>
                    <a:pt x="314354" y="262549"/>
                    <a:pt x="307032" y="273545"/>
                  </a:cubicBezTo>
                  <a:cubicBezTo>
                    <a:pt x="302914" y="279960"/>
                    <a:pt x="295593" y="283626"/>
                    <a:pt x="287814" y="283626"/>
                  </a:cubicBezTo>
                  <a:cubicBezTo>
                    <a:pt x="283696" y="283626"/>
                    <a:pt x="279578" y="282709"/>
                    <a:pt x="275460" y="280418"/>
                  </a:cubicBezTo>
                  <a:cubicBezTo>
                    <a:pt x="275460" y="280418"/>
                    <a:pt x="275460" y="280418"/>
                    <a:pt x="263105" y="272171"/>
                  </a:cubicBezTo>
                  <a:cubicBezTo>
                    <a:pt x="274087" y="279044"/>
                    <a:pt x="276833" y="293706"/>
                    <a:pt x="269511" y="304245"/>
                  </a:cubicBezTo>
                  <a:cubicBezTo>
                    <a:pt x="265393" y="310660"/>
                    <a:pt x="258072" y="314325"/>
                    <a:pt x="250751" y="314325"/>
                  </a:cubicBezTo>
                  <a:cubicBezTo>
                    <a:pt x="247090" y="314325"/>
                    <a:pt x="242972" y="312951"/>
                    <a:pt x="239312" y="310660"/>
                  </a:cubicBezTo>
                  <a:cubicBezTo>
                    <a:pt x="239312" y="310660"/>
                    <a:pt x="239312" y="310660"/>
                    <a:pt x="214145" y="295539"/>
                  </a:cubicBezTo>
                  <a:cubicBezTo>
                    <a:pt x="214145" y="295539"/>
                    <a:pt x="214145" y="295539"/>
                    <a:pt x="210027" y="292790"/>
                  </a:cubicBezTo>
                  <a:cubicBezTo>
                    <a:pt x="210027" y="292790"/>
                    <a:pt x="210027" y="292790"/>
                    <a:pt x="225584" y="260716"/>
                  </a:cubicBezTo>
                  <a:cubicBezTo>
                    <a:pt x="232448" y="247428"/>
                    <a:pt x="226499" y="230933"/>
                    <a:pt x="213230" y="224060"/>
                  </a:cubicBezTo>
                  <a:cubicBezTo>
                    <a:pt x="209112" y="222227"/>
                    <a:pt x="204993" y="221311"/>
                    <a:pt x="200875" y="221311"/>
                  </a:cubicBezTo>
                  <a:cubicBezTo>
                    <a:pt x="199960" y="221311"/>
                    <a:pt x="199503" y="221311"/>
                    <a:pt x="198587" y="221311"/>
                  </a:cubicBezTo>
                  <a:cubicBezTo>
                    <a:pt x="201333" y="215354"/>
                    <a:pt x="201333" y="208481"/>
                    <a:pt x="199503" y="201608"/>
                  </a:cubicBezTo>
                  <a:cubicBezTo>
                    <a:pt x="196757" y="194735"/>
                    <a:pt x="192181" y="189237"/>
                    <a:pt x="185318" y="186029"/>
                  </a:cubicBezTo>
                  <a:cubicBezTo>
                    <a:pt x="181657" y="184196"/>
                    <a:pt x="177539" y="183280"/>
                    <a:pt x="173421" y="183280"/>
                  </a:cubicBezTo>
                  <a:cubicBezTo>
                    <a:pt x="167015" y="183280"/>
                    <a:pt x="161066" y="185571"/>
                    <a:pt x="156033" y="189237"/>
                  </a:cubicBezTo>
                  <a:cubicBezTo>
                    <a:pt x="153288" y="183738"/>
                    <a:pt x="149169" y="179614"/>
                    <a:pt x="143679" y="176865"/>
                  </a:cubicBezTo>
                  <a:cubicBezTo>
                    <a:pt x="140018" y="175032"/>
                    <a:pt x="135900" y="174116"/>
                    <a:pt x="131324" y="174116"/>
                  </a:cubicBezTo>
                  <a:cubicBezTo>
                    <a:pt x="126748" y="174116"/>
                    <a:pt x="122173" y="175491"/>
                    <a:pt x="118054" y="177782"/>
                  </a:cubicBezTo>
                  <a:cubicBezTo>
                    <a:pt x="115309" y="170909"/>
                    <a:pt x="110733" y="165868"/>
                    <a:pt x="104327" y="162661"/>
                  </a:cubicBezTo>
                  <a:cubicBezTo>
                    <a:pt x="100667" y="160828"/>
                    <a:pt x="96548" y="159912"/>
                    <a:pt x="92430" y="159912"/>
                  </a:cubicBezTo>
                  <a:cubicBezTo>
                    <a:pt x="81906" y="159912"/>
                    <a:pt x="72297" y="165410"/>
                    <a:pt x="67721" y="175032"/>
                  </a:cubicBezTo>
                  <a:cubicBezTo>
                    <a:pt x="67721" y="175032"/>
                    <a:pt x="67721" y="175032"/>
                    <a:pt x="62230" y="186029"/>
                  </a:cubicBezTo>
                  <a:cubicBezTo>
                    <a:pt x="62230" y="186029"/>
                    <a:pt x="62230" y="186029"/>
                    <a:pt x="61773" y="185571"/>
                  </a:cubicBezTo>
                  <a:cubicBezTo>
                    <a:pt x="61773" y="185571"/>
                    <a:pt x="61773" y="185571"/>
                    <a:pt x="3661" y="142500"/>
                  </a:cubicBezTo>
                  <a:cubicBezTo>
                    <a:pt x="1373" y="140667"/>
                    <a:pt x="0" y="137918"/>
                    <a:pt x="0" y="135169"/>
                  </a:cubicBezTo>
                  <a:cubicBezTo>
                    <a:pt x="0" y="135169"/>
                    <a:pt x="0" y="135169"/>
                    <a:pt x="0" y="9164"/>
                  </a:cubicBezTo>
                  <a:cubicBezTo>
                    <a:pt x="0" y="6415"/>
                    <a:pt x="915" y="4124"/>
                    <a:pt x="3203" y="2291"/>
                  </a:cubicBezTo>
                  <a:cubicBezTo>
                    <a:pt x="4576" y="917"/>
                    <a:pt x="6864" y="0"/>
                    <a:pt x="8694"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09" name="Picture 108" descr="A blue sign with white text&#10;&#10;Description automatically generated with low confidence">
            <a:extLst>
              <a:ext uri="{FF2B5EF4-FFF2-40B4-BE49-F238E27FC236}">
                <a16:creationId xmlns:a16="http://schemas.microsoft.com/office/drawing/2014/main" id="{FFBA2744-7141-42F9-A007-8635B0F1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387073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sz="3200" b="1" cap="none" dirty="0">
                <a:latin typeface="Arial" panose="020B0604020202020204" pitchFamily="34" charset="0"/>
              </a:rPr>
              <a:t>Final Proposal | </a:t>
            </a:r>
            <a:r>
              <a:rPr lang="en-US" sz="3200" cap="none" dirty="0">
                <a:latin typeface="Arial" panose="020B0604020202020204" pitchFamily="34" charset="0"/>
              </a:rPr>
              <a:t>Implementation status of plans detailed in Initial Proposal includes five components</a:t>
            </a:r>
            <a:endParaRPr lang="en-US" dirty="0"/>
          </a:p>
        </p:txBody>
      </p:sp>
      <p:sp>
        <p:nvSpPr>
          <p:cNvPr id="7" name="Oval 50">
            <a:extLst>
              <a:ext uri="{FF2B5EF4-FFF2-40B4-BE49-F238E27FC236}">
                <a16:creationId xmlns:a16="http://schemas.microsoft.com/office/drawing/2014/main" id="{B6FCF2C2-CEFD-4F12-A76A-0F128EF93FDD}"/>
              </a:ext>
            </a:extLst>
          </p:cNvPr>
          <p:cNvSpPr>
            <a:spLocks noChangeArrowheads="1"/>
          </p:cNvSpPr>
          <p:nvPr/>
        </p:nvSpPr>
        <p:spPr bwMode="auto">
          <a:xfrm>
            <a:off x="94889" y="113091"/>
            <a:ext cx="306910" cy="306910"/>
          </a:xfrm>
          <a:prstGeom prst="ellipse">
            <a:avLst/>
          </a:prstGeom>
          <a:solidFill>
            <a:schemeClr val="bg1"/>
          </a:solidFill>
          <a:ln>
            <a:noFill/>
          </a:ln>
        </p:spPr>
        <p:txBody>
          <a:bodyPr vert="horz" wrap="square" lIns="91440" tIns="45720" rIns="91440" bIns="45720" numCol="1" anchor="ctr" anchorCtr="0" compatLnSpc="1">
            <a:prstTxWarp prst="textNoShape">
              <a:avLst/>
            </a:prstTxWarp>
          </a:bodyPr>
          <a:lstStyle/>
          <a:p>
            <a:pPr algn="ctr"/>
            <a:r>
              <a:rPr lang="en-US" dirty="0">
                <a:solidFill>
                  <a:srgbClr val="0A3161"/>
                </a:solidFill>
              </a:rPr>
              <a:t>4</a:t>
            </a:r>
          </a:p>
        </p:txBody>
      </p:sp>
      <p:sp>
        <p:nvSpPr>
          <p:cNvPr id="6" name="ee4pContent1"/>
          <p:cNvSpPr txBox="1"/>
          <p:nvPr/>
        </p:nvSpPr>
        <p:spPr>
          <a:xfrm>
            <a:off x="5803900" y="880113"/>
            <a:ext cx="5854701" cy="6677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800" dirty="0"/>
              <a:t>Steps to streamline </a:t>
            </a:r>
            <a:r>
              <a:rPr lang="en-US" sz="1800" b="1" dirty="0">
                <a:solidFill>
                  <a:srgbClr val="164484"/>
                </a:solidFill>
              </a:rPr>
              <a:t>permitting processes</a:t>
            </a:r>
            <a:r>
              <a:rPr lang="en-US" sz="1800" b="1" dirty="0">
                <a:solidFill>
                  <a:srgbClr val="0A3161"/>
                </a:solidFill>
              </a:rPr>
              <a:t> </a:t>
            </a:r>
            <a:r>
              <a:rPr lang="en-US" sz="1800" dirty="0"/>
              <a:t>and provide </a:t>
            </a:r>
            <a:r>
              <a:rPr lang="en-US" sz="1800" b="1" dirty="0">
                <a:solidFill>
                  <a:srgbClr val="164484"/>
                </a:solidFill>
              </a:rPr>
              <a:t>cost-effective access </a:t>
            </a:r>
            <a:r>
              <a:rPr lang="en-US" sz="1800" dirty="0"/>
              <a:t>to poles, conduits, ROW</a:t>
            </a:r>
            <a:r>
              <a:rPr lang="en-US" sz="1800" baseline="30000" dirty="0"/>
              <a:t>1</a:t>
            </a:r>
            <a:r>
              <a:rPr lang="en-US" sz="1800" dirty="0"/>
              <a:t>, etc. </a:t>
            </a:r>
          </a:p>
        </p:txBody>
      </p:sp>
      <p:sp>
        <p:nvSpPr>
          <p:cNvPr id="8" name="ee4pContent1">
            <a:extLst>
              <a:ext uri="{FF2B5EF4-FFF2-40B4-BE49-F238E27FC236}">
                <a16:creationId xmlns:a16="http://schemas.microsoft.com/office/drawing/2014/main" id="{46845EA8-0546-4FE6-994B-975FF8957330}"/>
              </a:ext>
            </a:extLst>
          </p:cNvPr>
          <p:cNvSpPr txBox="1"/>
          <p:nvPr/>
        </p:nvSpPr>
        <p:spPr>
          <a:xfrm>
            <a:off x="5803899" y="1987629"/>
            <a:ext cx="5854701" cy="6677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800" b="1" dirty="0">
                <a:solidFill>
                  <a:srgbClr val="164484"/>
                </a:solidFill>
              </a:rPr>
              <a:t>Labor and workforce activities</a:t>
            </a:r>
            <a:r>
              <a:rPr lang="en-US" sz="1800" dirty="0"/>
              <a:t>, including how the Eligible Entity implemented and applied the labor-related subgrantee selection criterion required herein;</a:t>
            </a:r>
          </a:p>
        </p:txBody>
      </p:sp>
      <p:sp>
        <p:nvSpPr>
          <p:cNvPr id="9" name="ee4pContent1">
            <a:extLst>
              <a:ext uri="{FF2B5EF4-FFF2-40B4-BE49-F238E27FC236}">
                <a16:creationId xmlns:a16="http://schemas.microsoft.com/office/drawing/2014/main" id="{10CCEFEE-A3C9-4118-8CA8-01507AF27530}"/>
              </a:ext>
            </a:extLst>
          </p:cNvPr>
          <p:cNvSpPr txBox="1"/>
          <p:nvPr/>
        </p:nvSpPr>
        <p:spPr>
          <a:xfrm>
            <a:off x="5803898" y="5310177"/>
            <a:ext cx="5854701" cy="6677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800" b="1" dirty="0">
                <a:solidFill>
                  <a:srgbClr val="164484"/>
                </a:solidFill>
              </a:rPr>
              <a:t>Climate change and resiliency</a:t>
            </a:r>
          </a:p>
        </p:txBody>
      </p:sp>
      <p:sp>
        <p:nvSpPr>
          <p:cNvPr id="10" name="ee4pContent1">
            <a:extLst>
              <a:ext uri="{FF2B5EF4-FFF2-40B4-BE49-F238E27FC236}">
                <a16:creationId xmlns:a16="http://schemas.microsoft.com/office/drawing/2014/main" id="{E28F8C9D-125A-4DC3-85A5-3B0B4201D966}"/>
              </a:ext>
            </a:extLst>
          </p:cNvPr>
          <p:cNvSpPr txBox="1"/>
          <p:nvPr/>
        </p:nvSpPr>
        <p:spPr>
          <a:xfrm>
            <a:off x="5803899" y="3095145"/>
            <a:ext cx="5854701" cy="6677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800" dirty="0"/>
              <a:t>Utilization of </a:t>
            </a:r>
            <a:r>
              <a:rPr lang="en-US" sz="1800" b="1" dirty="0">
                <a:solidFill>
                  <a:srgbClr val="164484"/>
                </a:solidFill>
              </a:rPr>
              <a:t>minority businesses, women-owned business enterprises</a:t>
            </a:r>
            <a:r>
              <a:rPr lang="en-US" sz="1800" dirty="0"/>
              <a:t>, and </a:t>
            </a:r>
            <a:r>
              <a:rPr lang="en-US" sz="1800" b="1" dirty="0">
                <a:solidFill>
                  <a:srgbClr val="164484"/>
                </a:solidFill>
              </a:rPr>
              <a:t>labor surplus area firms</a:t>
            </a:r>
          </a:p>
        </p:txBody>
      </p:sp>
      <p:sp>
        <p:nvSpPr>
          <p:cNvPr id="11" name="ee4pContent1">
            <a:extLst>
              <a:ext uri="{FF2B5EF4-FFF2-40B4-BE49-F238E27FC236}">
                <a16:creationId xmlns:a16="http://schemas.microsoft.com/office/drawing/2014/main" id="{F66FD8E8-12DA-42C6-A3C4-554D5FBB7683}"/>
              </a:ext>
            </a:extLst>
          </p:cNvPr>
          <p:cNvSpPr txBox="1"/>
          <p:nvPr/>
        </p:nvSpPr>
        <p:spPr>
          <a:xfrm>
            <a:off x="5803898" y="4202661"/>
            <a:ext cx="5854701" cy="6677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800" b="1" dirty="0">
                <a:solidFill>
                  <a:srgbClr val="164484"/>
                </a:solidFill>
              </a:rPr>
              <a:t>Low-cost plan requirements</a:t>
            </a:r>
          </a:p>
        </p:txBody>
      </p:sp>
      <p:sp>
        <p:nvSpPr>
          <p:cNvPr id="15" name="ee4pFootnotes">
            <a:extLst>
              <a:ext uri="{FF2B5EF4-FFF2-40B4-BE49-F238E27FC236}">
                <a16:creationId xmlns:a16="http://schemas.microsoft.com/office/drawing/2014/main" id="{5DFAC12B-0B4C-442C-8D77-CA5AA153344B}"/>
              </a:ext>
            </a:extLst>
          </p:cNvPr>
          <p:cNvSpPr>
            <a:spLocks noChangeArrowheads="1"/>
          </p:cNvSpPr>
          <p:nvPr/>
        </p:nvSpPr>
        <p:spPr bwMode="auto">
          <a:xfrm>
            <a:off x="4864099" y="6383309"/>
            <a:ext cx="4768852"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1. Right-of-way</a:t>
            </a:r>
          </a:p>
        </p:txBody>
      </p:sp>
      <p:sp>
        <p:nvSpPr>
          <p:cNvPr id="17" name="AutoShape 6">
            <a:extLst>
              <a:ext uri="{FF2B5EF4-FFF2-40B4-BE49-F238E27FC236}">
                <a16:creationId xmlns:a16="http://schemas.microsoft.com/office/drawing/2014/main" id="{708BF0AE-8999-45E5-9B48-44F14EDD3B50}"/>
              </a:ext>
            </a:extLst>
          </p:cNvPr>
          <p:cNvSpPr>
            <a:spLocks noChangeAspect="1" noChangeArrowheads="1" noTextEdit="1"/>
          </p:cNvSpPr>
          <p:nvPr/>
        </p:nvSpPr>
        <p:spPr bwMode="auto">
          <a:xfrm>
            <a:off x="4886824" y="5310178"/>
            <a:ext cx="667709" cy="66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7187585C-918B-4964-A598-CCC9EF9F4D9A}"/>
              </a:ext>
            </a:extLst>
          </p:cNvPr>
          <p:cNvSpPr>
            <a:spLocks noEditPoints="1"/>
          </p:cNvSpPr>
          <p:nvPr/>
        </p:nvSpPr>
        <p:spPr bwMode="auto">
          <a:xfrm>
            <a:off x="4927573" y="5451814"/>
            <a:ext cx="586775" cy="385000"/>
          </a:xfrm>
          <a:custGeom>
            <a:avLst/>
            <a:gdLst>
              <a:gd name="T0" fmla="*/ 620 w 878"/>
              <a:gd name="T1" fmla="*/ 327 h 576"/>
              <a:gd name="T2" fmla="*/ 664 w 878"/>
              <a:gd name="T3" fmla="*/ 427 h 576"/>
              <a:gd name="T4" fmla="*/ 648 w 878"/>
              <a:gd name="T5" fmla="*/ 318 h 576"/>
              <a:gd name="T6" fmla="*/ 473 w 878"/>
              <a:gd name="T7" fmla="*/ 365 h 576"/>
              <a:gd name="T8" fmla="*/ 475 w 878"/>
              <a:gd name="T9" fmla="*/ 190 h 576"/>
              <a:gd name="T10" fmla="*/ 540 w 878"/>
              <a:gd name="T11" fmla="*/ 368 h 576"/>
              <a:gd name="T12" fmla="*/ 244 w 878"/>
              <a:gd name="T13" fmla="*/ 220 h 576"/>
              <a:gd name="T14" fmla="*/ 354 w 878"/>
              <a:gd name="T15" fmla="*/ 344 h 576"/>
              <a:gd name="T16" fmla="*/ 312 w 878"/>
              <a:gd name="T17" fmla="*/ 221 h 576"/>
              <a:gd name="T18" fmla="*/ 464 w 878"/>
              <a:gd name="T19" fmla="*/ 78 h 576"/>
              <a:gd name="T20" fmla="*/ 773 w 878"/>
              <a:gd name="T21" fmla="*/ 253 h 576"/>
              <a:gd name="T22" fmla="*/ 825 w 878"/>
              <a:gd name="T23" fmla="*/ 275 h 576"/>
              <a:gd name="T24" fmla="*/ 875 w 878"/>
              <a:gd name="T25" fmla="*/ 350 h 576"/>
              <a:gd name="T26" fmla="*/ 748 w 878"/>
              <a:gd name="T27" fmla="*/ 506 h 576"/>
              <a:gd name="T28" fmla="*/ 715 w 878"/>
              <a:gd name="T29" fmla="*/ 514 h 576"/>
              <a:gd name="T30" fmla="*/ 703 w 878"/>
              <a:gd name="T31" fmla="*/ 521 h 576"/>
              <a:gd name="T32" fmla="*/ 691 w 878"/>
              <a:gd name="T33" fmla="*/ 528 h 576"/>
              <a:gd name="T34" fmla="*/ 677 w 878"/>
              <a:gd name="T35" fmla="*/ 533 h 576"/>
              <a:gd name="T36" fmla="*/ 663 w 878"/>
              <a:gd name="T37" fmla="*/ 536 h 576"/>
              <a:gd name="T38" fmla="*/ 648 w 878"/>
              <a:gd name="T39" fmla="*/ 538 h 576"/>
              <a:gd name="T40" fmla="*/ 631 w 878"/>
              <a:gd name="T41" fmla="*/ 537 h 576"/>
              <a:gd name="T42" fmla="*/ 616 w 878"/>
              <a:gd name="T43" fmla="*/ 535 h 576"/>
              <a:gd name="T44" fmla="*/ 601 w 878"/>
              <a:gd name="T45" fmla="*/ 531 h 576"/>
              <a:gd name="T46" fmla="*/ 587 w 878"/>
              <a:gd name="T47" fmla="*/ 525 h 576"/>
              <a:gd name="T48" fmla="*/ 570 w 878"/>
              <a:gd name="T49" fmla="*/ 522 h 576"/>
              <a:gd name="T50" fmla="*/ 556 w 878"/>
              <a:gd name="T51" fmla="*/ 533 h 576"/>
              <a:gd name="T52" fmla="*/ 543 w 878"/>
              <a:gd name="T53" fmla="*/ 540 h 576"/>
              <a:gd name="T54" fmla="*/ 527 w 878"/>
              <a:gd name="T55" fmla="*/ 547 h 576"/>
              <a:gd name="T56" fmla="*/ 512 w 878"/>
              <a:gd name="T57" fmla="*/ 551 h 576"/>
              <a:gd name="T58" fmla="*/ 495 w 878"/>
              <a:gd name="T59" fmla="*/ 553 h 576"/>
              <a:gd name="T60" fmla="*/ 472 w 878"/>
              <a:gd name="T61" fmla="*/ 554 h 576"/>
              <a:gd name="T62" fmla="*/ 455 w 878"/>
              <a:gd name="T63" fmla="*/ 551 h 576"/>
              <a:gd name="T64" fmla="*/ 437 w 878"/>
              <a:gd name="T65" fmla="*/ 547 h 576"/>
              <a:gd name="T66" fmla="*/ 423 w 878"/>
              <a:gd name="T67" fmla="*/ 541 h 576"/>
              <a:gd name="T68" fmla="*/ 387 w 878"/>
              <a:gd name="T69" fmla="*/ 516 h 576"/>
              <a:gd name="T70" fmla="*/ 357 w 878"/>
              <a:gd name="T71" fmla="*/ 543 h 576"/>
              <a:gd name="T72" fmla="*/ 340 w 878"/>
              <a:gd name="T73" fmla="*/ 554 h 576"/>
              <a:gd name="T74" fmla="*/ 321 w 878"/>
              <a:gd name="T75" fmla="*/ 563 h 576"/>
              <a:gd name="T76" fmla="*/ 299 w 878"/>
              <a:gd name="T77" fmla="*/ 571 h 576"/>
              <a:gd name="T78" fmla="*/ 281 w 878"/>
              <a:gd name="T79" fmla="*/ 574 h 576"/>
              <a:gd name="T80" fmla="*/ 255 w 878"/>
              <a:gd name="T81" fmla="*/ 576 h 576"/>
              <a:gd name="T82" fmla="*/ 229 w 878"/>
              <a:gd name="T83" fmla="*/ 574 h 576"/>
              <a:gd name="T84" fmla="*/ 204 w 878"/>
              <a:gd name="T85" fmla="*/ 568 h 576"/>
              <a:gd name="T86" fmla="*/ 187 w 878"/>
              <a:gd name="T87" fmla="*/ 563 h 576"/>
              <a:gd name="T88" fmla="*/ 166 w 878"/>
              <a:gd name="T89" fmla="*/ 552 h 576"/>
              <a:gd name="T90" fmla="*/ 151 w 878"/>
              <a:gd name="T91" fmla="*/ 541 h 576"/>
              <a:gd name="T92" fmla="*/ 134 w 878"/>
              <a:gd name="T93" fmla="*/ 526 h 576"/>
              <a:gd name="T94" fmla="*/ 121 w 878"/>
              <a:gd name="T95" fmla="*/ 513 h 576"/>
              <a:gd name="T96" fmla="*/ 105 w 878"/>
              <a:gd name="T97" fmla="*/ 497 h 576"/>
              <a:gd name="T98" fmla="*/ 89 w 878"/>
              <a:gd name="T99" fmla="*/ 491 h 576"/>
              <a:gd name="T100" fmla="*/ 71 w 878"/>
              <a:gd name="T101" fmla="*/ 480 h 576"/>
              <a:gd name="T102" fmla="*/ 57 w 878"/>
              <a:gd name="T103" fmla="*/ 471 h 576"/>
              <a:gd name="T104" fmla="*/ 42 w 878"/>
              <a:gd name="T105" fmla="*/ 456 h 576"/>
              <a:gd name="T106" fmla="*/ 31 w 878"/>
              <a:gd name="T107" fmla="*/ 444 h 576"/>
              <a:gd name="T108" fmla="*/ 20 w 878"/>
              <a:gd name="T109" fmla="*/ 426 h 576"/>
              <a:gd name="T110" fmla="*/ 12 w 878"/>
              <a:gd name="T111" fmla="*/ 410 h 576"/>
              <a:gd name="T112" fmla="*/ 5 w 878"/>
              <a:gd name="T113" fmla="*/ 391 h 576"/>
              <a:gd name="T114" fmla="*/ 1 w 878"/>
              <a:gd name="T115" fmla="*/ 372 h 576"/>
              <a:gd name="T116" fmla="*/ 0 w 878"/>
              <a:gd name="T117" fmla="*/ 35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8" h="576">
                <a:moveTo>
                  <a:pt x="619" y="310"/>
                </a:moveTo>
                <a:cubicBezTo>
                  <a:pt x="612" y="310"/>
                  <a:pt x="605" y="312"/>
                  <a:pt x="600" y="315"/>
                </a:cubicBezTo>
                <a:cubicBezTo>
                  <a:pt x="594" y="319"/>
                  <a:pt x="589" y="323"/>
                  <a:pt x="587" y="329"/>
                </a:cubicBezTo>
                <a:cubicBezTo>
                  <a:pt x="587" y="329"/>
                  <a:pt x="587" y="329"/>
                  <a:pt x="601" y="340"/>
                </a:cubicBezTo>
                <a:cubicBezTo>
                  <a:pt x="605" y="331"/>
                  <a:pt x="612" y="327"/>
                  <a:pt x="620" y="327"/>
                </a:cubicBezTo>
                <a:cubicBezTo>
                  <a:pt x="631" y="327"/>
                  <a:pt x="636" y="331"/>
                  <a:pt x="636" y="340"/>
                </a:cubicBezTo>
                <a:cubicBezTo>
                  <a:pt x="636" y="348"/>
                  <a:pt x="632" y="357"/>
                  <a:pt x="625" y="367"/>
                </a:cubicBezTo>
                <a:cubicBezTo>
                  <a:pt x="625" y="367"/>
                  <a:pt x="625" y="367"/>
                  <a:pt x="588" y="421"/>
                </a:cubicBezTo>
                <a:cubicBezTo>
                  <a:pt x="588" y="421"/>
                  <a:pt x="588" y="421"/>
                  <a:pt x="588" y="427"/>
                </a:cubicBezTo>
                <a:cubicBezTo>
                  <a:pt x="588" y="427"/>
                  <a:pt x="588" y="427"/>
                  <a:pt x="664" y="427"/>
                </a:cubicBezTo>
                <a:cubicBezTo>
                  <a:pt x="664" y="427"/>
                  <a:pt x="664" y="427"/>
                  <a:pt x="664" y="409"/>
                </a:cubicBezTo>
                <a:cubicBezTo>
                  <a:pt x="664" y="409"/>
                  <a:pt x="664" y="409"/>
                  <a:pt x="621" y="409"/>
                </a:cubicBezTo>
                <a:cubicBezTo>
                  <a:pt x="621" y="409"/>
                  <a:pt x="621" y="409"/>
                  <a:pt x="644" y="373"/>
                </a:cubicBezTo>
                <a:cubicBezTo>
                  <a:pt x="653" y="360"/>
                  <a:pt x="657" y="349"/>
                  <a:pt x="657" y="340"/>
                </a:cubicBezTo>
                <a:cubicBezTo>
                  <a:pt x="657" y="331"/>
                  <a:pt x="654" y="323"/>
                  <a:pt x="648" y="318"/>
                </a:cubicBezTo>
                <a:cubicBezTo>
                  <a:pt x="641" y="313"/>
                  <a:pt x="631" y="310"/>
                  <a:pt x="619" y="310"/>
                </a:cubicBezTo>
                <a:close/>
                <a:moveTo>
                  <a:pt x="475" y="222"/>
                </a:moveTo>
                <a:cubicBezTo>
                  <a:pt x="510" y="222"/>
                  <a:pt x="527" y="245"/>
                  <a:pt x="527" y="292"/>
                </a:cubicBezTo>
                <a:cubicBezTo>
                  <a:pt x="527" y="316"/>
                  <a:pt x="523" y="334"/>
                  <a:pt x="513" y="346"/>
                </a:cubicBezTo>
                <a:cubicBezTo>
                  <a:pt x="504" y="359"/>
                  <a:pt x="490" y="365"/>
                  <a:pt x="473" y="365"/>
                </a:cubicBezTo>
                <a:cubicBezTo>
                  <a:pt x="458" y="365"/>
                  <a:pt x="446" y="359"/>
                  <a:pt x="438" y="346"/>
                </a:cubicBezTo>
                <a:cubicBezTo>
                  <a:pt x="431" y="333"/>
                  <a:pt x="426" y="315"/>
                  <a:pt x="426" y="292"/>
                </a:cubicBezTo>
                <a:cubicBezTo>
                  <a:pt x="426" y="271"/>
                  <a:pt x="431" y="253"/>
                  <a:pt x="439" y="241"/>
                </a:cubicBezTo>
                <a:cubicBezTo>
                  <a:pt x="447" y="228"/>
                  <a:pt x="459" y="222"/>
                  <a:pt x="475" y="222"/>
                </a:cubicBezTo>
                <a:close/>
                <a:moveTo>
                  <a:pt x="475" y="190"/>
                </a:moveTo>
                <a:cubicBezTo>
                  <a:pt x="449" y="190"/>
                  <a:pt x="428" y="199"/>
                  <a:pt x="412" y="219"/>
                </a:cubicBezTo>
                <a:cubicBezTo>
                  <a:pt x="397" y="239"/>
                  <a:pt x="389" y="263"/>
                  <a:pt x="389" y="291"/>
                </a:cubicBezTo>
                <a:cubicBezTo>
                  <a:pt x="389" y="324"/>
                  <a:pt x="396" y="349"/>
                  <a:pt x="411" y="368"/>
                </a:cubicBezTo>
                <a:cubicBezTo>
                  <a:pt x="425" y="387"/>
                  <a:pt x="446" y="396"/>
                  <a:pt x="473" y="396"/>
                </a:cubicBezTo>
                <a:cubicBezTo>
                  <a:pt x="502" y="396"/>
                  <a:pt x="524" y="387"/>
                  <a:pt x="540" y="368"/>
                </a:cubicBezTo>
                <a:cubicBezTo>
                  <a:pt x="556" y="349"/>
                  <a:pt x="564" y="324"/>
                  <a:pt x="564" y="291"/>
                </a:cubicBezTo>
                <a:cubicBezTo>
                  <a:pt x="564" y="259"/>
                  <a:pt x="556" y="234"/>
                  <a:pt x="541" y="216"/>
                </a:cubicBezTo>
                <a:cubicBezTo>
                  <a:pt x="526" y="199"/>
                  <a:pt x="504" y="190"/>
                  <a:pt x="475" y="190"/>
                </a:cubicBezTo>
                <a:close/>
                <a:moveTo>
                  <a:pt x="310" y="190"/>
                </a:moveTo>
                <a:cubicBezTo>
                  <a:pt x="283" y="190"/>
                  <a:pt x="261" y="200"/>
                  <a:pt x="244" y="220"/>
                </a:cubicBezTo>
                <a:cubicBezTo>
                  <a:pt x="227" y="239"/>
                  <a:pt x="219" y="264"/>
                  <a:pt x="219" y="294"/>
                </a:cubicBezTo>
                <a:cubicBezTo>
                  <a:pt x="219" y="325"/>
                  <a:pt x="227" y="350"/>
                  <a:pt x="242" y="369"/>
                </a:cubicBezTo>
                <a:cubicBezTo>
                  <a:pt x="257" y="387"/>
                  <a:pt x="279" y="396"/>
                  <a:pt x="307" y="396"/>
                </a:cubicBezTo>
                <a:cubicBezTo>
                  <a:pt x="335" y="396"/>
                  <a:pt x="356" y="388"/>
                  <a:pt x="370" y="373"/>
                </a:cubicBezTo>
                <a:cubicBezTo>
                  <a:pt x="370" y="373"/>
                  <a:pt x="370" y="373"/>
                  <a:pt x="354" y="344"/>
                </a:cubicBezTo>
                <a:cubicBezTo>
                  <a:pt x="343" y="358"/>
                  <a:pt x="328" y="364"/>
                  <a:pt x="310" y="364"/>
                </a:cubicBezTo>
                <a:cubicBezTo>
                  <a:pt x="293" y="364"/>
                  <a:pt x="280" y="358"/>
                  <a:pt x="271" y="346"/>
                </a:cubicBezTo>
                <a:cubicBezTo>
                  <a:pt x="260" y="333"/>
                  <a:pt x="256" y="316"/>
                  <a:pt x="256" y="295"/>
                </a:cubicBezTo>
                <a:cubicBezTo>
                  <a:pt x="256" y="274"/>
                  <a:pt x="261" y="256"/>
                  <a:pt x="272" y="242"/>
                </a:cubicBezTo>
                <a:cubicBezTo>
                  <a:pt x="282" y="228"/>
                  <a:pt x="296" y="221"/>
                  <a:pt x="312" y="221"/>
                </a:cubicBezTo>
                <a:cubicBezTo>
                  <a:pt x="330" y="221"/>
                  <a:pt x="342" y="225"/>
                  <a:pt x="350" y="233"/>
                </a:cubicBezTo>
                <a:cubicBezTo>
                  <a:pt x="350" y="233"/>
                  <a:pt x="350" y="233"/>
                  <a:pt x="365" y="204"/>
                </a:cubicBezTo>
                <a:cubicBezTo>
                  <a:pt x="352" y="194"/>
                  <a:pt x="333" y="190"/>
                  <a:pt x="310" y="190"/>
                </a:cubicBezTo>
                <a:close/>
                <a:moveTo>
                  <a:pt x="314" y="0"/>
                </a:moveTo>
                <a:cubicBezTo>
                  <a:pt x="377" y="0"/>
                  <a:pt x="431" y="31"/>
                  <a:pt x="464" y="78"/>
                </a:cubicBezTo>
                <a:cubicBezTo>
                  <a:pt x="484" y="65"/>
                  <a:pt x="508" y="58"/>
                  <a:pt x="534" y="58"/>
                </a:cubicBezTo>
                <a:cubicBezTo>
                  <a:pt x="606" y="58"/>
                  <a:pt x="664" y="116"/>
                  <a:pt x="665" y="187"/>
                </a:cubicBezTo>
                <a:cubicBezTo>
                  <a:pt x="666" y="187"/>
                  <a:pt x="666" y="187"/>
                  <a:pt x="666" y="187"/>
                </a:cubicBezTo>
                <a:cubicBezTo>
                  <a:pt x="667" y="187"/>
                  <a:pt x="669" y="187"/>
                  <a:pt x="671" y="187"/>
                </a:cubicBezTo>
                <a:cubicBezTo>
                  <a:pt x="715" y="188"/>
                  <a:pt x="754" y="215"/>
                  <a:pt x="773" y="253"/>
                </a:cubicBezTo>
                <a:cubicBezTo>
                  <a:pt x="784" y="255"/>
                  <a:pt x="794" y="258"/>
                  <a:pt x="805" y="263"/>
                </a:cubicBezTo>
                <a:cubicBezTo>
                  <a:pt x="805" y="263"/>
                  <a:pt x="805" y="263"/>
                  <a:pt x="805" y="263"/>
                </a:cubicBezTo>
                <a:cubicBezTo>
                  <a:pt x="808" y="264"/>
                  <a:pt x="811" y="266"/>
                  <a:pt x="814" y="268"/>
                </a:cubicBezTo>
                <a:cubicBezTo>
                  <a:pt x="814" y="268"/>
                  <a:pt x="815" y="268"/>
                  <a:pt x="815" y="269"/>
                </a:cubicBezTo>
                <a:cubicBezTo>
                  <a:pt x="819" y="271"/>
                  <a:pt x="822" y="273"/>
                  <a:pt x="825" y="275"/>
                </a:cubicBezTo>
                <a:cubicBezTo>
                  <a:pt x="828" y="277"/>
                  <a:pt x="831" y="279"/>
                  <a:pt x="834" y="282"/>
                </a:cubicBezTo>
                <a:cubicBezTo>
                  <a:pt x="835" y="283"/>
                  <a:pt x="837" y="285"/>
                  <a:pt x="838" y="286"/>
                </a:cubicBezTo>
                <a:cubicBezTo>
                  <a:pt x="843" y="290"/>
                  <a:pt x="847" y="295"/>
                  <a:pt x="851" y="299"/>
                </a:cubicBezTo>
                <a:cubicBezTo>
                  <a:pt x="855" y="305"/>
                  <a:pt x="859" y="310"/>
                  <a:pt x="862" y="316"/>
                </a:cubicBezTo>
                <a:cubicBezTo>
                  <a:pt x="868" y="327"/>
                  <a:pt x="872" y="338"/>
                  <a:pt x="875" y="350"/>
                </a:cubicBezTo>
                <a:cubicBezTo>
                  <a:pt x="877" y="359"/>
                  <a:pt x="878" y="368"/>
                  <a:pt x="878" y="378"/>
                </a:cubicBezTo>
                <a:cubicBezTo>
                  <a:pt x="878" y="381"/>
                  <a:pt x="878" y="383"/>
                  <a:pt x="878" y="385"/>
                </a:cubicBezTo>
                <a:cubicBezTo>
                  <a:pt x="878" y="391"/>
                  <a:pt x="877" y="398"/>
                  <a:pt x="875" y="404"/>
                </a:cubicBezTo>
                <a:cubicBezTo>
                  <a:pt x="875" y="406"/>
                  <a:pt x="874" y="408"/>
                  <a:pt x="874" y="411"/>
                </a:cubicBezTo>
                <a:cubicBezTo>
                  <a:pt x="860" y="466"/>
                  <a:pt x="809" y="506"/>
                  <a:pt x="748" y="506"/>
                </a:cubicBezTo>
                <a:cubicBezTo>
                  <a:pt x="743" y="506"/>
                  <a:pt x="735" y="506"/>
                  <a:pt x="724" y="506"/>
                </a:cubicBezTo>
                <a:cubicBezTo>
                  <a:pt x="724" y="507"/>
                  <a:pt x="723" y="507"/>
                  <a:pt x="723" y="507"/>
                </a:cubicBezTo>
                <a:cubicBezTo>
                  <a:pt x="722" y="508"/>
                  <a:pt x="721" y="509"/>
                  <a:pt x="720" y="510"/>
                </a:cubicBezTo>
                <a:cubicBezTo>
                  <a:pt x="719" y="511"/>
                  <a:pt x="719" y="511"/>
                  <a:pt x="718" y="512"/>
                </a:cubicBezTo>
                <a:cubicBezTo>
                  <a:pt x="717" y="512"/>
                  <a:pt x="716" y="513"/>
                  <a:pt x="715" y="514"/>
                </a:cubicBezTo>
                <a:cubicBezTo>
                  <a:pt x="714" y="514"/>
                  <a:pt x="714" y="515"/>
                  <a:pt x="713" y="515"/>
                </a:cubicBezTo>
                <a:cubicBezTo>
                  <a:pt x="712" y="516"/>
                  <a:pt x="712" y="517"/>
                  <a:pt x="710" y="517"/>
                </a:cubicBezTo>
                <a:cubicBezTo>
                  <a:pt x="710" y="518"/>
                  <a:pt x="709" y="518"/>
                  <a:pt x="708" y="519"/>
                </a:cubicBezTo>
                <a:cubicBezTo>
                  <a:pt x="707" y="519"/>
                  <a:pt x="707" y="520"/>
                  <a:pt x="706" y="520"/>
                </a:cubicBezTo>
                <a:cubicBezTo>
                  <a:pt x="705" y="521"/>
                  <a:pt x="704" y="521"/>
                  <a:pt x="703" y="521"/>
                </a:cubicBezTo>
                <a:cubicBezTo>
                  <a:pt x="702" y="522"/>
                  <a:pt x="702" y="522"/>
                  <a:pt x="701" y="523"/>
                </a:cubicBezTo>
                <a:cubicBezTo>
                  <a:pt x="700" y="524"/>
                  <a:pt x="699" y="524"/>
                  <a:pt x="699" y="524"/>
                </a:cubicBezTo>
                <a:cubicBezTo>
                  <a:pt x="698" y="525"/>
                  <a:pt x="696" y="525"/>
                  <a:pt x="695" y="526"/>
                </a:cubicBezTo>
                <a:cubicBezTo>
                  <a:pt x="695" y="526"/>
                  <a:pt x="694" y="527"/>
                  <a:pt x="693" y="527"/>
                </a:cubicBezTo>
                <a:cubicBezTo>
                  <a:pt x="692" y="527"/>
                  <a:pt x="691" y="528"/>
                  <a:pt x="691" y="528"/>
                </a:cubicBezTo>
                <a:cubicBezTo>
                  <a:pt x="689" y="528"/>
                  <a:pt x="689" y="529"/>
                  <a:pt x="688" y="529"/>
                </a:cubicBezTo>
                <a:cubicBezTo>
                  <a:pt x="687" y="529"/>
                  <a:pt x="686" y="530"/>
                  <a:pt x="685" y="530"/>
                </a:cubicBezTo>
                <a:cubicBezTo>
                  <a:pt x="684" y="530"/>
                  <a:pt x="684" y="531"/>
                  <a:pt x="683" y="531"/>
                </a:cubicBezTo>
                <a:cubicBezTo>
                  <a:pt x="681" y="532"/>
                  <a:pt x="680" y="532"/>
                  <a:pt x="679" y="532"/>
                </a:cubicBezTo>
                <a:cubicBezTo>
                  <a:pt x="679" y="533"/>
                  <a:pt x="678" y="533"/>
                  <a:pt x="677" y="533"/>
                </a:cubicBezTo>
                <a:cubicBezTo>
                  <a:pt x="676" y="533"/>
                  <a:pt x="675" y="534"/>
                  <a:pt x="674" y="534"/>
                </a:cubicBezTo>
                <a:cubicBezTo>
                  <a:pt x="673" y="534"/>
                  <a:pt x="673" y="534"/>
                  <a:pt x="672" y="535"/>
                </a:cubicBezTo>
                <a:cubicBezTo>
                  <a:pt x="671" y="535"/>
                  <a:pt x="670" y="535"/>
                  <a:pt x="669" y="535"/>
                </a:cubicBezTo>
                <a:cubicBezTo>
                  <a:pt x="668" y="535"/>
                  <a:pt x="667" y="536"/>
                  <a:pt x="666" y="536"/>
                </a:cubicBezTo>
                <a:cubicBezTo>
                  <a:pt x="665" y="536"/>
                  <a:pt x="664" y="536"/>
                  <a:pt x="663" y="536"/>
                </a:cubicBezTo>
                <a:cubicBezTo>
                  <a:pt x="662" y="536"/>
                  <a:pt x="661" y="537"/>
                  <a:pt x="660" y="537"/>
                </a:cubicBezTo>
                <a:cubicBezTo>
                  <a:pt x="659" y="537"/>
                  <a:pt x="658" y="537"/>
                  <a:pt x="657" y="537"/>
                </a:cubicBezTo>
                <a:cubicBezTo>
                  <a:pt x="656" y="537"/>
                  <a:pt x="655" y="537"/>
                  <a:pt x="655" y="537"/>
                </a:cubicBezTo>
                <a:cubicBezTo>
                  <a:pt x="653" y="538"/>
                  <a:pt x="652" y="538"/>
                  <a:pt x="650" y="538"/>
                </a:cubicBezTo>
                <a:cubicBezTo>
                  <a:pt x="650" y="538"/>
                  <a:pt x="649" y="538"/>
                  <a:pt x="648" y="538"/>
                </a:cubicBezTo>
                <a:cubicBezTo>
                  <a:pt x="646" y="538"/>
                  <a:pt x="644" y="538"/>
                  <a:pt x="643" y="538"/>
                </a:cubicBezTo>
                <a:cubicBezTo>
                  <a:pt x="642" y="538"/>
                  <a:pt x="642" y="538"/>
                  <a:pt x="642" y="538"/>
                </a:cubicBezTo>
                <a:cubicBezTo>
                  <a:pt x="640" y="538"/>
                  <a:pt x="638" y="538"/>
                  <a:pt x="637" y="538"/>
                </a:cubicBezTo>
                <a:cubicBezTo>
                  <a:pt x="636" y="538"/>
                  <a:pt x="635" y="538"/>
                  <a:pt x="635" y="538"/>
                </a:cubicBezTo>
                <a:cubicBezTo>
                  <a:pt x="634" y="538"/>
                  <a:pt x="632" y="538"/>
                  <a:pt x="631" y="537"/>
                </a:cubicBezTo>
                <a:cubicBezTo>
                  <a:pt x="630" y="537"/>
                  <a:pt x="630" y="537"/>
                  <a:pt x="629" y="537"/>
                </a:cubicBezTo>
                <a:cubicBezTo>
                  <a:pt x="627" y="537"/>
                  <a:pt x="626" y="537"/>
                  <a:pt x="624" y="537"/>
                </a:cubicBezTo>
                <a:cubicBezTo>
                  <a:pt x="623" y="537"/>
                  <a:pt x="623" y="537"/>
                  <a:pt x="623" y="537"/>
                </a:cubicBezTo>
                <a:cubicBezTo>
                  <a:pt x="621" y="536"/>
                  <a:pt x="620" y="536"/>
                  <a:pt x="619" y="536"/>
                </a:cubicBezTo>
                <a:cubicBezTo>
                  <a:pt x="618" y="536"/>
                  <a:pt x="617" y="536"/>
                  <a:pt x="616" y="535"/>
                </a:cubicBezTo>
                <a:cubicBezTo>
                  <a:pt x="615" y="535"/>
                  <a:pt x="614" y="535"/>
                  <a:pt x="613" y="535"/>
                </a:cubicBezTo>
                <a:cubicBezTo>
                  <a:pt x="613" y="535"/>
                  <a:pt x="612" y="534"/>
                  <a:pt x="611" y="534"/>
                </a:cubicBezTo>
                <a:cubicBezTo>
                  <a:pt x="609" y="534"/>
                  <a:pt x="608" y="533"/>
                  <a:pt x="606" y="533"/>
                </a:cubicBezTo>
                <a:cubicBezTo>
                  <a:pt x="606" y="533"/>
                  <a:pt x="605" y="533"/>
                  <a:pt x="604" y="532"/>
                </a:cubicBezTo>
                <a:cubicBezTo>
                  <a:pt x="603" y="532"/>
                  <a:pt x="602" y="532"/>
                  <a:pt x="601" y="531"/>
                </a:cubicBezTo>
                <a:cubicBezTo>
                  <a:pt x="600" y="531"/>
                  <a:pt x="600" y="530"/>
                  <a:pt x="599" y="530"/>
                </a:cubicBezTo>
                <a:cubicBezTo>
                  <a:pt x="598" y="530"/>
                  <a:pt x="597" y="529"/>
                  <a:pt x="596" y="529"/>
                </a:cubicBezTo>
                <a:cubicBezTo>
                  <a:pt x="595" y="529"/>
                  <a:pt x="595" y="529"/>
                  <a:pt x="594" y="528"/>
                </a:cubicBezTo>
                <a:cubicBezTo>
                  <a:pt x="593" y="528"/>
                  <a:pt x="592" y="527"/>
                  <a:pt x="591" y="527"/>
                </a:cubicBezTo>
                <a:cubicBezTo>
                  <a:pt x="590" y="526"/>
                  <a:pt x="588" y="526"/>
                  <a:pt x="587" y="525"/>
                </a:cubicBezTo>
                <a:cubicBezTo>
                  <a:pt x="587" y="525"/>
                  <a:pt x="586" y="525"/>
                  <a:pt x="585" y="524"/>
                </a:cubicBezTo>
                <a:cubicBezTo>
                  <a:pt x="585" y="524"/>
                  <a:pt x="584" y="523"/>
                  <a:pt x="583" y="523"/>
                </a:cubicBezTo>
                <a:cubicBezTo>
                  <a:pt x="582" y="522"/>
                  <a:pt x="581" y="522"/>
                  <a:pt x="581" y="522"/>
                </a:cubicBezTo>
                <a:cubicBezTo>
                  <a:pt x="579" y="520"/>
                  <a:pt x="577" y="519"/>
                  <a:pt x="574" y="518"/>
                </a:cubicBezTo>
                <a:cubicBezTo>
                  <a:pt x="573" y="519"/>
                  <a:pt x="572" y="520"/>
                  <a:pt x="570" y="522"/>
                </a:cubicBezTo>
                <a:cubicBezTo>
                  <a:pt x="569" y="524"/>
                  <a:pt x="567" y="525"/>
                  <a:pt x="565" y="526"/>
                </a:cubicBezTo>
                <a:cubicBezTo>
                  <a:pt x="565" y="526"/>
                  <a:pt x="565" y="526"/>
                  <a:pt x="565" y="526"/>
                </a:cubicBezTo>
                <a:cubicBezTo>
                  <a:pt x="564" y="527"/>
                  <a:pt x="562" y="528"/>
                  <a:pt x="560" y="529"/>
                </a:cubicBezTo>
                <a:cubicBezTo>
                  <a:pt x="560" y="529"/>
                  <a:pt x="560" y="529"/>
                  <a:pt x="560" y="530"/>
                </a:cubicBezTo>
                <a:cubicBezTo>
                  <a:pt x="558" y="531"/>
                  <a:pt x="557" y="532"/>
                  <a:pt x="556" y="533"/>
                </a:cubicBezTo>
                <a:cubicBezTo>
                  <a:pt x="555" y="533"/>
                  <a:pt x="555" y="533"/>
                  <a:pt x="555" y="533"/>
                </a:cubicBezTo>
                <a:cubicBezTo>
                  <a:pt x="553" y="534"/>
                  <a:pt x="552" y="535"/>
                  <a:pt x="550" y="536"/>
                </a:cubicBezTo>
                <a:cubicBezTo>
                  <a:pt x="550" y="536"/>
                  <a:pt x="549" y="536"/>
                  <a:pt x="549" y="537"/>
                </a:cubicBezTo>
                <a:cubicBezTo>
                  <a:pt x="548" y="537"/>
                  <a:pt x="546" y="538"/>
                  <a:pt x="545" y="539"/>
                </a:cubicBezTo>
                <a:cubicBezTo>
                  <a:pt x="544" y="539"/>
                  <a:pt x="544" y="540"/>
                  <a:pt x="543" y="540"/>
                </a:cubicBezTo>
                <a:cubicBezTo>
                  <a:pt x="542" y="541"/>
                  <a:pt x="541" y="541"/>
                  <a:pt x="539" y="542"/>
                </a:cubicBezTo>
                <a:cubicBezTo>
                  <a:pt x="538" y="542"/>
                  <a:pt x="538" y="542"/>
                  <a:pt x="537" y="543"/>
                </a:cubicBezTo>
                <a:cubicBezTo>
                  <a:pt x="536" y="543"/>
                  <a:pt x="535" y="544"/>
                  <a:pt x="533" y="544"/>
                </a:cubicBezTo>
                <a:cubicBezTo>
                  <a:pt x="533" y="544"/>
                  <a:pt x="532" y="545"/>
                  <a:pt x="531" y="545"/>
                </a:cubicBezTo>
                <a:cubicBezTo>
                  <a:pt x="530" y="545"/>
                  <a:pt x="529" y="546"/>
                  <a:pt x="527" y="547"/>
                </a:cubicBezTo>
                <a:cubicBezTo>
                  <a:pt x="527" y="547"/>
                  <a:pt x="526" y="547"/>
                  <a:pt x="525" y="547"/>
                </a:cubicBezTo>
                <a:cubicBezTo>
                  <a:pt x="524" y="548"/>
                  <a:pt x="522" y="548"/>
                  <a:pt x="521" y="549"/>
                </a:cubicBezTo>
                <a:cubicBezTo>
                  <a:pt x="520" y="549"/>
                  <a:pt x="520" y="549"/>
                  <a:pt x="519" y="549"/>
                </a:cubicBezTo>
                <a:cubicBezTo>
                  <a:pt x="517" y="550"/>
                  <a:pt x="516" y="550"/>
                  <a:pt x="515" y="550"/>
                </a:cubicBezTo>
                <a:cubicBezTo>
                  <a:pt x="514" y="550"/>
                  <a:pt x="513" y="551"/>
                  <a:pt x="512" y="551"/>
                </a:cubicBezTo>
                <a:cubicBezTo>
                  <a:pt x="511" y="551"/>
                  <a:pt x="510" y="551"/>
                  <a:pt x="508" y="552"/>
                </a:cubicBezTo>
                <a:cubicBezTo>
                  <a:pt x="507" y="552"/>
                  <a:pt x="506" y="552"/>
                  <a:pt x="505" y="552"/>
                </a:cubicBezTo>
                <a:cubicBezTo>
                  <a:pt x="504" y="552"/>
                  <a:pt x="503" y="552"/>
                  <a:pt x="502" y="553"/>
                </a:cubicBezTo>
                <a:cubicBezTo>
                  <a:pt x="501" y="553"/>
                  <a:pt x="500" y="553"/>
                  <a:pt x="499" y="553"/>
                </a:cubicBezTo>
                <a:cubicBezTo>
                  <a:pt x="498" y="553"/>
                  <a:pt x="497" y="553"/>
                  <a:pt x="495" y="553"/>
                </a:cubicBezTo>
                <a:cubicBezTo>
                  <a:pt x="494" y="554"/>
                  <a:pt x="493" y="554"/>
                  <a:pt x="491" y="554"/>
                </a:cubicBezTo>
                <a:cubicBezTo>
                  <a:pt x="490" y="554"/>
                  <a:pt x="490" y="554"/>
                  <a:pt x="488" y="554"/>
                </a:cubicBezTo>
                <a:cubicBezTo>
                  <a:pt x="486" y="554"/>
                  <a:pt x="484" y="555"/>
                  <a:pt x="482" y="555"/>
                </a:cubicBezTo>
                <a:cubicBezTo>
                  <a:pt x="479" y="555"/>
                  <a:pt x="477" y="554"/>
                  <a:pt x="475" y="554"/>
                </a:cubicBezTo>
                <a:cubicBezTo>
                  <a:pt x="474" y="554"/>
                  <a:pt x="473" y="554"/>
                  <a:pt x="472" y="554"/>
                </a:cubicBezTo>
                <a:cubicBezTo>
                  <a:pt x="471" y="554"/>
                  <a:pt x="470" y="553"/>
                  <a:pt x="468" y="553"/>
                </a:cubicBezTo>
                <a:cubicBezTo>
                  <a:pt x="467" y="553"/>
                  <a:pt x="466" y="553"/>
                  <a:pt x="465" y="553"/>
                </a:cubicBezTo>
                <a:cubicBezTo>
                  <a:pt x="464" y="553"/>
                  <a:pt x="463" y="553"/>
                  <a:pt x="462" y="553"/>
                </a:cubicBezTo>
                <a:cubicBezTo>
                  <a:pt x="460" y="552"/>
                  <a:pt x="459" y="552"/>
                  <a:pt x="457" y="552"/>
                </a:cubicBezTo>
                <a:cubicBezTo>
                  <a:pt x="456" y="552"/>
                  <a:pt x="456" y="552"/>
                  <a:pt x="455" y="551"/>
                </a:cubicBezTo>
                <a:cubicBezTo>
                  <a:pt x="454" y="551"/>
                  <a:pt x="452" y="551"/>
                  <a:pt x="450" y="551"/>
                </a:cubicBezTo>
                <a:cubicBezTo>
                  <a:pt x="450" y="550"/>
                  <a:pt x="449" y="550"/>
                  <a:pt x="448" y="550"/>
                </a:cubicBezTo>
                <a:cubicBezTo>
                  <a:pt x="447" y="550"/>
                  <a:pt x="445" y="549"/>
                  <a:pt x="443" y="549"/>
                </a:cubicBezTo>
                <a:cubicBezTo>
                  <a:pt x="443" y="549"/>
                  <a:pt x="442" y="549"/>
                  <a:pt x="442" y="548"/>
                </a:cubicBezTo>
                <a:cubicBezTo>
                  <a:pt x="440" y="548"/>
                  <a:pt x="438" y="547"/>
                  <a:pt x="437" y="547"/>
                </a:cubicBezTo>
                <a:cubicBezTo>
                  <a:pt x="436" y="547"/>
                  <a:pt x="436" y="547"/>
                  <a:pt x="436" y="547"/>
                </a:cubicBezTo>
                <a:cubicBezTo>
                  <a:pt x="434" y="545"/>
                  <a:pt x="432" y="545"/>
                  <a:pt x="430" y="544"/>
                </a:cubicBezTo>
                <a:cubicBezTo>
                  <a:pt x="430" y="544"/>
                  <a:pt x="430" y="544"/>
                  <a:pt x="429" y="544"/>
                </a:cubicBezTo>
                <a:cubicBezTo>
                  <a:pt x="428" y="543"/>
                  <a:pt x="426" y="542"/>
                  <a:pt x="424" y="542"/>
                </a:cubicBezTo>
                <a:cubicBezTo>
                  <a:pt x="424" y="542"/>
                  <a:pt x="424" y="541"/>
                  <a:pt x="423" y="541"/>
                </a:cubicBezTo>
                <a:cubicBezTo>
                  <a:pt x="422" y="541"/>
                  <a:pt x="420" y="540"/>
                  <a:pt x="418" y="539"/>
                </a:cubicBezTo>
                <a:cubicBezTo>
                  <a:pt x="416" y="537"/>
                  <a:pt x="414" y="536"/>
                  <a:pt x="413" y="535"/>
                </a:cubicBezTo>
                <a:cubicBezTo>
                  <a:pt x="413" y="535"/>
                  <a:pt x="413" y="535"/>
                  <a:pt x="412" y="535"/>
                </a:cubicBezTo>
                <a:cubicBezTo>
                  <a:pt x="411" y="534"/>
                  <a:pt x="409" y="533"/>
                  <a:pt x="407" y="532"/>
                </a:cubicBezTo>
                <a:cubicBezTo>
                  <a:pt x="400" y="527"/>
                  <a:pt x="393" y="522"/>
                  <a:pt x="387" y="516"/>
                </a:cubicBezTo>
                <a:cubicBezTo>
                  <a:pt x="385" y="518"/>
                  <a:pt x="383" y="520"/>
                  <a:pt x="381" y="522"/>
                </a:cubicBezTo>
                <a:cubicBezTo>
                  <a:pt x="381" y="522"/>
                  <a:pt x="381" y="522"/>
                  <a:pt x="380" y="522"/>
                </a:cubicBezTo>
                <a:cubicBezTo>
                  <a:pt x="379" y="525"/>
                  <a:pt x="377" y="527"/>
                  <a:pt x="374" y="529"/>
                </a:cubicBezTo>
                <a:cubicBezTo>
                  <a:pt x="374" y="529"/>
                  <a:pt x="374" y="529"/>
                  <a:pt x="374" y="529"/>
                </a:cubicBezTo>
                <a:cubicBezTo>
                  <a:pt x="369" y="534"/>
                  <a:pt x="363" y="539"/>
                  <a:pt x="357" y="543"/>
                </a:cubicBezTo>
                <a:cubicBezTo>
                  <a:pt x="356" y="544"/>
                  <a:pt x="356" y="544"/>
                  <a:pt x="356" y="544"/>
                </a:cubicBezTo>
                <a:cubicBezTo>
                  <a:pt x="354" y="545"/>
                  <a:pt x="352" y="547"/>
                  <a:pt x="350" y="548"/>
                </a:cubicBezTo>
                <a:cubicBezTo>
                  <a:pt x="349" y="549"/>
                  <a:pt x="348" y="549"/>
                  <a:pt x="348" y="550"/>
                </a:cubicBezTo>
                <a:cubicBezTo>
                  <a:pt x="346" y="551"/>
                  <a:pt x="344" y="551"/>
                  <a:pt x="343" y="552"/>
                </a:cubicBezTo>
                <a:cubicBezTo>
                  <a:pt x="342" y="553"/>
                  <a:pt x="341" y="553"/>
                  <a:pt x="340" y="554"/>
                </a:cubicBezTo>
                <a:cubicBezTo>
                  <a:pt x="338" y="555"/>
                  <a:pt x="337" y="556"/>
                  <a:pt x="336" y="556"/>
                </a:cubicBezTo>
                <a:cubicBezTo>
                  <a:pt x="335" y="557"/>
                  <a:pt x="333" y="558"/>
                  <a:pt x="332" y="558"/>
                </a:cubicBezTo>
                <a:cubicBezTo>
                  <a:pt x="331" y="559"/>
                  <a:pt x="330" y="559"/>
                  <a:pt x="329" y="560"/>
                </a:cubicBezTo>
                <a:cubicBezTo>
                  <a:pt x="327" y="560"/>
                  <a:pt x="326" y="562"/>
                  <a:pt x="324" y="562"/>
                </a:cubicBezTo>
                <a:cubicBezTo>
                  <a:pt x="323" y="563"/>
                  <a:pt x="322" y="563"/>
                  <a:pt x="321" y="563"/>
                </a:cubicBezTo>
                <a:cubicBezTo>
                  <a:pt x="319" y="564"/>
                  <a:pt x="318" y="565"/>
                  <a:pt x="315" y="565"/>
                </a:cubicBezTo>
                <a:cubicBezTo>
                  <a:pt x="315" y="566"/>
                  <a:pt x="314" y="566"/>
                  <a:pt x="313" y="566"/>
                </a:cubicBezTo>
                <a:cubicBezTo>
                  <a:pt x="312" y="567"/>
                  <a:pt x="309" y="567"/>
                  <a:pt x="307" y="568"/>
                </a:cubicBezTo>
                <a:cubicBezTo>
                  <a:pt x="307" y="568"/>
                  <a:pt x="306" y="568"/>
                  <a:pt x="306" y="568"/>
                </a:cubicBezTo>
                <a:cubicBezTo>
                  <a:pt x="304" y="570"/>
                  <a:pt x="301" y="570"/>
                  <a:pt x="299" y="571"/>
                </a:cubicBezTo>
                <a:cubicBezTo>
                  <a:pt x="299" y="571"/>
                  <a:pt x="299" y="571"/>
                  <a:pt x="298" y="571"/>
                </a:cubicBezTo>
                <a:cubicBezTo>
                  <a:pt x="295" y="572"/>
                  <a:pt x="293" y="572"/>
                  <a:pt x="291" y="572"/>
                </a:cubicBezTo>
                <a:cubicBezTo>
                  <a:pt x="291" y="573"/>
                  <a:pt x="290" y="573"/>
                  <a:pt x="290" y="573"/>
                </a:cubicBezTo>
                <a:cubicBezTo>
                  <a:pt x="287" y="573"/>
                  <a:pt x="285" y="574"/>
                  <a:pt x="282" y="574"/>
                </a:cubicBezTo>
                <a:cubicBezTo>
                  <a:pt x="282" y="574"/>
                  <a:pt x="282" y="574"/>
                  <a:pt x="281" y="574"/>
                </a:cubicBezTo>
                <a:cubicBezTo>
                  <a:pt x="278" y="575"/>
                  <a:pt x="276" y="575"/>
                  <a:pt x="273" y="575"/>
                </a:cubicBezTo>
                <a:cubicBezTo>
                  <a:pt x="273" y="575"/>
                  <a:pt x="272" y="575"/>
                  <a:pt x="272" y="575"/>
                </a:cubicBezTo>
                <a:cubicBezTo>
                  <a:pt x="269" y="575"/>
                  <a:pt x="267" y="576"/>
                  <a:pt x="264" y="576"/>
                </a:cubicBezTo>
                <a:cubicBezTo>
                  <a:pt x="264" y="576"/>
                  <a:pt x="264" y="576"/>
                  <a:pt x="263" y="576"/>
                </a:cubicBezTo>
                <a:cubicBezTo>
                  <a:pt x="261" y="576"/>
                  <a:pt x="258" y="576"/>
                  <a:pt x="255" y="576"/>
                </a:cubicBezTo>
                <a:cubicBezTo>
                  <a:pt x="252" y="576"/>
                  <a:pt x="250" y="576"/>
                  <a:pt x="247" y="576"/>
                </a:cubicBezTo>
                <a:cubicBezTo>
                  <a:pt x="247" y="576"/>
                  <a:pt x="246" y="576"/>
                  <a:pt x="245" y="576"/>
                </a:cubicBezTo>
                <a:cubicBezTo>
                  <a:pt x="243" y="576"/>
                  <a:pt x="240" y="575"/>
                  <a:pt x="237" y="575"/>
                </a:cubicBezTo>
                <a:cubicBezTo>
                  <a:pt x="237" y="575"/>
                  <a:pt x="237" y="575"/>
                  <a:pt x="236" y="575"/>
                </a:cubicBezTo>
                <a:cubicBezTo>
                  <a:pt x="234" y="575"/>
                  <a:pt x="232" y="575"/>
                  <a:pt x="229" y="574"/>
                </a:cubicBezTo>
                <a:cubicBezTo>
                  <a:pt x="229" y="574"/>
                  <a:pt x="228" y="574"/>
                  <a:pt x="228" y="574"/>
                </a:cubicBezTo>
                <a:cubicBezTo>
                  <a:pt x="226" y="574"/>
                  <a:pt x="223" y="573"/>
                  <a:pt x="221" y="573"/>
                </a:cubicBezTo>
                <a:cubicBezTo>
                  <a:pt x="220" y="573"/>
                  <a:pt x="220" y="573"/>
                  <a:pt x="219" y="572"/>
                </a:cubicBezTo>
                <a:cubicBezTo>
                  <a:pt x="216" y="572"/>
                  <a:pt x="214" y="572"/>
                  <a:pt x="212" y="571"/>
                </a:cubicBezTo>
                <a:cubicBezTo>
                  <a:pt x="209" y="570"/>
                  <a:pt x="207" y="570"/>
                  <a:pt x="204" y="568"/>
                </a:cubicBezTo>
                <a:cubicBezTo>
                  <a:pt x="204" y="568"/>
                  <a:pt x="204" y="568"/>
                  <a:pt x="203" y="568"/>
                </a:cubicBezTo>
                <a:cubicBezTo>
                  <a:pt x="201" y="567"/>
                  <a:pt x="198" y="567"/>
                  <a:pt x="196" y="566"/>
                </a:cubicBezTo>
                <a:cubicBezTo>
                  <a:pt x="195" y="566"/>
                  <a:pt x="195" y="565"/>
                  <a:pt x="195" y="565"/>
                </a:cubicBezTo>
                <a:cubicBezTo>
                  <a:pt x="193" y="565"/>
                  <a:pt x="191" y="564"/>
                  <a:pt x="189" y="563"/>
                </a:cubicBezTo>
                <a:cubicBezTo>
                  <a:pt x="189" y="563"/>
                  <a:pt x="188" y="563"/>
                  <a:pt x="187" y="563"/>
                </a:cubicBezTo>
                <a:cubicBezTo>
                  <a:pt x="185" y="562"/>
                  <a:pt x="183" y="560"/>
                  <a:pt x="181" y="559"/>
                </a:cubicBezTo>
                <a:cubicBezTo>
                  <a:pt x="180" y="559"/>
                  <a:pt x="180" y="559"/>
                  <a:pt x="179" y="559"/>
                </a:cubicBezTo>
                <a:cubicBezTo>
                  <a:pt x="177" y="558"/>
                  <a:pt x="175" y="557"/>
                  <a:pt x="173" y="556"/>
                </a:cubicBezTo>
                <a:cubicBezTo>
                  <a:pt x="173" y="556"/>
                  <a:pt x="173" y="555"/>
                  <a:pt x="172" y="555"/>
                </a:cubicBezTo>
                <a:cubicBezTo>
                  <a:pt x="170" y="554"/>
                  <a:pt x="168" y="553"/>
                  <a:pt x="166" y="552"/>
                </a:cubicBezTo>
                <a:cubicBezTo>
                  <a:pt x="166" y="551"/>
                  <a:pt x="165" y="551"/>
                  <a:pt x="164" y="551"/>
                </a:cubicBezTo>
                <a:cubicBezTo>
                  <a:pt x="163" y="549"/>
                  <a:pt x="161" y="548"/>
                  <a:pt x="159" y="547"/>
                </a:cubicBezTo>
                <a:cubicBezTo>
                  <a:pt x="158" y="547"/>
                  <a:pt x="158" y="546"/>
                  <a:pt x="157" y="546"/>
                </a:cubicBezTo>
                <a:cubicBezTo>
                  <a:pt x="156" y="545"/>
                  <a:pt x="154" y="544"/>
                  <a:pt x="152" y="543"/>
                </a:cubicBezTo>
                <a:cubicBezTo>
                  <a:pt x="152" y="542"/>
                  <a:pt x="151" y="542"/>
                  <a:pt x="151" y="541"/>
                </a:cubicBezTo>
                <a:cubicBezTo>
                  <a:pt x="149" y="540"/>
                  <a:pt x="147" y="539"/>
                  <a:pt x="146" y="537"/>
                </a:cubicBezTo>
                <a:cubicBezTo>
                  <a:pt x="145" y="537"/>
                  <a:pt x="144" y="536"/>
                  <a:pt x="144" y="536"/>
                </a:cubicBezTo>
                <a:cubicBezTo>
                  <a:pt x="142" y="535"/>
                  <a:pt x="141" y="533"/>
                  <a:pt x="140" y="532"/>
                </a:cubicBezTo>
                <a:cubicBezTo>
                  <a:pt x="139" y="532"/>
                  <a:pt x="139" y="532"/>
                  <a:pt x="139" y="531"/>
                </a:cubicBezTo>
                <a:cubicBezTo>
                  <a:pt x="137" y="529"/>
                  <a:pt x="135" y="528"/>
                  <a:pt x="134" y="526"/>
                </a:cubicBezTo>
                <a:cubicBezTo>
                  <a:pt x="133" y="526"/>
                  <a:pt x="132" y="525"/>
                  <a:pt x="132" y="525"/>
                </a:cubicBezTo>
                <a:cubicBezTo>
                  <a:pt x="130" y="523"/>
                  <a:pt x="129" y="521"/>
                  <a:pt x="127" y="520"/>
                </a:cubicBezTo>
                <a:cubicBezTo>
                  <a:pt x="127" y="519"/>
                  <a:pt x="126" y="519"/>
                  <a:pt x="126" y="518"/>
                </a:cubicBezTo>
                <a:cubicBezTo>
                  <a:pt x="125" y="517"/>
                  <a:pt x="123" y="515"/>
                  <a:pt x="122" y="514"/>
                </a:cubicBezTo>
                <a:cubicBezTo>
                  <a:pt x="122" y="514"/>
                  <a:pt x="121" y="513"/>
                  <a:pt x="121" y="513"/>
                </a:cubicBezTo>
                <a:cubicBezTo>
                  <a:pt x="119" y="511"/>
                  <a:pt x="118" y="509"/>
                  <a:pt x="116" y="507"/>
                </a:cubicBezTo>
                <a:cubicBezTo>
                  <a:pt x="116" y="507"/>
                  <a:pt x="116" y="506"/>
                  <a:pt x="115" y="505"/>
                </a:cubicBezTo>
                <a:cubicBezTo>
                  <a:pt x="114" y="504"/>
                  <a:pt x="113" y="503"/>
                  <a:pt x="112" y="501"/>
                </a:cubicBezTo>
                <a:cubicBezTo>
                  <a:pt x="112" y="501"/>
                  <a:pt x="112" y="500"/>
                  <a:pt x="111" y="499"/>
                </a:cubicBezTo>
                <a:cubicBezTo>
                  <a:pt x="109" y="499"/>
                  <a:pt x="107" y="498"/>
                  <a:pt x="105" y="497"/>
                </a:cubicBezTo>
                <a:cubicBezTo>
                  <a:pt x="104" y="497"/>
                  <a:pt x="103" y="497"/>
                  <a:pt x="102" y="496"/>
                </a:cubicBezTo>
                <a:cubicBezTo>
                  <a:pt x="101" y="496"/>
                  <a:pt x="99" y="495"/>
                  <a:pt x="98" y="495"/>
                </a:cubicBezTo>
                <a:cubicBezTo>
                  <a:pt x="97" y="495"/>
                  <a:pt x="96" y="494"/>
                  <a:pt x="96" y="494"/>
                </a:cubicBezTo>
                <a:cubicBezTo>
                  <a:pt x="94" y="493"/>
                  <a:pt x="92" y="492"/>
                  <a:pt x="91" y="492"/>
                </a:cubicBezTo>
                <a:cubicBezTo>
                  <a:pt x="90" y="491"/>
                  <a:pt x="90" y="491"/>
                  <a:pt x="89" y="491"/>
                </a:cubicBezTo>
                <a:cubicBezTo>
                  <a:pt x="87" y="490"/>
                  <a:pt x="86" y="489"/>
                  <a:pt x="84" y="488"/>
                </a:cubicBezTo>
                <a:cubicBezTo>
                  <a:pt x="84" y="488"/>
                  <a:pt x="83" y="488"/>
                  <a:pt x="83" y="488"/>
                </a:cubicBezTo>
                <a:cubicBezTo>
                  <a:pt x="80" y="487"/>
                  <a:pt x="78" y="486"/>
                  <a:pt x="77" y="484"/>
                </a:cubicBezTo>
                <a:cubicBezTo>
                  <a:pt x="76" y="484"/>
                  <a:pt x="75" y="483"/>
                  <a:pt x="75" y="483"/>
                </a:cubicBezTo>
                <a:cubicBezTo>
                  <a:pt x="73" y="482"/>
                  <a:pt x="72" y="481"/>
                  <a:pt x="71" y="480"/>
                </a:cubicBezTo>
                <a:cubicBezTo>
                  <a:pt x="70" y="480"/>
                  <a:pt x="69" y="480"/>
                  <a:pt x="69" y="479"/>
                </a:cubicBezTo>
                <a:cubicBezTo>
                  <a:pt x="67" y="478"/>
                  <a:pt x="66" y="477"/>
                  <a:pt x="65" y="476"/>
                </a:cubicBezTo>
                <a:cubicBezTo>
                  <a:pt x="64" y="476"/>
                  <a:pt x="63" y="475"/>
                  <a:pt x="63" y="475"/>
                </a:cubicBezTo>
                <a:cubicBezTo>
                  <a:pt x="61" y="474"/>
                  <a:pt x="60" y="473"/>
                  <a:pt x="59" y="472"/>
                </a:cubicBezTo>
                <a:cubicBezTo>
                  <a:pt x="58" y="472"/>
                  <a:pt x="58" y="471"/>
                  <a:pt x="57" y="471"/>
                </a:cubicBezTo>
                <a:cubicBezTo>
                  <a:pt x="55" y="469"/>
                  <a:pt x="54" y="468"/>
                  <a:pt x="52" y="466"/>
                </a:cubicBezTo>
                <a:cubicBezTo>
                  <a:pt x="51" y="466"/>
                  <a:pt x="51" y="465"/>
                  <a:pt x="51" y="465"/>
                </a:cubicBezTo>
                <a:cubicBezTo>
                  <a:pt x="49" y="464"/>
                  <a:pt x="48" y="462"/>
                  <a:pt x="47" y="461"/>
                </a:cubicBezTo>
                <a:cubicBezTo>
                  <a:pt x="46" y="461"/>
                  <a:pt x="46" y="460"/>
                  <a:pt x="45" y="460"/>
                </a:cubicBezTo>
                <a:cubicBezTo>
                  <a:pt x="44" y="459"/>
                  <a:pt x="43" y="458"/>
                  <a:pt x="42" y="456"/>
                </a:cubicBezTo>
                <a:cubicBezTo>
                  <a:pt x="41" y="456"/>
                  <a:pt x="41" y="455"/>
                  <a:pt x="40" y="454"/>
                </a:cubicBezTo>
                <a:cubicBezTo>
                  <a:pt x="39" y="453"/>
                  <a:pt x="38" y="452"/>
                  <a:pt x="37" y="451"/>
                </a:cubicBezTo>
                <a:cubicBezTo>
                  <a:pt x="36" y="450"/>
                  <a:pt x="36" y="450"/>
                  <a:pt x="36" y="449"/>
                </a:cubicBezTo>
                <a:cubicBezTo>
                  <a:pt x="34" y="448"/>
                  <a:pt x="33" y="446"/>
                  <a:pt x="32" y="444"/>
                </a:cubicBezTo>
                <a:cubicBezTo>
                  <a:pt x="32" y="444"/>
                  <a:pt x="32" y="444"/>
                  <a:pt x="31" y="444"/>
                </a:cubicBezTo>
                <a:cubicBezTo>
                  <a:pt x="30" y="442"/>
                  <a:pt x="28" y="440"/>
                  <a:pt x="27" y="438"/>
                </a:cubicBezTo>
                <a:cubicBezTo>
                  <a:pt x="27" y="437"/>
                  <a:pt x="26" y="437"/>
                  <a:pt x="26" y="436"/>
                </a:cubicBezTo>
                <a:cubicBezTo>
                  <a:pt x="25" y="435"/>
                  <a:pt x="24" y="434"/>
                  <a:pt x="23" y="432"/>
                </a:cubicBezTo>
                <a:cubicBezTo>
                  <a:pt x="23" y="431"/>
                  <a:pt x="22" y="431"/>
                  <a:pt x="22" y="430"/>
                </a:cubicBezTo>
                <a:cubicBezTo>
                  <a:pt x="21" y="429"/>
                  <a:pt x="20" y="427"/>
                  <a:pt x="20" y="426"/>
                </a:cubicBezTo>
                <a:cubicBezTo>
                  <a:pt x="19" y="426"/>
                  <a:pt x="19" y="424"/>
                  <a:pt x="19" y="424"/>
                </a:cubicBezTo>
                <a:cubicBezTo>
                  <a:pt x="18" y="422"/>
                  <a:pt x="17" y="421"/>
                  <a:pt x="16" y="419"/>
                </a:cubicBezTo>
                <a:cubicBezTo>
                  <a:pt x="16" y="419"/>
                  <a:pt x="15" y="418"/>
                  <a:pt x="15" y="418"/>
                </a:cubicBezTo>
                <a:cubicBezTo>
                  <a:pt x="14" y="415"/>
                  <a:pt x="13" y="413"/>
                  <a:pt x="12" y="411"/>
                </a:cubicBezTo>
                <a:cubicBezTo>
                  <a:pt x="12" y="411"/>
                  <a:pt x="12" y="410"/>
                  <a:pt x="12" y="410"/>
                </a:cubicBezTo>
                <a:cubicBezTo>
                  <a:pt x="11" y="408"/>
                  <a:pt x="11" y="406"/>
                  <a:pt x="10" y="405"/>
                </a:cubicBezTo>
                <a:cubicBezTo>
                  <a:pt x="10" y="404"/>
                  <a:pt x="9" y="403"/>
                  <a:pt x="9" y="403"/>
                </a:cubicBezTo>
                <a:cubicBezTo>
                  <a:pt x="8" y="401"/>
                  <a:pt x="8" y="399"/>
                  <a:pt x="7" y="398"/>
                </a:cubicBezTo>
                <a:cubicBezTo>
                  <a:pt x="7" y="397"/>
                  <a:pt x="7" y="397"/>
                  <a:pt x="7" y="396"/>
                </a:cubicBezTo>
                <a:cubicBezTo>
                  <a:pt x="6" y="394"/>
                  <a:pt x="6" y="392"/>
                  <a:pt x="5" y="391"/>
                </a:cubicBezTo>
                <a:cubicBezTo>
                  <a:pt x="5" y="390"/>
                  <a:pt x="5" y="389"/>
                  <a:pt x="5" y="389"/>
                </a:cubicBezTo>
                <a:cubicBezTo>
                  <a:pt x="4" y="386"/>
                  <a:pt x="4" y="384"/>
                  <a:pt x="3" y="382"/>
                </a:cubicBezTo>
                <a:cubicBezTo>
                  <a:pt x="3" y="381"/>
                  <a:pt x="3" y="381"/>
                  <a:pt x="3" y="381"/>
                </a:cubicBezTo>
                <a:cubicBezTo>
                  <a:pt x="3" y="378"/>
                  <a:pt x="2" y="377"/>
                  <a:pt x="2" y="375"/>
                </a:cubicBezTo>
                <a:cubicBezTo>
                  <a:pt x="1" y="374"/>
                  <a:pt x="1" y="373"/>
                  <a:pt x="1" y="372"/>
                </a:cubicBezTo>
                <a:cubicBezTo>
                  <a:pt x="1" y="370"/>
                  <a:pt x="1" y="369"/>
                  <a:pt x="1" y="367"/>
                </a:cubicBezTo>
                <a:cubicBezTo>
                  <a:pt x="1" y="367"/>
                  <a:pt x="0" y="366"/>
                  <a:pt x="0" y="365"/>
                </a:cubicBezTo>
                <a:cubicBezTo>
                  <a:pt x="0" y="363"/>
                  <a:pt x="0" y="361"/>
                  <a:pt x="0" y="360"/>
                </a:cubicBezTo>
                <a:cubicBezTo>
                  <a:pt x="0" y="359"/>
                  <a:pt x="0" y="358"/>
                  <a:pt x="0" y="358"/>
                </a:cubicBezTo>
                <a:cubicBezTo>
                  <a:pt x="0" y="355"/>
                  <a:pt x="0" y="352"/>
                  <a:pt x="0" y="350"/>
                </a:cubicBezTo>
                <a:cubicBezTo>
                  <a:pt x="0" y="271"/>
                  <a:pt x="58" y="206"/>
                  <a:pt x="135" y="195"/>
                </a:cubicBezTo>
                <a:cubicBezTo>
                  <a:pt x="135" y="190"/>
                  <a:pt x="135" y="184"/>
                  <a:pt x="135" y="177"/>
                </a:cubicBezTo>
                <a:cubicBezTo>
                  <a:pt x="135" y="79"/>
                  <a:pt x="215" y="0"/>
                  <a:pt x="314"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E2709C6E-9006-4B54-855C-A3A5C26EC152}"/>
              </a:ext>
            </a:extLst>
          </p:cNvPr>
          <p:cNvSpPr>
            <a:spLocks noEditPoints="1"/>
          </p:cNvSpPr>
          <p:nvPr/>
        </p:nvSpPr>
        <p:spPr bwMode="auto">
          <a:xfrm>
            <a:off x="4927573" y="5451814"/>
            <a:ext cx="586775" cy="385000"/>
          </a:xfrm>
          <a:custGeom>
            <a:avLst/>
            <a:gdLst>
              <a:gd name="T0" fmla="*/ 620 w 878"/>
              <a:gd name="T1" fmla="*/ 327 h 576"/>
              <a:gd name="T2" fmla="*/ 664 w 878"/>
              <a:gd name="T3" fmla="*/ 427 h 576"/>
              <a:gd name="T4" fmla="*/ 648 w 878"/>
              <a:gd name="T5" fmla="*/ 318 h 576"/>
              <a:gd name="T6" fmla="*/ 473 w 878"/>
              <a:gd name="T7" fmla="*/ 365 h 576"/>
              <a:gd name="T8" fmla="*/ 475 w 878"/>
              <a:gd name="T9" fmla="*/ 190 h 576"/>
              <a:gd name="T10" fmla="*/ 540 w 878"/>
              <a:gd name="T11" fmla="*/ 368 h 576"/>
              <a:gd name="T12" fmla="*/ 244 w 878"/>
              <a:gd name="T13" fmla="*/ 220 h 576"/>
              <a:gd name="T14" fmla="*/ 354 w 878"/>
              <a:gd name="T15" fmla="*/ 344 h 576"/>
              <a:gd name="T16" fmla="*/ 312 w 878"/>
              <a:gd name="T17" fmla="*/ 221 h 576"/>
              <a:gd name="T18" fmla="*/ 464 w 878"/>
              <a:gd name="T19" fmla="*/ 78 h 576"/>
              <a:gd name="T20" fmla="*/ 773 w 878"/>
              <a:gd name="T21" fmla="*/ 253 h 576"/>
              <a:gd name="T22" fmla="*/ 825 w 878"/>
              <a:gd name="T23" fmla="*/ 275 h 576"/>
              <a:gd name="T24" fmla="*/ 875 w 878"/>
              <a:gd name="T25" fmla="*/ 350 h 576"/>
              <a:gd name="T26" fmla="*/ 748 w 878"/>
              <a:gd name="T27" fmla="*/ 506 h 576"/>
              <a:gd name="T28" fmla="*/ 715 w 878"/>
              <a:gd name="T29" fmla="*/ 514 h 576"/>
              <a:gd name="T30" fmla="*/ 703 w 878"/>
              <a:gd name="T31" fmla="*/ 521 h 576"/>
              <a:gd name="T32" fmla="*/ 691 w 878"/>
              <a:gd name="T33" fmla="*/ 528 h 576"/>
              <a:gd name="T34" fmla="*/ 677 w 878"/>
              <a:gd name="T35" fmla="*/ 533 h 576"/>
              <a:gd name="T36" fmla="*/ 663 w 878"/>
              <a:gd name="T37" fmla="*/ 536 h 576"/>
              <a:gd name="T38" fmla="*/ 648 w 878"/>
              <a:gd name="T39" fmla="*/ 538 h 576"/>
              <a:gd name="T40" fmla="*/ 631 w 878"/>
              <a:gd name="T41" fmla="*/ 537 h 576"/>
              <a:gd name="T42" fmla="*/ 616 w 878"/>
              <a:gd name="T43" fmla="*/ 535 h 576"/>
              <a:gd name="T44" fmla="*/ 601 w 878"/>
              <a:gd name="T45" fmla="*/ 531 h 576"/>
              <a:gd name="T46" fmla="*/ 587 w 878"/>
              <a:gd name="T47" fmla="*/ 525 h 576"/>
              <a:gd name="T48" fmla="*/ 570 w 878"/>
              <a:gd name="T49" fmla="*/ 522 h 576"/>
              <a:gd name="T50" fmla="*/ 556 w 878"/>
              <a:gd name="T51" fmla="*/ 533 h 576"/>
              <a:gd name="T52" fmla="*/ 543 w 878"/>
              <a:gd name="T53" fmla="*/ 540 h 576"/>
              <a:gd name="T54" fmla="*/ 527 w 878"/>
              <a:gd name="T55" fmla="*/ 547 h 576"/>
              <a:gd name="T56" fmla="*/ 512 w 878"/>
              <a:gd name="T57" fmla="*/ 551 h 576"/>
              <a:gd name="T58" fmla="*/ 495 w 878"/>
              <a:gd name="T59" fmla="*/ 553 h 576"/>
              <a:gd name="T60" fmla="*/ 472 w 878"/>
              <a:gd name="T61" fmla="*/ 554 h 576"/>
              <a:gd name="T62" fmla="*/ 455 w 878"/>
              <a:gd name="T63" fmla="*/ 551 h 576"/>
              <a:gd name="T64" fmla="*/ 437 w 878"/>
              <a:gd name="T65" fmla="*/ 547 h 576"/>
              <a:gd name="T66" fmla="*/ 423 w 878"/>
              <a:gd name="T67" fmla="*/ 541 h 576"/>
              <a:gd name="T68" fmla="*/ 387 w 878"/>
              <a:gd name="T69" fmla="*/ 516 h 576"/>
              <a:gd name="T70" fmla="*/ 357 w 878"/>
              <a:gd name="T71" fmla="*/ 543 h 576"/>
              <a:gd name="T72" fmla="*/ 340 w 878"/>
              <a:gd name="T73" fmla="*/ 554 h 576"/>
              <a:gd name="T74" fmla="*/ 321 w 878"/>
              <a:gd name="T75" fmla="*/ 563 h 576"/>
              <a:gd name="T76" fmla="*/ 299 w 878"/>
              <a:gd name="T77" fmla="*/ 571 h 576"/>
              <a:gd name="T78" fmla="*/ 281 w 878"/>
              <a:gd name="T79" fmla="*/ 574 h 576"/>
              <a:gd name="T80" fmla="*/ 255 w 878"/>
              <a:gd name="T81" fmla="*/ 576 h 576"/>
              <a:gd name="T82" fmla="*/ 229 w 878"/>
              <a:gd name="T83" fmla="*/ 574 h 576"/>
              <a:gd name="T84" fmla="*/ 204 w 878"/>
              <a:gd name="T85" fmla="*/ 568 h 576"/>
              <a:gd name="T86" fmla="*/ 187 w 878"/>
              <a:gd name="T87" fmla="*/ 563 h 576"/>
              <a:gd name="T88" fmla="*/ 166 w 878"/>
              <a:gd name="T89" fmla="*/ 552 h 576"/>
              <a:gd name="T90" fmla="*/ 151 w 878"/>
              <a:gd name="T91" fmla="*/ 541 h 576"/>
              <a:gd name="T92" fmla="*/ 134 w 878"/>
              <a:gd name="T93" fmla="*/ 526 h 576"/>
              <a:gd name="T94" fmla="*/ 121 w 878"/>
              <a:gd name="T95" fmla="*/ 513 h 576"/>
              <a:gd name="T96" fmla="*/ 105 w 878"/>
              <a:gd name="T97" fmla="*/ 497 h 576"/>
              <a:gd name="T98" fmla="*/ 89 w 878"/>
              <a:gd name="T99" fmla="*/ 491 h 576"/>
              <a:gd name="T100" fmla="*/ 71 w 878"/>
              <a:gd name="T101" fmla="*/ 480 h 576"/>
              <a:gd name="T102" fmla="*/ 57 w 878"/>
              <a:gd name="T103" fmla="*/ 471 h 576"/>
              <a:gd name="T104" fmla="*/ 42 w 878"/>
              <a:gd name="T105" fmla="*/ 456 h 576"/>
              <a:gd name="T106" fmla="*/ 31 w 878"/>
              <a:gd name="T107" fmla="*/ 444 h 576"/>
              <a:gd name="T108" fmla="*/ 20 w 878"/>
              <a:gd name="T109" fmla="*/ 426 h 576"/>
              <a:gd name="T110" fmla="*/ 12 w 878"/>
              <a:gd name="T111" fmla="*/ 410 h 576"/>
              <a:gd name="T112" fmla="*/ 5 w 878"/>
              <a:gd name="T113" fmla="*/ 391 h 576"/>
              <a:gd name="T114" fmla="*/ 1 w 878"/>
              <a:gd name="T115" fmla="*/ 372 h 576"/>
              <a:gd name="T116" fmla="*/ 0 w 878"/>
              <a:gd name="T117" fmla="*/ 35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8" h="576">
                <a:moveTo>
                  <a:pt x="619" y="310"/>
                </a:moveTo>
                <a:cubicBezTo>
                  <a:pt x="612" y="310"/>
                  <a:pt x="605" y="312"/>
                  <a:pt x="600" y="315"/>
                </a:cubicBezTo>
                <a:cubicBezTo>
                  <a:pt x="594" y="319"/>
                  <a:pt x="589" y="323"/>
                  <a:pt x="587" y="329"/>
                </a:cubicBezTo>
                <a:cubicBezTo>
                  <a:pt x="587" y="329"/>
                  <a:pt x="587" y="329"/>
                  <a:pt x="601" y="340"/>
                </a:cubicBezTo>
                <a:cubicBezTo>
                  <a:pt x="605" y="331"/>
                  <a:pt x="612" y="327"/>
                  <a:pt x="620" y="327"/>
                </a:cubicBezTo>
                <a:cubicBezTo>
                  <a:pt x="631" y="327"/>
                  <a:pt x="636" y="331"/>
                  <a:pt x="636" y="340"/>
                </a:cubicBezTo>
                <a:cubicBezTo>
                  <a:pt x="636" y="348"/>
                  <a:pt x="632" y="357"/>
                  <a:pt x="625" y="367"/>
                </a:cubicBezTo>
                <a:cubicBezTo>
                  <a:pt x="625" y="367"/>
                  <a:pt x="625" y="367"/>
                  <a:pt x="588" y="421"/>
                </a:cubicBezTo>
                <a:cubicBezTo>
                  <a:pt x="588" y="421"/>
                  <a:pt x="588" y="421"/>
                  <a:pt x="588" y="427"/>
                </a:cubicBezTo>
                <a:cubicBezTo>
                  <a:pt x="588" y="427"/>
                  <a:pt x="588" y="427"/>
                  <a:pt x="664" y="427"/>
                </a:cubicBezTo>
                <a:cubicBezTo>
                  <a:pt x="664" y="427"/>
                  <a:pt x="664" y="427"/>
                  <a:pt x="664" y="409"/>
                </a:cubicBezTo>
                <a:cubicBezTo>
                  <a:pt x="664" y="409"/>
                  <a:pt x="664" y="409"/>
                  <a:pt x="621" y="409"/>
                </a:cubicBezTo>
                <a:cubicBezTo>
                  <a:pt x="621" y="409"/>
                  <a:pt x="621" y="409"/>
                  <a:pt x="644" y="373"/>
                </a:cubicBezTo>
                <a:cubicBezTo>
                  <a:pt x="653" y="360"/>
                  <a:pt x="657" y="349"/>
                  <a:pt x="657" y="340"/>
                </a:cubicBezTo>
                <a:cubicBezTo>
                  <a:pt x="657" y="331"/>
                  <a:pt x="654" y="323"/>
                  <a:pt x="648" y="318"/>
                </a:cubicBezTo>
                <a:cubicBezTo>
                  <a:pt x="641" y="313"/>
                  <a:pt x="631" y="310"/>
                  <a:pt x="619" y="310"/>
                </a:cubicBezTo>
                <a:close/>
                <a:moveTo>
                  <a:pt x="475" y="222"/>
                </a:moveTo>
                <a:cubicBezTo>
                  <a:pt x="510" y="222"/>
                  <a:pt x="527" y="245"/>
                  <a:pt x="527" y="292"/>
                </a:cubicBezTo>
                <a:cubicBezTo>
                  <a:pt x="527" y="316"/>
                  <a:pt x="523" y="334"/>
                  <a:pt x="513" y="346"/>
                </a:cubicBezTo>
                <a:cubicBezTo>
                  <a:pt x="504" y="359"/>
                  <a:pt x="490" y="365"/>
                  <a:pt x="473" y="365"/>
                </a:cubicBezTo>
                <a:cubicBezTo>
                  <a:pt x="458" y="365"/>
                  <a:pt x="446" y="359"/>
                  <a:pt x="438" y="346"/>
                </a:cubicBezTo>
                <a:cubicBezTo>
                  <a:pt x="431" y="333"/>
                  <a:pt x="426" y="315"/>
                  <a:pt x="426" y="292"/>
                </a:cubicBezTo>
                <a:cubicBezTo>
                  <a:pt x="426" y="271"/>
                  <a:pt x="431" y="253"/>
                  <a:pt x="439" y="241"/>
                </a:cubicBezTo>
                <a:cubicBezTo>
                  <a:pt x="447" y="228"/>
                  <a:pt x="459" y="222"/>
                  <a:pt x="475" y="222"/>
                </a:cubicBezTo>
                <a:close/>
                <a:moveTo>
                  <a:pt x="475" y="190"/>
                </a:moveTo>
                <a:cubicBezTo>
                  <a:pt x="449" y="190"/>
                  <a:pt x="428" y="199"/>
                  <a:pt x="412" y="219"/>
                </a:cubicBezTo>
                <a:cubicBezTo>
                  <a:pt x="397" y="239"/>
                  <a:pt x="389" y="263"/>
                  <a:pt x="389" y="291"/>
                </a:cubicBezTo>
                <a:cubicBezTo>
                  <a:pt x="389" y="324"/>
                  <a:pt x="396" y="349"/>
                  <a:pt x="411" y="368"/>
                </a:cubicBezTo>
                <a:cubicBezTo>
                  <a:pt x="425" y="387"/>
                  <a:pt x="446" y="396"/>
                  <a:pt x="473" y="396"/>
                </a:cubicBezTo>
                <a:cubicBezTo>
                  <a:pt x="502" y="396"/>
                  <a:pt x="524" y="387"/>
                  <a:pt x="540" y="368"/>
                </a:cubicBezTo>
                <a:cubicBezTo>
                  <a:pt x="556" y="349"/>
                  <a:pt x="564" y="324"/>
                  <a:pt x="564" y="291"/>
                </a:cubicBezTo>
                <a:cubicBezTo>
                  <a:pt x="564" y="259"/>
                  <a:pt x="556" y="234"/>
                  <a:pt x="541" y="216"/>
                </a:cubicBezTo>
                <a:cubicBezTo>
                  <a:pt x="526" y="199"/>
                  <a:pt x="504" y="190"/>
                  <a:pt x="475" y="190"/>
                </a:cubicBezTo>
                <a:close/>
                <a:moveTo>
                  <a:pt x="310" y="190"/>
                </a:moveTo>
                <a:cubicBezTo>
                  <a:pt x="283" y="190"/>
                  <a:pt x="261" y="200"/>
                  <a:pt x="244" y="220"/>
                </a:cubicBezTo>
                <a:cubicBezTo>
                  <a:pt x="227" y="239"/>
                  <a:pt x="219" y="264"/>
                  <a:pt x="219" y="294"/>
                </a:cubicBezTo>
                <a:cubicBezTo>
                  <a:pt x="219" y="325"/>
                  <a:pt x="227" y="350"/>
                  <a:pt x="242" y="369"/>
                </a:cubicBezTo>
                <a:cubicBezTo>
                  <a:pt x="257" y="387"/>
                  <a:pt x="279" y="396"/>
                  <a:pt x="307" y="396"/>
                </a:cubicBezTo>
                <a:cubicBezTo>
                  <a:pt x="335" y="396"/>
                  <a:pt x="356" y="388"/>
                  <a:pt x="370" y="373"/>
                </a:cubicBezTo>
                <a:cubicBezTo>
                  <a:pt x="370" y="373"/>
                  <a:pt x="370" y="373"/>
                  <a:pt x="354" y="344"/>
                </a:cubicBezTo>
                <a:cubicBezTo>
                  <a:pt x="343" y="358"/>
                  <a:pt x="328" y="364"/>
                  <a:pt x="310" y="364"/>
                </a:cubicBezTo>
                <a:cubicBezTo>
                  <a:pt x="293" y="364"/>
                  <a:pt x="280" y="358"/>
                  <a:pt x="271" y="346"/>
                </a:cubicBezTo>
                <a:cubicBezTo>
                  <a:pt x="260" y="333"/>
                  <a:pt x="256" y="316"/>
                  <a:pt x="256" y="295"/>
                </a:cubicBezTo>
                <a:cubicBezTo>
                  <a:pt x="256" y="274"/>
                  <a:pt x="261" y="256"/>
                  <a:pt x="272" y="242"/>
                </a:cubicBezTo>
                <a:cubicBezTo>
                  <a:pt x="282" y="228"/>
                  <a:pt x="296" y="221"/>
                  <a:pt x="312" y="221"/>
                </a:cubicBezTo>
                <a:cubicBezTo>
                  <a:pt x="330" y="221"/>
                  <a:pt x="342" y="225"/>
                  <a:pt x="350" y="233"/>
                </a:cubicBezTo>
                <a:cubicBezTo>
                  <a:pt x="350" y="233"/>
                  <a:pt x="350" y="233"/>
                  <a:pt x="365" y="204"/>
                </a:cubicBezTo>
                <a:cubicBezTo>
                  <a:pt x="352" y="194"/>
                  <a:pt x="333" y="190"/>
                  <a:pt x="310" y="190"/>
                </a:cubicBezTo>
                <a:close/>
                <a:moveTo>
                  <a:pt x="314" y="0"/>
                </a:moveTo>
                <a:cubicBezTo>
                  <a:pt x="377" y="0"/>
                  <a:pt x="431" y="31"/>
                  <a:pt x="464" y="78"/>
                </a:cubicBezTo>
                <a:cubicBezTo>
                  <a:pt x="484" y="65"/>
                  <a:pt x="508" y="58"/>
                  <a:pt x="534" y="58"/>
                </a:cubicBezTo>
                <a:cubicBezTo>
                  <a:pt x="606" y="58"/>
                  <a:pt x="664" y="116"/>
                  <a:pt x="665" y="187"/>
                </a:cubicBezTo>
                <a:cubicBezTo>
                  <a:pt x="666" y="187"/>
                  <a:pt x="666" y="187"/>
                  <a:pt x="666" y="187"/>
                </a:cubicBezTo>
                <a:cubicBezTo>
                  <a:pt x="667" y="187"/>
                  <a:pt x="669" y="187"/>
                  <a:pt x="671" y="187"/>
                </a:cubicBezTo>
                <a:cubicBezTo>
                  <a:pt x="715" y="188"/>
                  <a:pt x="754" y="215"/>
                  <a:pt x="773" y="253"/>
                </a:cubicBezTo>
                <a:cubicBezTo>
                  <a:pt x="784" y="255"/>
                  <a:pt x="794" y="258"/>
                  <a:pt x="805" y="263"/>
                </a:cubicBezTo>
                <a:cubicBezTo>
                  <a:pt x="805" y="263"/>
                  <a:pt x="805" y="263"/>
                  <a:pt x="805" y="263"/>
                </a:cubicBezTo>
                <a:cubicBezTo>
                  <a:pt x="808" y="264"/>
                  <a:pt x="811" y="266"/>
                  <a:pt x="814" y="268"/>
                </a:cubicBezTo>
                <a:cubicBezTo>
                  <a:pt x="814" y="268"/>
                  <a:pt x="815" y="268"/>
                  <a:pt x="815" y="269"/>
                </a:cubicBezTo>
                <a:cubicBezTo>
                  <a:pt x="819" y="271"/>
                  <a:pt x="822" y="273"/>
                  <a:pt x="825" y="275"/>
                </a:cubicBezTo>
                <a:cubicBezTo>
                  <a:pt x="828" y="277"/>
                  <a:pt x="831" y="279"/>
                  <a:pt x="834" y="282"/>
                </a:cubicBezTo>
                <a:cubicBezTo>
                  <a:pt x="835" y="283"/>
                  <a:pt x="837" y="285"/>
                  <a:pt x="838" y="286"/>
                </a:cubicBezTo>
                <a:cubicBezTo>
                  <a:pt x="843" y="290"/>
                  <a:pt x="847" y="295"/>
                  <a:pt x="851" y="299"/>
                </a:cubicBezTo>
                <a:cubicBezTo>
                  <a:pt x="855" y="305"/>
                  <a:pt x="859" y="310"/>
                  <a:pt x="862" y="316"/>
                </a:cubicBezTo>
                <a:cubicBezTo>
                  <a:pt x="868" y="327"/>
                  <a:pt x="872" y="338"/>
                  <a:pt x="875" y="350"/>
                </a:cubicBezTo>
                <a:cubicBezTo>
                  <a:pt x="877" y="359"/>
                  <a:pt x="878" y="368"/>
                  <a:pt x="878" y="378"/>
                </a:cubicBezTo>
                <a:cubicBezTo>
                  <a:pt x="878" y="381"/>
                  <a:pt x="878" y="383"/>
                  <a:pt x="878" y="385"/>
                </a:cubicBezTo>
                <a:cubicBezTo>
                  <a:pt x="878" y="391"/>
                  <a:pt x="877" y="398"/>
                  <a:pt x="875" y="404"/>
                </a:cubicBezTo>
                <a:cubicBezTo>
                  <a:pt x="875" y="406"/>
                  <a:pt x="874" y="408"/>
                  <a:pt x="874" y="411"/>
                </a:cubicBezTo>
                <a:cubicBezTo>
                  <a:pt x="860" y="466"/>
                  <a:pt x="809" y="506"/>
                  <a:pt x="748" y="506"/>
                </a:cubicBezTo>
                <a:cubicBezTo>
                  <a:pt x="743" y="506"/>
                  <a:pt x="735" y="506"/>
                  <a:pt x="724" y="506"/>
                </a:cubicBezTo>
                <a:cubicBezTo>
                  <a:pt x="724" y="507"/>
                  <a:pt x="723" y="507"/>
                  <a:pt x="723" y="507"/>
                </a:cubicBezTo>
                <a:cubicBezTo>
                  <a:pt x="722" y="508"/>
                  <a:pt x="721" y="509"/>
                  <a:pt x="720" y="510"/>
                </a:cubicBezTo>
                <a:cubicBezTo>
                  <a:pt x="719" y="511"/>
                  <a:pt x="719" y="511"/>
                  <a:pt x="718" y="512"/>
                </a:cubicBezTo>
                <a:cubicBezTo>
                  <a:pt x="717" y="512"/>
                  <a:pt x="716" y="513"/>
                  <a:pt x="715" y="514"/>
                </a:cubicBezTo>
                <a:cubicBezTo>
                  <a:pt x="714" y="514"/>
                  <a:pt x="714" y="515"/>
                  <a:pt x="713" y="515"/>
                </a:cubicBezTo>
                <a:cubicBezTo>
                  <a:pt x="712" y="516"/>
                  <a:pt x="712" y="517"/>
                  <a:pt x="710" y="517"/>
                </a:cubicBezTo>
                <a:cubicBezTo>
                  <a:pt x="710" y="518"/>
                  <a:pt x="709" y="518"/>
                  <a:pt x="708" y="519"/>
                </a:cubicBezTo>
                <a:cubicBezTo>
                  <a:pt x="707" y="519"/>
                  <a:pt x="707" y="520"/>
                  <a:pt x="706" y="520"/>
                </a:cubicBezTo>
                <a:cubicBezTo>
                  <a:pt x="705" y="521"/>
                  <a:pt x="704" y="521"/>
                  <a:pt x="703" y="521"/>
                </a:cubicBezTo>
                <a:cubicBezTo>
                  <a:pt x="702" y="522"/>
                  <a:pt x="702" y="522"/>
                  <a:pt x="701" y="523"/>
                </a:cubicBezTo>
                <a:cubicBezTo>
                  <a:pt x="700" y="524"/>
                  <a:pt x="699" y="524"/>
                  <a:pt x="699" y="524"/>
                </a:cubicBezTo>
                <a:cubicBezTo>
                  <a:pt x="698" y="525"/>
                  <a:pt x="696" y="525"/>
                  <a:pt x="695" y="526"/>
                </a:cubicBezTo>
                <a:cubicBezTo>
                  <a:pt x="695" y="526"/>
                  <a:pt x="694" y="527"/>
                  <a:pt x="693" y="527"/>
                </a:cubicBezTo>
                <a:cubicBezTo>
                  <a:pt x="692" y="527"/>
                  <a:pt x="691" y="528"/>
                  <a:pt x="691" y="528"/>
                </a:cubicBezTo>
                <a:cubicBezTo>
                  <a:pt x="689" y="528"/>
                  <a:pt x="689" y="529"/>
                  <a:pt x="688" y="529"/>
                </a:cubicBezTo>
                <a:cubicBezTo>
                  <a:pt x="687" y="529"/>
                  <a:pt x="686" y="530"/>
                  <a:pt x="685" y="530"/>
                </a:cubicBezTo>
                <a:cubicBezTo>
                  <a:pt x="684" y="530"/>
                  <a:pt x="684" y="531"/>
                  <a:pt x="683" y="531"/>
                </a:cubicBezTo>
                <a:cubicBezTo>
                  <a:pt x="681" y="532"/>
                  <a:pt x="680" y="532"/>
                  <a:pt x="679" y="532"/>
                </a:cubicBezTo>
                <a:cubicBezTo>
                  <a:pt x="679" y="533"/>
                  <a:pt x="678" y="533"/>
                  <a:pt x="677" y="533"/>
                </a:cubicBezTo>
                <a:cubicBezTo>
                  <a:pt x="676" y="533"/>
                  <a:pt x="675" y="534"/>
                  <a:pt x="674" y="534"/>
                </a:cubicBezTo>
                <a:cubicBezTo>
                  <a:pt x="673" y="534"/>
                  <a:pt x="673" y="534"/>
                  <a:pt x="672" y="535"/>
                </a:cubicBezTo>
                <a:cubicBezTo>
                  <a:pt x="671" y="535"/>
                  <a:pt x="670" y="535"/>
                  <a:pt x="669" y="535"/>
                </a:cubicBezTo>
                <a:cubicBezTo>
                  <a:pt x="668" y="535"/>
                  <a:pt x="667" y="536"/>
                  <a:pt x="666" y="536"/>
                </a:cubicBezTo>
                <a:cubicBezTo>
                  <a:pt x="665" y="536"/>
                  <a:pt x="664" y="536"/>
                  <a:pt x="663" y="536"/>
                </a:cubicBezTo>
                <a:cubicBezTo>
                  <a:pt x="662" y="536"/>
                  <a:pt x="661" y="537"/>
                  <a:pt x="660" y="537"/>
                </a:cubicBezTo>
                <a:cubicBezTo>
                  <a:pt x="659" y="537"/>
                  <a:pt x="658" y="537"/>
                  <a:pt x="657" y="537"/>
                </a:cubicBezTo>
                <a:cubicBezTo>
                  <a:pt x="656" y="537"/>
                  <a:pt x="655" y="537"/>
                  <a:pt x="655" y="537"/>
                </a:cubicBezTo>
                <a:cubicBezTo>
                  <a:pt x="653" y="538"/>
                  <a:pt x="652" y="538"/>
                  <a:pt x="650" y="538"/>
                </a:cubicBezTo>
                <a:cubicBezTo>
                  <a:pt x="650" y="538"/>
                  <a:pt x="649" y="538"/>
                  <a:pt x="648" y="538"/>
                </a:cubicBezTo>
                <a:cubicBezTo>
                  <a:pt x="646" y="538"/>
                  <a:pt x="644" y="538"/>
                  <a:pt x="643" y="538"/>
                </a:cubicBezTo>
                <a:cubicBezTo>
                  <a:pt x="642" y="538"/>
                  <a:pt x="642" y="538"/>
                  <a:pt x="642" y="538"/>
                </a:cubicBezTo>
                <a:cubicBezTo>
                  <a:pt x="640" y="538"/>
                  <a:pt x="638" y="538"/>
                  <a:pt x="637" y="538"/>
                </a:cubicBezTo>
                <a:cubicBezTo>
                  <a:pt x="636" y="538"/>
                  <a:pt x="635" y="538"/>
                  <a:pt x="635" y="538"/>
                </a:cubicBezTo>
                <a:cubicBezTo>
                  <a:pt x="634" y="538"/>
                  <a:pt x="632" y="538"/>
                  <a:pt x="631" y="537"/>
                </a:cubicBezTo>
                <a:cubicBezTo>
                  <a:pt x="630" y="537"/>
                  <a:pt x="630" y="537"/>
                  <a:pt x="629" y="537"/>
                </a:cubicBezTo>
                <a:cubicBezTo>
                  <a:pt x="627" y="537"/>
                  <a:pt x="626" y="537"/>
                  <a:pt x="624" y="537"/>
                </a:cubicBezTo>
                <a:cubicBezTo>
                  <a:pt x="623" y="537"/>
                  <a:pt x="623" y="537"/>
                  <a:pt x="623" y="537"/>
                </a:cubicBezTo>
                <a:cubicBezTo>
                  <a:pt x="621" y="536"/>
                  <a:pt x="620" y="536"/>
                  <a:pt x="619" y="536"/>
                </a:cubicBezTo>
                <a:cubicBezTo>
                  <a:pt x="618" y="536"/>
                  <a:pt x="617" y="536"/>
                  <a:pt x="616" y="535"/>
                </a:cubicBezTo>
                <a:cubicBezTo>
                  <a:pt x="615" y="535"/>
                  <a:pt x="614" y="535"/>
                  <a:pt x="613" y="535"/>
                </a:cubicBezTo>
                <a:cubicBezTo>
                  <a:pt x="613" y="535"/>
                  <a:pt x="612" y="534"/>
                  <a:pt x="611" y="534"/>
                </a:cubicBezTo>
                <a:cubicBezTo>
                  <a:pt x="609" y="534"/>
                  <a:pt x="608" y="533"/>
                  <a:pt x="606" y="533"/>
                </a:cubicBezTo>
                <a:cubicBezTo>
                  <a:pt x="606" y="533"/>
                  <a:pt x="605" y="533"/>
                  <a:pt x="604" y="532"/>
                </a:cubicBezTo>
                <a:cubicBezTo>
                  <a:pt x="603" y="532"/>
                  <a:pt x="602" y="532"/>
                  <a:pt x="601" y="531"/>
                </a:cubicBezTo>
                <a:cubicBezTo>
                  <a:pt x="600" y="531"/>
                  <a:pt x="600" y="530"/>
                  <a:pt x="599" y="530"/>
                </a:cubicBezTo>
                <a:cubicBezTo>
                  <a:pt x="598" y="530"/>
                  <a:pt x="597" y="529"/>
                  <a:pt x="596" y="529"/>
                </a:cubicBezTo>
                <a:cubicBezTo>
                  <a:pt x="595" y="529"/>
                  <a:pt x="595" y="529"/>
                  <a:pt x="594" y="528"/>
                </a:cubicBezTo>
                <a:cubicBezTo>
                  <a:pt x="593" y="528"/>
                  <a:pt x="592" y="527"/>
                  <a:pt x="591" y="527"/>
                </a:cubicBezTo>
                <a:cubicBezTo>
                  <a:pt x="590" y="526"/>
                  <a:pt x="588" y="526"/>
                  <a:pt x="587" y="525"/>
                </a:cubicBezTo>
                <a:cubicBezTo>
                  <a:pt x="587" y="525"/>
                  <a:pt x="586" y="525"/>
                  <a:pt x="585" y="524"/>
                </a:cubicBezTo>
                <a:cubicBezTo>
                  <a:pt x="585" y="524"/>
                  <a:pt x="584" y="523"/>
                  <a:pt x="583" y="523"/>
                </a:cubicBezTo>
                <a:cubicBezTo>
                  <a:pt x="582" y="522"/>
                  <a:pt x="581" y="522"/>
                  <a:pt x="581" y="522"/>
                </a:cubicBezTo>
                <a:cubicBezTo>
                  <a:pt x="579" y="520"/>
                  <a:pt x="577" y="519"/>
                  <a:pt x="574" y="518"/>
                </a:cubicBezTo>
                <a:cubicBezTo>
                  <a:pt x="573" y="519"/>
                  <a:pt x="572" y="520"/>
                  <a:pt x="570" y="522"/>
                </a:cubicBezTo>
                <a:cubicBezTo>
                  <a:pt x="569" y="524"/>
                  <a:pt x="567" y="525"/>
                  <a:pt x="565" y="526"/>
                </a:cubicBezTo>
                <a:cubicBezTo>
                  <a:pt x="565" y="526"/>
                  <a:pt x="565" y="526"/>
                  <a:pt x="565" y="526"/>
                </a:cubicBezTo>
                <a:cubicBezTo>
                  <a:pt x="564" y="527"/>
                  <a:pt x="562" y="528"/>
                  <a:pt x="560" y="529"/>
                </a:cubicBezTo>
                <a:cubicBezTo>
                  <a:pt x="560" y="529"/>
                  <a:pt x="560" y="529"/>
                  <a:pt x="560" y="530"/>
                </a:cubicBezTo>
                <a:cubicBezTo>
                  <a:pt x="558" y="531"/>
                  <a:pt x="557" y="532"/>
                  <a:pt x="556" y="533"/>
                </a:cubicBezTo>
                <a:cubicBezTo>
                  <a:pt x="555" y="533"/>
                  <a:pt x="555" y="533"/>
                  <a:pt x="555" y="533"/>
                </a:cubicBezTo>
                <a:cubicBezTo>
                  <a:pt x="553" y="534"/>
                  <a:pt x="552" y="535"/>
                  <a:pt x="550" y="536"/>
                </a:cubicBezTo>
                <a:cubicBezTo>
                  <a:pt x="550" y="536"/>
                  <a:pt x="549" y="536"/>
                  <a:pt x="549" y="537"/>
                </a:cubicBezTo>
                <a:cubicBezTo>
                  <a:pt x="548" y="537"/>
                  <a:pt x="546" y="538"/>
                  <a:pt x="545" y="539"/>
                </a:cubicBezTo>
                <a:cubicBezTo>
                  <a:pt x="544" y="539"/>
                  <a:pt x="544" y="540"/>
                  <a:pt x="543" y="540"/>
                </a:cubicBezTo>
                <a:cubicBezTo>
                  <a:pt x="542" y="541"/>
                  <a:pt x="541" y="541"/>
                  <a:pt x="539" y="542"/>
                </a:cubicBezTo>
                <a:cubicBezTo>
                  <a:pt x="538" y="542"/>
                  <a:pt x="538" y="542"/>
                  <a:pt x="537" y="543"/>
                </a:cubicBezTo>
                <a:cubicBezTo>
                  <a:pt x="536" y="543"/>
                  <a:pt x="535" y="544"/>
                  <a:pt x="533" y="544"/>
                </a:cubicBezTo>
                <a:cubicBezTo>
                  <a:pt x="533" y="544"/>
                  <a:pt x="532" y="545"/>
                  <a:pt x="531" y="545"/>
                </a:cubicBezTo>
                <a:cubicBezTo>
                  <a:pt x="530" y="545"/>
                  <a:pt x="529" y="546"/>
                  <a:pt x="527" y="547"/>
                </a:cubicBezTo>
                <a:cubicBezTo>
                  <a:pt x="527" y="547"/>
                  <a:pt x="526" y="547"/>
                  <a:pt x="525" y="547"/>
                </a:cubicBezTo>
                <a:cubicBezTo>
                  <a:pt x="524" y="548"/>
                  <a:pt x="522" y="548"/>
                  <a:pt x="521" y="549"/>
                </a:cubicBezTo>
                <a:cubicBezTo>
                  <a:pt x="520" y="549"/>
                  <a:pt x="520" y="549"/>
                  <a:pt x="519" y="549"/>
                </a:cubicBezTo>
                <a:cubicBezTo>
                  <a:pt x="517" y="550"/>
                  <a:pt x="516" y="550"/>
                  <a:pt x="515" y="550"/>
                </a:cubicBezTo>
                <a:cubicBezTo>
                  <a:pt x="514" y="550"/>
                  <a:pt x="513" y="551"/>
                  <a:pt x="512" y="551"/>
                </a:cubicBezTo>
                <a:cubicBezTo>
                  <a:pt x="511" y="551"/>
                  <a:pt x="510" y="551"/>
                  <a:pt x="508" y="552"/>
                </a:cubicBezTo>
                <a:cubicBezTo>
                  <a:pt x="507" y="552"/>
                  <a:pt x="506" y="552"/>
                  <a:pt x="505" y="552"/>
                </a:cubicBezTo>
                <a:cubicBezTo>
                  <a:pt x="504" y="552"/>
                  <a:pt x="503" y="552"/>
                  <a:pt x="502" y="553"/>
                </a:cubicBezTo>
                <a:cubicBezTo>
                  <a:pt x="501" y="553"/>
                  <a:pt x="500" y="553"/>
                  <a:pt x="499" y="553"/>
                </a:cubicBezTo>
                <a:cubicBezTo>
                  <a:pt x="498" y="553"/>
                  <a:pt x="497" y="553"/>
                  <a:pt x="495" y="553"/>
                </a:cubicBezTo>
                <a:cubicBezTo>
                  <a:pt x="494" y="554"/>
                  <a:pt x="493" y="554"/>
                  <a:pt x="491" y="554"/>
                </a:cubicBezTo>
                <a:cubicBezTo>
                  <a:pt x="490" y="554"/>
                  <a:pt x="490" y="554"/>
                  <a:pt x="488" y="554"/>
                </a:cubicBezTo>
                <a:cubicBezTo>
                  <a:pt x="486" y="554"/>
                  <a:pt x="484" y="555"/>
                  <a:pt x="482" y="555"/>
                </a:cubicBezTo>
                <a:cubicBezTo>
                  <a:pt x="479" y="555"/>
                  <a:pt x="477" y="554"/>
                  <a:pt x="475" y="554"/>
                </a:cubicBezTo>
                <a:cubicBezTo>
                  <a:pt x="474" y="554"/>
                  <a:pt x="473" y="554"/>
                  <a:pt x="472" y="554"/>
                </a:cubicBezTo>
                <a:cubicBezTo>
                  <a:pt x="471" y="554"/>
                  <a:pt x="470" y="553"/>
                  <a:pt x="468" y="553"/>
                </a:cubicBezTo>
                <a:cubicBezTo>
                  <a:pt x="467" y="553"/>
                  <a:pt x="466" y="553"/>
                  <a:pt x="465" y="553"/>
                </a:cubicBezTo>
                <a:cubicBezTo>
                  <a:pt x="464" y="553"/>
                  <a:pt x="463" y="553"/>
                  <a:pt x="462" y="553"/>
                </a:cubicBezTo>
                <a:cubicBezTo>
                  <a:pt x="460" y="552"/>
                  <a:pt x="459" y="552"/>
                  <a:pt x="457" y="552"/>
                </a:cubicBezTo>
                <a:cubicBezTo>
                  <a:pt x="456" y="552"/>
                  <a:pt x="456" y="552"/>
                  <a:pt x="455" y="551"/>
                </a:cubicBezTo>
                <a:cubicBezTo>
                  <a:pt x="454" y="551"/>
                  <a:pt x="452" y="551"/>
                  <a:pt x="450" y="551"/>
                </a:cubicBezTo>
                <a:cubicBezTo>
                  <a:pt x="450" y="550"/>
                  <a:pt x="449" y="550"/>
                  <a:pt x="448" y="550"/>
                </a:cubicBezTo>
                <a:cubicBezTo>
                  <a:pt x="447" y="550"/>
                  <a:pt x="445" y="549"/>
                  <a:pt x="443" y="549"/>
                </a:cubicBezTo>
                <a:cubicBezTo>
                  <a:pt x="443" y="549"/>
                  <a:pt x="442" y="549"/>
                  <a:pt x="442" y="548"/>
                </a:cubicBezTo>
                <a:cubicBezTo>
                  <a:pt x="440" y="548"/>
                  <a:pt x="438" y="547"/>
                  <a:pt x="437" y="547"/>
                </a:cubicBezTo>
                <a:cubicBezTo>
                  <a:pt x="436" y="547"/>
                  <a:pt x="436" y="547"/>
                  <a:pt x="436" y="547"/>
                </a:cubicBezTo>
                <a:cubicBezTo>
                  <a:pt x="434" y="545"/>
                  <a:pt x="432" y="545"/>
                  <a:pt x="430" y="544"/>
                </a:cubicBezTo>
                <a:cubicBezTo>
                  <a:pt x="430" y="544"/>
                  <a:pt x="430" y="544"/>
                  <a:pt x="429" y="544"/>
                </a:cubicBezTo>
                <a:cubicBezTo>
                  <a:pt x="428" y="543"/>
                  <a:pt x="426" y="542"/>
                  <a:pt x="424" y="542"/>
                </a:cubicBezTo>
                <a:cubicBezTo>
                  <a:pt x="424" y="542"/>
                  <a:pt x="424" y="541"/>
                  <a:pt x="423" y="541"/>
                </a:cubicBezTo>
                <a:cubicBezTo>
                  <a:pt x="422" y="541"/>
                  <a:pt x="420" y="540"/>
                  <a:pt x="418" y="539"/>
                </a:cubicBezTo>
                <a:cubicBezTo>
                  <a:pt x="416" y="537"/>
                  <a:pt x="414" y="536"/>
                  <a:pt x="413" y="535"/>
                </a:cubicBezTo>
                <a:cubicBezTo>
                  <a:pt x="413" y="535"/>
                  <a:pt x="413" y="535"/>
                  <a:pt x="412" y="535"/>
                </a:cubicBezTo>
                <a:cubicBezTo>
                  <a:pt x="411" y="534"/>
                  <a:pt x="409" y="533"/>
                  <a:pt x="407" y="532"/>
                </a:cubicBezTo>
                <a:cubicBezTo>
                  <a:pt x="400" y="527"/>
                  <a:pt x="393" y="522"/>
                  <a:pt x="387" y="516"/>
                </a:cubicBezTo>
                <a:cubicBezTo>
                  <a:pt x="385" y="518"/>
                  <a:pt x="383" y="520"/>
                  <a:pt x="381" y="522"/>
                </a:cubicBezTo>
                <a:cubicBezTo>
                  <a:pt x="381" y="522"/>
                  <a:pt x="381" y="522"/>
                  <a:pt x="380" y="522"/>
                </a:cubicBezTo>
                <a:cubicBezTo>
                  <a:pt x="379" y="525"/>
                  <a:pt x="377" y="527"/>
                  <a:pt x="374" y="529"/>
                </a:cubicBezTo>
                <a:cubicBezTo>
                  <a:pt x="374" y="529"/>
                  <a:pt x="374" y="529"/>
                  <a:pt x="374" y="529"/>
                </a:cubicBezTo>
                <a:cubicBezTo>
                  <a:pt x="369" y="534"/>
                  <a:pt x="363" y="539"/>
                  <a:pt x="357" y="543"/>
                </a:cubicBezTo>
                <a:cubicBezTo>
                  <a:pt x="356" y="544"/>
                  <a:pt x="356" y="544"/>
                  <a:pt x="356" y="544"/>
                </a:cubicBezTo>
                <a:cubicBezTo>
                  <a:pt x="354" y="545"/>
                  <a:pt x="352" y="547"/>
                  <a:pt x="350" y="548"/>
                </a:cubicBezTo>
                <a:cubicBezTo>
                  <a:pt x="349" y="549"/>
                  <a:pt x="348" y="549"/>
                  <a:pt x="348" y="550"/>
                </a:cubicBezTo>
                <a:cubicBezTo>
                  <a:pt x="346" y="551"/>
                  <a:pt x="344" y="551"/>
                  <a:pt x="343" y="552"/>
                </a:cubicBezTo>
                <a:cubicBezTo>
                  <a:pt x="342" y="553"/>
                  <a:pt x="341" y="553"/>
                  <a:pt x="340" y="554"/>
                </a:cubicBezTo>
                <a:cubicBezTo>
                  <a:pt x="338" y="555"/>
                  <a:pt x="337" y="556"/>
                  <a:pt x="336" y="556"/>
                </a:cubicBezTo>
                <a:cubicBezTo>
                  <a:pt x="335" y="557"/>
                  <a:pt x="333" y="558"/>
                  <a:pt x="332" y="558"/>
                </a:cubicBezTo>
                <a:cubicBezTo>
                  <a:pt x="331" y="559"/>
                  <a:pt x="330" y="559"/>
                  <a:pt x="329" y="560"/>
                </a:cubicBezTo>
                <a:cubicBezTo>
                  <a:pt x="327" y="560"/>
                  <a:pt x="326" y="562"/>
                  <a:pt x="324" y="562"/>
                </a:cubicBezTo>
                <a:cubicBezTo>
                  <a:pt x="323" y="563"/>
                  <a:pt x="322" y="563"/>
                  <a:pt x="321" y="563"/>
                </a:cubicBezTo>
                <a:cubicBezTo>
                  <a:pt x="319" y="564"/>
                  <a:pt x="318" y="565"/>
                  <a:pt x="315" y="565"/>
                </a:cubicBezTo>
                <a:cubicBezTo>
                  <a:pt x="315" y="566"/>
                  <a:pt x="314" y="566"/>
                  <a:pt x="313" y="566"/>
                </a:cubicBezTo>
                <a:cubicBezTo>
                  <a:pt x="312" y="567"/>
                  <a:pt x="309" y="567"/>
                  <a:pt x="307" y="568"/>
                </a:cubicBezTo>
                <a:cubicBezTo>
                  <a:pt x="307" y="568"/>
                  <a:pt x="306" y="568"/>
                  <a:pt x="306" y="568"/>
                </a:cubicBezTo>
                <a:cubicBezTo>
                  <a:pt x="304" y="570"/>
                  <a:pt x="301" y="570"/>
                  <a:pt x="299" y="571"/>
                </a:cubicBezTo>
                <a:cubicBezTo>
                  <a:pt x="299" y="571"/>
                  <a:pt x="299" y="571"/>
                  <a:pt x="298" y="571"/>
                </a:cubicBezTo>
                <a:cubicBezTo>
                  <a:pt x="295" y="572"/>
                  <a:pt x="293" y="572"/>
                  <a:pt x="291" y="572"/>
                </a:cubicBezTo>
                <a:cubicBezTo>
                  <a:pt x="291" y="573"/>
                  <a:pt x="290" y="573"/>
                  <a:pt x="290" y="573"/>
                </a:cubicBezTo>
                <a:cubicBezTo>
                  <a:pt x="287" y="573"/>
                  <a:pt x="285" y="574"/>
                  <a:pt x="282" y="574"/>
                </a:cubicBezTo>
                <a:cubicBezTo>
                  <a:pt x="282" y="574"/>
                  <a:pt x="282" y="574"/>
                  <a:pt x="281" y="574"/>
                </a:cubicBezTo>
                <a:cubicBezTo>
                  <a:pt x="278" y="575"/>
                  <a:pt x="276" y="575"/>
                  <a:pt x="273" y="575"/>
                </a:cubicBezTo>
                <a:cubicBezTo>
                  <a:pt x="273" y="575"/>
                  <a:pt x="272" y="575"/>
                  <a:pt x="272" y="575"/>
                </a:cubicBezTo>
                <a:cubicBezTo>
                  <a:pt x="269" y="575"/>
                  <a:pt x="267" y="576"/>
                  <a:pt x="264" y="576"/>
                </a:cubicBezTo>
                <a:cubicBezTo>
                  <a:pt x="264" y="576"/>
                  <a:pt x="264" y="576"/>
                  <a:pt x="263" y="576"/>
                </a:cubicBezTo>
                <a:cubicBezTo>
                  <a:pt x="261" y="576"/>
                  <a:pt x="258" y="576"/>
                  <a:pt x="255" y="576"/>
                </a:cubicBezTo>
                <a:cubicBezTo>
                  <a:pt x="252" y="576"/>
                  <a:pt x="250" y="576"/>
                  <a:pt x="247" y="576"/>
                </a:cubicBezTo>
                <a:cubicBezTo>
                  <a:pt x="247" y="576"/>
                  <a:pt x="246" y="576"/>
                  <a:pt x="245" y="576"/>
                </a:cubicBezTo>
                <a:cubicBezTo>
                  <a:pt x="243" y="576"/>
                  <a:pt x="240" y="575"/>
                  <a:pt x="237" y="575"/>
                </a:cubicBezTo>
                <a:cubicBezTo>
                  <a:pt x="237" y="575"/>
                  <a:pt x="237" y="575"/>
                  <a:pt x="236" y="575"/>
                </a:cubicBezTo>
                <a:cubicBezTo>
                  <a:pt x="234" y="575"/>
                  <a:pt x="232" y="575"/>
                  <a:pt x="229" y="574"/>
                </a:cubicBezTo>
                <a:cubicBezTo>
                  <a:pt x="229" y="574"/>
                  <a:pt x="228" y="574"/>
                  <a:pt x="228" y="574"/>
                </a:cubicBezTo>
                <a:cubicBezTo>
                  <a:pt x="226" y="574"/>
                  <a:pt x="223" y="573"/>
                  <a:pt x="221" y="573"/>
                </a:cubicBezTo>
                <a:cubicBezTo>
                  <a:pt x="220" y="573"/>
                  <a:pt x="220" y="573"/>
                  <a:pt x="219" y="572"/>
                </a:cubicBezTo>
                <a:cubicBezTo>
                  <a:pt x="216" y="572"/>
                  <a:pt x="214" y="572"/>
                  <a:pt x="212" y="571"/>
                </a:cubicBezTo>
                <a:cubicBezTo>
                  <a:pt x="209" y="570"/>
                  <a:pt x="207" y="570"/>
                  <a:pt x="204" y="568"/>
                </a:cubicBezTo>
                <a:cubicBezTo>
                  <a:pt x="204" y="568"/>
                  <a:pt x="204" y="568"/>
                  <a:pt x="203" y="568"/>
                </a:cubicBezTo>
                <a:cubicBezTo>
                  <a:pt x="201" y="567"/>
                  <a:pt x="198" y="567"/>
                  <a:pt x="196" y="566"/>
                </a:cubicBezTo>
                <a:cubicBezTo>
                  <a:pt x="195" y="566"/>
                  <a:pt x="195" y="565"/>
                  <a:pt x="195" y="565"/>
                </a:cubicBezTo>
                <a:cubicBezTo>
                  <a:pt x="193" y="565"/>
                  <a:pt x="191" y="564"/>
                  <a:pt x="189" y="563"/>
                </a:cubicBezTo>
                <a:cubicBezTo>
                  <a:pt x="189" y="563"/>
                  <a:pt x="188" y="563"/>
                  <a:pt x="187" y="563"/>
                </a:cubicBezTo>
                <a:cubicBezTo>
                  <a:pt x="185" y="562"/>
                  <a:pt x="183" y="560"/>
                  <a:pt x="181" y="559"/>
                </a:cubicBezTo>
                <a:cubicBezTo>
                  <a:pt x="180" y="559"/>
                  <a:pt x="180" y="559"/>
                  <a:pt x="179" y="559"/>
                </a:cubicBezTo>
                <a:cubicBezTo>
                  <a:pt x="177" y="558"/>
                  <a:pt x="175" y="557"/>
                  <a:pt x="173" y="556"/>
                </a:cubicBezTo>
                <a:cubicBezTo>
                  <a:pt x="173" y="556"/>
                  <a:pt x="173" y="555"/>
                  <a:pt x="172" y="555"/>
                </a:cubicBezTo>
                <a:cubicBezTo>
                  <a:pt x="170" y="554"/>
                  <a:pt x="168" y="553"/>
                  <a:pt x="166" y="552"/>
                </a:cubicBezTo>
                <a:cubicBezTo>
                  <a:pt x="166" y="551"/>
                  <a:pt x="165" y="551"/>
                  <a:pt x="164" y="551"/>
                </a:cubicBezTo>
                <a:cubicBezTo>
                  <a:pt x="163" y="549"/>
                  <a:pt x="161" y="548"/>
                  <a:pt x="159" y="547"/>
                </a:cubicBezTo>
                <a:cubicBezTo>
                  <a:pt x="158" y="547"/>
                  <a:pt x="158" y="546"/>
                  <a:pt x="157" y="546"/>
                </a:cubicBezTo>
                <a:cubicBezTo>
                  <a:pt x="156" y="545"/>
                  <a:pt x="154" y="544"/>
                  <a:pt x="152" y="543"/>
                </a:cubicBezTo>
                <a:cubicBezTo>
                  <a:pt x="152" y="542"/>
                  <a:pt x="151" y="542"/>
                  <a:pt x="151" y="541"/>
                </a:cubicBezTo>
                <a:cubicBezTo>
                  <a:pt x="149" y="540"/>
                  <a:pt x="147" y="539"/>
                  <a:pt x="146" y="537"/>
                </a:cubicBezTo>
                <a:cubicBezTo>
                  <a:pt x="145" y="537"/>
                  <a:pt x="144" y="536"/>
                  <a:pt x="144" y="536"/>
                </a:cubicBezTo>
                <a:cubicBezTo>
                  <a:pt x="142" y="535"/>
                  <a:pt x="141" y="533"/>
                  <a:pt x="140" y="532"/>
                </a:cubicBezTo>
                <a:cubicBezTo>
                  <a:pt x="139" y="532"/>
                  <a:pt x="139" y="532"/>
                  <a:pt x="139" y="531"/>
                </a:cubicBezTo>
                <a:cubicBezTo>
                  <a:pt x="137" y="529"/>
                  <a:pt x="135" y="528"/>
                  <a:pt x="134" y="526"/>
                </a:cubicBezTo>
                <a:cubicBezTo>
                  <a:pt x="133" y="526"/>
                  <a:pt x="132" y="525"/>
                  <a:pt x="132" y="525"/>
                </a:cubicBezTo>
                <a:cubicBezTo>
                  <a:pt x="130" y="523"/>
                  <a:pt x="129" y="521"/>
                  <a:pt x="127" y="520"/>
                </a:cubicBezTo>
                <a:cubicBezTo>
                  <a:pt x="127" y="519"/>
                  <a:pt x="126" y="519"/>
                  <a:pt x="126" y="518"/>
                </a:cubicBezTo>
                <a:cubicBezTo>
                  <a:pt x="125" y="517"/>
                  <a:pt x="123" y="515"/>
                  <a:pt x="122" y="514"/>
                </a:cubicBezTo>
                <a:cubicBezTo>
                  <a:pt x="122" y="514"/>
                  <a:pt x="121" y="513"/>
                  <a:pt x="121" y="513"/>
                </a:cubicBezTo>
                <a:cubicBezTo>
                  <a:pt x="119" y="511"/>
                  <a:pt x="118" y="509"/>
                  <a:pt x="116" y="507"/>
                </a:cubicBezTo>
                <a:cubicBezTo>
                  <a:pt x="116" y="507"/>
                  <a:pt x="116" y="506"/>
                  <a:pt x="115" y="505"/>
                </a:cubicBezTo>
                <a:cubicBezTo>
                  <a:pt x="114" y="504"/>
                  <a:pt x="113" y="503"/>
                  <a:pt x="112" y="501"/>
                </a:cubicBezTo>
                <a:cubicBezTo>
                  <a:pt x="112" y="501"/>
                  <a:pt x="112" y="500"/>
                  <a:pt x="111" y="499"/>
                </a:cubicBezTo>
                <a:cubicBezTo>
                  <a:pt x="109" y="499"/>
                  <a:pt x="107" y="498"/>
                  <a:pt x="105" y="497"/>
                </a:cubicBezTo>
                <a:cubicBezTo>
                  <a:pt x="104" y="497"/>
                  <a:pt x="103" y="497"/>
                  <a:pt x="102" y="496"/>
                </a:cubicBezTo>
                <a:cubicBezTo>
                  <a:pt x="101" y="496"/>
                  <a:pt x="99" y="495"/>
                  <a:pt x="98" y="495"/>
                </a:cubicBezTo>
                <a:cubicBezTo>
                  <a:pt x="97" y="495"/>
                  <a:pt x="96" y="494"/>
                  <a:pt x="96" y="494"/>
                </a:cubicBezTo>
                <a:cubicBezTo>
                  <a:pt x="94" y="493"/>
                  <a:pt x="92" y="492"/>
                  <a:pt x="91" y="492"/>
                </a:cubicBezTo>
                <a:cubicBezTo>
                  <a:pt x="90" y="491"/>
                  <a:pt x="90" y="491"/>
                  <a:pt x="89" y="491"/>
                </a:cubicBezTo>
                <a:cubicBezTo>
                  <a:pt x="87" y="490"/>
                  <a:pt x="86" y="489"/>
                  <a:pt x="84" y="488"/>
                </a:cubicBezTo>
                <a:cubicBezTo>
                  <a:pt x="84" y="488"/>
                  <a:pt x="83" y="488"/>
                  <a:pt x="83" y="488"/>
                </a:cubicBezTo>
                <a:cubicBezTo>
                  <a:pt x="80" y="487"/>
                  <a:pt x="78" y="486"/>
                  <a:pt x="77" y="484"/>
                </a:cubicBezTo>
                <a:cubicBezTo>
                  <a:pt x="76" y="484"/>
                  <a:pt x="75" y="483"/>
                  <a:pt x="75" y="483"/>
                </a:cubicBezTo>
                <a:cubicBezTo>
                  <a:pt x="73" y="482"/>
                  <a:pt x="72" y="481"/>
                  <a:pt x="71" y="480"/>
                </a:cubicBezTo>
                <a:cubicBezTo>
                  <a:pt x="70" y="480"/>
                  <a:pt x="69" y="480"/>
                  <a:pt x="69" y="479"/>
                </a:cubicBezTo>
                <a:cubicBezTo>
                  <a:pt x="67" y="478"/>
                  <a:pt x="66" y="477"/>
                  <a:pt x="65" y="476"/>
                </a:cubicBezTo>
                <a:cubicBezTo>
                  <a:pt x="64" y="476"/>
                  <a:pt x="63" y="475"/>
                  <a:pt x="63" y="475"/>
                </a:cubicBezTo>
                <a:cubicBezTo>
                  <a:pt x="61" y="474"/>
                  <a:pt x="60" y="473"/>
                  <a:pt x="59" y="472"/>
                </a:cubicBezTo>
                <a:cubicBezTo>
                  <a:pt x="58" y="472"/>
                  <a:pt x="58" y="471"/>
                  <a:pt x="57" y="471"/>
                </a:cubicBezTo>
                <a:cubicBezTo>
                  <a:pt x="55" y="469"/>
                  <a:pt x="54" y="468"/>
                  <a:pt x="52" y="466"/>
                </a:cubicBezTo>
                <a:cubicBezTo>
                  <a:pt x="51" y="466"/>
                  <a:pt x="51" y="465"/>
                  <a:pt x="51" y="465"/>
                </a:cubicBezTo>
                <a:cubicBezTo>
                  <a:pt x="49" y="464"/>
                  <a:pt x="48" y="462"/>
                  <a:pt x="47" y="461"/>
                </a:cubicBezTo>
                <a:cubicBezTo>
                  <a:pt x="46" y="461"/>
                  <a:pt x="46" y="460"/>
                  <a:pt x="45" y="460"/>
                </a:cubicBezTo>
                <a:cubicBezTo>
                  <a:pt x="44" y="459"/>
                  <a:pt x="43" y="458"/>
                  <a:pt x="42" y="456"/>
                </a:cubicBezTo>
                <a:cubicBezTo>
                  <a:pt x="41" y="456"/>
                  <a:pt x="41" y="455"/>
                  <a:pt x="40" y="454"/>
                </a:cubicBezTo>
                <a:cubicBezTo>
                  <a:pt x="39" y="453"/>
                  <a:pt x="38" y="452"/>
                  <a:pt x="37" y="451"/>
                </a:cubicBezTo>
                <a:cubicBezTo>
                  <a:pt x="36" y="450"/>
                  <a:pt x="36" y="450"/>
                  <a:pt x="36" y="449"/>
                </a:cubicBezTo>
                <a:cubicBezTo>
                  <a:pt x="34" y="448"/>
                  <a:pt x="33" y="446"/>
                  <a:pt x="32" y="444"/>
                </a:cubicBezTo>
                <a:cubicBezTo>
                  <a:pt x="32" y="444"/>
                  <a:pt x="32" y="444"/>
                  <a:pt x="31" y="444"/>
                </a:cubicBezTo>
                <a:cubicBezTo>
                  <a:pt x="30" y="442"/>
                  <a:pt x="28" y="440"/>
                  <a:pt x="27" y="438"/>
                </a:cubicBezTo>
                <a:cubicBezTo>
                  <a:pt x="27" y="437"/>
                  <a:pt x="26" y="437"/>
                  <a:pt x="26" y="436"/>
                </a:cubicBezTo>
                <a:cubicBezTo>
                  <a:pt x="25" y="435"/>
                  <a:pt x="24" y="434"/>
                  <a:pt x="23" y="432"/>
                </a:cubicBezTo>
                <a:cubicBezTo>
                  <a:pt x="23" y="431"/>
                  <a:pt x="22" y="431"/>
                  <a:pt x="22" y="430"/>
                </a:cubicBezTo>
                <a:cubicBezTo>
                  <a:pt x="21" y="429"/>
                  <a:pt x="20" y="427"/>
                  <a:pt x="20" y="426"/>
                </a:cubicBezTo>
                <a:cubicBezTo>
                  <a:pt x="19" y="426"/>
                  <a:pt x="19" y="424"/>
                  <a:pt x="19" y="424"/>
                </a:cubicBezTo>
                <a:cubicBezTo>
                  <a:pt x="18" y="422"/>
                  <a:pt x="17" y="421"/>
                  <a:pt x="16" y="419"/>
                </a:cubicBezTo>
                <a:cubicBezTo>
                  <a:pt x="16" y="419"/>
                  <a:pt x="15" y="418"/>
                  <a:pt x="15" y="418"/>
                </a:cubicBezTo>
                <a:cubicBezTo>
                  <a:pt x="14" y="415"/>
                  <a:pt x="13" y="413"/>
                  <a:pt x="12" y="411"/>
                </a:cubicBezTo>
                <a:cubicBezTo>
                  <a:pt x="12" y="411"/>
                  <a:pt x="12" y="410"/>
                  <a:pt x="12" y="410"/>
                </a:cubicBezTo>
                <a:cubicBezTo>
                  <a:pt x="11" y="408"/>
                  <a:pt x="11" y="406"/>
                  <a:pt x="10" y="405"/>
                </a:cubicBezTo>
                <a:cubicBezTo>
                  <a:pt x="10" y="404"/>
                  <a:pt x="9" y="403"/>
                  <a:pt x="9" y="403"/>
                </a:cubicBezTo>
                <a:cubicBezTo>
                  <a:pt x="8" y="401"/>
                  <a:pt x="8" y="399"/>
                  <a:pt x="7" y="398"/>
                </a:cubicBezTo>
                <a:cubicBezTo>
                  <a:pt x="7" y="397"/>
                  <a:pt x="7" y="397"/>
                  <a:pt x="7" y="396"/>
                </a:cubicBezTo>
                <a:cubicBezTo>
                  <a:pt x="6" y="394"/>
                  <a:pt x="6" y="392"/>
                  <a:pt x="5" y="391"/>
                </a:cubicBezTo>
                <a:cubicBezTo>
                  <a:pt x="5" y="390"/>
                  <a:pt x="5" y="389"/>
                  <a:pt x="5" y="389"/>
                </a:cubicBezTo>
                <a:cubicBezTo>
                  <a:pt x="4" y="386"/>
                  <a:pt x="4" y="384"/>
                  <a:pt x="3" y="382"/>
                </a:cubicBezTo>
                <a:cubicBezTo>
                  <a:pt x="3" y="381"/>
                  <a:pt x="3" y="381"/>
                  <a:pt x="3" y="381"/>
                </a:cubicBezTo>
                <a:cubicBezTo>
                  <a:pt x="3" y="378"/>
                  <a:pt x="2" y="377"/>
                  <a:pt x="2" y="375"/>
                </a:cubicBezTo>
                <a:cubicBezTo>
                  <a:pt x="1" y="374"/>
                  <a:pt x="1" y="373"/>
                  <a:pt x="1" y="372"/>
                </a:cubicBezTo>
                <a:cubicBezTo>
                  <a:pt x="1" y="370"/>
                  <a:pt x="1" y="369"/>
                  <a:pt x="1" y="367"/>
                </a:cubicBezTo>
                <a:cubicBezTo>
                  <a:pt x="1" y="367"/>
                  <a:pt x="0" y="366"/>
                  <a:pt x="0" y="365"/>
                </a:cubicBezTo>
                <a:cubicBezTo>
                  <a:pt x="0" y="363"/>
                  <a:pt x="0" y="361"/>
                  <a:pt x="0" y="360"/>
                </a:cubicBezTo>
                <a:cubicBezTo>
                  <a:pt x="0" y="359"/>
                  <a:pt x="0" y="358"/>
                  <a:pt x="0" y="358"/>
                </a:cubicBezTo>
                <a:cubicBezTo>
                  <a:pt x="0" y="355"/>
                  <a:pt x="0" y="352"/>
                  <a:pt x="0" y="350"/>
                </a:cubicBezTo>
                <a:cubicBezTo>
                  <a:pt x="0" y="271"/>
                  <a:pt x="58" y="206"/>
                  <a:pt x="135" y="195"/>
                </a:cubicBezTo>
                <a:cubicBezTo>
                  <a:pt x="135" y="190"/>
                  <a:pt x="135" y="184"/>
                  <a:pt x="135" y="177"/>
                </a:cubicBezTo>
                <a:cubicBezTo>
                  <a:pt x="135" y="79"/>
                  <a:pt x="215" y="0"/>
                  <a:pt x="314" y="0"/>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AutoShape 4">
            <a:extLst>
              <a:ext uri="{FF2B5EF4-FFF2-40B4-BE49-F238E27FC236}">
                <a16:creationId xmlns:a16="http://schemas.microsoft.com/office/drawing/2014/main" id="{F39728C7-F72D-4867-948F-6B423789CD50}"/>
              </a:ext>
            </a:extLst>
          </p:cNvPr>
          <p:cNvSpPr>
            <a:spLocks noChangeAspect="1" noChangeArrowheads="1" noTextEdit="1"/>
          </p:cNvSpPr>
          <p:nvPr/>
        </p:nvSpPr>
        <p:spPr bwMode="auto">
          <a:xfrm>
            <a:off x="4886824" y="4202662"/>
            <a:ext cx="667709" cy="66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9">
            <a:extLst>
              <a:ext uri="{FF2B5EF4-FFF2-40B4-BE49-F238E27FC236}">
                <a16:creationId xmlns:a16="http://schemas.microsoft.com/office/drawing/2014/main" id="{39EEE2BA-2140-4403-B6C1-6F36D52F4048}"/>
              </a:ext>
            </a:extLst>
          </p:cNvPr>
          <p:cNvSpPr>
            <a:spLocks noEditPoints="1"/>
          </p:cNvSpPr>
          <p:nvPr/>
        </p:nvSpPr>
        <p:spPr bwMode="auto">
          <a:xfrm>
            <a:off x="4932912" y="4249593"/>
            <a:ext cx="556143" cy="574691"/>
          </a:xfrm>
          <a:custGeom>
            <a:avLst/>
            <a:gdLst>
              <a:gd name="T0" fmla="*/ 423 w 832"/>
              <a:gd name="T1" fmla="*/ 0 h 860"/>
              <a:gd name="T2" fmla="*/ 411 w 832"/>
              <a:gd name="T3" fmla="*/ 265 h 860"/>
              <a:gd name="T4" fmla="*/ 411 w 832"/>
              <a:gd name="T5" fmla="*/ 390 h 860"/>
              <a:gd name="T6" fmla="*/ 411 w 832"/>
              <a:gd name="T7" fmla="*/ 434 h 860"/>
              <a:gd name="T8" fmla="*/ 411 w 832"/>
              <a:gd name="T9" fmla="*/ 437 h 860"/>
              <a:gd name="T10" fmla="*/ 467 w 832"/>
              <a:gd name="T11" fmla="*/ 470 h 860"/>
              <a:gd name="T12" fmla="*/ 624 w 832"/>
              <a:gd name="T13" fmla="*/ 307 h 860"/>
              <a:gd name="T14" fmla="*/ 624 w 832"/>
              <a:gd name="T15" fmla="*/ 556 h 860"/>
              <a:gd name="T16" fmla="*/ 663 w 832"/>
              <a:gd name="T17" fmla="*/ 586 h 860"/>
              <a:gd name="T18" fmla="*/ 687 w 832"/>
              <a:gd name="T19" fmla="*/ 620 h 860"/>
              <a:gd name="T20" fmla="*/ 604 w 832"/>
              <a:gd name="T21" fmla="*/ 691 h 860"/>
              <a:gd name="T22" fmla="*/ 524 w 832"/>
              <a:gd name="T23" fmla="*/ 663 h 860"/>
              <a:gd name="T24" fmla="*/ 423 w 832"/>
              <a:gd name="T25" fmla="*/ 609 h 860"/>
              <a:gd name="T26" fmla="*/ 416 w 832"/>
              <a:gd name="T27" fmla="*/ 606 h 860"/>
              <a:gd name="T28" fmla="*/ 411 w 832"/>
              <a:gd name="T29" fmla="*/ 848 h 860"/>
              <a:gd name="T30" fmla="*/ 820 w 832"/>
              <a:gd name="T31" fmla="*/ 860 h 860"/>
              <a:gd name="T32" fmla="*/ 832 w 832"/>
              <a:gd name="T33" fmla="*/ 12 h 860"/>
              <a:gd name="T34" fmla="*/ 434 w 832"/>
              <a:gd name="T35" fmla="*/ 574 h 860"/>
              <a:gd name="T36" fmla="*/ 566 w 832"/>
              <a:gd name="T37" fmla="*/ 644 h 860"/>
              <a:gd name="T38" fmla="*/ 649 w 832"/>
              <a:gd name="T39" fmla="*/ 635 h 860"/>
              <a:gd name="T40" fmla="*/ 646 w 832"/>
              <a:gd name="T41" fmla="*/ 617 h 860"/>
              <a:gd name="T42" fmla="*/ 434 w 832"/>
              <a:gd name="T43" fmla="*/ 493 h 860"/>
              <a:gd name="T44" fmla="*/ 373 w 832"/>
              <a:gd name="T45" fmla="*/ 456 h 860"/>
              <a:gd name="T46" fmla="*/ 349 w 832"/>
              <a:gd name="T47" fmla="*/ 470 h 860"/>
              <a:gd name="T48" fmla="*/ 309 w 832"/>
              <a:gd name="T49" fmla="*/ 494 h 860"/>
              <a:gd name="T50" fmla="*/ 411 w 832"/>
              <a:gd name="T51" fmla="*/ 562 h 860"/>
              <a:gd name="T52" fmla="*/ 94 w 832"/>
              <a:gd name="T53" fmla="*/ 383 h 860"/>
              <a:gd name="T54" fmla="*/ 131 w 832"/>
              <a:gd name="T55" fmla="*/ 378 h 860"/>
              <a:gd name="T56" fmla="*/ 164 w 832"/>
              <a:gd name="T57" fmla="*/ 397 h 860"/>
              <a:gd name="T58" fmla="*/ 174 w 832"/>
              <a:gd name="T59" fmla="*/ 390 h 860"/>
              <a:gd name="T60" fmla="*/ 210 w 832"/>
              <a:gd name="T61" fmla="*/ 372 h 860"/>
              <a:gd name="T62" fmla="*/ 231 w 832"/>
              <a:gd name="T63" fmla="*/ 361 h 860"/>
              <a:gd name="T64" fmla="*/ 185 w 832"/>
              <a:gd name="T65" fmla="*/ 240 h 860"/>
              <a:gd name="T66" fmla="*/ 0 w 832"/>
              <a:gd name="T67" fmla="*/ 285 h 860"/>
              <a:gd name="T68" fmla="*/ 98 w 832"/>
              <a:gd name="T69" fmla="*/ 211 h 860"/>
              <a:gd name="T70" fmla="*/ 172 w 832"/>
              <a:gd name="T71" fmla="*/ 278 h 860"/>
              <a:gd name="T72" fmla="*/ 143 w 832"/>
              <a:gd name="T73" fmla="*/ 345 h 860"/>
              <a:gd name="T74" fmla="*/ 98 w 832"/>
              <a:gd name="T75" fmla="*/ 361 h 860"/>
              <a:gd name="T76" fmla="*/ 98 w 832"/>
              <a:gd name="T77" fmla="*/ 211 h 860"/>
              <a:gd name="T78" fmla="*/ 337 w 832"/>
              <a:gd name="T79" fmla="*/ 434 h 860"/>
              <a:gd name="T80" fmla="*/ 375 w 832"/>
              <a:gd name="T81" fmla="*/ 411 h 860"/>
              <a:gd name="T82" fmla="*/ 297 w 832"/>
              <a:gd name="T83" fmla="*/ 368 h 860"/>
              <a:gd name="T84" fmla="*/ 246 w 832"/>
              <a:gd name="T85" fmla="*/ 394 h 860"/>
              <a:gd name="T86" fmla="*/ 200 w 832"/>
              <a:gd name="T87" fmla="*/ 419 h 860"/>
              <a:gd name="T88" fmla="*/ 189 w 832"/>
              <a:gd name="T89" fmla="*/ 425 h 860"/>
              <a:gd name="T90" fmla="*/ 181 w 832"/>
              <a:gd name="T91" fmla="*/ 434 h 860"/>
              <a:gd name="T92" fmla="*/ 132 w 832"/>
              <a:gd name="T93" fmla="*/ 490 h 860"/>
              <a:gd name="T94" fmla="*/ 95 w 832"/>
              <a:gd name="T95" fmla="*/ 484 h 860"/>
              <a:gd name="T96" fmla="*/ 99 w 832"/>
              <a:gd name="T97" fmla="*/ 681 h 860"/>
              <a:gd name="T98" fmla="*/ 191 w 832"/>
              <a:gd name="T99" fmla="*/ 614 h 860"/>
              <a:gd name="T100" fmla="*/ 236 w 832"/>
              <a:gd name="T101" fmla="*/ 494 h 860"/>
              <a:gd name="T102" fmla="*/ 270 w 832"/>
              <a:gd name="T103" fmla="*/ 473 h 860"/>
              <a:gd name="T104" fmla="*/ 313 w 832"/>
              <a:gd name="T105" fmla="*/ 448 h 860"/>
              <a:gd name="T106" fmla="*/ 172 w 832"/>
              <a:gd name="T107" fmla="*/ 591 h 860"/>
              <a:gd name="T108" fmla="*/ 99 w 832"/>
              <a:gd name="T109" fmla="*/ 658 h 860"/>
              <a:gd name="T110" fmla="*/ 99 w 832"/>
              <a:gd name="T111" fmla="*/ 508 h 860"/>
              <a:gd name="T112" fmla="*/ 143 w 832"/>
              <a:gd name="T113" fmla="*/ 523 h 860"/>
              <a:gd name="T114" fmla="*/ 172 w 832"/>
              <a:gd name="T115" fmla="*/ 591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2" h="860">
                <a:moveTo>
                  <a:pt x="820" y="0"/>
                </a:moveTo>
                <a:cubicBezTo>
                  <a:pt x="423" y="0"/>
                  <a:pt x="423" y="0"/>
                  <a:pt x="423" y="0"/>
                </a:cubicBezTo>
                <a:cubicBezTo>
                  <a:pt x="416" y="0"/>
                  <a:pt x="411" y="5"/>
                  <a:pt x="411" y="12"/>
                </a:cubicBezTo>
                <a:cubicBezTo>
                  <a:pt x="411" y="265"/>
                  <a:pt x="411" y="265"/>
                  <a:pt x="411" y="265"/>
                </a:cubicBezTo>
                <a:cubicBezTo>
                  <a:pt x="411" y="307"/>
                  <a:pt x="411" y="307"/>
                  <a:pt x="411" y="307"/>
                </a:cubicBezTo>
                <a:cubicBezTo>
                  <a:pt x="411" y="390"/>
                  <a:pt x="411" y="390"/>
                  <a:pt x="411" y="390"/>
                </a:cubicBezTo>
                <a:cubicBezTo>
                  <a:pt x="411" y="433"/>
                  <a:pt x="411" y="433"/>
                  <a:pt x="411" y="433"/>
                </a:cubicBezTo>
                <a:cubicBezTo>
                  <a:pt x="411" y="434"/>
                  <a:pt x="411" y="434"/>
                  <a:pt x="411" y="434"/>
                </a:cubicBezTo>
                <a:cubicBezTo>
                  <a:pt x="411" y="435"/>
                  <a:pt x="411" y="435"/>
                  <a:pt x="411" y="435"/>
                </a:cubicBezTo>
                <a:cubicBezTo>
                  <a:pt x="411" y="437"/>
                  <a:pt x="411" y="437"/>
                  <a:pt x="411" y="437"/>
                </a:cubicBezTo>
                <a:cubicBezTo>
                  <a:pt x="453" y="462"/>
                  <a:pt x="453" y="462"/>
                  <a:pt x="453" y="462"/>
                </a:cubicBezTo>
                <a:cubicBezTo>
                  <a:pt x="467" y="470"/>
                  <a:pt x="467" y="470"/>
                  <a:pt x="467" y="470"/>
                </a:cubicBezTo>
                <a:cubicBezTo>
                  <a:pt x="462" y="458"/>
                  <a:pt x="459" y="445"/>
                  <a:pt x="459" y="431"/>
                </a:cubicBezTo>
                <a:cubicBezTo>
                  <a:pt x="459" y="363"/>
                  <a:pt x="533" y="307"/>
                  <a:pt x="624" y="307"/>
                </a:cubicBezTo>
                <a:cubicBezTo>
                  <a:pt x="715" y="307"/>
                  <a:pt x="789" y="363"/>
                  <a:pt x="789" y="431"/>
                </a:cubicBezTo>
                <a:cubicBezTo>
                  <a:pt x="789" y="500"/>
                  <a:pt x="715" y="556"/>
                  <a:pt x="624" y="556"/>
                </a:cubicBezTo>
                <a:cubicBezTo>
                  <a:pt x="620" y="556"/>
                  <a:pt x="616" y="556"/>
                  <a:pt x="612" y="555"/>
                </a:cubicBezTo>
                <a:cubicBezTo>
                  <a:pt x="663" y="586"/>
                  <a:pt x="663" y="586"/>
                  <a:pt x="663" y="586"/>
                </a:cubicBezTo>
                <a:cubicBezTo>
                  <a:pt x="676" y="592"/>
                  <a:pt x="685" y="605"/>
                  <a:pt x="687" y="619"/>
                </a:cubicBezTo>
                <a:cubicBezTo>
                  <a:pt x="687" y="620"/>
                  <a:pt x="687" y="620"/>
                  <a:pt x="687" y="620"/>
                </a:cubicBezTo>
                <a:cubicBezTo>
                  <a:pt x="690" y="639"/>
                  <a:pt x="682" y="651"/>
                  <a:pt x="677" y="658"/>
                </a:cubicBezTo>
                <a:cubicBezTo>
                  <a:pt x="664" y="674"/>
                  <a:pt x="638" y="691"/>
                  <a:pt x="604" y="691"/>
                </a:cubicBezTo>
                <a:cubicBezTo>
                  <a:pt x="586" y="691"/>
                  <a:pt x="567" y="686"/>
                  <a:pt x="549" y="676"/>
                </a:cubicBezTo>
                <a:cubicBezTo>
                  <a:pt x="544" y="673"/>
                  <a:pt x="535" y="669"/>
                  <a:pt x="524" y="663"/>
                </a:cubicBezTo>
                <a:cubicBezTo>
                  <a:pt x="505" y="652"/>
                  <a:pt x="475" y="637"/>
                  <a:pt x="442" y="619"/>
                </a:cubicBezTo>
                <a:cubicBezTo>
                  <a:pt x="435" y="616"/>
                  <a:pt x="429" y="612"/>
                  <a:pt x="423" y="609"/>
                </a:cubicBezTo>
                <a:cubicBezTo>
                  <a:pt x="421" y="608"/>
                  <a:pt x="417" y="606"/>
                  <a:pt x="417" y="606"/>
                </a:cubicBezTo>
                <a:cubicBezTo>
                  <a:pt x="416" y="606"/>
                  <a:pt x="416" y="606"/>
                  <a:pt x="416" y="606"/>
                </a:cubicBezTo>
                <a:cubicBezTo>
                  <a:pt x="415" y="605"/>
                  <a:pt x="413" y="604"/>
                  <a:pt x="411" y="602"/>
                </a:cubicBezTo>
                <a:cubicBezTo>
                  <a:pt x="411" y="848"/>
                  <a:pt x="411" y="848"/>
                  <a:pt x="411" y="848"/>
                </a:cubicBezTo>
                <a:cubicBezTo>
                  <a:pt x="411" y="855"/>
                  <a:pt x="416" y="860"/>
                  <a:pt x="423" y="860"/>
                </a:cubicBezTo>
                <a:cubicBezTo>
                  <a:pt x="820" y="860"/>
                  <a:pt x="820" y="860"/>
                  <a:pt x="820" y="860"/>
                </a:cubicBezTo>
                <a:cubicBezTo>
                  <a:pt x="827" y="860"/>
                  <a:pt x="832" y="855"/>
                  <a:pt x="832" y="848"/>
                </a:cubicBezTo>
                <a:cubicBezTo>
                  <a:pt x="832" y="12"/>
                  <a:pt x="832" y="12"/>
                  <a:pt x="832" y="12"/>
                </a:cubicBezTo>
                <a:cubicBezTo>
                  <a:pt x="832" y="5"/>
                  <a:pt x="827" y="0"/>
                  <a:pt x="820" y="0"/>
                </a:cubicBezTo>
                <a:close/>
                <a:moveTo>
                  <a:pt x="434" y="574"/>
                </a:moveTo>
                <a:cubicBezTo>
                  <a:pt x="442" y="579"/>
                  <a:pt x="450" y="583"/>
                  <a:pt x="458" y="587"/>
                </a:cubicBezTo>
                <a:cubicBezTo>
                  <a:pt x="510" y="615"/>
                  <a:pt x="552" y="637"/>
                  <a:pt x="566" y="644"/>
                </a:cubicBezTo>
                <a:cubicBezTo>
                  <a:pt x="580" y="652"/>
                  <a:pt x="592" y="655"/>
                  <a:pt x="604" y="655"/>
                </a:cubicBezTo>
                <a:cubicBezTo>
                  <a:pt x="626" y="655"/>
                  <a:pt x="642" y="644"/>
                  <a:pt x="649" y="635"/>
                </a:cubicBezTo>
                <a:cubicBezTo>
                  <a:pt x="652" y="632"/>
                  <a:pt x="652" y="629"/>
                  <a:pt x="652" y="625"/>
                </a:cubicBezTo>
                <a:cubicBezTo>
                  <a:pt x="651" y="622"/>
                  <a:pt x="649" y="619"/>
                  <a:pt x="646" y="617"/>
                </a:cubicBezTo>
                <a:cubicBezTo>
                  <a:pt x="458" y="506"/>
                  <a:pt x="458" y="506"/>
                  <a:pt x="458" y="506"/>
                </a:cubicBezTo>
                <a:cubicBezTo>
                  <a:pt x="434" y="493"/>
                  <a:pt x="434" y="493"/>
                  <a:pt x="434" y="493"/>
                </a:cubicBezTo>
                <a:cubicBezTo>
                  <a:pt x="411" y="479"/>
                  <a:pt x="411" y="479"/>
                  <a:pt x="411" y="479"/>
                </a:cubicBezTo>
                <a:cubicBezTo>
                  <a:pt x="373" y="456"/>
                  <a:pt x="373" y="456"/>
                  <a:pt x="373" y="456"/>
                </a:cubicBezTo>
                <a:cubicBezTo>
                  <a:pt x="361" y="463"/>
                  <a:pt x="361" y="463"/>
                  <a:pt x="361" y="463"/>
                </a:cubicBezTo>
                <a:cubicBezTo>
                  <a:pt x="349" y="470"/>
                  <a:pt x="349" y="470"/>
                  <a:pt x="349" y="470"/>
                </a:cubicBezTo>
                <a:cubicBezTo>
                  <a:pt x="321" y="487"/>
                  <a:pt x="321" y="487"/>
                  <a:pt x="321" y="487"/>
                </a:cubicBezTo>
                <a:cubicBezTo>
                  <a:pt x="309" y="494"/>
                  <a:pt x="309" y="494"/>
                  <a:pt x="309" y="494"/>
                </a:cubicBezTo>
                <a:cubicBezTo>
                  <a:pt x="297" y="502"/>
                  <a:pt x="297" y="502"/>
                  <a:pt x="297" y="502"/>
                </a:cubicBezTo>
                <a:cubicBezTo>
                  <a:pt x="332" y="520"/>
                  <a:pt x="372" y="541"/>
                  <a:pt x="411" y="562"/>
                </a:cubicBezTo>
                <a:cubicBezTo>
                  <a:pt x="419" y="566"/>
                  <a:pt x="427" y="570"/>
                  <a:pt x="434" y="574"/>
                </a:cubicBezTo>
                <a:close/>
                <a:moveTo>
                  <a:pt x="94" y="383"/>
                </a:moveTo>
                <a:cubicBezTo>
                  <a:pt x="95" y="383"/>
                  <a:pt x="96" y="383"/>
                  <a:pt x="98" y="383"/>
                </a:cubicBezTo>
                <a:cubicBezTo>
                  <a:pt x="110" y="383"/>
                  <a:pt x="121" y="382"/>
                  <a:pt x="131" y="378"/>
                </a:cubicBezTo>
                <a:cubicBezTo>
                  <a:pt x="156" y="406"/>
                  <a:pt x="156" y="406"/>
                  <a:pt x="156" y="406"/>
                </a:cubicBezTo>
                <a:cubicBezTo>
                  <a:pt x="164" y="397"/>
                  <a:pt x="164" y="397"/>
                  <a:pt x="164" y="397"/>
                </a:cubicBezTo>
                <a:cubicBezTo>
                  <a:pt x="166" y="395"/>
                  <a:pt x="168" y="394"/>
                  <a:pt x="169" y="393"/>
                </a:cubicBezTo>
                <a:cubicBezTo>
                  <a:pt x="174" y="390"/>
                  <a:pt x="174" y="390"/>
                  <a:pt x="174" y="390"/>
                </a:cubicBezTo>
                <a:cubicBezTo>
                  <a:pt x="175" y="390"/>
                  <a:pt x="175" y="390"/>
                  <a:pt x="175" y="390"/>
                </a:cubicBezTo>
                <a:cubicBezTo>
                  <a:pt x="177" y="389"/>
                  <a:pt x="190" y="382"/>
                  <a:pt x="210" y="372"/>
                </a:cubicBezTo>
                <a:cubicBezTo>
                  <a:pt x="213" y="371"/>
                  <a:pt x="217" y="368"/>
                  <a:pt x="220" y="367"/>
                </a:cubicBezTo>
                <a:cubicBezTo>
                  <a:pt x="224" y="365"/>
                  <a:pt x="227" y="363"/>
                  <a:pt x="231" y="361"/>
                </a:cubicBezTo>
                <a:cubicBezTo>
                  <a:pt x="191" y="254"/>
                  <a:pt x="191" y="254"/>
                  <a:pt x="191" y="254"/>
                </a:cubicBezTo>
                <a:cubicBezTo>
                  <a:pt x="189" y="249"/>
                  <a:pt x="187" y="244"/>
                  <a:pt x="185" y="240"/>
                </a:cubicBezTo>
                <a:cubicBezTo>
                  <a:pt x="168" y="208"/>
                  <a:pt x="136" y="187"/>
                  <a:pt x="98" y="187"/>
                </a:cubicBezTo>
                <a:cubicBezTo>
                  <a:pt x="45" y="187"/>
                  <a:pt x="0" y="231"/>
                  <a:pt x="0" y="285"/>
                </a:cubicBezTo>
                <a:cubicBezTo>
                  <a:pt x="0" y="338"/>
                  <a:pt x="42" y="382"/>
                  <a:pt x="94" y="383"/>
                </a:cubicBezTo>
                <a:close/>
                <a:moveTo>
                  <a:pt x="98" y="211"/>
                </a:moveTo>
                <a:cubicBezTo>
                  <a:pt x="125" y="211"/>
                  <a:pt x="150" y="226"/>
                  <a:pt x="162" y="248"/>
                </a:cubicBezTo>
                <a:cubicBezTo>
                  <a:pt x="168" y="257"/>
                  <a:pt x="171" y="267"/>
                  <a:pt x="172" y="278"/>
                </a:cubicBezTo>
                <a:cubicBezTo>
                  <a:pt x="172" y="280"/>
                  <a:pt x="172" y="282"/>
                  <a:pt x="172" y="285"/>
                </a:cubicBezTo>
                <a:cubicBezTo>
                  <a:pt x="172" y="310"/>
                  <a:pt x="161" y="331"/>
                  <a:pt x="143" y="345"/>
                </a:cubicBezTo>
                <a:cubicBezTo>
                  <a:pt x="135" y="351"/>
                  <a:pt x="127" y="355"/>
                  <a:pt x="117" y="358"/>
                </a:cubicBezTo>
                <a:cubicBezTo>
                  <a:pt x="111" y="359"/>
                  <a:pt x="105" y="361"/>
                  <a:pt x="98" y="361"/>
                </a:cubicBezTo>
                <a:cubicBezTo>
                  <a:pt x="58" y="361"/>
                  <a:pt x="24" y="327"/>
                  <a:pt x="24" y="285"/>
                </a:cubicBezTo>
                <a:cubicBezTo>
                  <a:pt x="24" y="244"/>
                  <a:pt x="58" y="211"/>
                  <a:pt x="98" y="211"/>
                </a:cubicBezTo>
                <a:close/>
                <a:moveTo>
                  <a:pt x="325" y="441"/>
                </a:moveTo>
                <a:cubicBezTo>
                  <a:pt x="337" y="434"/>
                  <a:pt x="337" y="434"/>
                  <a:pt x="337" y="434"/>
                </a:cubicBezTo>
                <a:cubicBezTo>
                  <a:pt x="373" y="412"/>
                  <a:pt x="373" y="412"/>
                  <a:pt x="373" y="412"/>
                </a:cubicBezTo>
                <a:cubicBezTo>
                  <a:pt x="374" y="412"/>
                  <a:pt x="374" y="412"/>
                  <a:pt x="375" y="411"/>
                </a:cubicBezTo>
                <a:cubicBezTo>
                  <a:pt x="375" y="326"/>
                  <a:pt x="375" y="326"/>
                  <a:pt x="375" y="326"/>
                </a:cubicBezTo>
                <a:cubicBezTo>
                  <a:pt x="348" y="340"/>
                  <a:pt x="321" y="355"/>
                  <a:pt x="297" y="368"/>
                </a:cubicBezTo>
                <a:cubicBezTo>
                  <a:pt x="283" y="375"/>
                  <a:pt x="270" y="382"/>
                  <a:pt x="259" y="388"/>
                </a:cubicBezTo>
                <a:cubicBezTo>
                  <a:pt x="254" y="390"/>
                  <a:pt x="250" y="392"/>
                  <a:pt x="246" y="394"/>
                </a:cubicBezTo>
                <a:cubicBezTo>
                  <a:pt x="242" y="397"/>
                  <a:pt x="238" y="399"/>
                  <a:pt x="234" y="401"/>
                </a:cubicBezTo>
                <a:cubicBezTo>
                  <a:pt x="219" y="409"/>
                  <a:pt x="207" y="415"/>
                  <a:pt x="200" y="419"/>
                </a:cubicBezTo>
                <a:cubicBezTo>
                  <a:pt x="195" y="422"/>
                  <a:pt x="192" y="424"/>
                  <a:pt x="191" y="424"/>
                </a:cubicBezTo>
                <a:cubicBezTo>
                  <a:pt x="191" y="424"/>
                  <a:pt x="190" y="425"/>
                  <a:pt x="189" y="425"/>
                </a:cubicBezTo>
                <a:cubicBezTo>
                  <a:pt x="189" y="425"/>
                  <a:pt x="189" y="426"/>
                  <a:pt x="188" y="426"/>
                </a:cubicBezTo>
                <a:cubicBezTo>
                  <a:pt x="181" y="434"/>
                  <a:pt x="181" y="434"/>
                  <a:pt x="181" y="434"/>
                </a:cubicBezTo>
                <a:cubicBezTo>
                  <a:pt x="157" y="462"/>
                  <a:pt x="157" y="462"/>
                  <a:pt x="157" y="462"/>
                </a:cubicBezTo>
                <a:cubicBezTo>
                  <a:pt x="132" y="490"/>
                  <a:pt x="132" y="490"/>
                  <a:pt x="132" y="490"/>
                </a:cubicBezTo>
                <a:cubicBezTo>
                  <a:pt x="121" y="487"/>
                  <a:pt x="110" y="484"/>
                  <a:pt x="99" y="484"/>
                </a:cubicBezTo>
                <a:cubicBezTo>
                  <a:pt x="95" y="484"/>
                  <a:pt x="95" y="484"/>
                  <a:pt x="95" y="484"/>
                </a:cubicBezTo>
                <a:cubicBezTo>
                  <a:pt x="42" y="486"/>
                  <a:pt x="0" y="530"/>
                  <a:pt x="0" y="583"/>
                </a:cubicBezTo>
                <a:cubicBezTo>
                  <a:pt x="0" y="637"/>
                  <a:pt x="45" y="681"/>
                  <a:pt x="99" y="681"/>
                </a:cubicBezTo>
                <a:cubicBezTo>
                  <a:pt x="136" y="681"/>
                  <a:pt x="168" y="660"/>
                  <a:pt x="185" y="629"/>
                </a:cubicBezTo>
                <a:cubicBezTo>
                  <a:pt x="188" y="624"/>
                  <a:pt x="190" y="619"/>
                  <a:pt x="191" y="614"/>
                </a:cubicBezTo>
                <a:cubicBezTo>
                  <a:pt x="231" y="507"/>
                  <a:pt x="231" y="507"/>
                  <a:pt x="231" y="507"/>
                </a:cubicBezTo>
                <a:cubicBezTo>
                  <a:pt x="236" y="494"/>
                  <a:pt x="236" y="494"/>
                  <a:pt x="236" y="494"/>
                </a:cubicBezTo>
                <a:cubicBezTo>
                  <a:pt x="259" y="480"/>
                  <a:pt x="259" y="480"/>
                  <a:pt x="259" y="480"/>
                </a:cubicBezTo>
                <a:cubicBezTo>
                  <a:pt x="270" y="473"/>
                  <a:pt x="270" y="473"/>
                  <a:pt x="270" y="473"/>
                </a:cubicBezTo>
                <a:cubicBezTo>
                  <a:pt x="283" y="466"/>
                  <a:pt x="283" y="466"/>
                  <a:pt x="283" y="466"/>
                </a:cubicBezTo>
                <a:cubicBezTo>
                  <a:pt x="313" y="448"/>
                  <a:pt x="313" y="448"/>
                  <a:pt x="313" y="448"/>
                </a:cubicBezTo>
                <a:cubicBezTo>
                  <a:pt x="325" y="441"/>
                  <a:pt x="325" y="441"/>
                  <a:pt x="325" y="441"/>
                </a:cubicBezTo>
                <a:close/>
                <a:moveTo>
                  <a:pt x="172" y="591"/>
                </a:moveTo>
                <a:cubicBezTo>
                  <a:pt x="171" y="601"/>
                  <a:pt x="168" y="611"/>
                  <a:pt x="162" y="620"/>
                </a:cubicBezTo>
                <a:cubicBezTo>
                  <a:pt x="150" y="642"/>
                  <a:pt x="126" y="658"/>
                  <a:pt x="99" y="658"/>
                </a:cubicBezTo>
                <a:cubicBezTo>
                  <a:pt x="58" y="658"/>
                  <a:pt x="24" y="624"/>
                  <a:pt x="24" y="583"/>
                </a:cubicBezTo>
                <a:cubicBezTo>
                  <a:pt x="24" y="541"/>
                  <a:pt x="58" y="508"/>
                  <a:pt x="99" y="508"/>
                </a:cubicBezTo>
                <a:cubicBezTo>
                  <a:pt x="105" y="508"/>
                  <a:pt x="111" y="508"/>
                  <a:pt x="118" y="510"/>
                </a:cubicBezTo>
                <a:cubicBezTo>
                  <a:pt x="127" y="513"/>
                  <a:pt x="135" y="517"/>
                  <a:pt x="143" y="523"/>
                </a:cubicBezTo>
                <a:cubicBezTo>
                  <a:pt x="161" y="536"/>
                  <a:pt x="172" y="558"/>
                  <a:pt x="172" y="583"/>
                </a:cubicBezTo>
                <a:cubicBezTo>
                  <a:pt x="172" y="585"/>
                  <a:pt x="172" y="588"/>
                  <a:pt x="172" y="591"/>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AutoShape 10">
            <a:extLst>
              <a:ext uri="{FF2B5EF4-FFF2-40B4-BE49-F238E27FC236}">
                <a16:creationId xmlns:a16="http://schemas.microsoft.com/office/drawing/2014/main" id="{A99A98E3-2E81-47D3-A71A-874F14C2D046}"/>
              </a:ext>
            </a:extLst>
          </p:cNvPr>
          <p:cNvSpPr>
            <a:spLocks noChangeAspect="1" noChangeArrowheads="1" noTextEdit="1"/>
          </p:cNvSpPr>
          <p:nvPr/>
        </p:nvSpPr>
        <p:spPr bwMode="auto">
          <a:xfrm>
            <a:off x="4886824" y="3095146"/>
            <a:ext cx="667709" cy="66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2">
            <a:extLst>
              <a:ext uri="{FF2B5EF4-FFF2-40B4-BE49-F238E27FC236}">
                <a16:creationId xmlns:a16="http://schemas.microsoft.com/office/drawing/2014/main" id="{F14F0FD2-3591-4F68-8D61-C9D6DD6D22AC}"/>
              </a:ext>
            </a:extLst>
          </p:cNvPr>
          <p:cNvSpPr>
            <a:spLocks noEditPoints="1"/>
          </p:cNvSpPr>
          <p:nvPr/>
        </p:nvSpPr>
        <p:spPr bwMode="auto">
          <a:xfrm>
            <a:off x="4920265" y="3135333"/>
            <a:ext cx="601668" cy="588180"/>
          </a:xfrm>
          <a:custGeom>
            <a:avLst/>
            <a:gdLst>
              <a:gd name="T0" fmla="*/ 227 w 900"/>
              <a:gd name="T1" fmla="*/ 380 h 880"/>
              <a:gd name="T2" fmla="*/ 235 w 900"/>
              <a:gd name="T3" fmla="*/ 330 h 880"/>
              <a:gd name="T4" fmla="*/ 227 w 900"/>
              <a:gd name="T5" fmla="*/ 381 h 880"/>
              <a:gd name="T6" fmla="*/ 297 w 900"/>
              <a:gd name="T7" fmla="*/ 659 h 880"/>
              <a:gd name="T8" fmla="*/ 255 w 900"/>
              <a:gd name="T9" fmla="*/ 533 h 880"/>
              <a:gd name="T10" fmla="*/ 181 w 900"/>
              <a:gd name="T11" fmla="*/ 617 h 880"/>
              <a:gd name="T12" fmla="*/ 582 w 900"/>
              <a:gd name="T13" fmla="*/ 657 h 880"/>
              <a:gd name="T14" fmla="*/ 653 w 900"/>
              <a:gd name="T15" fmla="*/ 457 h 880"/>
              <a:gd name="T16" fmla="*/ 688 w 900"/>
              <a:gd name="T17" fmla="*/ 402 h 880"/>
              <a:gd name="T18" fmla="*/ 639 w 900"/>
              <a:gd name="T19" fmla="*/ 440 h 880"/>
              <a:gd name="T20" fmla="*/ 563 w 900"/>
              <a:gd name="T21" fmla="*/ 596 h 880"/>
              <a:gd name="T22" fmla="*/ 337 w 900"/>
              <a:gd name="T23" fmla="*/ 596 h 880"/>
              <a:gd name="T24" fmla="*/ 261 w 900"/>
              <a:gd name="T25" fmla="*/ 440 h 880"/>
              <a:gd name="T26" fmla="*/ 212 w 900"/>
              <a:gd name="T27" fmla="*/ 402 h 880"/>
              <a:gd name="T28" fmla="*/ 247 w 900"/>
              <a:gd name="T29" fmla="*/ 457 h 880"/>
              <a:gd name="T30" fmla="*/ 318 w 900"/>
              <a:gd name="T31" fmla="*/ 657 h 880"/>
              <a:gd name="T32" fmla="*/ 340 w 900"/>
              <a:gd name="T33" fmla="*/ 680 h 880"/>
              <a:gd name="T34" fmla="*/ 450 w 900"/>
              <a:gd name="T35" fmla="*/ 674 h 880"/>
              <a:gd name="T36" fmla="*/ 560 w 900"/>
              <a:gd name="T37" fmla="*/ 680 h 880"/>
              <a:gd name="T38" fmla="*/ 897 w 900"/>
              <a:gd name="T39" fmla="*/ 865 h 880"/>
              <a:gd name="T40" fmla="*/ 595 w 900"/>
              <a:gd name="T41" fmla="*/ 674 h 880"/>
              <a:gd name="T42" fmla="*/ 447 w 900"/>
              <a:gd name="T43" fmla="*/ 791 h 880"/>
              <a:gd name="T44" fmla="*/ 111 w 900"/>
              <a:gd name="T45" fmla="*/ 707 h 880"/>
              <a:gd name="T46" fmla="*/ 13 w 900"/>
              <a:gd name="T47" fmla="*/ 880 h 880"/>
              <a:gd name="T48" fmla="*/ 897 w 900"/>
              <a:gd name="T49" fmla="*/ 865 h 880"/>
              <a:gd name="T50" fmla="*/ 647 w 900"/>
              <a:gd name="T51" fmla="*/ 337 h 880"/>
              <a:gd name="T52" fmla="*/ 574 w 900"/>
              <a:gd name="T53" fmla="*/ 369 h 880"/>
              <a:gd name="T54" fmla="*/ 634 w 900"/>
              <a:gd name="T55" fmla="*/ 401 h 880"/>
              <a:gd name="T56" fmla="*/ 652 w 900"/>
              <a:gd name="T57" fmla="*/ 400 h 880"/>
              <a:gd name="T58" fmla="*/ 678 w 900"/>
              <a:gd name="T59" fmla="*/ 364 h 880"/>
              <a:gd name="T60" fmla="*/ 719 w 900"/>
              <a:gd name="T61" fmla="*/ 617 h 880"/>
              <a:gd name="T62" fmla="*/ 645 w 900"/>
              <a:gd name="T63" fmla="*/ 533 h 880"/>
              <a:gd name="T64" fmla="*/ 603 w 900"/>
              <a:gd name="T65" fmla="*/ 659 h 880"/>
              <a:gd name="T66" fmla="*/ 160 w 900"/>
              <a:gd name="T67" fmla="*/ 272 h 880"/>
              <a:gd name="T68" fmla="*/ 291 w 900"/>
              <a:gd name="T69" fmla="*/ 330 h 880"/>
              <a:gd name="T70" fmla="*/ 610 w 900"/>
              <a:gd name="T71" fmla="*/ 328 h 880"/>
              <a:gd name="T72" fmla="*/ 740 w 900"/>
              <a:gd name="T73" fmla="*/ 271 h 880"/>
              <a:gd name="T74" fmla="*/ 732 w 900"/>
              <a:gd name="T75" fmla="*/ 229 h 880"/>
              <a:gd name="T76" fmla="*/ 726 w 900"/>
              <a:gd name="T77" fmla="*/ 226 h 880"/>
              <a:gd name="T78" fmla="*/ 678 w 900"/>
              <a:gd name="T79" fmla="*/ 185 h 880"/>
              <a:gd name="T80" fmla="*/ 543 w 900"/>
              <a:gd name="T81" fmla="*/ 31 h 880"/>
              <a:gd name="T82" fmla="*/ 523 w 900"/>
              <a:gd name="T83" fmla="*/ 275 h 880"/>
              <a:gd name="T84" fmla="*/ 502 w 900"/>
              <a:gd name="T85" fmla="*/ 247 h 880"/>
              <a:gd name="T86" fmla="*/ 501 w 900"/>
              <a:gd name="T87" fmla="*/ 0 h 880"/>
              <a:gd name="T88" fmla="*/ 399 w 900"/>
              <a:gd name="T89" fmla="*/ 2 h 880"/>
              <a:gd name="T90" fmla="*/ 397 w 900"/>
              <a:gd name="T91" fmla="*/ 260 h 880"/>
              <a:gd name="T92" fmla="*/ 357 w 900"/>
              <a:gd name="T93" fmla="*/ 254 h 880"/>
              <a:gd name="T94" fmla="*/ 357 w 900"/>
              <a:gd name="T95" fmla="*/ 31 h 880"/>
              <a:gd name="T96" fmla="*/ 222 w 900"/>
              <a:gd name="T97" fmla="*/ 185 h 880"/>
              <a:gd name="T98" fmla="*/ 175 w 900"/>
              <a:gd name="T99" fmla="*/ 226 h 880"/>
              <a:gd name="T100" fmla="*/ 168 w 900"/>
              <a:gd name="T101" fmla="*/ 229 h 880"/>
              <a:gd name="T102" fmla="*/ 160 w 900"/>
              <a:gd name="T103" fmla="*/ 272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0" h="880">
                <a:moveTo>
                  <a:pt x="227" y="381"/>
                </a:moveTo>
                <a:cubicBezTo>
                  <a:pt x="227" y="381"/>
                  <a:pt x="227" y="381"/>
                  <a:pt x="227" y="380"/>
                </a:cubicBezTo>
                <a:cubicBezTo>
                  <a:pt x="221" y="364"/>
                  <a:pt x="217" y="342"/>
                  <a:pt x="215" y="320"/>
                </a:cubicBezTo>
                <a:cubicBezTo>
                  <a:pt x="221" y="323"/>
                  <a:pt x="228" y="326"/>
                  <a:pt x="235" y="330"/>
                </a:cubicBezTo>
                <a:cubicBezTo>
                  <a:pt x="241" y="333"/>
                  <a:pt x="247" y="336"/>
                  <a:pt x="252" y="338"/>
                </a:cubicBezTo>
                <a:cubicBezTo>
                  <a:pt x="243" y="368"/>
                  <a:pt x="237" y="390"/>
                  <a:pt x="227" y="381"/>
                </a:cubicBezTo>
                <a:close/>
                <a:moveTo>
                  <a:pt x="181" y="617"/>
                </a:moveTo>
                <a:cubicBezTo>
                  <a:pt x="229" y="665"/>
                  <a:pt x="274" y="664"/>
                  <a:pt x="297" y="659"/>
                </a:cubicBezTo>
                <a:cubicBezTo>
                  <a:pt x="297" y="615"/>
                  <a:pt x="297" y="615"/>
                  <a:pt x="297" y="615"/>
                </a:cubicBezTo>
                <a:cubicBezTo>
                  <a:pt x="288" y="602"/>
                  <a:pt x="275" y="579"/>
                  <a:pt x="255" y="533"/>
                </a:cubicBezTo>
                <a:cubicBezTo>
                  <a:pt x="249" y="519"/>
                  <a:pt x="243" y="505"/>
                  <a:pt x="238" y="494"/>
                </a:cubicBezTo>
                <a:cubicBezTo>
                  <a:pt x="236" y="539"/>
                  <a:pt x="232" y="612"/>
                  <a:pt x="181" y="617"/>
                </a:cubicBezTo>
                <a:close/>
                <a:moveTo>
                  <a:pt x="578" y="662"/>
                </a:moveTo>
                <a:cubicBezTo>
                  <a:pt x="582" y="657"/>
                  <a:pt x="582" y="657"/>
                  <a:pt x="582" y="657"/>
                </a:cubicBezTo>
                <a:cubicBezTo>
                  <a:pt x="582" y="608"/>
                  <a:pt x="582" y="608"/>
                  <a:pt x="582" y="608"/>
                </a:cubicBezTo>
                <a:cubicBezTo>
                  <a:pt x="604" y="580"/>
                  <a:pt x="642" y="485"/>
                  <a:pt x="653" y="457"/>
                </a:cubicBezTo>
                <a:cubicBezTo>
                  <a:pt x="679" y="443"/>
                  <a:pt x="686" y="415"/>
                  <a:pt x="688" y="403"/>
                </a:cubicBezTo>
                <a:cubicBezTo>
                  <a:pt x="688" y="403"/>
                  <a:pt x="688" y="402"/>
                  <a:pt x="688" y="402"/>
                </a:cubicBezTo>
                <a:cubicBezTo>
                  <a:pt x="662" y="414"/>
                  <a:pt x="662" y="414"/>
                  <a:pt x="662" y="414"/>
                </a:cubicBezTo>
                <a:cubicBezTo>
                  <a:pt x="659" y="423"/>
                  <a:pt x="652" y="434"/>
                  <a:pt x="639" y="440"/>
                </a:cubicBezTo>
                <a:cubicBezTo>
                  <a:pt x="637" y="442"/>
                  <a:pt x="635" y="444"/>
                  <a:pt x="634" y="446"/>
                </a:cubicBezTo>
                <a:cubicBezTo>
                  <a:pt x="614" y="497"/>
                  <a:pt x="577" y="583"/>
                  <a:pt x="563" y="596"/>
                </a:cubicBezTo>
                <a:cubicBezTo>
                  <a:pt x="540" y="616"/>
                  <a:pt x="482" y="653"/>
                  <a:pt x="450" y="653"/>
                </a:cubicBezTo>
                <a:cubicBezTo>
                  <a:pt x="418" y="653"/>
                  <a:pt x="360" y="616"/>
                  <a:pt x="337" y="596"/>
                </a:cubicBezTo>
                <a:cubicBezTo>
                  <a:pt x="323" y="583"/>
                  <a:pt x="286" y="497"/>
                  <a:pt x="266" y="446"/>
                </a:cubicBezTo>
                <a:cubicBezTo>
                  <a:pt x="265" y="444"/>
                  <a:pt x="263" y="442"/>
                  <a:pt x="261" y="440"/>
                </a:cubicBezTo>
                <a:cubicBezTo>
                  <a:pt x="248" y="434"/>
                  <a:pt x="241" y="423"/>
                  <a:pt x="238" y="414"/>
                </a:cubicBezTo>
                <a:cubicBezTo>
                  <a:pt x="212" y="402"/>
                  <a:pt x="212" y="402"/>
                  <a:pt x="212" y="402"/>
                </a:cubicBezTo>
                <a:cubicBezTo>
                  <a:pt x="212" y="403"/>
                  <a:pt x="212" y="404"/>
                  <a:pt x="212" y="404"/>
                </a:cubicBezTo>
                <a:cubicBezTo>
                  <a:pt x="215" y="418"/>
                  <a:pt x="222" y="443"/>
                  <a:pt x="247" y="457"/>
                </a:cubicBezTo>
                <a:cubicBezTo>
                  <a:pt x="258" y="485"/>
                  <a:pt x="296" y="580"/>
                  <a:pt x="318" y="608"/>
                </a:cubicBezTo>
                <a:cubicBezTo>
                  <a:pt x="318" y="657"/>
                  <a:pt x="318" y="657"/>
                  <a:pt x="318" y="657"/>
                </a:cubicBezTo>
                <a:cubicBezTo>
                  <a:pt x="322" y="662"/>
                  <a:pt x="322" y="662"/>
                  <a:pt x="322" y="662"/>
                </a:cubicBezTo>
                <a:cubicBezTo>
                  <a:pt x="323" y="663"/>
                  <a:pt x="329" y="670"/>
                  <a:pt x="340" y="680"/>
                </a:cubicBezTo>
                <a:cubicBezTo>
                  <a:pt x="340" y="626"/>
                  <a:pt x="340" y="626"/>
                  <a:pt x="340" y="626"/>
                </a:cubicBezTo>
                <a:cubicBezTo>
                  <a:pt x="370" y="648"/>
                  <a:pt x="418" y="674"/>
                  <a:pt x="450" y="674"/>
                </a:cubicBezTo>
                <a:cubicBezTo>
                  <a:pt x="482" y="674"/>
                  <a:pt x="530" y="648"/>
                  <a:pt x="560" y="626"/>
                </a:cubicBezTo>
                <a:cubicBezTo>
                  <a:pt x="560" y="680"/>
                  <a:pt x="560" y="680"/>
                  <a:pt x="560" y="680"/>
                </a:cubicBezTo>
                <a:cubicBezTo>
                  <a:pt x="571" y="670"/>
                  <a:pt x="577" y="663"/>
                  <a:pt x="578" y="662"/>
                </a:cubicBezTo>
                <a:close/>
                <a:moveTo>
                  <a:pt x="897" y="865"/>
                </a:moveTo>
                <a:cubicBezTo>
                  <a:pt x="883" y="828"/>
                  <a:pt x="844" y="732"/>
                  <a:pt x="789" y="707"/>
                </a:cubicBezTo>
                <a:cubicBezTo>
                  <a:pt x="721" y="676"/>
                  <a:pt x="595" y="674"/>
                  <a:pt x="595" y="674"/>
                </a:cubicBezTo>
                <a:cubicBezTo>
                  <a:pt x="595" y="674"/>
                  <a:pt x="515" y="741"/>
                  <a:pt x="453" y="790"/>
                </a:cubicBezTo>
                <a:cubicBezTo>
                  <a:pt x="451" y="792"/>
                  <a:pt x="449" y="792"/>
                  <a:pt x="447" y="791"/>
                </a:cubicBezTo>
                <a:cubicBezTo>
                  <a:pt x="401" y="755"/>
                  <a:pt x="305" y="674"/>
                  <a:pt x="305" y="674"/>
                </a:cubicBezTo>
                <a:cubicBezTo>
                  <a:pt x="305" y="674"/>
                  <a:pt x="179" y="676"/>
                  <a:pt x="111" y="707"/>
                </a:cubicBezTo>
                <a:cubicBezTo>
                  <a:pt x="56" y="732"/>
                  <a:pt x="17" y="828"/>
                  <a:pt x="3" y="865"/>
                </a:cubicBezTo>
                <a:cubicBezTo>
                  <a:pt x="0" y="872"/>
                  <a:pt x="5" y="880"/>
                  <a:pt x="13" y="880"/>
                </a:cubicBezTo>
                <a:cubicBezTo>
                  <a:pt x="13" y="880"/>
                  <a:pt x="13" y="880"/>
                  <a:pt x="887" y="880"/>
                </a:cubicBezTo>
                <a:cubicBezTo>
                  <a:pt x="895" y="880"/>
                  <a:pt x="900" y="872"/>
                  <a:pt x="897" y="865"/>
                </a:cubicBezTo>
                <a:close/>
                <a:moveTo>
                  <a:pt x="686" y="318"/>
                </a:moveTo>
                <a:cubicBezTo>
                  <a:pt x="676" y="322"/>
                  <a:pt x="660" y="331"/>
                  <a:pt x="647" y="337"/>
                </a:cubicBezTo>
                <a:cubicBezTo>
                  <a:pt x="632" y="344"/>
                  <a:pt x="624" y="348"/>
                  <a:pt x="621" y="350"/>
                </a:cubicBezTo>
                <a:cubicBezTo>
                  <a:pt x="607" y="356"/>
                  <a:pt x="592" y="363"/>
                  <a:pt x="574" y="369"/>
                </a:cubicBezTo>
                <a:cubicBezTo>
                  <a:pt x="633" y="400"/>
                  <a:pt x="633" y="400"/>
                  <a:pt x="633" y="400"/>
                </a:cubicBezTo>
                <a:cubicBezTo>
                  <a:pt x="633" y="401"/>
                  <a:pt x="634" y="401"/>
                  <a:pt x="634" y="401"/>
                </a:cubicBezTo>
                <a:cubicBezTo>
                  <a:pt x="649" y="401"/>
                  <a:pt x="649" y="401"/>
                  <a:pt x="649" y="401"/>
                </a:cubicBezTo>
                <a:cubicBezTo>
                  <a:pt x="650" y="401"/>
                  <a:pt x="651" y="400"/>
                  <a:pt x="652" y="400"/>
                </a:cubicBezTo>
                <a:cubicBezTo>
                  <a:pt x="673" y="375"/>
                  <a:pt x="677" y="364"/>
                  <a:pt x="678" y="363"/>
                </a:cubicBezTo>
                <a:cubicBezTo>
                  <a:pt x="678" y="363"/>
                  <a:pt x="678" y="363"/>
                  <a:pt x="678" y="364"/>
                </a:cubicBezTo>
                <a:cubicBezTo>
                  <a:pt x="683" y="349"/>
                  <a:pt x="685" y="334"/>
                  <a:pt x="686" y="318"/>
                </a:cubicBezTo>
                <a:close/>
                <a:moveTo>
                  <a:pt x="719" y="617"/>
                </a:moveTo>
                <a:cubicBezTo>
                  <a:pt x="668" y="612"/>
                  <a:pt x="664" y="540"/>
                  <a:pt x="662" y="495"/>
                </a:cubicBezTo>
                <a:cubicBezTo>
                  <a:pt x="657" y="506"/>
                  <a:pt x="651" y="520"/>
                  <a:pt x="645" y="533"/>
                </a:cubicBezTo>
                <a:cubicBezTo>
                  <a:pt x="625" y="579"/>
                  <a:pt x="612" y="602"/>
                  <a:pt x="603" y="615"/>
                </a:cubicBezTo>
                <a:cubicBezTo>
                  <a:pt x="603" y="659"/>
                  <a:pt x="603" y="659"/>
                  <a:pt x="603" y="659"/>
                </a:cubicBezTo>
                <a:cubicBezTo>
                  <a:pt x="625" y="664"/>
                  <a:pt x="670" y="666"/>
                  <a:pt x="719" y="617"/>
                </a:cubicBezTo>
                <a:close/>
                <a:moveTo>
                  <a:pt x="160" y="272"/>
                </a:moveTo>
                <a:cubicBezTo>
                  <a:pt x="179" y="278"/>
                  <a:pt x="196" y="285"/>
                  <a:pt x="213" y="292"/>
                </a:cubicBezTo>
                <a:cubicBezTo>
                  <a:pt x="226" y="298"/>
                  <a:pt x="282" y="326"/>
                  <a:pt x="291" y="330"/>
                </a:cubicBezTo>
                <a:cubicBezTo>
                  <a:pt x="332" y="349"/>
                  <a:pt x="378" y="364"/>
                  <a:pt x="450" y="364"/>
                </a:cubicBezTo>
                <a:cubicBezTo>
                  <a:pt x="522" y="364"/>
                  <a:pt x="569" y="348"/>
                  <a:pt x="610" y="328"/>
                </a:cubicBezTo>
                <a:cubicBezTo>
                  <a:pt x="616" y="326"/>
                  <a:pt x="668" y="299"/>
                  <a:pt x="680" y="294"/>
                </a:cubicBezTo>
                <a:cubicBezTo>
                  <a:pt x="698" y="285"/>
                  <a:pt x="718" y="277"/>
                  <a:pt x="740" y="271"/>
                </a:cubicBezTo>
                <a:cubicBezTo>
                  <a:pt x="741" y="271"/>
                  <a:pt x="741" y="270"/>
                  <a:pt x="741" y="270"/>
                </a:cubicBezTo>
                <a:cubicBezTo>
                  <a:pt x="741" y="256"/>
                  <a:pt x="733" y="240"/>
                  <a:pt x="732" y="229"/>
                </a:cubicBezTo>
                <a:cubicBezTo>
                  <a:pt x="732" y="229"/>
                  <a:pt x="732" y="228"/>
                  <a:pt x="732" y="228"/>
                </a:cubicBezTo>
                <a:cubicBezTo>
                  <a:pt x="730" y="227"/>
                  <a:pt x="727" y="226"/>
                  <a:pt x="726" y="226"/>
                </a:cubicBezTo>
                <a:cubicBezTo>
                  <a:pt x="711" y="220"/>
                  <a:pt x="688" y="225"/>
                  <a:pt x="679" y="187"/>
                </a:cubicBezTo>
                <a:cubicBezTo>
                  <a:pt x="678" y="185"/>
                  <a:pt x="678" y="185"/>
                  <a:pt x="678" y="185"/>
                </a:cubicBezTo>
                <a:cubicBezTo>
                  <a:pt x="669" y="148"/>
                  <a:pt x="645" y="59"/>
                  <a:pt x="549" y="26"/>
                </a:cubicBezTo>
                <a:cubicBezTo>
                  <a:pt x="546" y="25"/>
                  <a:pt x="543" y="27"/>
                  <a:pt x="543" y="31"/>
                </a:cubicBezTo>
                <a:cubicBezTo>
                  <a:pt x="544" y="247"/>
                  <a:pt x="544" y="247"/>
                  <a:pt x="544" y="247"/>
                </a:cubicBezTo>
                <a:cubicBezTo>
                  <a:pt x="544" y="263"/>
                  <a:pt x="538" y="275"/>
                  <a:pt x="523" y="275"/>
                </a:cubicBezTo>
                <a:cubicBezTo>
                  <a:pt x="511" y="275"/>
                  <a:pt x="502" y="266"/>
                  <a:pt x="502" y="254"/>
                </a:cubicBezTo>
                <a:cubicBezTo>
                  <a:pt x="502" y="247"/>
                  <a:pt x="502" y="247"/>
                  <a:pt x="502" y="247"/>
                </a:cubicBezTo>
                <a:cubicBezTo>
                  <a:pt x="501" y="2"/>
                  <a:pt x="501" y="2"/>
                  <a:pt x="501" y="2"/>
                </a:cubicBezTo>
                <a:cubicBezTo>
                  <a:pt x="501" y="0"/>
                  <a:pt x="501" y="0"/>
                  <a:pt x="501" y="0"/>
                </a:cubicBezTo>
                <a:cubicBezTo>
                  <a:pt x="399" y="0"/>
                  <a:pt x="399" y="0"/>
                  <a:pt x="399" y="0"/>
                </a:cubicBezTo>
                <a:cubicBezTo>
                  <a:pt x="399" y="2"/>
                  <a:pt x="399" y="2"/>
                  <a:pt x="399" y="2"/>
                </a:cubicBezTo>
                <a:cubicBezTo>
                  <a:pt x="399" y="247"/>
                  <a:pt x="399" y="247"/>
                  <a:pt x="399" y="247"/>
                </a:cubicBezTo>
                <a:cubicBezTo>
                  <a:pt x="399" y="252"/>
                  <a:pt x="398" y="256"/>
                  <a:pt x="397" y="260"/>
                </a:cubicBezTo>
                <a:cubicBezTo>
                  <a:pt x="394" y="269"/>
                  <a:pt x="388" y="275"/>
                  <a:pt x="377" y="275"/>
                </a:cubicBezTo>
                <a:cubicBezTo>
                  <a:pt x="366" y="275"/>
                  <a:pt x="357" y="266"/>
                  <a:pt x="357" y="254"/>
                </a:cubicBezTo>
                <a:cubicBezTo>
                  <a:pt x="357" y="247"/>
                  <a:pt x="357" y="247"/>
                  <a:pt x="357" y="247"/>
                </a:cubicBezTo>
                <a:cubicBezTo>
                  <a:pt x="357" y="31"/>
                  <a:pt x="357" y="31"/>
                  <a:pt x="357" y="31"/>
                </a:cubicBezTo>
                <a:cubicBezTo>
                  <a:pt x="357" y="27"/>
                  <a:pt x="354" y="25"/>
                  <a:pt x="351" y="26"/>
                </a:cubicBezTo>
                <a:cubicBezTo>
                  <a:pt x="255" y="59"/>
                  <a:pt x="232" y="148"/>
                  <a:pt x="222" y="185"/>
                </a:cubicBezTo>
                <a:cubicBezTo>
                  <a:pt x="222" y="187"/>
                  <a:pt x="222" y="187"/>
                  <a:pt x="222" y="187"/>
                </a:cubicBezTo>
                <a:cubicBezTo>
                  <a:pt x="212" y="225"/>
                  <a:pt x="190" y="220"/>
                  <a:pt x="175" y="226"/>
                </a:cubicBezTo>
                <a:cubicBezTo>
                  <a:pt x="173" y="226"/>
                  <a:pt x="171" y="227"/>
                  <a:pt x="169" y="228"/>
                </a:cubicBezTo>
                <a:cubicBezTo>
                  <a:pt x="168" y="228"/>
                  <a:pt x="168" y="229"/>
                  <a:pt x="168" y="229"/>
                </a:cubicBezTo>
                <a:cubicBezTo>
                  <a:pt x="167" y="240"/>
                  <a:pt x="159" y="256"/>
                  <a:pt x="159" y="270"/>
                </a:cubicBezTo>
                <a:cubicBezTo>
                  <a:pt x="159" y="271"/>
                  <a:pt x="159" y="272"/>
                  <a:pt x="160" y="272"/>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AutoShape 3">
            <a:extLst>
              <a:ext uri="{FF2B5EF4-FFF2-40B4-BE49-F238E27FC236}">
                <a16:creationId xmlns:a16="http://schemas.microsoft.com/office/drawing/2014/main" id="{002CF1D0-5D0E-4CC3-BA26-CEA4AAF6ADB2}"/>
              </a:ext>
            </a:extLst>
          </p:cNvPr>
          <p:cNvSpPr>
            <a:spLocks noChangeAspect="1" noChangeArrowheads="1" noTextEdit="1"/>
          </p:cNvSpPr>
          <p:nvPr/>
        </p:nvSpPr>
        <p:spPr bwMode="auto">
          <a:xfrm>
            <a:off x="4886824" y="1987630"/>
            <a:ext cx="667709" cy="66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
            <a:extLst>
              <a:ext uri="{FF2B5EF4-FFF2-40B4-BE49-F238E27FC236}">
                <a16:creationId xmlns:a16="http://schemas.microsoft.com/office/drawing/2014/main" id="{17716647-820B-4B12-B981-44A0D9558486}"/>
              </a:ext>
            </a:extLst>
          </p:cNvPr>
          <p:cNvSpPr>
            <a:spLocks noEditPoints="1"/>
          </p:cNvSpPr>
          <p:nvPr/>
        </p:nvSpPr>
        <p:spPr bwMode="auto">
          <a:xfrm>
            <a:off x="4928415" y="2028940"/>
            <a:ext cx="590709" cy="585650"/>
          </a:xfrm>
          <a:custGeom>
            <a:avLst/>
            <a:gdLst>
              <a:gd name="T0" fmla="*/ 703 w 884"/>
              <a:gd name="T1" fmla="*/ 397 h 876"/>
              <a:gd name="T2" fmla="*/ 798 w 884"/>
              <a:gd name="T3" fmla="*/ 376 h 876"/>
              <a:gd name="T4" fmla="*/ 798 w 884"/>
              <a:gd name="T5" fmla="*/ 376 h 876"/>
              <a:gd name="T6" fmla="*/ 709 w 884"/>
              <a:gd name="T7" fmla="*/ 373 h 876"/>
              <a:gd name="T8" fmla="*/ 735 w 884"/>
              <a:gd name="T9" fmla="*/ 370 h 876"/>
              <a:gd name="T10" fmla="*/ 696 w 884"/>
              <a:gd name="T11" fmla="*/ 197 h 876"/>
              <a:gd name="T12" fmla="*/ 418 w 884"/>
              <a:gd name="T13" fmla="*/ 157 h 876"/>
              <a:gd name="T14" fmla="*/ 450 w 884"/>
              <a:gd name="T15" fmla="*/ 109 h 876"/>
              <a:gd name="T16" fmla="*/ 401 w 884"/>
              <a:gd name="T17" fmla="*/ 100 h 876"/>
              <a:gd name="T18" fmla="*/ 586 w 884"/>
              <a:gd name="T19" fmla="*/ 49 h 876"/>
              <a:gd name="T20" fmla="*/ 477 w 884"/>
              <a:gd name="T21" fmla="*/ 8 h 876"/>
              <a:gd name="T22" fmla="*/ 586 w 884"/>
              <a:gd name="T23" fmla="*/ 49 h 876"/>
              <a:gd name="T24" fmla="*/ 544 w 884"/>
              <a:gd name="T25" fmla="*/ 191 h 876"/>
              <a:gd name="T26" fmla="*/ 551 w 884"/>
              <a:gd name="T27" fmla="*/ 70 h 876"/>
              <a:gd name="T28" fmla="*/ 854 w 884"/>
              <a:gd name="T29" fmla="*/ 490 h 876"/>
              <a:gd name="T30" fmla="*/ 850 w 884"/>
              <a:gd name="T31" fmla="*/ 487 h 876"/>
              <a:gd name="T32" fmla="*/ 845 w 884"/>
              <a:gd name="T33" fmla="*/ 484 h 876"/>
              <a:gd name="T34" fmla="*/ 810 w 884"/>
              <a:gd name="T35" fmla="*/ 474 h 876"/>
              <a:gd name="T36" fmla="*/ 763 w 884"/>
              <a:gd name="T37" fmla="*/ 493 h 876"/>
              <a:gd name="T38" fmla="*/ 724 w 884"/>
              <a:gd name="T39" fmla="*/ 538 h 876"/>
              <a:gd name="T40" fmla="*/ 621 w 884"/>
              <a:gd name="T41" fmla="*/ 602 h 876"/>
              <a:gd name="T42" fmla="*/ 604 w 884"/>
              <a:gd name="T43" fmla="*/ 606 h 876"/>
              <a:gd name="T44" fmla="*/ 560 w 884"/>
              <a:gd name="T45" fmla="*/ 589 h 876"/>
              <a:gd name="T46" fmla="*/ 579 w 884"/>
              <a:gd name="T47" fmla="*/ 583 h 876"/>
              <a:gd name="T48" fmla="*/ 588 w 884"/>
              <a:gd name="T49" fmla="*/ 579 h 876"/>
              <a:gd name="T50" fmla="*/ 595 w 884"/>
              <a:gd name="T51" fmla="*/ 573 h 876"/>
              <a:gd name="T52" fmla="*/ 616 w 884"/>
              <a:gd name="T53" fmla="*/ 532 h 876"/>
              <a:gd name="T54" fmla="*/ 615 w 884"/>
              <a:gd name="T55" fmla="*/ 515 h 876"/>
              <a:gd name="T56" fmla="*/ 558 w 884"/>
              <a:gd name="T57" fmla="*/ 465 h 876"/>
              <a:gd name="T58" fmla="*/ 302 w 884"/>
              <a:gd name="T59" fmla="*/ 453 h 876"/>
              <a:gd name="T60" fmla="*/ 272 w 884"/>
              <a:gd name="T61" fmla="*/ 459 h 876"/>
              <a:gd name="T62" fmla="*/ 267 w 884"/>
              <a:gd name="T63" fmla="*/ 461 h 876"/>
              <a:gd name="T64" fmla="*/ 259 w 884"/>
              <a:gd name="T65" fmla="*/ 463 h 876"/>
              <a:gd name="T66" fmla="*/ 253 w 884"/>
              <a:gd name="T67" fmla="*/ 466 h 876"/>
              <a:gd name="T68" fmla="*/ 246 w 884"/>
              <a:gd name="T69" fmla="*/ 470 h 876"/>
              <a:gd name="T70" fmla="*/ 0 w 884"/>
              <a:gd name="T71" fmla="*/ 616 h 876"/>
              <a:gd name="T72" fmla="*/ 12 w 884"/>
              <a:gd name="T73" fmla="*/ 876 h 876"/>
              <a:gd name="T74" fmla="*/ 299 w 884"/>
              <a:gd name="T75" fmla="*/ 766 h 876"/>
              <a:gd name="T76" fmla="*/ 303 w 884"/>
              <a:gd name="T77" fmla="*/ 764 h 876"/>
              <a:gd name="T78" fmla="*/ 325 w 884"/>
              <a:gd name="T79" fmla="*/ 763 h 876"/>
              <a:gd name="T80" fmla="*/ 442 w 884"/>
              <a:gd name="T81" fmla="*/ 771 h 876"/>
              <a:gd name="T82" fmla="*/ 462 w 884"/>
              <a:gd name="T83" fmla="*/ 772 h 876"/>
              <a:gd name="T84" fmla="*/ 507 w 884"/>
              <a:gd name="T85" fmla="*/ 772 h 876"/>
              <a:gd name="T86" fmla="*/ 563 w 884"/>
              <a:gd name="T87" fmla="*/ 765 h 876"/>
              <a:gd name="T88" fmla="*/ 592 w 884"/>
              <a:gd name="T89" fmla="*/ 759 h 876"/>
              <a:gd name="T90" fmla="*/ 608 w 884"/>
              <a:gd name="T91" fmla="*/ 755 h 876"/>
              <a:gd name="T92" fmla="*/ 628 w 884"/>
              <a:gd name="T93" fmla="*/ 749 h 876"/>
              <a:gd name="T94" fmla="*/ 753 w 884"/>
              <a:gd name="T95" fmla="*/ 687 h 876"/>
              <a:gd name="T96" fmla="*/ 854 w 884"/>
              <a:gd name="T97" fmla="*/ 491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4" h="876">
                <a:moveTo>
                  <a:pt x="554" y="331"/>
                </a:moveTo>
                <a:cubicBezTo>
                  <a:pt x="557" y="396"/>
                  <a:pt x="609" y="448"/>
                  <a:pt x="673" y="453"/>
                </a:cubicBezTo>
                <a:cubicBezTo>
                  <a:pt x="682" y="441"/>
                  <a:pt x="693" y="421"/>
                  <a:pt x="703" y="397"/>
                </a:cubicBezTo>
                <a:cubicBezTo>
                  <a:pt x="664" y="396"/>
                  <a:pt x="632" y="383"/>
                  <a:pt x="607" y="370"/>
                </a:cubicBezTo>
                <a:cubicBezTo>
                  <a:pt x="586" y="358"/>
                  <a:pt x="568" y="343"/>
                  <a:pt x="554" y="331"/>
                </a:cubicBezTo>
                <a:close/>
                <a:moveTo>
                  <a:pt x="798" y="376"/>
                </a:moveTo>
                <a:cubicBezTo>
                  <a:pt x="773" y="387"/>
                  <a:pt x="750" y="393"/>
                  <a:pt x="728" y="396"/>
                </a:cubicBezTo>
                <a:cubicBezTo>
                  <a:pt x="721" y="417"/>
                  <a:pt x="711" y="436"/>
                  <a:pt x="703" y="450"/>
                </a:cubicBezTo>
                <a:cubicBezTo>
                  <a:pt x="745" y="443"/>
                  <a:pt x="781" y="415"/>
                  <a:pt x="798" y="376"/>
                </a:cubicBezTo>
                <a:close/>
                <a:moveTo>
                  <a:pt x="557" y="299"/>
                </a:moveTo>
                <a:cubicBezTo>
                  <a:pt x="569" y="313"/>
                  <a:pt x="591" y="333"/>
                  <a:pt x="619" y="348"/>
                </a:cubicBezTo>
                <a:cubicBezTo>
                  <a:pt x="649" y="365"/>
                  <a:pt x="679" y="373"/>
                  <a:pt x="709" y="373"/>
                </a:cubicBezTo>
                <a:cubicBezTo>
                  <a:pt x="726" y="309"/>
                  <a:pt x="711" y="250"/>
                  <a:pt x="666" y="197"/>
                </a:cubicBezTo>
                <a:cubicBezTo>
                  <a:pt x="611" y="204"/>
                  <a:pt x="567" y="245"/>
                  <a:pt x="557" y="299"/>
                </a:cubicBezTo>
                <a:close/>
                <a:moveTo>
                  <a:pt x="735" y="370"/>
                </a:moveTo>
                <a:cubicBezTo>
                  <a:pt x="759" y="366"/>
                  <a:pt x="783" y="358"/>
                  <a:pt x="808" y="345"/>
                </a:cubicBezTo>
                <a:cubicBezTo>
                  <a:pt x="809" y="338"/>
                  <a:pt x="809" y="331"/>
                  <a:pt x="809" y="324"/>
                </a:cubicBezTo>
                <a:cubicBezTo>
                  <a:pt x="809" y="259"/>
                  <a:pt x="760" y="205"/>
                  <a:pt x="696" y="197"/>
                </a:cubicBezTo>
                <a:cubicBezTo>
                  <a:pt x="744" y="261"/>
                  <a:pt x="745" y="324"/>
                  <a:pt x="735" y="370"/>
                </a:cubicBezTo>
                <a:close/>
                <a:moveTo>
                  <a:pt x="450" y="109"/>
                </a:moveTo>
                <a:cubicBezTo>
                  <a:pt x="437" y="121"/>
                  <a:pt x="426" y="138"/>
                  <a:pt x="418" y="157"/>
                </a:cubicBezTo>
                <a:cubicBezTo>
                  <a:pt x="436" y="184"/>
                  <a:pt x="466" y="201"/>
                  <a:pt x="500" y="201"/>
                </a:cubicBezTo>
                <a:cubicBezTo>
                  <a:pt x="505" y="201"/>
                  <a:pt x="509" y="201"/>
                  <a:pt x="512" y="201"/>
                </a:cubicBezTo>
                <a:cubicBezTo>
                  <a:pt x="475" y="173"/>
                  <a:pt x="457" y="139"/>
                  <a:pt x="450" y="109"/>
                </a:cubicBezTo>
                <a:close/>
                <a:moveTo>
                  <a:pt x="445" y="79"/>
                </a:moveTo>
                <a:cubicBezTo>
                  <a:pt x="443" y="51"/>
                  <a:pt x="447" y="27"/>
                  <a:pt x="451" y="12"/>
                </a:cubicBezTo>
                <a:cubicBezTo>
                  <a:pt x="421" y="30"/>
                  <a:pt x="401" y="62"/>
                  <a:pt x="401" y="100"/>
                </a:cubicBezTo>
                <a:cubicBezTo>
                  <a:pt x="401" y="109"/>
                  <a:pt x="402" y="119"/>
                  <a:pt x="405" y="128"/>
                </a:cubicBezTo>
                <a:cubicBezTo>
                  <a:pt x="416" y="107"/>
                  <a:pt x="430" y="92"/>
                  <a:pt x="445" y="79"/>
                </a:cubicBezTo>
                <a:close/>
                <a:moveTo>
                  <a:pt x="586" y="49"/>
                </a:moveTo>
                <a:cubicBezTo>
                  <a:pt x="569" y="20"/>
                  <a:pt x="537" y="0"/>
                  <a:pt x="500" y="0"/>
                </a:cubicBezTo>
                <a:cubicBezTo>
                  <a:pt x="493" y="0"/>
                  <a:pt x="485" y="1"/>
                  <a:pt x="478" y="3"/>
                </a:cubicBezTo>
                <a:cubicBezTo>
                  <a:pt x="478" y="4"/>
                  <a:pt x="478" y="6"/>
                  <a:pt x="477" y="8"/>
                </a:cubicBezTo>
                <a:cubicBezTo>
                  <a:pt x="477" y="8"/>
                  <a:pt x="468" y="32"/>
                  <a:pt x="468" y="64"/>
                </a:cubicBezTo>
                <a:cubicBezTo>
                  <a:pt x="486" y="55"/>
                  <a:pt x="505" y="50"/>
                  <a:pt x="521" y="48"/>
                </a:cubicBezTo>
                <a:cubicBezTo>
                  <a:pt x="547" y="44"/>
                  <a:pt x="571" y="46"/>
                  <a:pt x="586" y="49"/>
                </a:cubicBezTo>
                <a:close/>
                <a:moveTo>
                  <a:pt x="524" y="72"/>
                </a:moveTo>
                <a:cubicBezTo>
                  <a:pt x="504" y="75"/>
                  <a:pt x="486" y="82"/>
                  <a:pt x="471" y="92"/>
                </a:cubicBezTo>
                <a:cubicBezTo>
                  <a:pt x="478" y="135"/>
                  <a:pt x="502" y="169"/>
                  <a:pt x="544" y="191"/>
                </a:cubicBezTo>
                <a:cubicBezTo>
                  <a:pt x="578" y="175"/>
                  <a:pt x="601" y="141"/>
                  <a:pt x="601" y="101"/>
                </a:cubicBezTo>
                <a:cubicBezTo>
                  <a:pt x="601" y="92"/>
                  <a:pt x="600" y="84"/>
                  <a:pt x="598" y="77"/>
                </a:cubicBezTo>
                <a:cubicBezTo>
                  <a:pt x="595" y="76"/>
                  <a:pt x="576" y="71"/>
                  <a:pt x="551" y="70"/>
                </a:cubicBezTo>
                <a:cubicBezTo>
                  <a:pt x="543" y="70"/>
                  <a:pt x="534" y="71"/>
                  <a:pt x="524" y="72"/>
                </a:cubicBezTo>
                <a:close/>
                <a:moveTo>
                  <a:pt x="854" y="491"/>
                </a:moveTo>
                <a:cubicBezTo>
                  <a:pt x="854" y="490"/>
                  <a:pt x="854" y="490"/>
                  <a:pt x="854" y="490"/>
                </a:cubicBezTo>
                <a:cubicBezTo>
                  <a:pt x="853" y="490"/>
                  <a:pt x="852" y="489"/>
                  <a:pt x="852" y="489"/>
                </a:cubicBezTo>
                <a:cubicBezTo>
                  <a:pt x="851" y="488"/>
                  <a:pt x="851" y="488"/>
                  <a:pt x="850" y="487"/>
                </a:cubicBezTo>
                <a:cubicBezTo>
                  <a:pt x="850" y="487"/>
                  <a:pt x="850" y="487"/>
                  <a:pt x="850" y="487"/>
                </a:cubicBezTo>
                <a:cubicBezTo>
                  <a:pt x="849" y="486"/>
                  <a:pt x="848" y="486"/>
                  <a:pt x="847" y="485"/>
                </a:cubicBezTo>
                <a:cubicBezTo>
                  <a:pt x="847" y="485"/>
                  <a:pt x="847" y="485"/>
                  <a:pt x="847" y="485"/>
                </a:cubicBezTo>
                <a:cubicBezTo>
                  <a:pt x="846" y="485"/>
                  <a:pt x="846" y="484"/>
                  <a:pt x="845" y="484"/>
                </a:cubicBezTo>
                <a:cubicBezTo>
                  <a:pt x="843" y="483"/>
                  <a:pt x="843" y="482"/>
                  <a:pt x="842" y="482"/>
                </a:cubicBezTo>
                <a:cubicBezTo>
                  <a:pt x="832" y="477"/>
                  <a:pt x="822" y="474"/>
                  <a:pt x="811" y="474"/>
                </a:cubicBezTo>
                <a:cubicBezTo>
                  <a:pt x="811" y="474"/>
                  <a:pt x="810" y="474"/>
                  <a:pt x="810" y="474"/>
                </a:cubicBezTo>
                <a:cubicBezTo>
                  <a:pt x="807" y="474"/>
                  <a:pt x="807" y="474"/>
                  <a:pt x="807" y="474"/>
                </a:cubicBezTo>
                <a:cubicBezTo>
                  <a:pt x="807" y="474"/>
                  <a:pt x="807" y="474"/>
                  <a:pt x="806" y="474"/>
                </a:cubicBezTo>
                <a:cubicBezTo>
                  <a:pt x="790" y="475"/>
                  <a:pt x="775" y="481"/>
                  <a:pt x="763" y="493"/>
                </a:cubicBezTo>
                <a:cubicBezTo>
                  <a:pt x="763" y="493"/>
                  <a:pt x="763" y="493"/>
                  <a:pt x="763" y="493"/>
                </a:cubicBezTo>
                <a:cubicBezTo>
                  <a:pt x="762" y="494"/>
                  <a:pt x="762" y="495"/>
                  <a:pt x="760" y="496"/>
                </a:cubicBezTo>
                <a:cubicBezTo>
                  <a:pt x="724" y="538"/>
                  <a:pt x="724" y="538"/>
                  <a:pt x="724" y="538"/>
                </a:cubicBezTo>
                <a:cubicBezTo>
                  <a:pt x="719" y="543"/>
                  <a:pt x="714" y="548"/>
                  <a:pt x="709" y="552"/>
                </a:cubicBezTo>
                <a:cubicBezTo>
                  <a:pt x="690" y="570"/>
                  <a:pt x="668" y="584"/>
                  <a:pt x="645" y="594"/>
                </a:cubicBezTo>
                <a:cubicBezTo>
                  <a:pt x="637" y="597"/>
                  <a:pt x="629" y="600"/>
                  <a:pt x="621" y="602"/>
                </a:cubicBezTo>
                <a:cubicBezTo>
                  <a:pt x="618" y="602"/>
                  <a:pt x="616" y="603"/>
                  <a:pt x="613" y="604"/>
                </a:cubicBezTo>
                <a:cubicBezTo>
                  <a:pt x="613" y="604"/>
                  <a:pt x="613" y="604"/>
                  <a:pt x="612" y="604"/>
                </a:cubicBezTo>
                <a:cubicBezTo>
                  <a:pt x="609" y="605"/>
                  <a:pt x="607" y="605"/>
                  <a:pt x="604" y="606"/>
                </a:cubicBezTo>
                <a:cubicBezTo>
                  <a:pt x="596" y="607"/>
                  <a:pt x="588" y="609"/>
                  <a:pt x="579" y="609"/>
                </a:cubicBezTo>
                <a:cubicBezTo>
                  <a:pt x="548" y="611"/>
                  <a:pt x="516" y="607"/>
                  <a:pt x="487" y="596"/>
                </a:cubicBezTo>
                <a:cubicBezTo>
                  <a:pt x="560" y="589"/>
                  <a:pt x="560" y="589"/>
                  <a:pt x="560" y="589"/>
                </a:cubicBezTo>
                <a:cubicBezTo>
                  <a:pt x="565" y="588"/>
                  <a:pt x="570" y="587"/>
                  <a:pt x="575" y="585"/>
                </a:cubicBezTo>
                <a:cubicBezTo>
                  <a:pt x="577" y="585"/>
                  <a:pt x="578" y="584"/>
                  <a:pt x="579" y="584"/>
                </a:cubicBezTo>
                <a:cubicBezTo>
                  <a:pt x="579" y="583"/>
                  <a:pt x="579" y="583"/>
                  <a:pt x="579" y="583"/>
                </a:cubicBezTo>
                <a:cubicBezTo>
                  <a:pt x="581" y="583"/>
                  <a:pt x="582" y="582"/>
                  <a:pt x="583" y="582"/>
                </a:cubicBezTo>
                <a:cubicBezTo>
                  <a:pt x="583" y="581"/>
                  <a:pt x="584" y="581"/>
                  <a:pt x="584" y="581"/>
                </a:cubicBezTo>
                <a:cubicBezTo>
                  <a:pt x="585" y="581"/>
                  <a:pt x="587" y="580"/>
                  <a:pt x="588" y="579"/>
                </a:cubicBezTo>
                <a:cubicBezTo>
                  <a:pt x="588" y="579"/>
                  <a:pt x="588" y="579"/>
                  <a:pt x="588" y="578"/>
                </a:cubicBezTo>
                <a:cubicBezTo>
                  <a:pt x="589" y="578"/>
                  <a:pt x="590" y="577"/>
                  <a:pt x="592" y="576"/>
                </a:cubicBezTo>
                <a:cubicBezTo>
                  <a:pt x="593" y="575"/>
                  <a:pt x="594" y="575"/>
                  <a:pt x="595" y="573"/>
                </a:cubicBezTo>
                <a:cubicBezTo>
                  <a:pt x="596" y="573"/>
                  <a:pt x="596" y="573"/>
                  <a:pt x="596" y="573"/>
                </a:cubicBezTo>
                <a:cubicBezTo>
                  <a:pt x="606" y="564"/>
                  <a:pt x="613" y="551"/>
                  <a:pt x="615" y="537"/>
                </a:cubicBezTo>
                <a:cubicBezTo>
                  <a:pt x="616" y="535"/>
                  <a:pt x="616" y="534"/>
                  <a:pt x="616" y="532"/>
                </a:cubicBezTo>
                <a:cubicBezTo>
                  <a:pt x="616" y="532"/>
                  <a:pt x="616" y="532"/>
                  <a:pt x="616" y="532"/>
                </a:cubicBezTo>
                <a:cubicBezTo>
                  <a:pt x="616" y="530"/>
                  <a:pt x="616" y="529"/>
                  <a:pt x="616" y="527"/>
                </a:cubicBezTo>
                <a:cubicBezTo>
                  <a:pt x="616" y="523"/>
                  <a:pt x="616" y="519"/>
                  <a:pt x="615" y="515"/>
                </a:cubicBezTo>
                <a:cubicBezTo>
                  <a:pt x="614" y="510"/>
                  <a:pt x="612" y="505"/>
                  <a:pt x="610" y="500"/>
                </a:cubicBezTo>
                <a:cubicBezTo>
                  <a:pt x="609" y="499"/>
                  <a:pt x="609" y="498"/>
                  <a:pt x="608" y="497"/>
                </a:cubicBezTo>
                <a:cubicBezTo>
                  <a:pt x="598" y="479"/>
                  <a:pt x="579" y="466"/>
                  <a:pt x="558" y="465"/>
                </a:cubicBezTo>
                <a:cubicBezTo>
                  <a:pt x="320" y="453"/>
                  <a:pt x="320" y="453"/>
                  <a:pt x="320" y="453"/>
                </a:cubicBezTo>
                <a:cubicBezTo>
                  <a:pt x="304" y="453"/>
                  <a:pt x="304" y="453"/>
                  <a:pt x="304" y="453"/>
                </a:cubicBezTo>
                <a:cubicBezTo>
                  <a:pt x="304" y="453"/>
                  <a:pt x="303" y="453"/>
                  <a:pt x="302" y="453"/>
                </a:cubicBezTo>
                <a:cubicBezTo>
                  <a:pt x="299" y="453"/>
                  <a:pt x="299" y="453"/>
                  <a:pt x="299" y="453"/>
                </a:cubicBezTo>
                <a:cubicBezTo>
                  <a:pt x="299" y="453"/>
                  <a:pt x="299" y="453"/>
                  <a:pt x="298" y="453"/>
                </a:cubicBezTo>
                <a:cubicBezTo>
                  <a:pt x="289" y="455"/>
                  <a:pt x="281" y="456"/>
                  <a:pt x="272" y="459"/>
                </a:cubicBezTo>
                <a:cubicBezTo>
                  <a:pt x="272" y="459"/>
                  <a:pt x="272" y="459"/>
                  <a:pt x="271" y="459"/>
                </a:cubicBezTo>
                <a:cubicBezTo>
                  <a:pt x="270" y="460"/>
                  <a:pt x="269" y="460"/>
                  <a:pt x="267" y="460"/>
                </a:cubicBezTo>
                <a:cubicBezTo>
                  <a:pt x="267" y="460"/>
                  <a:pt x="267" y="460"/>
                  <a:pt x="267" y="461"/>
                </a:cubicBezTo>
                <a:cubicBezTo>
                  <a:pt x="266" y="461"/>
                  <a:pt x="265" y="461"/>
                  <a:pt x="263" y="462"/>
                </a:cubicBezTo>
                <a:cubicBezTo>
                  <a:pt x="263" y="462"/>
                  <a:pt x="262" y="462"/>
                  <a:pt x="262" y="462"/>
                </a:cubicBezTo>
                <a:cubicBezTo>
                  <a:pt x="261" y="462"/>
                  <a:pt x="260" y="463"/>
                  <a:pt x="259" y="463"/>
                </a:cubicBezTo>
                <a:cubicBezTo>
                  <a:pt x="258" y="463"/>
                  <a:pt x="258" y="464"/>
                  <a:pt x="257" y="464"/>
                </a:cubicBezTo>
                <a:cubicBezTo>
                  <a:pt x="257" y="465"/>
                  <a:pt x="256" y="465"/>
                  <a:pt x="255" y="465"/>
                </a:cubicBezTo>
                <a:cubicBezTo>
                  <a:pt x="254" y="466"/>
                  <a:pt x="253" y="466"/>
                  <a:pt x="253" y="466"/>
                </a:cubicBezTo>
                <a:cubicBezTo>
                  <a:pt x="252" y="466"/>
                  <a:pt x="251" y="467"/>
                  <a:pt x="250" y="467"/>
                </a:cubicBezTo>
                <a:cubicBezTo>
                  <a:pt x="250" y="467"/>
                  <a:pt x="248" y="468"/>
                  <a:pt x="248" y="468"/>
                </a:cubicBezTo>
                <a:cubicBezTo>
                  <a:pt x="247" y="469"/>
                  <a:pt x="247" y="469"/>
                  <a:pt x="246" y="470"/>
                </a:cubicBezTo>
                <a:cubicBezTo>
                  <a:pt x="245" y="470"/>
                  <a:pt x="243" y="471"/>
                  <a:pt x="242" y="472"/>
                </a:cubicBezTo>
                <a:cubicBezTo>
                  <a:pt x="6" y="606"/>
                  <a:pt x="6" y="606"/>
                  <a:pt x="6" y="606"/>
                </a:cubicBezTo>
                <a:cubicBezTo>
                  <a:pt x="3" y="608"/>
                  <a:pt x="0" y="612"/>
                  <a:pt x="0" y="616"/>
                </a:cubicBezTo>
                <a:cubicBezTo>
                  <a:pt x="0" y="864"/>
                  <a:pt x="0" y="864"/>
                  <a:pt x="0" y="864"/>
                </a:cubicBezTo>
                <a:cubicBezTo>
                  <a:pt x="0" y="868"/>
                  <a:pt x="2" y="872"/>
                  <a:pt x="6" y="874"/>
                </a:cubicBezTo>
                <a:cubicBezTo>
                  <a:pt x="8" y="875"/>
                  <a:pt x="10" y="876"/>
                  <a:pt x="12" y="876"/>
                </a:cubicBezTo>
                <a:cubicBezTo>
                  <a:pt x="14" y="876"/>
                  <a:pt x="16" y="876"/>
                  <a:pt x="17" y="875"/>
                </a:cubicBezTo>
                <a:cubicBezTo>
                  <a:pt x="296" y="767"/>
                  <a:pt x="296" y="767"/>
                  <a:pt x="296" y="767"/>
                </a:cubicBezTo>
                <a:cubicBezTo>
                  <a:pt x="297" y="767"/>
                  <a:pt x="298" y="766"/>
                  <a:pt x="299" y="766"/>
                </a:cubicBezTo>
                <a:cubicBezTo>
                  <a:pt x="300" y="765"/>
                  <a:pt x="300" y="765"/>
                  <a:pt x="300" y="765"/>
                </a:cubicBezTo>
                <a:cubicBezTo>
                  <a:pt x="301" y="765"/>
                  <a:pt x="302" y="765"/>
                  <a:pt x="303" y="765"/>
                </a:cubicBezTo>
                <a:cubicBezTo>
                  <a:pt x="303" y="765"/>
                  <a:pt x="303" y="765"/>
                  <a:pt x="303" y="764"/>
                </a:cubicBezTo>
                <a:cubicBezTo>
                  <a:pt x="304" y="764"/>
                  <a:pt x="305" y="764"/>
                  <a:pt x="306" y="764"/>
                </a:cubicBezTo>
                <a:cubicBezTo>
                  <a:pt x="310" y="763"/>
                  <a:pt x="314" y="763"/>
                  <a:pt x="318" y="763"/>
                </a:cubicBezTo>
                <a:cubicBezTo>
                  <a:pt x="325" y="763"/>
                  <a:pt x="325" y="763"/>
                  <a:pt x="325" y="763"/>
                </a:cubicBezTo>
                <a:cubicBezTo>
                  <a:pt x="378" y="767"/>
                  <a:pt x="378" y="767"/>
                  <a:pt x="378" y="767"/>
                </a:cubicBezTo>
                <a:cubicBezTo>
                  <a:pt x="441" y="771"/>
                  <a:pt x="441" y="771"/>
                  <a:pt x="441" y="771"/>
                </a:cubicBezTo>
                <a:cubicBezTo>
                  <a:pt x="442" y="771"/>
                  <a:pt x="442" y="771"/>
                  <a:pt x="442" y="771"/>
                </a:cubicBezTo>
                <a:cubicBezTo>
                  <a:pt x="445" y="771"/>
                  <a:pt x="448" y="772"/>
                  <a:pt x="451" y="772"/>
                </a:cubicBezTo>
                <a:cubicBezTo>
                  <a:pt x="456" y="772"/>
                  <a:pt x="456" y="772"/>
                  <a:pt x="456" y="772"/>
                </a:cubicBezTo>
                <a:cubicBezTo>
                  <a:pt x="458" y="772"/>
                  <a:pt x="460" y="772"/>
                  <a:pt x="462" y="772"/>
                </a:cubicBezTo>
                <a:cubicBezTo>
                  <a:pt x="497" y="772"/>
                  <a:pt x="497" y="772"/>
                  <a:pt x="497" y="772"/>
                </a:cubicBezTo>
                <a:cubicBezTo>
                  <a:pt x="500" y="772"/>
                  <a:pt x="502" y="772"/>
                  <a:pt x="505" y="772"/>
                </a:cubicBezTo>
                <a:cubicBezTo>
                  <a:pt x="507" y="772"/>
                  <a:pt x="507" y="772"/>
                  <a:pt x="507" y="772"/>
                </a:cubicBezTo>
                <a:cubicBezTo>
                  <a:pt x="523" y="770"/>
                  <a:pt x="538" y="769"/>
                  <a:pt x="553" y="767"/>
                </a:cubicBezTo>
                <a:cubicBezTo>
                  <a:pt x="554" y="767"/>
                  <a:pt x="554" y="767"/>
                  <a:pt x="554" y="767"/>
                </a:cubicBezTo>
                <a:cubicBezTo>
                  <a:pt x="557" y="766"/>
                  <a:pt x="560" y="765"/>
                  <a:pt x="563" y="765"/>
                </a:cubicBezTo>
                <a:cubicBezTo>
                  <a:pt x="565" y="765"/>
                  <a:pt x="565" y="765"/>
                  <a:pt x="565" y="765"/>
                </a:cubicBezTo>
                <a:cubicBezTo>
                  <a:pt x="572" y="763"/>
                  <a:pt x="580" y="762"/>
                  <a:pt x="588" y="760"/>
                </a:cubicBezTo>
                <a:cubicBezTo>
                  <a:pt x="589" y="760"/>
                  <a:pt x="590" y="759"/>
                  <a:pt x="592" y="759"/>
                </a:cubicBezTo>
                <a:cubicBezTo>
                  <a:pt x="594" y="759"/>
                  <a:pt x="596" y="758"/>
                  <a:pt x="597" y="758"/>
                </a:cubicBezTo>
                <a:cubicBezTo>
                  <a:pt x="599" y="757"/>
                  <a:pt x="601" y="757"/>
                  <a:pt x="603" y="757"/>
                </a:cubicBezTo>
                <a:cubicBezTo>
                  <a:pt x="604" y="756"/>
                  <a:pt x="606" y="755"/>
                  <a:pt x="608" y="755"/>
                </a:cubicBezTo>
                <a:cubicBezTo>
                  <a:pt x="610" y="755"/>
                  <a:pt x="612" y="754"/>
                  <a:pt x="614" y="753"/>
                </a:cubicBezTo>
                <a:cubicBezTo>
                  <a:pt x="616" y="753"/>
                  <a:pt x="617" y="753"/>
                  <a:pt x="618" y="753"/>
                </a:cubicBezTo>
                <a:cubicBezTo>
                  <a:pt x="622" y="752"/>
                  <a:pt x="625" y="750"/>
                  <a:pt x="628" y="749"/>
                </a:cubicBezTo>
                <a:cubicBezTo>
                  <a:pt x="668" y="737"/>
                  <a:pt x="705" y="719"/>
                  <a:pt x="739" y="697"/>
                </a:cubicBezTo>
                <a:cubicBezTo>
                  <a:pt x="741" y="696"/>
                  <a:pt x="744" y="694"/>
                  <a:pt x="746" y="692"/>
                </a:cubicBezTo>
                <a:cubicBezTo>
                  <a:pt x="748" y="691"/>
                  <a:pt x="751" y="689"/>
                  <a:pt x="753" y="687"/>
                </a:cubicBezTo>
                <a:cubicBezTo>
                  <a:pt x="783" y="666"/>
                  <a:pt x="811" y="640"/>
                  <a:pt x="836" y="612"/>
                </a:cubicBezTo>
                <a:cubicBezTo>
                  <a:pt x="860" y="582"/>
                  <a:pt x="860" y="582"/>
                  <a:pt x="860" y="582"/>
                </a:cubicBezTo>
                <a:cubicBezTo>
                  <a:pt x="884" y="555"/>
                  <a:pt x="881" y="515"/>
                  <a:pt x="854" y="491"/>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AutoShape 7">
            <a:extLst>
              <a:ext uri="{FF2B5EF4-FFF2-40B4-BE49-F238E27FC236}">
                <a16:creationId xmlns:a16="http://schemas.microsoft.com/office/drawing/2014/main" id="{4960062B-59E2-4B63-B81E-EB95DF189B29}"/>
              </a:ext>
            </a:extLst>
          </p:cNvPr>
          <p:cNvSpPr>
            <a:spLocks noChangeAspect="1" noChangeArrowheads="1" noTextEdit="1"/>
          </p:cNvSpPr>
          <p:nvPr/>
        </p:nvSpPr>
        <p:spPr bwMode="auto">
          <a:xfrm>
            <a:off x="4886824" y="880114"/>
            <a:ext cx="667709" cy="66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9">
            <a:extLst>
              <a:ext uri="{FF2B5EF4-FFF2-40B4-BE49-F238E27FC236}">
                <a16:creationId xmlns:a16="http://schemas.microsoft.com/office/drawing/2014/main" id="{085C3BFE-97A8-4572-83DA-5A27CFDE0076}"/>
              </a:ext>
            </a:extLst>
          </p:cNvPr>
          <p:cNvSpPr>
            <a:spLocks noEditPoints="1"/>
          </p:cNvSpPr>
          <p:nvPr/>
        </p:nvSpPr>
        <p:spPr bwMode="auto">
          <a:xfrm>
            <a:off x="4927011" y="1104651"/>
            <a:ext cx="588180" cy="219198"/>
          </a:xfrm>
          <a:custGeom>
            <a:avLst/>
            <a:gdLst>
              <a:gd name="T0" fmla="*/ 679 w 880"/>
              <a:gd name="T1" fmla="*/ 321 h 328"/>
              <a:gd name="T2" fmla="*/ 639 w 880"/>
              <a:gd name="T3" fmla="*/ 328 h 328"/>
              <a:gd name="T4" fmla="*/ 632 w 880"/>
              <a:gd name="T5" fmla="*/ 320 h 328"/>
              <a:gd name="T6" fmla="*/ 540 w 880"/>
              <a:gd name="T7" fmla="*/ 312 h 328"/>
              <a:gd name="T8" fmla="*/ 341 w 880"/>
              <a:gd name="T9" fmla="*/ 312 h 328"/>
              <a:gd name="T10" fmla="*/ 249 w 880"/>
              <a:gd name="T11" fmla="*/ 320 h 328"/>
              <a:gd name="T12" fmla="*/ 241 w 880"/>
              <a:gd name="T13" fmla="*/ 328 h 328"/>
              <a:gd name="T14" fmla="*/ 201 w 880"/>
              <a:gd name="T15" fmla="*/ 321 h 328"/>
              <a:gd name="T16" fmla="*/ 208 w 880"/>
              <a:gd name="T17" fmla="*/ 101 h 328"/>
              <a:gd name="T18" fmla="*/ 249 w 880"/>
              <a:gd name="T19" fmla="*/ 109 h 328"/>
              <a:gd name="T20" fmla="*/ 256 w 880"/>
              <a:gd name="T21" fmla="*/ 118 h 328"/>
              <a:gd name="T22" fmla="*/ 341 w 880"/>
              <a:gd name="T23" fmla="*/ 55 h 328"/>
              <a:gd name="T24" fmla="*/ 326 w 880"/>
              <a:gd name="T25" fmla="*/ 40 h 328"/>
              <a:gd name="T26" fmla="*/ 334 w 880"/>
              <a:gd name="T27" fmla="*/ 0 h 328"/>
              <a:gd name="T28" fmla="*/ 540 w 880"/>
              <a:gd name="T29" fmla="*/ 0 h 328"/>
              <a:gd name="T30" fmla="*/ 555 w 880"/>
              <a:gd name="T31" fmla="*/ 7 h 328"/>
              <a:gd name="T32" fmla="*/ 548 w 880"/>
              <a:gd name="T33" fmla="*/ 47 h 328"/>
              <a:gd name="T34" fmla="*/ 540 w 880"/>
              <a:gd name="T35" fmla="*/ 118 h 328"/>
              <a:gd name="T36" fmla="*/ 632 w 880"/>
              <a:gd name="T37" fmla="*/ 110 h 328"/>
              <a:gd name="T38" fmla="*/ 639 w 880"/>
              <a:gd name="T39" fmla="*/ 101 h 328"/>
              <a:gd name="T40" fmla="*/ 679 w 880"/>
              <a:gd name="T41" fmla="*/ 109 h 328"/>
              <a:gd name="T42" fmla="*/ 723 w 880"/>
              <a:gd name="T43" fmla="*/ 111 h 328"/>
              <a:gd name="T44" fmla="*/ 723 w 880"/>
              <a:gd name="T45" fmla="*/ 305 h 328"/>
              <a:gd name="T46" fmla="*/ 723 w 880"/>
              <a:gd name="T47" fmla="*/ 323 h 328"/>
              <a:gd name="T48" fmla="*/ 871 w 880"/>
              <a:gd name="T49" fmla="*/ 323 h 328"/>
              <a:gd name="T50" fmla="*/ 880 w 880"/>
              <a:gd name="T51" fmla="*/ 314 h 328"/>
              <a:gd name="T52" fmla="*/ 880 w 880"/>
              <a:gd name="T53" fmla="*/ 288 h 328"/>
              <a:gd name="T54" fmla="*/ 767 w 880"/>
              <a:gd name="T55" fmla="*/ 279 h 328"/>
              <a:gd name="T56" fmla="*/ 871 w 880"/>
              <a:gd name="T57" fmla="*/ 155 h 328"/>
              <a:gd name="T58" fmla="*/ 880 w 880"/>
              <a:gd name="T59" fmla="*/ 120 h 328"/>
              <a:gd name="T60" fmla="*/ 871 w 880"/>
              <a:gd name="T61" fmla="*/ 111 h 328"/>
              <a:gd name="T62" fmla="*/ 157 w 880"/>
              <a:gd name="T63" fmla="*/ 130 h 328"/>
              <a:gd name="T64" fmla="*/ 9 w 880"/>
              <a:gd name="T65" fmla="*/ 111 h 328"/>
              <a:gd name="T66" fmla="*/ 0 w 880"/>
              <a:gd name="T67" fmla="*/ 120 h 328"/>
              <a:gd name="T68" fmla="*/ 0 w 880"/>
              <a:gd name="T69" fmla="*/ 146 h 328"/>
              <a:gd name="T70" fmla="*/ 113 w 880"/>
              <a:gd name="T71" fmla="*/ 155 h 328"/>
              <a:gd name="T72" fmla="*/ 9 w 880"/>
              <a:gd name="T73" fmla="*/ 279 h 328"/>
              <a:gd name="T74" fmla="*/ 0 w 880"/>
              <a:gd name="T75" fmla="*/ 314 h 328"/>
              <a:gd name="T76" fmla="*/ 9 w 880"/>
              <a:gd name="T77" fmla="*/ 323 h 328"/>
              <a:gd name="T78" fmla="*/ 157 w 880"/>
              <a:gd name="T79" fmla="*/ 323 h 328"/>
              <a:gd name="T80" fmla="*/ 157 w 880"/>
              <a:gd name="T81" fmla="*/ 32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0" h="328">
                <a:moveTo>
                  <a:pt x="679" y="109"/>
                </a:moveTo>
                <a:cubicBezTo>
                  <a:pt x="679" y="109"/>
                  <a:pt x="679" y="109"/>
                  <a:pt x="679" y="321"/>
                </a:cubicBezTo>
                <a:cubicBezTo>
                  <a:pt x="679" y="325"/>
                  <a:pt x="676" y="328"/>
                  <a:pt x="672" y="328"/>
                </a:cubicBezTo>
                <a:cubicBezTo>
                  <a:pt x="672" y="328"/>
                  <a:pt x="672" y="328"/>
                  <a:pt x="639" y="328"/>
                </a:cubicBezTo>
                <a:cubicBezTo>
                  <a:pt x="635" y="328"/>
                  <a:pt x="632" y="325"/>
                  <a:pt x="632" y="321"/>
                </a:cubicBezTo>
                <a:cubicBezTo>
                  <a:pt x="632" y="321"/>
                  <a:pt x="632" y="321"/>
                  <a:pt x="632" y="320"/>
                </a:cubicBezTo>
                <a:cubicBezTo>
                  <a:pt x="632" y="315"/>
                  <a:pt x="629" y="312"/>
                  <a:pt x="624" y="312"/>
                </a:cubicBezTo>
                <a:cubicBezTo>
                  <a:pt x="624" y="312"/>
                  <a:pt x="585" y="312"/>
                  <a:pt x="540" y="312"/>
                </a:cubicBezTo>
                <a:cubicBezTo>
                  <a:pt x="500" y="312"/>
                  <a:pt x="456" y="312"/>
                  <a:pt x="436" y="312"/>
                </a:cubicBezTo>
                <a:cubicBezTo>
                  <a:pt x="436" y="312"/>
                  <a:pt x="389" y="312"/>
                  <a:pt x="341" y="312"/>
                </a:cubicBezTo>
                <a:cubicBezTo>
                  <a:pt x="308" y="312"/>
                  <a:pt x="274" y="312"/>
                  <a:pt x="256" y="312"/>
                </a:cubicBezTo>
                <a:cubicBezTo>
                  <a:pt x="252" y="312"/>
                  <a:pt x="249" y="315"/>
                  <a:pt x="249" y="320"/>
                </a:cubicBezTo>
                <a:cubicBezTo>
                  <a:pt x="249" y="320"/>
                  <a:pt x="249" y="320"/>
                  <a:pt x="249" y="321"/>
                </a:cubicBezTo>
                <a:cubicBezTo>
                  <a:pt x="249" y="325"/>
                  <a:pt x="245" y="328"/>
                  <a:pt x="241" y="328"/>
                </a:cubicBezTo>
                <a:cubicBezTo>
                  <a:pt x="241" y="328"/>
                  <a:pt x="241" y="328"/>
                  <a:pt x="208" y="328"/>
                </a:cubicBezTo>
                <a:cubicBezTo>
                  <a:pt x="204" y="328"/>
                  <a:pt x="201" y="325"/>
                  <a:pt x="201" y="321"/>
                </a:cubicBezTo>
                <a:cubicBezTo>
                  <a:pt x="201" y="321"/>
                  <a:pt x="201" y="321"/>
                  <a:pt x="201" y="109"/>
                </a:cubicBezTo>
                <a:cubicBezTo>
                  <a:pt x="201" y="105"/>
                  <a:pt x="204" y="101"/>
                  <a:pt x="208" y="101"/>
                </a:cubicBezTo>
                <a:cubicBezTo>
                  <a:pt x="208" y="101"/>
                  <a:pt x="208" y="101"/>
                  <a:pt x="241" y="101"/>
                </a:cubicBezTo>
                <a:cubicBezTo>
                  <a:pt x="245" y="101"/>
                  <a:pt x="249" y="105"/>
                  <a:pt x="249" y="109"/>
                </a:cubicBezTo>
                <a:cubicBezTo>
                  <a:pt x="249" y="109"/>
                  <a:pt x="249" y="109"/>
                  <a:pt x="249" y="110"/>
                </a:cubicBezTo>
                <a:cubicBezTo>
                  <a:pt x="249" y="115"/>
                  <a:pt x="252" y="118"/>
                  <a:pt x="256" y="118"/>
                </a:cubicBezTo>
                <a:cubicBezTo>
                  <a:pt x="256" y="118"/>
                  <a:pt x="296" y="118"/>
                  <a:pt x="341" y="118"/>
                </a:cubicBezTo>
                <a:cubicBezTo>
                  <a:pt x="341" y="118"/>
                  <a:pt x="341" y="118"/>
                  <a:pt x="341" y="55"/>
                </a:cubicBezTo>
                <a:cubicBezTo>
                  <a:pt x="341" y="55"/>
                  <a:pt x="338" y="47"/>
                  <a:pt x="334" y="47"/>
                </a:cubicBezTo>
                <a:cubicBezTo>
                  <a:pt x="330" y="47"/>
                  <a:pt x="326" y="44"/>
                  <a:pt x="326" y="40"/>
                </a:cubicBezTo>
                <a:cubicBezTo>
                  <a:pt x="326" y="40"/>
                  <a:pt x="326" y="40"/>
                  <a:pt x="326" y="7"/>
                </a:cubicBezTo>
                <a:cubicBezTo>
                  <a:pt x="326" y="3"/>
                  <a:pt x="330" y="0"/>
                  <a:pt x="334" y="0"/>
                </a:cubicBezTo>
                <a:cubicBezTo>
                  <a:pt x="334" y="0"/>
                  <a:pt x="334" y="0"/>
                  <a:pt x="341" y="0"/>
                </a:cubicBezTo>
                <a:cubicBezTo>
                  <a:pt x="341" y="0"/>
                  <a:pt x="341" y="0"/>
                  <a:pt x="540" y="0"/>
                </a:cubicBezTo>
                <a:cubicBezTo>
                  <a:pt x="540" y="0"/>
                  <a:pt x="540" y="0"/>
                  <a:pt x="548" y="0"/>
                </a:cubicBezTo>
                <a:cubicBezTo>
                  <a:pt x="552" y="0"/>
                  <a:pt x="555" y="3"/>
                  <a:pt x="555" y="7"/>
                </a:cubicBezTo>
                <a:cubicBezTo>
                  <a:pt x="555" y="7"/>
                  <a:pt x="555" y="7"/>
                  <a:pt x="555" y="40"/>
                </a:cubicBezTo>
                <a:cubicBezTo>
                  <a:pt x="555" y="44"/>
                  <a:pt x="552" y="47"/>
                  <a:pt x="548" y="47"/>
                </a:cubicBezTo>
                <a:cubicBezTo>
                  <a:pt x="544" y="47"/>
                  <a:pt x="540" y="51"/>
                  <a:pt x="540" y="55"/>
                </a:cubicBezTo>
                <a:cubicBezTo>
                  <a:pt x="540" y="55"/>
                  <a:pt x="540" y="55"/>
                  <a:pt x="540" y="118"/>
                </a:cubicBezTo>
                <a:cubicBezTo>
                  <a:pt x="572" y="118"/>
                  <a:pt x="603" y="118"/>
                  <a:pt x="624" y="118"/>
                </a:cubicBezTo>
                <a:cubicBezTo>
                  <a:pt x="629" y="118"/>
                  <a:pt x="632" y="115"/>
                  <a:pt x="632" y="110"/>
                </a:cubicBezTo>
                <a:cubicBezTo>
                  <a:pt x="632" y="110"/>
                  <a:pt x="632" y="110"/>
                  <a:pt x="632" y="109"/>
                </a:cubicBezTo>
                <a:cubicBezTo>
                  <a:pt x="632" y="105"/>
                  <a:pt x="635" y="101"/>
                  <a:pt x="639" y="101"/>
                </a:cubicBezTo>
                <a:cubicBezTo>
                  <a:pt x="639" y="101"/>
                  <a:pt x="639" y="101"/>
                  <a:pt x="672" y="101"/>
                </a:cubicBezTo>
                <a:cubicBezTo>
                  <a:pt x="676" y="101"/>
                  <a:pt x="679" y="105"/>
                  <a:pt x="679" y="109"/>
                </a:cubicBezTo>
                <a:close/>
                <a:moveTo>
                  <a:pt x="871" y="111"/>
                </a:moveTo>
                <a:cubicBezTo>
                  <a:pt x="777" y="111"/>
                  <a:pt x="739" y="111"/>
                  <a:pt x="723" y="111"/>
                </a:cubicBezTo>
                <a:cubicBezTo>
                  <a:pt x="723" y="130"/>
                  <a:pt x="723" y="130"/>
                  <a:pt x="723" y="130"/>
                </a:cubicBezTo>
                <a:cubicBezTo>
                  <a:pt x="723" y="305"/>
                  <a:pt x="723" y="305"/>
                  <a:pt x="723" y="305"/>
                </a:cubicBezTo>
                <a:cubicBezTo>
                  <a:pt x="723" y="321"/>
                  <a:pt x="723" y="321"/>
                  <a:pt x="723" y="321"/>
                </a:cubicBezTo>
                <a:cubicBezTo>
                  <a:pt x="723" y="322"/>
                  <a:pt x="723" y="322"/>
                  <a:pt x="723" y="323"/>
                </a:cubicBezTo>
                <a:cubicBezTo>
                  <a:pt x="723" y="323"/>
                  <a:pt x="723" y="323"/>
                  <a:pt x="723" y="323"/>
                </a:cubicBezTo>
                <a:cubicBezTo>
                  <a:pt x="871" y="323"/>
                  <a:pt x="871" y="323"/>
                  <a:pt x="871" y="323"/>
                </a:cubicBezTo>
                <a:cubicBezTo>
                  <a:pt x="871" y="323"/>
                  <a:pt x="871" y="323"/>
                  <a:pt x="871" y="323"/>
                </a:cubicBezTo>
                <a:cubicBezTo>
                  <a:pt x="876" y="323"/>
                  <a:pt x="880" y="319"/>
                  <a:pt x="880" y="314"/>
                </a:cubicBezTo>
                <a:cubicBezTo>
                  <a:pt x="880" y="314"/>
                  <a:pt x="880" y="314"/>
                  <a:pt x="880" y="314"/>
                </a:cubicBezTo>
                <a:cubicBezTo>
                  <a:pt x="880" y="288"/>
                  <a:pt x="880" y="288"/>
                  <a:pt x="880" y="288"/>
                </a:cubicBezTo>
                <a:cubicBezTo>
                  <a:pt x="880" y="283"/>
                  <a:pt x="876" y="279"/>
                  <a:pt x="871" y="279"/>
                </a:cubicBezTo>
                <a:cubicBezTo>
                  <a:pt x="767" y="279"/>
                  <a:pt x="767" y="279"/>
                  <a:pt x="767" y="279"/>
                </a:cubicBezTo>
                <a:cubicBezTo>
                  <a:pt x="767" y="155"/>
                  <a:pt x="767" y="155"/>
                  <a:pt x="767" y="155"/>
                </a:cubicBezTo>
                <a:cubicBezTo>
                  <a:pt x="871" y="155"/>
                  <a:pt x="871" y="155"/>
                  <a:pt x="871" y="155"/>
                </a:cubicBezTo>
                <a:cubicBezTo>
                  <a:pt x="876" y="155"/>
                  <a:pt x="880" y="151"/>
                  <a:pt x="880" y="146"/>
                </a:cubicBezTo>
                <a:cubicBezTo>
                  <a:pt x="880" y="120"/>
                  <a:pt x="880" y="120"/>
                  <a:pt x="880" y="120"/>
                </a:cubicBezTo>
                <a:cubicBezTo>
                  <a:pt x="880" y="120"/>
                  <a:pt x="880" y="120"/>
                  <a:pt x="880" y="120"/>
                </a:cubicBezTo>
                <a:cubicBezTo>
                  <a:pt x="880" y="115"/>
                  <a:pt x="876" y="111"/>
                  <a:pt x="871" y="111"/>
                </a:cubicBezTo>
                <a:close/>
                <a:moveTo>
                  <a:pt x="157" y="305"/>
                </a:moveTo>
                <a:cubicBezTo>
                  <a:pt x="157" y="130"/>
                  <a:pt x="157" y="130"/>
                  <a:pt x="157" y="130"/>
                </a:cubicBezTo>
                <a:cubicBezTo>
                  <a:pt x="157" y="111"/>
                  <a:pt x="157" y="111"/>
                  <a:pt x="157" y="111"/>
                </a:cubicBezTo>
                <a:cubicBezTo>
                  <a:pt x="9" y="111"/>
                  <a:pt x="9" y="111"/>
                  <a:pt x="9" y="111"/>
                </a:cubicBezTo>
                <a:cubicBezTo>
                  <a:pt x="9" y="111"/>
                  <a:pt x="9" y="111"/>
                  <a:pt x="9" y="111"/>
                </a:cubicBezTo>
                <a:cubicBezTo>
                  <a:pt x="4" y="111"/>
                  <a:pt x="0" y="115"/>
                  <a:pt x="0" y="120"/>
                </a:cubicBezTo>
                <a:cubicBezTo>
                  <a:pt x="0" y="120"/>
                  <a:pt x="0" y="120"/>
                  <a:pt x="0" y="120"/>
                </a:cubicBezTo>
                <a:cubicBezTo>
                  <a:pt x="0" y="146"/>
                  <a:pt x="0" y="146"/>
                  <a:pt x="0" y="146"/>
                </a:cubicBezTo>
                <a:cubicBezTo>
                  <a:pt x="0" y="151"/>
                  <a:pt x="4" y="155"/>
                  <a:pt x="9" y="155"/>
                </a:cubicBezTo>
                <a:cubicBezTo>
                  <a:pt x="113" y="155"/>
                  <a:pt x="113" y="155"/>
                  <a:pt x="113" y="155"/>
                </a:cubicBezTo>
                <a:cubicBezTo>
                  <a:pt x="113" y="279"/>
                  <a:pt x="113" y="279"/>
                  <a:pt x="113" y="279"/>
                </a:cubicBezTo>
                <a:cubicBezTo>
                  <a:pt x="9" y="279"/>
                  <a:pt x="9" y="279"/>
                  <a:pt x="9" y="279"/>
                </a:cubicBezTo>
                <a:cubicBezTo>
                  <a:pt x="4" y="279"/>
                  <a:pt x="0" y="283"/>
                  <a:pt x="0" y="288"/>
                </a:cubicBezTo>
                <a:cubicBezTo>
                  <a:pt x="0" y="314"/>
                  <a:pt x="0" y="314"/>
                  <a:pt x="0" y="314"/>
                </a:cubicBezTo>
                <a:cubicBezTo>
                  <a:pt x="0" y="314"/>
                  <a:pt x="0" y="314"/>
                  <a:pt x="0" y="314"/>
                </a:cubicBezTo>
                <a:cubicBezTo>
                  <a:pt x="0" y="319"/>
                  <a:pt x="4" y="323"/>
                  <a:pt x="9" y="323"/>
                </a:cubicBezTo>
                <a:cubicBezTo>
                  <a:pt x="9" y="323"/>
                  <a:pt x="9" y="323"/>
                  <a:pt x="9" y="323"/>
                </a:cubicBezTo>
                <a:cubicBezTo>
                  <a:pt x="101" y="323"/>
                  <a:pt x="140" y="323"/>
                  <a:pt x="157" y="323"/>
                </a:cubicBezTo>
                <a:cubicBezTo>
                  <a:pt x="157" y="323"/>
                  <a:pt x="157" y="323"/>
                  <a:pt x="157" y="323"/>
                </a:cubicBezTo>
                <a:cubicBezTo>
                  <a:pt x="157" y="322"/>
                  <a:pt x="157" y="322"/>
                  <a:pt x="157" y="321"/>
                </a:cubicBezTo>
                <a:lnTo>
                  <a:pt x="157" y="305"/>
                </a:ln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23" name="Picture 22" descr="A blue sign with white text&#10;&#10;Description automatically generated with low confidence">
            <a:extLst>
              <a:ext uri="{FF2B5EF4-FFF2-40B4-BE49-F238E27FC236}">
                <a16:creationId xmlns:a16="http://schemas.microsoft.com/office/drawing/2014/main" id="{F7DE1D23-DA93-4299-8E51-048D931D1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custDataLst>
      <p:tags r:id="rId1"/>
    </p:custDataLst>
    <p:extLst>
      <p:ext uri="{BB962C8B-B14F-4D97-AF65-F5344CB8AC3E}">
        <p14:creationId xmlns:p14="http://schemas.microsoft.com/office/powerpoint/2010/main" val="3261964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C18AB1-95BB-4FDE-B91C-4B208004E784}"/>
              </a:ext>
            </a:extLst>
          </p:cNvPr>
          <p:cNvSpPr>
            <a:spLocks noGrp="1"/>
          </p:cNvSpPr>
          <p:nvPr>
            <p:ph type="title"/>
          </p:nvPr>
        </p:nvSpPr>
        <p:spPr>
          <a:xfrm>
            <a:off x="400050" y="387882"/>
            <a:ext cx="10191749" cy="566735"/>
          </a:xfrm>
          <a:prstGeom prst="rect">
            <a:avLst/>
          </a:prstGeom>
        </p:spPr>
        <p:txBody>
          <a:bodyPr vert="horz">
            <a:noAutofit/>
          </a:bodyPr>
          <a:lstStyle/>
          <a:p>
            <a:pPr>
              <a:buSzPts val="3000"/>
            </a:pPr>
            <a:r>
              <a:rPr lang="en-US" sz="2700" b="1" cap="none" dirty="0">
                <a:solidFill>
                  <a:srgbClr val="164484"/>
                </a:solidFill>
              </a:rPr>
              <a:t>Final Proposal | </a:t>
            </a:r>
            <a:r>
              <a:rPr lang="en-US" sz="2700" cap="none" dirty="0">
                <a:solidFill>
                  <a:srgbClr val="164484"/>
                </a:solidFill>
              </a:rPr>
              <a:t>Final Proposal approval results in remaining 80% of funding released</a:t>
            </a:r>
            <a:endParaRPr lang="en-US" sz="2700" cap="none" dirty="0">
              <a:solidFill>
                <a:srgbClr val="164484"/>
              </a:solidFill>
              <a:latin typeface="+mn-lt"/>
            </a:endParaRPr>
          </a:p>
        </p:txBody>
      </p:sp>
      <p:sp>
        <p:nvSpPr>
          <p:cNvPr id="12" name="Oval 50">
            <a:extLst>
              <a:ext uri="{FF2B5EF4-FFF2-40B4-BE49-F238E27FC236}">
                <a16:creationId xmlns:a16="http://schemas.microsoft.com/office/drawing/2014/main" id="{1DFA7A0B-50F5-4618-89AB-D7CB995A19E2}"/>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4</a:t>
            </a:r>
          </a:p>
        </p:txBody>
      </p:sp>
      <p:sp>
        <p:nvSpPr>
          <p:cNvPr id="16" name="Rectangle 15">
            <a:extLst>
              <a:ext uri="{FF2B5EF4-FFF2-40B4-BE49-F238E27FC236}">
                <a16:creationId xmlns:a16="http://schemas.microsoft.com/office/drawing/2014/main" id="{C07AA8C3-E4A8-4188-999E-7B42FCC47B8E}"/>
              </a:ext>
            </a:extLst>
          </p:cNvPr>
          <p:cNvSpPr/>
          <p:nvPr/>
        </p:nvSpPr>
        <p:spPr>
          <a:xfrm>
            <a:off x="602672" y="1452418"/>
            <a:ext cx="3969901" cy="4750955"/>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17" name="ee4pFootnotes">
            <a:extLst>
              <a:ext uri="{FF2B5EF4-FFF2-40B4-BE49-F238E27FC236}">
                <a16:creationId xmlns:a16="http://schemas.microsoft.com/office/drawing/2014/main" id="{D9347F01-C6E6-48A5-86B6-8676621F84C1}"/>
              </a:ext>
            </a:extLst>
          </p:cNvPr>
          <p:cNvSpPr>
            <a:spLocks noChangeArrowheads="1"/>
          </p:cNvSpPr>
          <p:nvPr/>
        </p:nvSpPr>
        <p:spPr bwMode="auto">
          <a:xfrm>
            <a:off x="400051" y="6383309"/>
            <a:ext cx="92329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1. See more specific examples on next page</a:t>
            </a:r>
          </a:p>
        </p:txBody>
      </p:sp>
      <p:sp>
        <p:nvSpPr>
          <p:cNvPr id="18" name="Oval 17">
            <a:extLst>
              <a:ext uri="{FF2B5EF4-FFF2-40B4-BE49-F238E27FC236}">
                <a16:creationId xmlns:a16="http://schemas.microsoft.com/office/drawing/2014/main" id="{795308C4-20C2-4961-947D-B7E46BC11FCC}"/>
              </a:ext>
            </a:extLst>
          </p:cNvPr>
          <p:cNvSpPr/>
          <p:nvPr/>
        </p:nvSpPr>
        <p:spPr>
          <a:xfrm>
            <a:off x="1586054" y="1566718"/>
            <a:ext cx="2003136" cy="2003136"/>
          </a:xfrm>
          <a:prstGeom prst="ellipse">
            <a:avLst/>
          </a:prstGeom>
          <a:solidFill>
            <a:srgbClr val="FFFFFF"/>
          </a:solidFill>
          <a:ln w="76200" cap="flat" cmpd="sng" algn="ctr">
            <a:gradFill flip="none" rotWithShape="1">
              <a:gsLst>
                <a:gs pos="100000">
                  <a:srgbClr val="245795"/>
                </a:gs>
                <a:gs pos="0">
                  <a:srgbClr val="0A3161"/>
                </a:gs>
              </a:gsLst>
              <a:lin ang="2700000" scaled="1"/>
              <a:tileRect/>
            </a:gradFill>
            <a:prstDash val="solid"/>
          </a:ln>
          <a:effectLst/>
        </p:spPr>
        <p:txBody>
          <a:bodyPr lIns="0" tIns="0" rIns="0" bIns="0" rtlCol="0" anchor="ctr"/>
          <a:lstStyle/>
          <a:p>
            <a:pPr algn="ctr">
              <a:lnSpc>
                <a:spcPct val="95000"/>
              </a:lnSpc>
            </a:pPr>
            <a:r>
              <a:rPr lang="en-US" sz="4400" kern="0" dirty="0">
                <a:solidFill>
                  <a:srgbClr val="164484"/>
                </a:solidFill>
              </a:rPr>
              <a:t>80%</a:t>
            </a:r>
          </a:p>
          <a:p>
            <a:pPr algn="ctr">
              <a:lnSpc>
                <a:spcPct val="95000"/>
              </a:lnSpc>
            </a:pPr>
            <a:r>
              <a:rPr lang="en-US" sz="2000" kern="0" dirty="0">
                <a:solidFill>
                  <a:srgbClr val="000000"/>
                </a:solidFill>
              </a:rPr>
              <a:t>funding available</a:t>
            </a:r>
          </a:p>
        </p:txBody>
      </p:sp>
      <p:sp>
        <p:nvSpPr>
          <p:cNvPr id="19" name="TextBox 18">
            <a:extLst>
              <a:ext uri="{FF2B5EF4-FFF2-40B4-BE49-F238E27FC236}">
                <a16:creationId xmlns:a16="http://schemas.microsoft.com/office/drawing/2014/main" id="{0FE14FB4-563F-47B8-AD2F-A3BFBFBEF55E}"/>
              </a:ext>
            </a:extLst>
          </p:cNvPr>
          <p:cNvSpPr txBox="1"/>
          <p:nvPr/>
        </p:nvSpPr>
        <p:spPr>
          <a:xfrm>
            <a:off x="4860726" y="1631373"/>
            <a:ext cx="6203174" cy="38472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95000"/>
              </a:lnSpc>
            </a:pPr>
            <a:r>
              <a:rPr lang="en-US" sz="2000" kern="0" dirty="0">
                <a:solidFill>
                  <a:srgbClr val="164484"/>
                </a:solidFill>
              </a:rPr>
              <a:t>Example eligible uses of general funds</a:t>
            </a:r>
            <a:r>
              <a:rPr lang="en-US" sz="2000" kern="0" baseline="30000" dirty="0">
                <a:solidFill>
                  <a:srgbClr val="164484"/>
                </a:solidFill>
              </a:rPr>
              <a:t>1</a:t>
            </a:r>
            <a:r>
              <a:rPr lang="en-US" sz="2000" kern="0" dirty="0">
                <a:solidFill>
                  <a:srgbClr val="164484"/>
                </a:solidFill>
              </a:rPr>
              <a:t> </a:t>
            </a:r>
          </a:p>
        </p:txBody>
      </p:sp>
      <p:sp>
        <p:nvSpPr>
          <p:cNvPr id="20" name="TextBox 19">
            <a:extLst>
              <a:ext uri="{FF2B5EF4-FFF2-40B4-BE49-F238E27FC236}">
                <a16:creationId xmlns:a16="http://schemas.microsoft.com/office/drawing/2014/main" id="{608EF6F9-C597-4578-B9FE-787A66ACC355}"/>
              </a:ext>
            </a:extLst>
          </p:cNvPr>
          <p:cNvSpPr txBox="1"/>
          <p:nvPr/>
        </p:nvSpPr>
        <p:spPr>
          <a:xfrm>
            <a:off x="4860726" y="2196030"/>
            <a:ext cx="6860674" cy="3293209"/>
          </a:xfrm>
          <a:prstGeom prst="rect">
            <a:avLst/>
          </a:prstGeom>
          <a:noFill/>
        </p:spPr>
        <p:txBody>
          <a:bodyPr vert="horz" wrap="square" lIns="0" tIns="0" rIns="0" bIns="0" rtlCol="0">
            <a:spAutoFit/>
          </a:bodyPr>
          <a:lstStyle/>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Deployment projects in un- and underserved areas</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Connecting eligible community anchor institutions</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Data collection, broadband mapping &amp; planning</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Installing internet in multi-family residential buildings</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Infrastructure, facilities, and broadband deployment</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Broadband adoption</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Training and workforce development</a:t>
            </a:r>
          </a:p>
          <a:p>
            <a:pPr marL="291600" lvl="1" indent="-194400">
              <a:spcAft>
                <a:spcPts val="1200"/>
              </a:spcAft>
              <a:buClr>
                <a:srgbClr val="0A3161"/>
              </a:buClr>
              <a:buSzPct val="100000"/>
              <a:buFont typeface="Trebuchet MS" panose="020B0603020202020204" pitchFamily="34" charset="0"/>
              <a:buChar char="•"/>
            </a:pPr>
            <a:r>
              <a:rPr lang="en-US" dirty="0">
                <a:solidFill>
                  <a:srgbClr val="000000"/>
                </a:solidFill>
              </a:rPr>
              <a:t>Digital Equity programs</a:t>
            </a:r>
          </a:p>
        </p:txBody>
      </p:sp>
      <p:sp>
        <p:nvSpPr>
          <p:cNvPr id="21" name="TextBox 20">
            <a:extLst>
              <a:ext uri="{FF2B5EF4-FFF2-40B4-BE49-F238E27FC236}">
                <a16:creationId xmlns:a16="http://schemas.microsoft.com/office/drawing/2014/main" id="{5D2A9CD6-82F3-42CD-9F49-D19FAE10FDE8}"/>
              </a:ext>
            </a:extLst>
          </p:cNvPr>
          <p:cNvSpPr txBox="1"/>
          <p:nvPr/>
        </p:nvSpPr>
        <p:spPr>
          <a:xfrm>
            <a:off x="692436" y="3668224"/>
            <a:ext cx="3790373" cy="2460674"/>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5000"/>
              </a:lnSpc>
            </a:pPr>
            <a:r>
              <a:rPr lang="en-US" kern="0" dirty="0">
                <a:solidFill>
                  <a:srgbClr val="000000"/>
                </a:solidFill>
              </a:rPr>
              <a:t>Once the Final Proposal is approved, the remaining Program funds (</a:t>
            </a:r>
            <a:r>
              <a:rPr lang="en-US" kern="0" dirty="0">
                <a:solidFill>
                  <a:srgbClr val="164484"/>
                </a:solidFill>
              </a:rPr>
              <a:t>80% of total allocation</a:t>
            </a:r>
            <a:r>
              <a:rPr lang="en-US" kern="0" dirty="0">
                <a:solidFill>
                  <a:srgbClr val="000000"/>
                </a:solidFill>
              </a:rPr>
              <a:t>) will be available to the Eligible Entity</a:t>
            </a:r>
          </a:p>
          <a:p>
            <a:pPr algn="ctr">
              <a:lnSpc>
                <a:spcPct val="95000"/>
              </a:lnSpc>
            </a:pPr>
            <a:endParaRPr lang="en-US" kern="0" dirty="0">
              <a:solidFill>
                <a:srgbClr val="000000"/>
              </a:solidFill>
            </a:endParaRPr>
          </a:p>
          <a:p>
            <a:pPr algn="ctr">
              <a:lnSpc>
                <a:spcPct val="95000"/>
              </a:lnSpc>
            </a:pPr>
            <a:r>
              <a:rPr lang="en-US" kern="0" dirty="0">
                <a:solidFill>
                  <a:srgbClr val="000000"/>
                </a:solidFill>
              </a:rPr>
              <a:t>Eligible uses for these general funds are categorized into </a:t>
            </a:r>
            <a:r>
              <a:rPr lang="en-US" kern="0" dirty="0">
                <a:solidFill>
                  <a:srgbClr val="164484"/>
                </a:solidFill>
              </a:rPr>
              <a:t>last-mile deployment-related uses</a:t>
            </a:r>
            <a:r>
              <a:rPr lang="en-US" kern="0" dirty="0">
                <a:solidFill>
                  <a:srgbClr val="000000"/>
                </a:solidFill>
              </a:rPr>
              <a:t> and </a:t>
            </a:r>
            <a:r>
              <a:rPr lang="en-US" kern="0" dirty="0">
                <a:solidFill>
                  <a:srgbClr val="164484"/>
                </a:solidFill>
              </a:rPr>
              <a:t>non-last-mile-related uses</a:t>
            </a:r>
          </a:p>
        </p:txBody>
      </p:sp>
      <p:pic>
        <p:nvPicPr>
          <p:cNvPr id="11" name="Picture 10" descr="A blue sign with white text&#10;&#10;Description automatically generated with low confidence">
            <a:extLst>
              <a:ext uri="{FF2B5EF4-FFF2-40B4-BE49-F238E27FC236}">
                <a16:creationId xmlns:a16="http://schemas.microsoft.com/office/drawing/2014/main" id="{2CDE235D-E692-4828-B2DE-28C4F3E45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747933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387882"/>
            <a:ext cx="9976848" cy="566735"/>
          </a:xfrm>
          <a:prstGeom prst="rect">
            <a:avLst/>
          </a:prstGeom>
        </p:spPr>
        <p:txBody>
          <a:bodyPr vert="horz">
            <a:noAutofit/>
          </a:bodyPr>
          <a:lstStyle/>
          <a:p>
            <a:r>
              <a:rPr lang="en-US" sz="2700" b="1" cap="none" dirty="0">
                <a:solidFill>
                  <a:srgbClr val="164484"/>
                </a:solidFill>
              </a:rPr>
              <a:t>Final Proposal | </a:t>
            </a:r>
            <a:r>
              <a:rPr lang="en-US" sz="2700" cap="none" dirty="0" err="1">
                <a:solidFill>
                  <a:srgbClr val="164484"/>
                </a:solidFill>
              </a:rPr>
              <a:t>NOFO</a:t>
            </a:r>
            <a:r>
              <a:rPr lang="en-US" sz="2700" cap="none" dirty="0">
                <a:solidFill>
                  <a:srgbClr val="164484"/>
                </a:solidFill>
              </a:rPr>
              <a:t> provides specific examples of eligible uses of funds</a:t>
            </a:r>
          </a:p>
        </p:txBody>
      </p:sp>
      <p:sp>
        <p:nvSpPr>
          <p:cNvPr id="44" name="ee4pContent1">
            <a:extLst>
              <a:ext uri="{FF2B5EF4-FFF2-40B4-BE49-F238E27FC236}">
                <a16:creationId xmlns:a16="http://schemas.microsoft.com/office/drawing/2014/main" id="{FAB7D4E2-96BD-42ED-BEB7-6C8B35BA5032}"/>
              </a:ext>
            </a:extLst>
          </p:cNvPr>
          <p:cNvSpPr txBox="1"/>
          <p:nvPr/>
        </p:nvSpPr>
        <p:spPr>
          <a:xfrm>
            <a:off x="400051" y="2818905"/>
            <a:ext cx="4763601" cy="328551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marL="291600" lvl="1" indent="-194400">
              <a:spcAft>
                <a:spcPts val="300"/>
              </a:spcAft>
            </a:pPr>
            <a:r>
              <a:rPr lang="en-US" sz="1400" dirty="0"/>
              <a:t>Construction, improvement, and/or acquisition of facilities and telecom equipment</a:t>
            </a:r>
          </a:p>
          <a:p>
            <a:pPr marL="291600" lvl="1" indent="-194400">
              <a:spcAft>
                <a:spcPts val="300"/>
              </a:spcAft>
            </a:pPr>
            <a:r>
              <a:rPr lang="en-US" sz="1400" dirty="0"/>
              <a:t>Long-term leases of facilities required to provide qualifying broadband service</a:t>
            </a:r>
          </a:p>
          <a:p>
            <a:pPr marL="291600" lvl="1" indent="-194400">
              <a:spcAft>
                <a:spcPts val="300"/>
              </a:spcAft>
            </a:pPr>
            <a:r>
              <a:rPr lang="en-US" sz="1400" dirty="0"/>
              <a:t>Deployment of internet and Wi-Fi infrastructure in an eligible multi-family residential building </a:t>
            </a:r>
          </a:p>
          <a:p>
            <a:pPr marL="291600" lvl="1" indent="-194400">
              <a:spcAft>
                <a:spcPts val="300"/>
              </a:spcAft>
            </a:pPr>
            <a:r>
              <a:rPr lang="en-US" sz="1400" dirty="0"/>
              <a:t>Engineering design, permitting, and work for environmental reviews</a:t>
            </a:r>
          </a:p>
          <a:p>
            <a:pPr marL="291600" lvl="1" indent="-194400">
              <a:spcAft>
                <a:spcPts val="300"/>
              </a:spcAft>
            </a:pPr>
            <a:r>
              <a:rPr lang="en-US" sz="1400" dirty="0"/>
              <a:t>Personnel costs for BEAD implementation</a:t>
            </a:r>
          </a:p>
          <a:p>
            <a:pPr marL="291600" lvl="1" indent="-194400">
              <a:spcAft>
                <a:spcPts val="300"/>
              </a:spcAft>
            </a:pPr>
            <a:r>
              <a:rPr lang="en-US" sz="1400" dirty="0"/>
              <a:t>Network software upgrades, including, but not limited to, cybersecurity solutions.</a:t>
            </a:r>
          </a:p>
          <a:p>
            <a:pPr marL="291600" lvl="1" indent="-194400">
              <a:spcAft>
                <a:spcPts val="300"/>
              </a:spcAft>
            </a:pPr>
            <a:r>
              <a:rPr lang="en-US" sz="1400" dirty="0"/>
              <a:t>Training for cybersecurity professionals who will be working on BEAD-funded networks. </a:t>
            </a:r>
          </a:p>
          <a:p>
            <a:pPr marL="291600" lvl="1" indent="-194400">
              <a:spcAft>
                <a:spcPts val="300"/>
              </a:spcAft>
            </a:pPr>
            <a:r>
              <a:rPr lang="en-US" sz="1400" dirty="0"/>
              <a:t>Workforce development</a:t>
            </a:r>
          </a:p>
        </p:txBody>
      </p:sp>
      <p:sp>
        <p:nvSpPr>
          <p:cNvPr id="45" name="ee4pContent3">
            <a:extLst>
              <a:ext uri="{FF2B5EF4-FFF2-40B4-BE49-F238E27FC236}">
                <a16:creationId xmlns:a16="http://schemas.microsoft.com/office/drawing/2014/main" id="{ACF8FEA9-B021-4755-862B-E12927D05AF2}"/>
              </a:ext>
            </a:extLst>
          </p:cNvPr>
          <p:cNvSpPr txBox="1"/>
          <p:nvPr/>
        </p:nvSpPr>
        <p:spPr>
          <a:xfrm>
            <a:off x="6249750" y="2818905"/>
            <a:ext cx="4763601" cy="314701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marL="291600" lvl="1" indent="-194400">
              <a:spcAft>
                <a:spcPts val="300"/>
              </a:spcAft>
            </a:pPr>
            <a:r>
              <a:rPr lang="en-US" sz="1400" dirty="0"/>
              <a:t>User training with respect to cybersecurity, privacy, etc.</a:t>
            </a:r>
          </a:p>
          <a:p>
            <a:pPr marL="291600" lvl="1" indent="-194400">
              <a:spcAft>
                <a:spcPts val="300"/>
              </a:spcAft>
            </a:pPr>
            <a:r>
              <a:rPr lang="en-US" sz="1400" dirty="0"/>
              <a:t>Remote learning or telehealth services/facilities</a:t>
            </a:r>
          </a:p>
          <a:p>
            <a:pPr marL="291600" lvl="1" indent="-194400">
              <a:spcAft>
                <a:spcPts val="300"/>
              </a:spcAft>
            </a:pPr>
            <a:r>
              <a:rPr lang="en-US" sz="1400" dirty="0"/>
              <a:t>Digital literacy/upskilling and computer science, coding and cybersecurity education programs</a:t>
            </a:r>
          </a:p>
          <a:p>
            <a:pPr marL="291600" lvl="1" indent="-194400">
              <a:spcAft>
                <a:spcPts val="300"/>
              </a:spcAft>
            </a:pPr>
            <a:r>
              <a:rPr lang="en-US" sz="1400" dirty="0"/>
              <a:t>Implementation of Eligible Entity digital equity plans</a:t>
            </a:r>
          </a:p>
          <a:p>
            <a:pPr marL="291600" lvl="1" indent="-194400">
              <a:spcAft>
                <a:spcPts val="300"/>
              </a:spcAft>
            </a:pPr>
            <a:r>
              <a:rPr lang="en-US" sz="1400" dirty="0"/>
              <a:t>Broadband sign-up assistance and tech support</a:t>
            </a:r>
          </a:p>
          <a:p>
            <a:pPr marL="291600" lvl="1" indent="-194400">
              <a:spcAft>
                <a:spcPts val="300"/>
              </a:spcAft>
            </a:pPr>
            <a:r>
              <a:rPr lang="en-US" sz="1400" dirty="0"/>
              <a:t>Multi-lingual outreach to support adoption </a:t>
            </a:r>
          </a:p>
          <a:p>
            <a:pPr marL="291600" lvl="1" indent="-194400">
              <a:spcAft>
                <a:spcPts val="300"/>
              </a:spcAft>
            </a:pPr>
            <a:r>
              <a:rPr lang="en-US" sz="1400" dirty="0"/>
              <a:t>Prisoner education to promote pre-release digital literacy, job skills, online job-acquisition skills, etc.</a:t>
            </a:r>
          </a:p>
          <a:p>
            <a:pPr marL="291600" lvl="1" indent="-194400">
              <a:spcAft>
                <a:spcPts val="300"/>
              </a:spcAft>
            </a:pPr>
            <a:r>
              <a:rPr lang="en-US" sz="1400" dirty="0"/>
              <a:t>Digital navigators</a:t>
            </a:r>
          </a:p>
          <a:p>
            <a:pPr marL="291600" lvl="1" indent="-194400">
              <a:spcAft>
                <a:spcPts val="300"/>
              </a:spcAft>
            </a:pPr>
            <a:r>
              <a:rPr lang="en-US" sz="1400" dirty="0"/>
              <a:t>Direct subsidies for use toward broadband subscription</a:t>
            </a:r>
          </a:p>
          <a:p>
            <a:pPr marL="291600" lvl="1" indent="-194400">
              <a:spcAft>
                <a:spcPts val="300"/>
              </a:spcAft>
            </a:pPr>
            <a:r>
              <a:rPr lang="en-US" sz="1400" dirty="0"/>
              <a:t>Costs associated with stakeholder engagement, including travel, capacity building, or contract support</a:t>
            </a:r>
          </a:p>
        </p:txBody>
      </p:sp>
      <p:sp>
        <p:nvSpPr>
          <p:cNvPr id="46" name="ee4pHeader1">
            <a:extLst>
              <a:ext uri="{FF2B5EF4-FFF2-40B4-BE49-F238E27FC236}">
                <a16:creationId xmlns:a16="http://schemas.microsoft.com/office/drawing/2014/main" id="{F45B49E1-5790-4FA9-8B3F-2276B0C4F6E7}"/>
              </a:ext>
            </a:extLst>
          </p:cNvPr>
          <p:cNvSpPr txBox="1"/>
          <p:nvPr/>
        </p:nvSpPr>
        <p:spPr>
          <a:xfrm>
            <a:off x="400049" y="2188889"/>
            <a:ext cx="4763601" cy="544969"/>
          </a:xfrm>
          <a:prstGeom prst="rect">
            <a:avLst/>
          </a:prstGeom>
          <a:noFill/>
          <a:ln cap="rnd">
            <a:noFill/>
          </a:ln>
        </p:spPr>
        <p:txBody>
          <a:bodyPr vert="horz" wrap="square" lIns="0" tIns="0" rIns="0" bIns="0" rtlCol="0" anchor="b" anchorCtr="0">
            <a:noAutofit/>
          </a:bodyPr>
          <a:lstStyle/>
          <a:p>
            <a:pPr marL="0" lvl="3"/>
            <a:r>
              <a:rPr lang="en-US" sz="2000" b="1" dirty="0">
                <a:solidFill>
                  <a:srgbClr val="164484"/>
                </a:solidFill>
                <a:latin typeface="Arial" panose="020B0604020202020204" pitchFamily="34" charset="0"/>
              </a:rPr>
              <a:t>Last-mile deployment-related uses</a:t>
            </a:r>
          </a:p>
        </p:txBody>
      </p:sp>
      <p:sp>
        <p:nvSpPr>
          <p:cNvPr id="47" name="ee4pHeader3">
            <a:extLst>
              <a:ext uri="{FF2B5EF4-FFF2-40B4-BE49-F238E27FC236}">
                <a16:creationId xmlns:a16="http://schemas.microsoft.com/office/drawing/2014/main" id="{FA8A303A-6CAC-400C-97A4-B35B5C3B7B80}"/>
              </a:ext>
            </a:extLst>
          </p:cNvPr>
          <p:cNvSpPr txBox="1"/>
          <p:nvPr/>
        </p:nvSpPr>
        <p:spPr>
          <a:xfrm>
            <a:off x="6249750" y="2188889"/>
            <a:ext cx="4763601" cy="544969"/>
          </a:xfrm>
          <a:prstGeom prst="rect">
            <a:avLst/>
          </a:prstGeom>
          <a:noFill/>
          <a:ln cap="rnd">
            <a:noFill/>
          </a:ln>
        </p:spPr>
        <p:txBody>
          <a:bodyPr vert="horz" wrap="square" lIns="0" tIns="0" rIns="0" bIns="0" rtlCol="0" anchor="b" anchorCtr="0">
            <a:noAutofit/>
          </a:bodyPr>
          <a:lstStyle/>
          <a:p>
            <a:pPr marL="0" lvl="3"/>
            <a:r>
              <a:rPr lang="en-US" sz="2000" b="1" dirty="0">
                <a:solidFill>
                  <a:srgbClr val="164484"/>
                </a:solidFill>
                <a:latin typeface="Arial" panose="020B0604020202020204" pitchFamily="34" charset="0"/>
              </a:rPr>
              <a:t>Non-last-mile-related uses</a:t>
            </a:r>
          </a:p>
        </p:txBody>
      </p:sp>
      <p:sp>
        <p:nvSpPr>
          <p:cNvPr id="48" name="Oval 47">
            <a:extLst>
              <a:ext uri="{FF2B5EF4-FFF2-40B4-BE49-F238E27FC236}">
                <a16:creationId xmlns:a16="http://schemas.microsoft.com/office/drawing/2014/main" id="{E4FA194B-DEED-4AB4-AFD0-359C587DEF4D}"/>
              </a:ext>
            </a:extLst>
          </p:cNvPr>
          <p:cNvSpPr/>
          <p:nvPr>
            <p:custDataLst>
              <p:tags r:id="rId1"/>
            </p:custDataLst>
          </p:nvPr>
        </p:nvSpPr>
        <p:spPr>
          <a:xfrm>
            <a:off x="8095804" y="1317546"/>
            <a:ext cx="1071494" cy="1072486"/>
          </a:xfrm>
          <a:prstGeom prst="ellipse">
            <a:avLst/>
          </a:prstGeom>
          <a:solidFill>
            <a:srgbClr val="FFFFFF"/>
          </a:solidFill>
          <a:ln w="38100" cap="flat" cmpd="sng" algn="ctr">
            <a:gradFill flip="none" rotWithShape="1">
              <a:gsLst>
                <a:gs pos="100000">
                  <a:srgbClr val="245795"/>
                </a:gs>
                <a:gs pos="0">
                  <a:srgbClr val="0A3161"/>
                </a:gs>
              </a:gsLst>
              <a:lin ang="2700000" scaled="1"/>
              <a:tileRect/>
            </a:gradFill>
            <a:prstDash val="solid"/>
          </a:ln>
          <a:effectLst/>
        </p:spPr>
        <p:txBody>
          <a:bodyPr lIns="0" tIns="0" rIns="0" bIns="0" rtlCol="0" anchor="ctr"/>
          <a:lstStyle/>
          <a:p>
            <a:pPr algn="ctr">
              <a:lnSpc>
                <a:spcPct val="95000"/>
              </a:lnSpc>
            </a:pPr>
            <a:endParaRPr lang="en-US" kern="0" dirty="0" err="1">
              <a:solidFill>
                <a:srgbClr val="000000"/>
              </a:solidFill>
            </a:endParaRPr>
          </a:p>
        </p:txBody>
      </p:sp>
      <p:grpSp>
        <p:nvGrpSpPr>
          <p:cNvPr id="49" name="Group 48">
            <a:extLst>
              <a:ext uri="{FF2B5EF4-FFF2-40B4-BE49-F238E27FC236}">
                <a16:creationId xmlns:a16="http://schemas.microsoft.com/office/drawing/2014/main" id="{184FF5DE-E34D-481F-8F0E-D49FCD5B6B0B}"/>
              </a:ext>
            </a:extLst>
          </p:cNvPr>
          <p:cNvGrpSpPr>
            <a:grpSpLocks noChangeAspect="1"/>
          </p:cNvGrpSpPr>
          <p:nvPr/>
        </p:nvGrpSpPr>
        <p:grpSpPr>
          <a:xfrm>
            <a:off x="8252720" y="1474608"/>
            <a:ext cx="757661" cy="758362"/>
            <a:chOff x="5273803" y="2606040"/>
            <a:chExt cx="1644396" cy="1645920"/>
          </a:xfrm>
        </p:grpSpPr>
        <p:sp>
          <p:nvSpPr>
            <p:cNvPr id="50" name="AutoShape 18">
              <a:extLst>
                <a:ext uri="{FF2B5EF4-FFF2-40B4-BE49-F238E27FC236}">
                  <a16:creationId xmlns:a16="http://schemas.microsoft.com/office/drawing/2014/main" id="{8F2B17ED-D8BD-4E11-AC37-4621E265F4C8}"/>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1" name="Group 50">
              <a:extLst>
                <a:ext uri="{FF2B5EF4-FFF2-40B4-BE49-F238E27FC236}">
                  <a16:creationId xmlns:a16="http://schemas.microsoft.com/office/drawing/2014/main" id="{A95ACA1D-8896-44EC-8AB7-572960063502}"/>
                </a:ext>
              </a:extLst>
            </p:cNvPr>
            <p:cNvGrpSpPr/>
            <p:nvPr/>
          </p:nvGrpSpPr>
          <p:grpSpPr>
            <a:xfrm>
              <a:off x="5336668" y="2770251"/>
              <a:ext cx="1515999" cy="1311783"/>
              <a:chOff x="5336668" y="2770251"/>
              <a:chExt cx="1515999" cy="1311783"/>
            </a:xfrm>
          </p:grpSpPr>
          <p:sp>
            <p:nvSpPr>
              <p:cNvPr id="52" name="Freeform 20">
                <a:extLst>
                  <a:ext uri="{FF2B5EF4-FFF2-40B4-BE49-F238E27FC236}">
                    <a16:creationId xmlns:a16="http://schemas.microsoft.com/office/drawing/2014/main" id="{6999E5BA-E9E2-4AC3-AFC9-7CD8365434D8}"/>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
                <a:extLst>
                  <a:ext uri="{FF2B5EF4-FFF2-40B4-BE49-F238E27FC236}">
                    <a16:creationId xmlns:a16="http://schemas.microsoft.com/office/drawing/2014/main" id="{32BCA193-705F-4CAA-8EE5-96AACB16816B}"/>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rgbClr val="0A3161"/>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4" name="Group 53">
            <a:extLst>
              <a:ext uri="{FF2B5EF4-FFF2-40B4-BE49-F238E27FC236}">
                <a16:creationId xmlns:a16="http://schemas.microsoft.com/office/drawing/2014/main" id="{1BF968CD-8ED5-449B-81EF-1041D127BA96}"/>
              </a:ext>
            </a:extLst>
          </p:cNvPr>
          <p:cNvGrpSpPr/>
          <p:nvPr/>
        </p:nvGrpSpPr>
        <p:grpSpPr>
          <a:xfrm>
            <a:off x="2246105" y="1317546"/>
            <a:ext cx="1071494" cy="1072486"/>
            <a:chOff x="697201" y="1469947"/>
            <a:chExt cx="1071494" cy="1072486"/>
          </a:xfrm>
        </p:grpSpPr>
        <p:sp>
          <p:nvSpPr>
            <p:cNvPr id="55" name="Oval 54">
              <a:extLst>
                <a:ext uri="{FF2B5EF4-FFF2-40B4-BE49-F238E27FC236}">
                  <a16:creationId xmlns:a16="http://schemas.microsoft.com/office/drawing/2014/main" id="{CA6ED568-90FE-40E7-B519-1FB674D947DD}"/>
                </a:ext>
              </a:extLst>
            </p:cNvPr>
            <p:cNvSpPr/>
            <p:nvPr>
              <p:custDataLst>
                <p:tags r:id="rId2"/>
              </p:custDataLst>
            </p:nvPr>
          </p:nvSpPr>
          <p:spPr>
            <a:xfrm>
              <a:off x="697201" y="1469947"/>
              <a:ext cx="1071494" cy="1072486"/>
            </a:xfrm>
            <a:prstGeom prst="ellipse">
              <a:avLst/>
            </a:prstGeom>
            <a:solidFill>
              <a:srgbClr val="FFFFFF"/>
            </a:solidFill>
            <a:ln w="38100" cap="flat" cmpd="sng" algn="ctr">
              <a:gradFill flip="none" rotWithShape="1">
                <a:gsLst>
                  <a:gs pos="100000">
                    <a:srgbClr val="245795"/>
                  </a:gs>
                  <a:gs pos="0">
                    <a:srgbClr val="0A3161"/>
                  </a:gs>
                </a:gsLst>
                <a:lin ang="2700000" scaled="1"/>
                <a:tileRect/>
              </a:gradFill>
              <a:prstDash val="solid"/>
            </a:ln>
            <a:effectLst/>
          </p:spPr>
          <p:txBody>
            <a:bodyPr lIns="0" tIns="0" rIns="0" bIns="0" rtlCol="0" anchor="ctr"/>
            <a:lstStyle/>
            <a:p>
              <a:pPr algn="ctr">
                <a:lnSpc>
                  <a:spcPct val="95000"/>
                </a:lnSpc>
              </a:pPr>
              <a:endParaRPr lang="en-US" kern="0" dirty="0" err="1">
                <a:solidFill>
                  <a:srgbClr val="000000"/>
                </a:solidFill>
              </a:endParaRPr>
            </a:p>
          </p:txBody>
        </p:sp>
        <p:grpSp>
          <p:nvGrpSpPr>
            <p:cNvPr id="56" name="bcgIcons_DigitalConstruction">
              <a:extLst>
                <a:ext uri="{FF2B5EF4-FFF2-40B4-BE49-F238E27FC236}">
                  <a16:creationId xmlns:a16="http://schemas.microsoft.com/office/drawing/2014/main" id="{BE701352-55E2-4F35-AF0D-9AC7FDB4BD7C}"/>
                </a:ext>
              </a:extLst>
            </p:cNvPr>
            <p:cNvGrpSpPr>
              <a:grpSpLocks noChangeAspect="1"/>
            </p:cNvGrpSpPr>
            <p:nvPr/>
          </p:nvGrpSpPr>
          <p:grpSpPr bwMode="auto">
            <a:xfrm>
              <a:off x="854118" y="1627009"/>
              <a:ext cx="757660" cy="758362"/>
              <a:chOff x="1682" y="0"/>
              <a:chExt cx="4316" cy="4320"/>
            </a:xfrm>
          </p:grpSpPr>
          <p:sp>
            <p:nvSpPr>
              <p:cNvPr id="57" name="AutoShape 8">
                <a:extLst>
                  <a:ext uri="{FF2B5EF4-FFF2-40B4-BE49-F238E27FC236}">
                    <a16:creationId xmlns:a16="http://schemas.microsoft.com/office/drawing/2014/main" id="{1B1909BD-549C-4BEE-B330-03B2E6E9553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0">
                <a:extLst>
                  <a:ext uri="{FF2B5EF4-FFF2-40B4-BE49-F238E27FC236}">
                    <a16:creationId xmlns:a16="http://schemas.microsoft.com/office/drawing/2014/main" id="{19000BFC-6B8C-4649-9329-CD658DF005BB}"/>
                  </a:ext>
                </a:extLst>
              </p:cNvPr>
              <p:cNvSpPr>
                <a:spLocks noEditPoints="1"/>
              </p:cNvSpPr>
              <p:nvPr/>
            </p:nvSpPr>
            <p:spPr bwMode="auto">
              <a:xfrm>
                <a:off x="2933" y="1768"/>
                <a:ext cx="1076" cy="1290"/>
              </a:xfrm>
              <a:custGeom>
                <a:avLst/>
                <a:gdLst>
                  <a:gd name="T0" fmla="*/ 287 w 574"/>
                  <a:gd name="T1" fmla="*/ 0 h 688"/>
                  <a:gd name="T2" fmla="*/ 71 w 574"/>
                  <a:gd name="T3" fmla="*/ 0 h 688"/>
                  <a:gd name="T4" fmla="*/ 71 w 574"/>
                  <a:gd name="T5" fmla="*/ 380 h 688"/>
                  <a:gd name="T6" fmla="*/ 124 w 574"/>
                  <a:gd name="T7" fmla="*/ 380 h 688"/>
                  <a:gd name="T8" fmla="*/ 124 w 574"/>
                  <a:gd name="T9" fmla="*/ 473 h 688"/>
                  <a:gd name="T10" fmla="*/ 452 w 574"/>
                  <a:gd name="T11" fmla="*/ 473 h 688"/>
                  <a:gd name="T12" fmla="*/ 452 w 574"/>
                  <a:gd name="T13" fmla="*/ 380 h 688"/>
                  <a:gd name="T14" fmla="*/ 503 w 574"/>
                  <a:gd name="T15" fmla="*/ 380 h 688"/>
                  <a:gd name="T16" fmla="*/ 503 w 574"/>
                  <a:gd name="T17" fmla="*/ 224 h 688"/>
                  <a:gd name="T18" fmla="*/ 287 w 574"/>
                  <a:gd name="T19" fmla="*/ 0 h 688"/>
                  <a:gd name="T20" fmla="*/ 343 w 574"/>
                  <a:gd name="T21" fmla="*/ 269 h 688"/>
                  <a:gd name="T22" fmla="*/ 176 w 574"/>
                  <a:gd name="T23" fmla="*/ 269 h 688"/>
                  <a:gd name="T24" fmla="*/ 176 w 574"/>
                  <a:gd name="T25" fmla="*/ 136 h 688"/>
                  <a:gd name="T26" fmla="*/ 261 w 574"/>
                  <a:gd name="T27" fmla="*/ 136 h 688"/>
                  <a:gd name="T28" fmla="*/ 343 w 574"/>
                  <a:gd name="T29" fmla="*/ 215 h 688"/>
                  <a:gd name="T30" fmla="*/ 343 w 574"/>
                  <a:gd name="T31" fmla="*/ 269 h 688"/>
                  <a:gd name="T32" fmla="*/ 488 w 574"/>
                  <a:gd name="T33" fmla="*/ 688 h 688"/>
                  <a:gd name="T34" fmla="*/ 86 w 574"/>
                  <a:gd name="T35" fmla="*/ 688 h 688"/>
                  <a:gd name="T36" fmla="*/ 0 w 574"/>
                  <a:gd name="T37" fmla="*/ 602 h 688"/>
                  <a:gd name="T38" fmla="*/ 86 w 574"/>
                  <a:gd name="T39" fmla="*/ 517 h 688"/>
                  <a:gd name="T40" fmla="*/ 488 w 574"/>
                  <a:gd name="T41" fmla="*/ 517 h 688"/>
                  <a:gd name="T42" fmla="*/ 574 w 574"/>
                  <a:gd name="T43" fmla="*/ 602 h 688"/>
                  <a:gd name="T44" fmla="*/ 488 w 574"/>
                  <a:gd name="T45" fmla="*/ 688 h 688"/>
                  <a:gd name="T46" fmla="*/ 86 w 574"/>
                  <a:gd name="T47" fmla="*/ 561 h 688"/>
                  <a:gd name="T48" fmla="*/ 44 w 574"/>
                  <a:gd name="T49" fmla="*/ 602 h 688"/>
                  <a:gd name="T50" fmla="*/ 86 w 574"/>
                  <a:gd name="T51" fmla="*/ 644 h 688"/>
                  <a:gd name="T52" fmla="*/ 488 w 574"/>
                  <a:gd name="T53" fmla="*/ 644 h 688"/>
                  <a:gd name="T54" fmla="*/ 530 w 574"/>
                  <a:gd name="T55" fmla="*/ 602 h 688"/>
                  <a:gd name="T56" fmla="*/ 488 w 574"/>
                  <a:gd name="T57" fmla="*/ 561 h 688"/>
                  <a:gd name="T58" fmla="*/ 86 w 574"/>
                  <a:gd name="T59" fmla="*/ 5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4" h="688">
                    <a:moveTo>
                      <a:pt x="287" y="0"/>
                    </a:moveTo>
                    <a:cubicBezTo>
                      <a:pt x="71" y="0"/>
                      <a:pt x="71" y="0"/>
                      <a:pt x="71" y="0"/>
                    </a:cubicBezTo>
                    <a:cubicBezTo>
                      <a:pt x="71" y="380"/>
                      <a:pt x="71" y="380"/>
                      <a:pt x="71" y="380"/>
                    </a:cubicBezTo>
                    <a:cubicBezTo>
                      <a:pt x="124" y="380"/>
                      <a:pt x="124" y="380"/>
                      <a:pt x="124" y="380"/>
                    </a:cubicBezTo>
                    <a:cubicBezTo>
                      <a:pt x="124" y="473"/>
                      <a:pt x="124" y="473"/>
                      <a:pt x="124" y="473"/>
                    </a:cubicBezTo>
                    <a:cubicBezTo>
                      <a:pt x="452" y="473"/>
                      <a:pt x="452" y="473"/>
                      <a:pt x="452" y="473"/>
                    </a:cubicBezTo>
                    <a:cubicBezTo>
                      <a:pt x="452" y="380"/>
                      <a:pt x="452" y="380"/>
                      <a:pt x="452" y="380"/>
                    </a:cubicBezTo>
                    <a:cubicBezTo>
                      <a:pt x="503" y="380"/>
                      <a:pt x="503" y="380"/>
                      <a:pt x="503" y="380"/>
                    </a:cubicBezTo>
                    <a:cubicBezTo>
                      <a:pt x="503" y="224"/>
                      <a:pt x="503" y="224"/>
                      <a:pt x="503" y="224"/>
                    </a:cubicBezTo>
                    <a:lnTo>
                      <a:pt x="287" y="0"/>
                    </a:lnTo>
                    <a:close/>
                    <a:moveTo>
                      <a:pt x="343" y="269"/>
                    </a:moveTo>
                    <a:cubicBezTo>
                      <a:pt x="176" y="269"/>
                      <a:pt x="176" y="269"/>
                      <a:pt x="176" y="269"/>
                    </a:cubicBezTo>
                    <a:cubicBezTo>
                      <a:pt x="176" y="136"/>
                      <a:pt x="176" y="136"/>
                      <a:pt x="176" y="136"/>
                    </a:cubicBezTo>
                    <a:cubicBezTo>
                      <a:pt x="261" y="136"/>
                      <a:pt x="261" y="136"/>
                      <a:pt x="261" y="136"/>
                    </a:cubicBezTo>
                    <a:cubicBezTo>
                      <a:pt x="343" y="215"/>
                      <a:pt x="343" y="215"/>
                      <a:pt x="343" y="215"/>
                    </a:cubicBezTo>
                    <a:lnTo>
                      <a:pt x="343" y="269"/>
                    </a:lnTo>
                    <a:close/>
                    <a:moveTo>
                      <a:pt x="488" y="688"/>
                    </a:moveTo>
                    <a:cubicBezTo>
                      <a:pt x="86" y="688"/>
                      <a:pt x="86" y="688"/>
                      <a:pt x="86" y="688"/>
                    </a:cubicBezTo>
                    <a:cubicBezTo>
                      <a:pt x="39" y="688"/>
                      <a:pt x="0" y="650"/>
                      <a:pt x="0" y="602"/>
                    </a:cubicBezTo>
                    <a:cubicBezTo>
                      <a:pt x="0" y="555"/>
                      <a:pt x="39" y="517"/>
                      <a:pt x="86" y="517"/>
                    </a:cubicBezTo>
                    <a:cubicBezTo>
                      <a:pt x="488" y="517"/>
                      <a:pt x="488" y="517"/>
                      <a:pt x="488" y="517"/>
                    </a:cubicBezTo>
                    <a:cubicBezTo>
                      <a:pt x="536" y="517"/>
                      <a:pt x="574" y="555"/>
                      <a:pt x="574" y="602"/>
                    </a:cubicBezTo>
                    <a:cubicBezTo>
                      <a:pt x="574" y="650"/>
                      <a:pt x="536" y="688"/>
                      <a:pt x="488" y="688"/>
                    </a:cubicBezTo>
                    <a:close/>
                    <a:moveTo>
                      <a:pt x="86" y="561"/>
                    </a:moveTo>
                    <a:cubicBezTo>
                      <a:pt x="63" y="561"/>
                      <a:pt x="44" y="579"/>
                      <a:pt x="44" y="602"/>
                    </a:cubicBezTo>
                    <a:cubicBezTo>
                      <a:pt x="44" y="625"/>
                      <a:pt x="63" y="644"/>
                      <a:pt x="86" y="644"/>
                    </a:cubicBezTo>
                    <a:cubicBezTo>
                      <a:pt x="488" y="644"/>
                      <a:pt x="488" y="644"/>
                      <a:pt x="488" y="644"/>
                    </a:cubicBezTo>
                    <a:cubicBezTo>
                      <a:pt x="511" y="644"/>
                      <a:pt x="530" y="625"/>
                      <a:pt x="530" y="602"/>
                    </a:cubicBezTo>
                    <a:cubicBezTo>
                      <a:pt x="530" y="579"/>
                      <a:pt x="511" y="561"/>
                      <a:pt x="488" y="561"/>
                    </a:cubicBezTo>
                    <a:lnTo>
                      <a:pt x="86" y="561"/>
                    </a:lnTo>
                    <a:close/>
                  </a:path>
                </a:pathLst>
              </a:custGeom>
              <a:solidFill>
                <a:srgbClr val="0A3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1">
                <a:extLst>
                  <a:ext uri="{FF2B5EF4-FFF2-40B4-BE49-F238E27FC236}">
                    <a16:creationId xmlns:a16="http://schemas.microsoft.com/office/drawing/2014/main" id="{7B1F4F87-5188-4ADD-89D4-A8C14E1F3846}"/>
                  </a:ext>
                </a:extLst>
              </p:cNvPr>
              <p:cNvSpPr>
                <a:spLocks noEditPoints="1"/>
              </p:cNvSpPr>
              <p:nvPr/>
            </p:nvSpPr>
            <p:spPr bwMode="auto">
              <a:xfrm>
                <a:off x="2143" y="456"/>
                <a:ext cx="3387" cy="3390"/>
              </a:xfrm>
              <a:custGeom>
                <a:avLst/>
                <a:gdLst>
                  <a:gd name="T0" fmla="*/ 258 w 1808"/>
                  <a:gd name="T1" fmla="*/ 280 h 1808"/>
                  <a:gd name="T2" fmla="*/ 1550 w 1808"/>
                  <a:gd name="T3" fmla="*/ 1528 h 1808"/>
                  <a:gd name="T4" fmla="*/ 1506 w 1808"/>
                  <a:gd name="T5" fmla="*/ 302 h 1808"/>
                  <a:gd name="T6" fmla="*/ 550 w 1808"/>
                  <a:gd name="T7" fmla="*/ 22 h 1808"/>
                  <a:gd name="T8" fmla="*/ 528 w 1808"/>
                  <a:gd name="T9" fmla="*/ 202 h 1808"/>
                  <a:gd name="T10" fmla="*/ 779 w 1808"/>
                  <a:gd name="T11" fmla="*/ 0 h 1808"/>
                  <a:gd name="T12" fmla="*/ 801 w 1808"/>
                  <a:gd name="T13" fmla="*/ 180 h 1808"/>
                  <a:gd name="T14" fmla="*/ 1007 w 1808"/>
                  <a:gd name="T15" fmla="*/ 22 h 1808"/>
                  <a:gd name="T16" fmla="*/ 1302 w 1808"/>
                  <a:gd name="T17" fmla="*/ 180 h 1808"/>
                  <a:gd name="T18" fmla="*/ 1258 w 1808"/>
                  <a:gd name="T19" fmla="*/ 180 h 1808"/>
                  <a:gd name="T20" fmla="*/ 550 w 1808"/>
                  <a:gd name="T21" fmla="*/ 1628 h 1808"/>
                  <a:gd name="T22" fmla="*/ 528 w 1808"/>
                  <a:gd name="T23" fmla="*/ 1808 h 1808"/>
                  <a:gd name="T24" fmla="*/ 779 w 1808"/>
                  <a:gd name="T25" fmla="*/ 1606 h 1808"/>
                  <a:gd name="T26" fmla="*/ 801 w 1808"/>
                  <a:gd name="T27" fmla="*/ 1786 h 1808"/>
                  <a:gd name="T28" fmla="*/ 1007 w 1808"/>
                  <a:gd name="T29" fmla="*/ 1628 h 1808"/>
                  <a:gd name="T30" fmla="*/ 1302 w 1808"/>
                  <a:gd name="T31" fmla="*/ 1786 h 1808"/>
                  <a:gd name="T32" fmla="*/ 1258 w 1808"/>
                  <a:gd name="T33" fmla="*/ 1786 h 1808"/>
                  <a:gd name="T34" fmla="*/ 1786 w 1808"/>
                  <a:gd name="T35" fmla="*/ 506 h 1808"/>
                  <a:gd name="T36" fmla="*/ 1786 w 1808"/>
                  <a:gd name="T37" fmla="*/ 550 h 1808"/>
                  <a:gd name="T38" fmla="*/ 1628 w 1808"/>
                  <a:gd name="T39" fmla="*/ 757 h 1808"/>
                  <a:gd name="T40" fmla="*/ 1808 w 1808"/>
                  <a:gd name="T41" fmla="*/ 779 h 1808"/>
                  <a:gd name="T42" fmla="*/ 1606 w 1808"/>
                  <a:gd name="T43" fmla="*/ 1029 h 1808"/>
                  <a:gd name="T44" fmla="*/ 1808 w 1808"/>
                  <a:gd name="T45" fmla="*/ 1280 h 1808"/>
                  <a:gd name="T46" fmla="*/ 1628 w 1808"/>
                  <a:gd name="T47" fmla="*/ 1302 h 1808"/>
                  <a:gd name="T48" fmla="*/ 180 w 1808"/>
                  <a:gd name="T49" fmla="*/ 506 h 1808"/>
                  <a:gd name="T50" fmla="*/ 180 w 1808"/>
                  <a:gd name="T51" fmla="*/ 550 h 1808"/>
                  <a:gd name="T52" fmla="*/ 22 w 1808"/>
                  <a:gd name="T53" fmla="*/ 757 h 1808"/>
                  <a:gd name="T54" fmla="*/ 202 w 1808"/>
                  <a:gd name="T55" fmla="*/ 779 h 1808"/>
                  <a:gd name="T56" fmla="*/ 0 w 1808"/>
                  <a:gd name="T57" fmla="*/ 1029 h 1808"/>
                  <a:gd name="T58" fmla="*/ 202 w 1808"/>
                  <a:gd name="T59" fmla="*/ 1280 h 1808"/>
                  <a:gd name="T60" fmla="*/ 22 w 1808"/>
                  <a:gd name="T61" fmla="*/ 1302 h 1808"/>
                  <a:gd name="T62" fmla="*/ 1323 w 1808"/>
                  <a:gd name="T63" fmla="*/ 585 h 1808"/>
                  <a:gd name="T64" fmla="*/ 1322 w 1808"/>
                  <a:gd name="T65" fmla="*/ 580 h 1808"/>
                  <a:gd name="T66" fmla="*/ 1319 w 1808"/>
                  <a:gd name="T67" fmla="*/ 573 h 1808"/>
                  <a:gd name="T68" fmla="*/ 1092 w 1808"/>
                  <a:gd name="T69" fmla="*/ 467 h 1808"/>
                  <a:gd name="T70" fmla="*/ 853 w 1808"/>
                  <a:gd name="T71" fmla="*/ 786 h 1808"/>
                  <a:gd name="T72" fmla="*/ 919 w 1808"/>
                  <a:gd name="T73" fmla="*/ 854 h 1808"/>
                  <a:gd name="T74" fmla="*/ 1301 w 1808"/>
                  <a:gd name="T75" fmla="*/ 991 h 1808"/>
                  <a:gd name="T76" fmla="*/ 1301 w 1808"/>
                  <a:gd name="T77" fmla="*/ 1076 h 1808"/>
                  <a:gd name="T78" fmla="*/ 1301 w 1808"/>
                  <a:gd name="T79" fmla="*/ 1120 h 1808"/>
                  <a:gd name="T80" fmla="*/ 1238 w 1808"/>
                  <a:gd name="T81" fmla="*/ 528 h 1808"/>
                  <a:gd name="T82" fmla="*/ 1126 w 1808"/>
                  <a:gd name="T83" fmla="*/ 625 h 1808"/>
                  <a:gd name="T84" fmla="*/ 983 w 1808"/>
                  <a:gd name="T85" fmla="*/ 588 h 1808"/>
                  <a:gd name="T86" fmla="*/ 1033 w 1808"/>
                  <a:gd name="T87" fmla="*/ 608 h 1808"/>
                  <a:gd name="T88" fmla="*/ 1141 w 1808"/>
                  <a:gd name="T89" fmla="*/ 529 h 1808"/>
                  <a:gd name="T90" fmla="*/ 509 w 1808"/>
                  <a:gd name="T91" fmla="*/ 1283 h 1808"/>
                  <a:gd name="T92" fmla="*/ 628 w 1808"/>
                  <a:gd name="T93" fmla="*/ 1302 h 1808"/>
                  <a:gd name="T94" fmla="*/ 628 w 1808"/>
                  <a:gd name="T95" fmla="*/ 1302 h 1808"/>
                  <a:gd name="T96" fmla="*/ 709 w 1808"/>
                  <a:gd name="T97" fmla="*/ 1322 h 1808"/>
                  <a:gd name="T98" fmla="*/ 790 w 1808"/>
                  <a:gd name="T99" fmla="*/ 1302 h 1808"/>
                  <a:gd name="T100" fmla="*/ 910 w 1808"/>
                  <a:gd name="T101" fmla="*/ 1283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8" h="1808">
                    <a:moveTo>
                      <a:pt x="1528" y="1550"/>
                    </a:moveTo>
                    <a:cubicBezTo>
                      <a:pt x="280" y="1550"/>
                      <a:pt x="280" y="1550"/>
                      <a:pt x="280" y="1550"/>
                    </a:cubicBezTo>
                    <a:cubicBezTo>
                      <a:pt x="268" y="1550"/>
                      <a:pt x="258" y="1540"/>
                      <a:pt x="258" y="1528"/>
                    </a:cubicBezTo>
                    <a:cubicBezTo>
                      <a:pt x="258" y="280"/>
                      <a:pt x="258" y="280"/>
                      <a:pt x="258" y="280"/>
                    </a:cubicBezTo>
                    <a:cubicBezTo>
                      <a:pt x="258" y="268"/>
                      <a:pt x="268" y="258"/>
                      <a:pt x="280" y="258"/>
                    </a:cubicBezTo>
                    <a:cubicBezTo>
                      <a:pt x="1528" y="258"/>
                      <a:pt x="1528" y="258"/>
                      <a:pt x="1528" y="258"/>
                    </a:cubicBezTo>
                    <a:cubicBezTo>
                      <a:pt x="1540" y="258"/>
                      <a:pt x="1550" y="268"/>
                      <a:pt x="1550" y="280"/>
                    </a:cubicBezTo>
                    <a:cubicBezTo>
                      <a:pt x="1550" y="1528"/>
                      <a:pt x="1550" y="1528"/>
                      <a:pt x="1550" y="1528"/>
                    </a:cubicBezTo>
                    <a:cubicBezTo>
                      <a:pt x="1550" y="1540"/>
                      <a:pt x="1540" y="1550"/>
                      <a:pt x="1528" y="1550"/>
                    </a:cubicBezTo>
                    <a:close/>
                    <a:moveTo>
                      <a:pt x="302" y="1506"/>
                    </a:moveTo>
                    <a:cubicBezTo>
                      <a:pt x="1506" y="1506"/>
                      <a:pt x="1506" y="1506"/>
                      <a:pt x="1506" y="1506"/>
                    </a:cubicBezTo>
                    <a:cubicBezTo>
                      <a:pt x="1506" y="302"/>
                      <a:pt x="1506" y="302"/>
                      <a:pt x="1506" y="302"/>
                    </a:cubicBezTo>
                    <a:cubicBezTo>
                      <a:pt x="302" y="302"/>
                      <a:pt x="302" y="302"/>
                      <a:pt x="302" y="302"/>
                    </a:cubicBezTo>
                    <a:lnTo>
                      <a:pt x="302" y="1506"/>
                    </a:lnTo>
                    <a:close/>
                    <a:moveTo>
                      <a:pt x="550" y="180"/>
                    </a:moveTo>
                    <a:cubicBezTo>
                      <a:pt x="550" y="22"/>
                      <a:pt x="550" y="22"/>
                      <a:pt x="550" y="22"/>
                    </a:cubicBezTo>
                    <a:cubicBezTo>
                      <a:pt x="550" y="10"/>
                      <a:pt x="540" y="0"/>
                      <a:pt x="528" y="0"/>
                    </a:cubicBezTo>
                    <a:cubicBezTo>
                      <a:pt x="516" y="0"/>
                      <a:pt x="506" y="10"/>
                      <a:pt x="506" y="22"/>
                    </a:cubicBezTo>
                    <a:cubicBezTo>
                      <a:pt x="506" y="180"/>
                      <a:pt x="506" y="180"/>
                      <a:pt x="506" y="180"/>
                    </a:cubicBezTo>
                    <a:cubicBezTo>
                      <a:pt x="506" y="192"/>
                      <a:pt x="516" y="202"/>
                      <a:pt x="528" y="202"/>
                    </a:cubicBezTo>
                    <a:cubicBezTo>
                      <a:pt x="540" y="202"/>
                      <a:pt x="550" y="192"/>
                      <a:pt x="550" y="180"/>
                    </a:cubicBezTo>
                    <a:close/>
                    <a:moveTo>
                      <a:pt x="801" y="180"/>
                    </a:moveTo>
                    <a:cubicBezTo>
                      <a:pt x="801" y="22"/>
                      <a:pt x="801" y="22"/>
                      <a:pt x="801" y="22"/>
                    </a:cubicBezTo>
                    <a:cubicBezTo>
                      <a:pt x="801" y="10"/>
                      <a:pt x="791" y="0"/>
                      <a:pt x="779" y="0"/>
                    </a:cubicBezTo>
                    <a:cubicBezTo>
                      <a:pt x="766" y="0"/>
                      <a:pt x="757" y="10"/>
                      <a:pt x="757" y="22"/>
                    </a:cubicBezTo>
                    <a:cubicBezTo>
                      <a:pt x="757" y="180"/>
                      <a:pt x="757" y="180"/>
                      <a:pt x="757" y="180"/>
                    </a:cubicBezTo>
                    <a:cubicBezTo>
                      <a:pt x="757" y="192"/>
                      <a:pt x="766" y="202"/>
                      <a:pt x="779" y="202"/>
                    </a:cubicBezTo>
                    <a:cubicBezTo>
                      <a:pt x="791" y="202"/>
                      <a:pt x="801" y="192"/>
                      <a:pt x="801" y="180"/>
                    </a:cubicBezTo>
                    <a:close/>
                    <a:moveTo>
                      <a:pt x="1051" y="180"/>
                    </a:moveTo>
                    <a:cubicBezTo>
                      <a:pt x="1051" y="22"/>
                      <a:pt x="1051" y="22"/>
                      <a:pt x="1051" y="22"/>
                    </a:cubicBezTo>
                    <a:cubicBezTo>
                      <a:pt x="1051" y="10"/>
                      <a:pt x="1042" y="0"/>
                      <a:pt x="1029" y="0"/>
                    </a:cubicBezTo>
                    <a:cubicBezTo>
                      <a:pt x="1017" y="0"/>
                      <a:pt x="1007" y="10"/>
                      <a:pt x="1007" y="22"/>
                    </a:cubicBezTo>
                    <a:cubicBezTo>
                      <a:pt x="1007" y="180"/>
                      <a:pt x="1007" y="180"/>
                      <a:pt x="1007" y="180"/>
                    </a:cubicBezTo>
                    <a:cubicBezTo>
                      <a:pt x="1007" y="192"/>
                      <a:pt x="1017" y="202"/>
                      <a:pt x="1029" y="202"/>
                    </a:cubicBezTo>
                    <a:cubicBezTo>
                      <a:pt x="1042" y="202"/>
                      <a:pt x="1051" y="192"/>
                      <a:pt x="1051" y="180"/>
                    </a:cubicBezTo>
                    <a:close/>
                    <a:moveTo>
                      <a:pt x="1302" y="180"/>
                    </a:moveTo>
                    <a:cubicBezTo>
                      <a:pt x="1302" y="22"/>
                      <a:pt x="1302" y="22"/>
                      <a:pt x="1302" y="22"/>
                    </a:cubicBezTo>
                    <a:cubicBezTo>
                      <a:pt x="1302" y="10"/>
                      <a:pt x="1292" y="0"/>
                      <a:pt x="1280" y="0"/>
                    </a:cubicBezTo>
                    <a:cubicBezTo>
                      <a:pt x="1268" y="0"/>
                      <a:pt x="1258" y="10"/>
                      <a:pt x="1258" y="22"/>
                    </a:cubicBezTo>
                    <a:cubicBezTo>
                      <a:pt x="1258" y="180"/>
                      <a:pt x="1258" y="180"/>
                      <a:pt x="1258" y="180"/>
                    </a:cubicBezTo>
                    <a:cubicBezTo>
                      <a:pt x="1258" y="192"/>
                      <a:pt x="1268" y="202"/>
                      <a:pt x="1280" y="202"/>
                    </a:cubicBezTo>
                    <a:cubicBezTo>
                      <a:pt x="1292" y="202"/>
                      <a:pt x="1302" y="192"/>
                      <a:pt x="1302" y="180"/>
                    </a:cubicBezTo>
                    <a:close/>
                    <a:moveTo>
                      <a:pt x="550" y="1786"/>
                    </a:moveTo>
                    <a:cubicBezTo>
                      <a:pt x="550" y="1628"/>
                      <a:pt x="550" y="1628"/>
                      <a:pt x="550" y="1628"/>
                    </a:cubicBezTo>
                    <a:cubicBezTo>
                      <a:pt x="550" y="1616"/>
                      <a:pt x="540" y="1606"/>
                      <a:pt x="528" y="1606"/>
                    </a:cubicBezTo>
                    <a:cubicBezTo>
                      <a:pt x="516" y="1606"/>
                      <a:pt x="506" y="1616"/>
                      <a:pt x="506" y="1628"/>
                    </a:cubicBezTo>
                    <a:cubicBezTo>
                      <a:pt x="506" y="1786"/>
                      <a:pt x="506" y="1786"/>
                      <a:pt x="506" y="1786"/>
                    </a:cubicBezTo>
                    <a:cubicBezTo>
                      <a:pt x="506" y="1798"/>
                      <a:pt x="516" y="1808"/>
                      <a:pt x="528" y="1808"/>
                    </a:cubicBezTo>
                    <a:cubicBezTo>
                      <a:pt x="540" y="1808"/>
                      <a:pt x="550" y="1798"/>
                      <a:pt x="550" y="1786"/>
                    </a:cubicBezTo>
                    <a:close/>
                    <a:moveTo>
                      <a:pt x="801" y="1786"/>
                    </a:moveTo>
                    <a:cubicBezTo>
                      <a:pt x="801" y="1628"/>
                      <a:pt x="801" y="1628"/>
                      <a:pt x="801" y="1628"/>
                    </a:cubicBezTo>
                    <a:cubicBezTo>
                      <a:pt x="801" y="1616"/>
                      <a:pt x="791" y="1606"/>
                      <a:pt x="779" y="1606"/>
                    </a:cubicBezTo>
                    <a:cubicBezTo>
                      <a:pt x="766" y="1606"/>
                      <a:pt x="757" y="1616"/>
                      <a:pt x="757" y="1628"/>
                    </a:cubicBezTo>
                    <a:cubicBezTo>
                      <a:pt x="757" y="1786"/>
                      <a:pt x="757" y="1786"/>
                      <a:pt x="757" y="1786"/>
                    </a:cubicBezTo>
                    <a:cubicBezTo>
                      <a:pt x="757" y="1798"/>
                      <a:pt x="766" y="1808"/>
                      <a:pt x="779" y="1808"/>
                    </a:cubicBezTo>
                    <a:cubicBezTo>
                      <a:pt x="791" y="1808"/>
                      <a:pt x="801" y="1798"/>
                      <a:pt x="801" y="1786"/>
                    </a:cubicBezTo>
                    <a:close/>
                    <a:moveTo>
                      <a:pt x="1051" y="1786"/>
                    </a:moveTo>
                    <a:cubicBezTo>
                      <a:pt x="1051" y="1628"/>
                      <a:pt x="1051" y="1628"/>
                      <a:pt x="1051" y="1628"/>
                    </a:cubicBezTo>
                    <a:cubicBezTo>
                      <a:pt x="1051" y="1616"/>
                      <a:pt x="1042" y="1606"/>
                      <a:pt x="1029" y="1606"/>
                    </a:cubicBezTo>
                    <a:cubicBezTo>
                      <a:pt x="1017" y="1606"/>
                      <a:pt x="1007" y="1616"/>
                      <a:pt x="1007" y="1628"/>
                    </a:cubicBezTo>
                    <a:cubicBezTo>
                      <a:pt x="1007" y="1786"/>
                      <a:pt x="1007" y="1786"/>
                      <a:pt x="1007" y="1786"/>
                    </a:cubicBezTo>
                    <a:cubicBezTo>
                      <a:pt x="1007" y="1798"/>
                      <a:pt x="1017" y="1808"/>
                      <a:pt x="1029" y="1808"/>
                    </a:cubicBezTo>
                    <a:cubicBezTo>
                      <a:pt x="1042" y="1808"/>
                      <a:pt x="1051" y="1798"/>
                      <a:pt x="1051" y="1786"/>
                    </a:cubicBezTo>
                    <a:close/>
                    <a:moveTo>
                      <a:pt x="1302" y="1786"/>
                    </a:moveTo>
                    <a:cubicBezTo>
                      <a:pt x="1302" y="1628"/>
                      <a:pt x="1302" y="1628"/>
                      <a:pt x="1302" y="1628"/>
                    </a:cubicBezTo>
                    <a:cubicBezTo>
                      <a:pt x="1302" y="1616"/>
                      <a:pt x="1292" y="1606"/>
                      <a:pt x="1280" y="1606"/>
                    </a:cubicBezTo>
                    <a:cubicBezTo>
                      <a:pt x="1268" y="1606"/>
                      <a:pt x="1258" y="1616"/>
                      <a:pt x="1258" y="1628"/>
                    </a:cubicBezTo>
                    <a:cubicBezTo>
                      <a:pt x="1258" y="1786"/>
                      <a:pt x="1258" y="1786"/>
                      <a:pt x="1258" y="1786"/>
                    </a:cubicBezTo>
                    <a:cubicBezTo>
                      <a:pt x="1258" y="1798"/>
                      <a:pt x="1268" y="1808"/>
                      <a:pt x="1280" y="1808"/>
                    </a:cubicBezTo>
                    <a:cubicBezTo>
                      <a:pt x="1292" y="1808"/>
                      <a:pt x="1302" y="1798"/>
                      <a:pt x="1302" y="1786"/>
                    </a:cubicBezTo>
                    <a:close/>
                    <a:moveTo>
                      <a:pt x="1808" y="528"/>
                    </a:moveTo>
                    <a:cubicBezTo>
                      <a:pt x="1808" y="516"/>
                      <a:pt x="1798" y="506"/>
                      <a:pt x="1786" y="506"/>
                    </a:cubicBezTo>
                    <a:cubicBezTo>
                      <a:pt x="1628" y="506"/>
                      <a:pt x="1628" y="506"/>
                      <a:pt x="1628" y="506"/>
                    </a:cubicBezTo>
                    <a:cubicBezTo>
                      <a:pt x="1616" y="506"/>
                      <a:pt x="1606" y="516"/>
                      <a:pt x="1606" y="528"/>
                    </a:cubicBezTo>
                    <a:cubicBezTo>
                      <a:pt x="1606" y="540"/>
                      <a:pt x="1616" y="550"/>
                      <a:pt x="1628" y="550"/>
                    </a:cubicBezTo>
                    <a:cubicBezTo>
                      <a:pt x="1786" y="550"/>
                      <a:pt x="1786" y="550"/>
                      <a:pt x="1786" y="550"/>
                    </a:cubicBezTo>
                    <a:cubicBezTo>
                      <a:pt x="1798" y="550"/>
                      <a:pt x="1808" y="540"/>
                      <a:pt x="1808" y="528"/>
                    </a:cubicBezTo>
                    <a:close/>
                    <a:moveTo>
                      <a:pt x="1808" y="779"/>
                    </a:moveTo>
                    <a:cubicBezTo>
                      <a:pt x="1808" y="766"/>
                      <a:pt x="1798" y="757"/>
                      <a:pt x="1786" y="757"/>
                    </a:cubicBezTo>
                    <a:cubicBezTo>
                      <a:pt x="1628" y="757"/>
                      <a:pt x="1628" y="757"/>
                      <a:pt x="1628" y="757"/>
                    </a:cubicBezTo>
                    <a:cubicBezTo>
                      <a:pt x="1616" y="757"/>
                      <a:pt x="1606" y="766"/>
                      <a:pt x="1606" y="779"/>
                    </a:cubicBezTo>
                    <a:cubicBezTo>
                      <a:pt x="1606" y="791"/>
                      <a:pt x="1616" y="801"/>
                      <a:pt x="1628" y="801"/>
                    </a:cubicBezTo>
                    <a:cubicBezTo>
                      <a:pt x="1786" y="801"/>
                      <a:pt x="1786" y="801"/>
                      <a:pt x="1786" y="801"/>
                    </a:cubicBezTo>
                    <a:cubicBezTo>
                      <a:pt x="1798" y="801"/>
                      <a:pt x="1808" y="791"/>
                      <a:pt x="1808" y="779"/>
                    </a:cubicBezTo>
                    <a:close/>
                    <a:moveTo>
                      <a:pt x="1808" y="1029"/>
                    </a:moveTo>
                    <a:cubicBezTo>
                      <a:pt x="1808" y="1017"/>
                      <a:pt x="1798" y="1007"/>
                      <a:pt x="1786" y="1007"/>
                    </a:cubicBezTo>
                    <a:cubicBezTo>
                      <a:pt x="1628" y="1007"/>
                      <a:pt x="1628" y="1007"/>
                      <a:pt x="1628" y="1007"/>
                    </a:cubicBezTo>
                    <a:cubicBezTo>
                      <a:pt x="1616" y="1007"/>
                      <a:pt x="1606" y="1017"/>
                      <a:pt x="1606" y="1029"/>
                    </a:cubicBezTo>
                    <a:cubicBezTo>
                      <a:pt x="1606" y="1042"/>
                      <a:pt x="1616" y="1051"/>
                      <a:pt x="1628" y="1051"/>
                    </a:cubicBezTo>
                    <a:cubicBezTo>
                      <a:pt x="1786" y="1051"/>
                      <a:pt x="1786" y="1051"/>
                      <a:pt x="1786" y="1051"/>
                    </a:cubicBezTo>
                    <a:cubicBezTo>
                      <a:pt x="1798" y="1051"/>
                      <a:pt x="1808" y="1042"/>
                      <a:pt x="1808" y="1029"/>
                    </a:cubicBezTo>
                    <a:close/>
                    <a:moveTo>
                      <a:pt x="1808" y="1280"/>
                    </a:moveTo>
                    <a:cubicBezTo>
                      <a:pt x="1808" y="1268"/>
                      <a:pt x="1798" y="1258"/>
                      <a:pt x="1786" y="1258"/>
                    </a:cubicBezTo>
                    <a:cubicBezTo>
                      <a:pt x="1628" y="1258"/>
                      <a:pt x="1628" y="1258"/>
                      <a:pt x="1628" y="1258"/>
                    </a:cubicBezTo>
                    <a:cubicBezTo>
                      <a:pt x="1616" y="1258"/>
                      <a:pt x="1606" y="1268"/>
                      <a:pt x="1606" y="1280"/>
                    </a:cubicBezTo>
                    <a:cubicBezTo>
                      <a:pt x="1606" y="1292"/>
                      <a:pt x="1616" y="1302"/>
                      <a:pt x="1628" y="1302"/>
                    </a:cubicBezTo>
                    <a:cubicBezTo>
                      <a:pt x="1786" y="1302"/>
                      <a:pt x="1786" y="1302"/>
                      <a:pt x="1786" y="1302"/>
                    </a:cubicBezTo>
                    <a:cubicBezTo>
                      <a:pt x="1798" y="1302"/>
                      <a:pt x="1808" y="1292"/>
                      <a:pt x="1808" y="1280"/>
                    </a:cubicBezTo>
                    <a:close/>
                    <a:moveTo>
                      <a:pt x="202" y="528"/>
                    </a:moveTo>
                    <a:cubicBezTo>
                      <a:pt x="202" y="516"/>
                      <a:pt x="192" y="506"/>
                      <a:pt x="180" y="506"/>
                    </a:cubicBezTo>
                    <a:cubicBezTo>
                      <a:pt x="22" y="506"/>
                      <a:pt x="22" y="506"/>
                      <a:pt x="22" y="506"/>
                    </a:cubicBezTo>
                    <a:cubicBezTo>
                      <a:pt x="10" y="506"/>
                      <a:pt x="0" y="516"/>
                      <a:pt x="0" y="528"/>
                    </a:cubicBezTo>
                    <a:cubicBezTo>
                      <a:pt x="0" y="540"/>
                      <a:pt x="10" y="550"/>
                      <a:pt x="22" y="550"/>
                    </a:cubicBezTo>
                    <a:cubicBezTo>
                      <a:pt x="180" y="550"/>
                      <a:pt x="180" y="550"/>
                      <a:pt x="180" y="550"/>
                    </a:cubicBezTo>
                    <a:cubicBezTo>
                      <a:pt x="192" y="550"/>
                      <a:pt x="202" y="540"/>
                      <a:pt x="202" y="528"/>
                    </a:cubicBezTo>
                    <a:close/>
                    <a:moveTo>
                      <a:pt x="202" y="779"/>
                    </a:moveTo>
                    <a:cubicBezTo>
                      <a:pt x="202" y="766"/>
                      <a:pt x="192" y="757"/>
                      <a:pt x="180" y="757"/>
                    </a:cubicBezTo>
                    <a:cubicBezTo>
                      <a:pt x="22" y="757"/>
                      <a:pt x="22" y="757"/>
                      <a:pt x="22" y="757"/>
                    </a:cubicBezTo>
                    <a:cubicBezTo>
                      <a:pt x="10" y="757"/>
                      <a:pt x="0" y="766"/>
                      <a:pt x="0" y="779"/>
                    </a:cubicBezTo>
                    <a:cubicBezTo>
                      <a:pt x="0" y="791"/>
                      <a:pt x="10" y="801"/>
                      <a:pt x="22" y="801"/>
                    </a:cubicBezTo>
                    <a:cubicBezTo>
                      <a:pt x="180" y="801"/>
                      <a:pt x="180" y="801"/>
                      <a:pt x="180" y="801"/>
                    </a:cubicBezTo>
                    <a:cubicBezTo>
                      <a:pt x="192" y="801"/>
                      <a:pt x="202" y="791"/>
                      <a:pt x="202" y="779"/>
                    </a:cubicBezTo>
                    <a:close/>
                    <a:moveTo>
                      <a:pt x="202" y="1029"/>
                    </a:moveTo>
                    <a:cubicBezTo>
                      <a:pt x="202" y="1017"/>
                      <a:pt x="192" y="1007"/>
                      <a:pt x="180" y="1007"/>
                    </a:cubicBezTo>
                    <a:cubicBezTo>
                      <a:pt x="22" y="1007"/>
                      <a:pt x="22" y="1007"/>
                      <a:pt x="22" y="1007"/>
                    </a:cubicBezTo>
                    <a:cubicBezTo>
                      <a:pt x="10" y="1007"/>
                      <a:pt x="0" y="1017"/>
                      <a:pt x="0" y="1029"/>
                    </a:cubicBezTo>
                    <a:cubicBezTo>
                      <a:pt x="0" y="1042"/>
                      <a:pt x="10" y="1051"/>
                      <a:pt x="22" y="1051"/>
                    </a:cubicBezTo>
                    <a:cubicBezTo>
                      <a:pt x="180" y="1051"/>
                      <a:pt x="180" y="1051"/>
                      <a:pt x="180" y="1051"/>
                    </a:cubicBezTo>
                    <a:cubicBezTo>
                      <a:pt x="192" y="1051"/>
                      <a:pt x="202" y="1042"/>
                      <a:pt x="202" y="1029"/>
                    </a:cubicBezTo>
                    <a:close/>
                    <a:moveTo>
                      <a:pt x="202" y="1280"/>
                    </a:moveTo>
                    <a:cubicBezTo>
                      <a:pt x="202" y="1268"/>
                      <a:pt x="192" y="1258"/>
                      <a:pt x="180" y="1258"/>
                    </a:cubicBezTo>
                    <a:cubicBezTo>
                      <a:pt x="22" y="1258"/>
                      <a:pt x="22" y="1258"/>
                      <a:pt x="22" y="1258"/>
                    </a:cubicBezTo>
                    <a:cubicBezTo>
                      <a:pt x="10" y="1258"/>
                      <a:pt x="0" y="1268"/>
                      <a:pt x="0" y="1280"/>
                    </a:cubicBezTo>
                    <a:cubicBezTo>
                      <a:pt x="0" y="1292"/>
                      <a:pt x="10" y="1302"/>
                      <a:pt x="22" y="1302"/>
                    </a:cubicBezTo>
                    <a:cubicBezTo>
                      <a:pt x="180" y="1302"/>
                      <a:pt x="180" y="1302"/>
                      <a:pt x="180" y="1302"/>
                    </a:cubicBezTo>
                    <a:cubicBezTo>
                      <a:pt x="192" y="1302"/>
                      <a:pt x="202" y="1292"/>
                      <a:pt x="202" y="1280"/>
                    </a:cubicBezTo>
                    <a:close/>
                    <a:moveTo>
                      <a:pt x="1323" y="949"/>
                    </a:moveTo>
                    <a:cubicBezTo>
                      <a:pt x="1323" y="585"/>
                      <a:pt x="1323" y="585"/>
                      <a:pt x="1323" y="585"/>
                    </a:cubicBezTo>
                    <a:cubicBezTo>
                      <a:pt x="1323" y="585"/>
                      <a:pt x="1323" y="584"/>
                      <a:pt x="1323" y="584"/>
                    </a:cubicBezTo>
                    <a:cubicBezTo>
                      <a:pt x="1323" y="584"/>
                      <a:pt x="1323" y="584"/>
                      <a:pt x="1323" y="584"/>
                    </a:cubicBezTo>
                    <a:cubicBezTo>
                      <a:pt x="1323" y="583"/>
                      <a:pt x="1323" y="582"/>
                      <a:pt x="1323" y="581"/>
                    </a:cubicBezTo>
                    <a:cubicBezTo>
                      <a:pt x="1323" y="580"/>
                      <a:pt x="1323" y="580"/>
                      <a:pt x="1322" y="580"/>
                    </a:cubicBezTo>
                    <a:cubicBezTo>
                      <a:pt x="1322" y="579"/>
                      <a:pt x="1322" y="578"/>
                      <a:pt x="1322" y="577"/>
                    </a:cubicBezTo>
                    <a:cubicBezTo>
                      <a:pt x="1322" y="577"/>
                      <a:pt x="1321" y="576"/>
                      <a:pt x="1321" y="576"/>
                    </a:cubicBezTo>
                    <a:cubicBezTo>
                      <a:pt x="1321" y="575"/>
                      <a:pt x="1320" y="574"/>
                      <a:pt x="1320" y="573"/>
                    </a:cubicBezTo>
                    <a:cubicBezTo>
                      <a:pt x="1320" y="573"/>
                      <a:pt x="1320" y="573"/>
                      <a:pt x="1319" y="573"/>
                    </a:cubicBezTo>
                    <a:cubicBezTo>
                      <a:pt x="1215" y="415"/>
                      <a:pt x="1215" y="415"/>
                      <a:pt x="1215" y="415"/>
                    </a:cubicBezTo>
                    <a:cubicBezTo>
                      <a:pt x="1209" y="405"/>
                      <a:pt x="1195" y="402"/>
                      <a:pt x="1185" y="408"/>
                    </a:cubicBezTo>
                    <a:cubicBezTo>
                      <a:pt x="1092" y="467"/>
                      <a:pt x="1092" y="467"/>
                      <a:pt x="1092" y="467"/>
                    </a:cubicBezTo>
                    <a:cubicBezTo>
                      <a:pt x="1092" y="467"/>
                      <a:pt x="1092" y="467"/>
                      <a:pt x="1092" y="467"/>
                    </a:cubicBezTo>
                    <a:cubicBezTo>
                      <a:pt x="752" y="681"/>
                      <a:pt x="752" y="681"/>
                      <a:pt x="752" y="681"/>
                    </a:cubicBezTo>
                    <a:cubicBezTo>
                      <a:pt x="783" y="713"/>
                      <a:pt x="783" y="713"/>
                      <a:pt x="783" y="713"/>
                    </a:cubicBezTo>
                    <a:cubicBezTo>
                      <a:pt x="843" y="676"/>
                      <a:pt x="843" y="676"/>
                      <a:pt x="843" y="676"/>
                    </a:cubicBezTo>
                    <a:cubicBezTo>
                      <a:pt x="853" y="786"/>
                      <a:pt x="853" y="786"/>
                      <a:pt x="853" y="786"/>
                    </a:cubicBezTo>
                    <a:cubicBezTo>
                      <a:pt x="903" y="837"/>
                      <a:pt x="903" y="837"/>
                      <a:pt x="903" y="837"/>
                    </a:cubicBezTo>
                    <a:cubicBezTo>
                      <a:pt x="888" y="686"/>
                      <a:pt x="888" y="686"/>
                      <a:pt x="888" y="686"/>
                    </a:cubicBezTo>
                    <a:cubicBezTo>
                      <a:pt x="1014" y="780"/>
                      <a:pt x="1014" y="780"/>
                      <a:pt x="1014" y="780"/>
                    </a:cubicBezTo>
                    <a:cubicBezTo>
                      <a:pt x="919" y="854"/>
                      <a:pt x="919" y="854"/>
                      <a:pt x="919" y="854"/>
                    </a:cubicBezTo>
                    <a:cubicBezTo>
                      <a:pt x="949" y="886"/>
                      <a:pt x="949" y="886"/>
                      <a:pt x="949" y="886"/>
                    </a:cubicBezTo>
                    <a:cubicBezTo>
                      <a:pt x="1279" y="630"/>
                      <a:pt x="1279" y="630"/>
                      <a:pt x="1279" y="630"/>
                    </a:cubicBezTo>
                    <a:cubicBezTo>
                      <a:pt x="1279" y="969"/>
                      <a:pt x="1279" y="969"/>
                      <a:pt x="1279" y="969"/>
                    </a:cubicBezTo>
                    <a:cubicBezTo>
                      <a:pt x="1279" y="981"/>
                      <a:pt x="1289" y="991"/>
                      <a:pt x="1301" y="991"/>
                    </a:cubicBezTo>
                    <a:cubicBezTo>
                      <a:pt x="1301" y="991"/>
                      <a:pt x="1301" y="991"/>
                      <a:pt x="1301" y="991"/>
                    </a:cubicBezTo>
                    <a:cubicBezTo>
                      <a:pt x="1301" y="991"/>
                      <a:pt x="1301" y="991"/>
                      <a:pt x="1301" y="991"/>
                    </a:cubicBezTo>
                    <a:cubicBezTo>
                      <a:pt x="1325" y="991"/>
                      <a:pt x="1344" y="1010"/>
                      <a:pt x="1344" y="1033"/>
                    </a:cubicBezTo>
                    <a:cubicBezTo>
                      <a:pt x="1344" y="1057"/>
                      <a:pt x="1325" y="1076"/>
                      <a:pt x="1301" y="1076"/>
                    </a:cubicBezTo>
                    <a:cubicBezTo>
                      <a:pt x="1285" y="1076"/>
                      <a:pt x="1271" y="1067"/>
                      <a:pt x="1263" y="1053"/>
                    </a:cubicBezTo>
                    <a:cubicBezTo>
                      <a:pt x="1258" y="1042"/>
                      <a:pt x="1244" y="1038"/>
                      <a:pt x="1234" y="1044"/>
                    </a:cubicBezTo>
                    <a:cubicBezTo>
                      <a:pt x="1223" y="1049"/>
                      <a:pt x="1219" y="1062"/>
                      <a:pt x="1224" y="1073"/>
                    </a:cubicBezTo>
                    <a:cubicBezTo>
                      <a:pt x="1239" y="1102"/>
                      <a:pt x="1269" y="1120"/>
                      <a:pt x="1301" y="1120"/>
                    </a:cubicBezTo>
                    <a:cubicBezTo>
                      <a:pt x="1349" y="1120"/>
                      <a:pt x="1388" y="1081"/>
                      <a:pt x="1388" y="1033"/>
                    </a:cubicBezTo>
                    <a:cubicBezTo>
                      <a:pt x="1388" y="993"/>
                      <a:pt x="1360" y="959"/>
                      <a:pt x="1323" y="949"/>
                    </a:cubicBezTo>
                    <a:close/>
                    <a:moveTo>
                      <a:pt x="1191" y="457"/>
                    </a:moveTo>
                    <a:cubicBezTo>
                      <a:pt x="1238" y="528"/>
                      <a:pt x="1238" y="528"/>
                      <a:pt x="1238" y="528"/>
                    </a:cubicBezTo>
                    <a:cubicBezTo>
                      <a:pt x="1148" y="484"/>
                      <a:pt x="1148" y="484"/>
                      <a:pt x="1148" y="484"/>
                    </a:cubicBezTo>
                    <a:lnTo>
                      <a:pt x="1191" y="457"/>
                    </a:lnTo>
                    <a:close/>
                    <a:moveTo>
                      <a:pt x="1091" y="519"/>
                    </a:moveTo>
                    <a:cubicBezTo>
                      <a:pt x="1126" y="625"/>
                      <a:pt x="1126" y="625"/>
                      <a:pt x="1126" y="625"/>
                    </a:cubicBezTo>
                    <a:cubicBezTo>
                      <a:pt x="1035" y="555"/>
                      <a:pt x="1035" y="555"/>
                      <a:pt x="1035" y="555"/>
                    </a:cubicBezTo>
                    <a:lnTo>
                      <a:pt x="1091" y="519"/>
                    </a:lnTo>
                    <a:close/>
                    <a:moveTo>
                      <a:pt x="900" y="640"/>
                    </a:moveTo>
                    <a:cubicBezTo>
                      <a:pt x="983" y="588"/>
                      <a:pt x="983" y="588"/>
                      <a:pt x="983" y="588"/>
                    </a:cubicBezTo>
                    <a:cubicBezTo>
                      <a:pt x="1015" y="726"/>
                      <a:pt x="1015" y="726"/>
                      <a:pt x="1015" y="726"/>
                    </a:cubicBezTo>
                    <a:lnTo>
                      <a:pt x="900" y="640"/>
                    </a:lnTo>
                    <a:close/>
                    <a:moveTo>
                      <a:pt x="1064" y="741"/>
                    </a:moveTo>
                    <a:cubicBezTo>
                      <a:pt x="1033" y="608"/>
                      <a:pt x="1033" y="608"/>
                      <a:pt x="1033" y="608"/>
                    </a:cubicBezTo>
                    <a:cubicBezTo>
                      <a:pt x="1134" y="686"/>
                      <a:pt x="1134" y="686"/>
                      <a:pt x="1134" y="686"/>
                    </a:cubicBezTo>
                    <a:lnTo>
                      <a:pt x="1064" y="741"/>
                    </a:lnTo>
                    <a:close/>
                    <a:moveTo>
                      <a:pt x="1181" y="650"/>
                    </a:moveTo>
                    <a:cubicBezTo>
                      <a:pt x="1141" y="529"/>
                      <a:pt x="1141" y="529"/>
                      <a:pt x="1141" y="529"/>
                    </a:cubicBezTo>
                    <a:cubicBezTo>
                      <a:pt x="1260" y="589"/>
                      <a:pt x="1260" y="589"/>
                      <a:pt x="1260" y="589"/>
                    </a:cubicBezTo>
                    <a:lnTo>
                      <a:pt x="1181" y="650"/>
                    </a:lnTo>
                    <a:close/>
                    <a:moveTo>
                      <a:pt x="528" y="1302"/>
                    </a:moveTo>
                    <a:cubicBezTo>
                      <a:pt x="528" y="1292"/>
                      <a:pt x="520" y="1283"/>
                      <a:pt x="509" y="1283"/>
                    </a:cubicBezTo>
                    <a:cubicBezTo>
                      <a:pt x="498" y="1283"/>
                      <a:pt x="490" y="1292"/>
                      <a:pt x="490" y="1302"/>
                    </a:cubicBezTo>
                    <a:cubicBezTo>
                      <a:pt x="490" y="1313"/>
                      <a:pt x="498" y="1322"/>
                      <a:pt x="509" y="1322"/>
                    </a:cubicBezTo>
                    <a:cubicBezTo>
                      <a:pt x="520" y="1322"/>
                      <a:pt x="528" y="1313"/>
                      <a:pt x="528" y="1302"/>
                    </a:cubicBezTo>
                    <a:close/>
                    <a:moveTo>
                      <a:pt x="628" y="1302"/>
                    </a:moveTo>
                    <a:cubicBezTo>
                      <a:pt x="628" y="1292"/>
                      <a:pt x="620" y="1283"/>
                      <a:pt x="609" y="1283"/>
                    </a:cubicBezTo>
                    <a:cubicBezTo>
                      <a:pt x="598" y="1283"/>
                      <a:pt x="590" y="1292"/>
                      <a:pt x="590" y="1302"/>
                    </a:cubicBezTo>
                    <a:cubicBezTo>
                      <a:pt x="590" y="1313"/>
                      <a:pt x="598" y="1322"/>
                      <a:pt x="609" y="1322"/>
                    </a:cubicBezTo>
                    <a:cubicBezTo>
                      <a:pt x="620" y="1322"/>
                      <a:pt x="628" y="1313"/>
                      <a:pt x="628" y="1302"/>
                    </a:cubicBezTo>
                    <a:close/>
                    <a:moveTo>
                      <a:pt x="729" y="1302"/>
                    </a:moveTo>
                    <a:cubicBezTo>
                      <a:pt x="729" y="1292"/>
                      <a:pt x="720" y="1283"/>
                      <a:pt x="709" y="1283"/>
                    </a:cubicBezTo>
                    <a:cubicBezTo>
                      <a:pt x="699" y="1283"/>
                      <a:pt x="690" y="1292"/>
                      <a:pt x="690" y="1302"/>
                    </a:cubicBezTo>
                    <a:cubicBezTo>
                      <a:pt x="690" y="1313"/>
                      <a:pt x="699" y="1322"/>
                      <a:pt x="709" y="1322"/>
                    </a:cubicBezTo>
                    <a:cubicBezTo>
                      <a:pt x="720" y="1322"/>
                      <a:pt x="729" y="1313"/>
                      <a:pt x="729" y="1302"/>
                    </a:cubicBezTo>
                    <a:close/>
                    <a:moveTo>
                      <a:pt x="829" y="1302"/>
                    </a:moveTo>
                    <a:cubicBezTo>
                      <a:pt x="829" y="1292"/>
                      <a:pt x="820" y="1283"/>
                      <a:pt x="809" y="1283"/>
                    </a:cubicBezTo>
                    <a:cubicBezTo>
                      <a:pt x="799" y="1283"/>
                      <a:pt x="790" y="1292"/>
                      <a:pt x="790" y="1302"/>
                    </a:cubicBezTo>
                    <a:cubicBezTo>
                      <a:pt x="790" y="1313"/>
                      <a:pt x="799" y="1322"/>
                      <a:pt x="809" y="1322"/>
                    </a:cubicBezTo>
                    <a:cubicBezTo>
                      <a:pt x="820" y="1322"/>
                      <a:pt x="829" y="1313"/>
                      <a:pt x="829" y="1302"/>
                    </a:cubicBezTo>
                    <a:close/>
                    <a:moveTo>
                      <a:pt x="929" y="1302"/>
                    </a:moveTo>
                    <a:cubicBezTo>
                      <a:pt x="929" y="1292"/>
                      <a:pt x="920" y="1283"/>
                      <a:pt x="910" y="1283"/>
                    </a:cubicBezTo>
                    <a:cubicBezTo>
                      <a:pt x="899" y="1283"/>
                      <a:pt x="890" y="1292"/>
                      <a:pt x="890" y="1302"/>
                    </a:cubicBezTo>
                    <a:cubicBezTo>
                      <a:pt x="890" y="1313"/>
                      <a:pt x="899" y="1322"/>
                      <a:pt x="910" y="1322"/>
                    </a:cubicBezTo>
                    <a:cubicBezTo>
                      <a:pt x="920" y="1322"/>
                      <a:pt x="929" y="1313"/>
                      <a:pt x="929" y="1302"/>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0" name="Rectangle 59">
            <a:extLst>
              <a:ext uri="{FF2B5EF4-FFF2-40B4-BE49-F238E27FC236}">
                <a16:creationId xmlns:a16="http://schemas.microsoft.com/office/drawing/2014/main" id="{2A924703-E9E3-4718-9848-FA88DE9A00C6}"/>
              </a:ext>
            </a:extLst>
          </p:cNvPr>
          <p:cNvSpPr/>
          <p:nvPr/>
        </p:nvSpPr>
        <p:spPr>
          <a:xfrm>
            <a:off x="9804400" y="1317546"/>
            <a:ext cx="1943100" cy="376752"/>
          </a:xfrm>
          <a:prstGeom prst="rect">
            <a:avLst/>
          </a:prstGeom>
          <a:solidFill>
            <a:srgbClr val="164484"/>
          </a:solidFill>
          <a:ln w="9525"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FFFFFF"/>
                </a:solidFill>
              </a:rPr>
              <a:t>Non-exhaustive</a:t>
            </a:r>
          </a:p>
        </p:txBody>
      </p:sp>
      <p:sp>
        <p:nvSpPr>
          <p:cNvPr id="61" name="Oval 50">
            <a:extLst>
              <a:ext uri="{FF2B5EF4-FFF2-40B4-BE49-F238E27FC236}">
                <a16:creationId xmlns:a16="http://schemas.microsoft.com/office/drawing/2014/main" id="{C0378A02-CCB7-48C0-B4C9-0113B1F6111C}"/>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4</a:t>
            </a:r>
          </a:p>
        </p:txBody>
      </p:sp>
      <p:pic>
        <p:nvPicPr>
          <p:cNvPr id="24" name="Picture 23" descr="A blue sign with white text&#10;&#10;Description automatically generated with low confidence">
            <a:extLst>
              <a:ext uri="{FF2B5EF4-FFF2-40B4-BE49-F238E27FC236}">
                <a16:creationId xmlns:a16="http://schemas.microsoft.com/office/drawing/2014/main" id="{109689BB-E4F1-4169-A99C-5AFA52E16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738984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B49-B945-4B35-89F6-F1D737BC98DB}"/>
              </a:ext>
            </a:extLst>
          </p:cNvPr>
          <p:cNvSpPr>
            <a:spLocks noGrp="1"/>
          </p:cNvSpPr>
          <p:nvPr>
            <p:ph type="title"/>
          </p:nvPr>
        </p:nvSpPr>
        <p:spPr/>
        <p:txBody>
          <a:bodyPr vert="horz"/>
          <a:lstStyle/>
          <a:p>
            <a:pPr>
              <a:spcAft>
                <a:spcPts val="1800"/>
              </a:spcAft>
            </a:pPr>
            <a:r>
              <a:rPr lang="en-US" dirty="0"/>
              <a:t>Eligible Entity application process</a:t>
            </a:r>
            <a:br>
              <a:rPr lang="en-US" sz="100" dirty="0"/>
            </a:br>
            <a:r>
              <a:rPr lang="en-US" sz="4400" i="1" dirty="0">
                <a:solidFill>
                  <a:srgbClr val="C8C8C8"/>
                </a:solidFill>
              </a:rPr>
              <a:t>Implementation</a:t>
            </a:r>
            <a:br>
              <a:rPr lang="en-US" sz="4400" i="1" dirty="0">
                <a:solidFill>
                  <a:srgbClr val="C8C8C8"/>
                </a:solidFill>
              </a:rPr>
            </a:br>
            <a:r>
              <a:rPr lang="en-US" sz="4400" i="1" dirty="0">
                <a:solidFill>
                  <a:srgbClr val="C8C8C8"/>
                </a:solidFill>
              </a:rPr>
              <a:t>and monitoring</a:t>
            </a:r>
          </a:p>
        </p:txBody>
      </p:sp>
      <p:sp>
        <p:nvSpPr>
          <p:cNvPr id="5" name="Oval 50">
            <a:extLst>
              <a:ext uri="{FF2B5EF4-FFF2-40B4-BE49-F238E27FC236}">
                <a16:creationId xmlns:a16="http://schemas.microsoft.com/office/drawing/2014/main" id="{B5B98CF0-C7A7-49DF-A178-07722FC86CEB}"/>
              </a:ext>
            </a:extLst>
          </p:cNvPr>
          <p:cNvSpPr>
            <a:spLocks noChangeArrowheads="1"/>
          </p:cNvSpPr>
          <p:nvPr/>
        </p:nvSpPr>
        <p:spPr bwMode="auto">
          <a:xfrm>
            <a:off x="1499393" y="1648059"/>
            <a:ext cx="506900" cy="506900"/>
          </a:xfrm>
          <a:prstGeom prst="ellipse">
            <a:avLst/>
          </a:prstGeom>
          <a:solidFill>
            <a:schemeClr val="bg1"/>
          </a:solidFill>
          <a:ln>
            <a:noFill/>
          </a:ln>
        </p:spPr>
        <p:txBody>
          <a:bodyPr vert="horz" wrap="square" lIns="91440" tIns="45720" rIns="91440" bIns="45720" numCol="1" anchor="ctr" anchorCtr="0" compatLnSpc="1">
            <a:prstTxWarp prst="textNoShape">
              <a:avLst/>
            </a:prstTxWarp>
          </a:bodyPr>
          <a:lstStyle/>
          <a:p>
            <a:pPr algn="ctr"/>
            <a:r>
              <a:rPr lang="en-US" sz="3200" dirty="0">
                <a:solidFill>
                  <a:srgbClr val="164484"/>
                </a:solidFill>
              </a:rPr>
              <a:t>5</a:t>
            </a:r>
          </a:p>
        </p:txBody>
      </p:sp>
      <p:pic>
        <p:nvPicPr>
          <p:cNvPr id="6" name="Picture 5" descr="A blue sign with white text&#10;&#10;Description automatically generated with low confidence">
            <a:extLst>
              <a:ext uri="{FF2B5EF4-FFF2-40B4-BE49-F238E27FC236}">
                <a16:creationId xmlns:a16="http://schemas.microsoft.com/office/drawing/2014/main" id="{7823EBC7-0A3F-4DA5-B693-B84B9E5A0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651962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87882"/>
            <a:ext cx="10534649" cy="566735"/>
          </a:xfrm>
          <a:prstGeom prst="rect">
            <a:avLst/>
          </a:prstGeom>
        </p:spPr>
        <p:txBody>
          <a:bodyPr vert="horz">
            <a:noAutofit/>
          </a:bodyPr>
          <a:lstStyle/>
          <a:p>
            <a:r>
              <a:rPr lang="en-US" sz="2700" cap="none" dirty="0">
                <a:solidFill>
                  <a:srgbClr val="164484"/>
                </a:solidFill>
              </a:rPr>
              <a:t>Today's webinar will focus on BEAD – the largest of the four high-speed Internet programs administered by NTIA</a:t>
            </a:r>
            <a:r>
              <a:rPr lang="en-US" sz="2700" cap="none" baseline="30000" dirty="0">
                <a:solidFill>
                  <a:srgbClr val="164484"/>
                </a:solidFill>
              </a:rPr>
              <a:t>1</a:t>
            </a:r>
            <a:r>
              <a:rPr lang="en-US" sz="2700" cap="none" dirty="0">
                <a:solidFill>
                  <a:srgbClr val="164484"/>
                </a:solidFill>
              </a:rPr>
              <a:t> </a:t>
            </a:r>
          </a:p>
        </p:txBody>
      </p:sp>
      <p:sp>
        <p:nvSpPr>
          <p:cNvPr id="25" name="TextBox 24">
            <a:extLst>
              <a:ext uri="{FF2B5EF4-FFF2-40B4-BE49-F238E27FC236}">
                <a16:creationId xmlns:a16="http://schemas.microsoft.com/office/drawing/2014/main" id="{54D7C29B-4F33-4F7B-8B81-A48D53191353}"/>
              </a:ext>
            </a:extLst>
          </p:cNvPr>
          <p:cNvSpPr txBox="1"/>
          <p:nvPr/>
        </p:nvSpPr>
        <p:spPr>
          <a:xfrm>
            <a:off x="286917" y="2689901"/>
            <a:ext cx="2687177" cy="430887"/>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A3161"/>
                </a:solidFill>
                <a:prstDash val="solid"/>
                <a:round/>
                <a:headEnd type="none" w="med" len="med"/>
                <a:tailEnd type="none" w="med" len="med"/>
              </a14:hiddenLine>
            </a:ext>
          </a:extLst>
        </p:spPr>
        <p:txBody>
          <a:bodyPr vert="horz" wrap="square" lIns="0" tIns="0" rIns="0" bIns="0" rtlCol="0">
            <a:spAutoFit/>
          </a:bodyPr>
          <a:lstStyle/>
          <a:p>
            <a:pPr algn="ctr">
              <a:spcBef>
                <a:spcPts val="200"/>
              </a:spcBef>
              <a:buSzPct val="100000"/>
            </a:pPr>
            <a:r>
              <a:rPr lang="en-US" sz="2800" b="1" dirty="0">
                <a:solidFill>
                  <a:srgbClr val="164484"/>
                </a:solidFill>
                <a:latin typeface="+mj-lt"/>
                <a:cs typeface="Arial" panose="020B0604020202020204" pitchFamily="34" charset="0"/>
              </a:rPr>
              <a:t>$42.45B</a:t>
            </a:r>
          </a:p>
        </p:txBody>
      </p:sp>
      <p:sp>
        <p:nvSpPr>
          <p:cNvPr id="26" name="Rectangle 25">
            <a:extLst>
              <a:ext uri="{FF2B5EF4-FFF2-40B4-BE49-F238E27FC236}">
                <a16:creationId xmlns:a16="http://schemas.microsoft.com/office/drawing/2014/main" id="{D8909C89-74C1-47B7-A098-90AA5C32BD73}"/>
              </a:ext>
            </a:extLst>
          </p:cNvPr>
          <p:cNvSpPr/>
          <p:nvPr/>
        </p:nvSpPr>
        <p:spPr>
          <a:xfrm>
            <a:off x="184141" y="3194314"/>
            <a:ext cx="2892729" cy="2800767"/>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B31942"/>
                </a:solidFill>
                <a:prstDash val="solid"/>
                <a:round/>
                <a:headEnd type="none" w="med" len="med"/>
                <a:tailEnd type="none" w="med" len="med"/>
              </a14:hiddenLine>
            </a:ext>
          </a:extLst>
        </p:spPr>
        <p:txBody>
          <a:bodyPr wrap="square">
            <a:spAutoFit/>
          </a:bodyPr>
          <a:lstStyle/>
          <a:p>
            <a:pPr algn="ctr"/>
            <a:r>
              <a:rPr lang="en-US" sz="1600" b="1" dirty="0">
                <a:solidFill>
                  <a:srgbClr val="164484"/>
                </a:solidFill>
                <a:latin typeface="+mj-lt"/>
                <a:cs typeface="Arial" panose="020B0604020202020204" pitchFamily="34" charset="0"/>
              </a:rPr>
              <a:t>Broadband Equity, Access &amp; Deployment Program</a:t>
            </a:r>
          </a:p>
          <a:p>
            <a:pPr algn="ctr"/>
            <a:r>
              <a:rPr lang="en-US" sz="1600" b="1" dirty="0">
                <a:solidFill>
                  <a:schemeClr val="accent4"/>
                </a:solidFill>
                <a:latin typeface="+mj-lt"/>
                <a:cs typeface="Arial" panose="020B0604020202020204" pitchFamily="34" charset="0"/>
              </a:rPr>
              <a:t> </a:t>
            </a:r>
          </a:p>
          <a:p>
            <a:pPr algn="ctr"/>
            <a:r>
              <a:rPr lang="en-US" sz="1600" dirty="0">
                <a:solidFill>
                  <a:schemeClr val="bg2">
                    <a:lumMod val="25000"/>
                  </a:schemeClr>
                </a:solidFill>
                <a:latin typeface="+mj-lt"/>
                <a:cs typeface="Arial" panose="020B0604020202020204" pitchFamily="34" charset="0"/>
              </a:rPr>
              <a:t>A program to get all Americans online by funding partnerships between states or territories, communities, and stakeholders to build infrastructure where we need it and increase adoption of high-speed internet.</a:t>
            </a:r>
          </a:p>
        </p:txBody>
      </p:sp>
      <p:cxnSp>
        <p:nvCxnSpPr>
          <p:cNvPr id="27" name="Straight Connector 26">
            <a:extLst>
              <a:ext uri="{FF2B5EF4-FFF2-40B4-BE49-F238E27FC236}">
                <a16:creationId xmlns:a16="http://schemas.microsoft.com/office/drawing/2014/main" id="{14A25BA6-D484-46AE-9A33-FABBB4AE1CDB}"/>
              </a:ext>
            </a:extLst>
          </p:cNvPr>
          <p:cNvCxnSpPr>
            <a:cxnSpLocks/>
          </p:cNvCxnSpPr>
          <p:nvPr/>
        </p:nvCxnSpPr>
        <p:spPr>
          <a:xfrm>
            <a:off x="286917" y="2543565"/>
            <a:ext cx="2687177"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561DD20-F7CE-4FAC-8BF0-F23163C69DFE}"/>
              </a:ext>
            </a:extLst>
          </p:cNvPr>
          <p:cNvSpPr txBox="1"/>
          <p:nvPr/>
        </p:nvSpPr>
        <p:spPr>
          <a:xfrm>
            <a:off x="286917" y="1817605"/>
            <a:ext cx="2687177" cy="461665"/>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A3161"/>
                </a:solidFill>
                <a:prstDash val="solid"/>
                <a:round/>
                <a:headEnd type="none" w="med" len="med"/>
                <a:tailEnd type="none" w="med" len="med"/>
              </a14:hiddenLine>
            </a:ext>
          </a:extLst>
        </p:spPr>
        <p:txBody>
          <a:bodyPr vert="horz" wrap="square" lIns="0" tIns="0" rIns="0" bIns="0" rtlCol="0">
            <a:spAutoFit/>
          </a:bodyPr>
          <a:lstStyle/>
          <a:p>
            <a:pPr algn="ctr">
              <a:spcBef>
                <a:spcPts val="200"/>
              </a:spcBef>
              <a:buSzPct val="100000"/>
            </a:pPr>
            <a:r>
              <a:rPr lang="en-US" sz="3000" dirty="0">
                <a:solidFill>
                  <a:srgbClr val="164484"/>
                </a:solidFill>
                <a:latin typeface="+mj-lt"/>
                <a:cs typeface="Arial" panose="020B0604020202020204" pitchFamily="34" charset="0"/>
              </a:rPr>
              <a:t>BEAD</a:t>
            </a:r>
          </a:p>
        </p:txBody>
      </p:sp>
      <p:sp>
        <p:nvSpPr>
          <p:cNvPr id="29" name="TextBox 28">
            <a:extLst>
              <a:ext uri="{FF2B5EF4-FFF2-40B4-BE49-F238E27FC236}">
                <a16:creationId xmlns:a16="http://schemas.microsoft.com/office/drawing/2014/main" id="{C03AFCBA-9D5E-4C6E-B0B6-680E4EF87761}"/>
              </a:ext>
            </a:extLst>
          </p:cNvPr>
          <p:cNvSpPr txBox="1"/>
          <p:nvPr/>
        </p:nvSpPr>
        <p:spPr>
          <a:xfrm>
            <a:off x="3297138" y="2689901"/>
            <a:ext cx="2687177" cy="430887"/>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A3161"/>
                </a:solidFill>
                <a:prstDash val="solid"/>
                <a:round/>
                <a:headEnd type="none" w="med" len="med"/>
                <a:tailEnd type="none" w="med" len="med"/>
              </a14:hiddenLine>
            </a:ext>
          </a:extLst>
        </p:spPr>
        <p:txBody>
          <a:bodyPr vert="horz" wrap="square" lIns="0" tIns="0" rIns="0" bIns="0" rtlCol="0">
            <a:spAutoFit/>
          </a:bodyPr>
          <a:lstStyle/>
          <a:p>
            <a:pPr algn="ctr">
              <a:spcBef>
                <a:spcPts val="200"/>
              </a:spcBef>
              <a:buSzPct val="100000"/>
            </a:pPr>
            <a:r>
              <a:rPr lang="en-US" sz="2800" b="1" dirty="0">
                <a:solidFill>
                  <a:srgbClr val="164484"/>
                </a:solidFill>
                <a:latin typeface="+mj-lt"/>
                <a:cs typeface="Arial" panose="020B0604020202020204" pitchFamily="34" charset="0"/>
              </a:rPr>
              <a:t>$2.75B</a:t>
            </a:r>
          </a:p>
        </p:txBody>
      </p:sp>
      <p:sp>
        <p:nvSpPr>
          <p:cNvPr id="30" name="Rectangle 29">
            <a:extLst>
              <a:ext uri="{FF2B5EF4-FFF2-40B4-BE49-F238E27FC236}">
                <a16:creationId xmlns:a16="http://schemas.microsoft.com/office/drawing/2014/main" id="{59ED3B92-5526-4800-8669-5E081AFBDCE6}"/>
              </a:ext>
            </a:extLst>
          </p:cNvPr>
          <p:cNvSpPr/>
          <p:nvPr/>
        </p:nvSpPr>
        <p:spPr>
          <a:xfrm>
            <a:off x="3241295" y="3194314"/>
            <a:ext cx="2798862" cy="2800767"/>
          </a:xfrm>
          <a:prstGeom prst="rect">
            <a:avLst/>
          </a:prstGeom>
        </p:spPr>
        <p:txBody>
          <a:bodyPr wrap="square">
            <a:spAutoFit/>
          </a:bodyPr>
          <a:lstStyle/>
          <a:p>
            <a:pPr algn="ctr"/>
            <a:r>
              <a:rPr lang="en-US" sz="1600" b="1" dirty="0">
                <a:solidFill>
                  <a:srgbClr val="164484"/>
                </a:solidFill>
                <a:latin typeface="+mj-lt"/>
                <a:cs typeface="Arial" panose="020B0604020202020204" pitchFamily="34" charset="0"/>
              </a:rPr>
              <a:t>Digital Equity Act</a:t>
            </a:r>
          </a:p>
          <a:p>
            <a:pPr algn="ctr"/>
            <a:endParaRPr lang="en-US" sz="1600" dirty="0">
              <a:solidFill>
                <a:schemeClr val="bg2">
                  <a:lumMod val="25000"/>
                </a:schemeClr>
              </a:solidFill>
              <a:latin typeface="+mj-lt"/>
              <a:ea typeface="Times New Roman" panose="02020603050405020304" pitchFamily="18" charset="0"/>
              <a:cs typeface="Arial" panose="020B0604020202020204" pitchFamily="34" charset="0"/>
            </a:endParaRPr>
          </a:p>
          <a:p>
            <a:pPr algn="ctr"/>
            <a:r>
              <a:rPr lang="en-US" sz="1600" dirty="0">
                <a:solidFill>
                  <a:schemeClr val="bg2">
                    <a:lumMod val="25000"/>
                  </a:schemeClr>
                </a:solidFill>
                <a:latin typeface="+mj-lt"/>
                <a:cs typeface="Arial" panose="020B0604020202020204" pitchFamily="34" charset="0"/>
              </a:rPr>
              <a:t>Three programs that provide funding to promote digital inclusion and advance equity for all. They aim to ensure that all communities can access and use affordable, reliable high-speed internet to meet their needs and improve their lives. </a:t>
            </a:r>
          </a:p>
        </p:txBody>
      </p:sp>
      <p:cxnSp>
        <p:nvCxnSpPr>
          <p:cNvPr id="31" name="Straight Connector 30">
            <a:extLst>
              <a:ext uri="{FF2B5EF4-FFF2-40B4-BE49-F238E27FC236}">
                <a16:creationId xmlns:a16="http://schemas.microsoft.com/office/drawing/2014/main" id="{5322F429-36F8-4FD2-B284-A30F72C7766F}"/>
              </a:ext>
            </a:extLst>
          </p:cNvPr>
          <p:cNvCxnSpPr/>
          <p:nvPr/>
        </p:nvCxnSpPr>
        <p:spPr>
          <a:xfrm>
            <a:off x="3297138" y="2543565"/>
            <a:ext cx="2687177"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D1BCA4C-3A37-4CD7-A882-1D25363F172D}"/>
              </a:ext>
            </a:extLst>
          </p:cNvPr>
          <p:cNvSpPr txBox="1"/>
          <p:nvPr/>
        </p:nvSpPr>
        <p:spPr>
          <a:xfrm>
            <a:off x="3297138" y="1586773"/>
            <a:ext cx="2687177" cy="92333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A3161"/>
                </a:solidFill>
                <a:prstDash val="solid"/>
                <a:round/>
                <a:headEnd type="none" w="med" len="med"/>
                <a:tailEnd type="none" w="med" len="med"/>
              </a14:hiddenLine>
            </a:ext>
          </a:extLst>
        </p:spPr>
        <p:txBody>
          <a:bodyPr vert="horz" wrap="square" lIns="0" tIns="0" rIns="0" bIns="0" rtlCol="0">
            <a:spAutoFit/>
          </a:bodyPr>
          <a:lstStyle/>
          <a:p>
            <a:pPr algn="ctr">
              <a:spcBef>
                <a:spcPts val="200"/>
              </a:spcBef>
              <a:buSzPct val="100000"/>
            </a:pPr>
            <a:r>
              <a:rPr lang="en-US" sz="3000" dirty="0">
                <a:solidFill>
                  <a:srgbClr val="164484"/>
                </a:solidFill>
                <a:latin typeface="+mj-lt"/>
                <a:cs typeface="Arial" panose="020B0604020202020204" pitchFamily="34" charset="0"/>
              </a:rPr>
              <a:t>DIGITAL </a:t>
            </a:r>
            <a:br>
              <a:rPr lang="en-US" sz="3000" dirty="0">
                <a:solidFill>
                  <a:srgbClr val="164484"/>
                </a:solidFill>
                <a:latin typeface="+mj-lt"/>
                <a:cs typeface="Arial" panose="020B0604020202020204" pitchFamily="34" charset="0"/>
              </a:rPr>
            </a:br>
            <a:r>
              <a:rPr lang="en-US" sz="3000" dirty="0">
                <a:solidFill>
                  <a:srgbClr val="164484"/>
                </a:solidFill>
                <a:latin typeface="+mj-lt"/>
                <a:cs typeface="Arial" panose="020B0604020202020204" pitchFamily="34" charset="0"/>
              </a:rPr>
              <a:t>EQUITY</a:t>
            </a:r>
          </a:p>
        </p:txBody>
      </p:sp>
      <p:sp>
        <p:nvSpPr>
          <p:cNvPr id="33" name="Rectangle 32">
            <a:extLst>
              <a:ext uri="{FF2B5EF4-FFF2-40B4-BE49-F238E27FC236}">
                <a16:creationId xmlns:a16="http://schemas.microsoft.com/office/drawing/2014/main" id="{33B7A2C0-CCA3-4B8B-83CE-A025FBD4F681}"/>
              </a:ext>
            </a:extLst>
          </p:cNvPr>
          <p:cNvSpPr/>
          <p:nvPr/>
        </p:nvSpPr>
        <p:spPr>
          <a:xfrm>
            <a:off x="6169908" y="3194314"/>
            <a:ext cx="2962080" cy="1815882"/>
          </a:xfrm>
          <a:prstGeom prst="rect">
            <a:avLst/>
          </a:prstGeom>
        </p:spPr>
        <p:txBody>
          <a:bodyPr wrap="square">
            <a:spAutoFit/>
          </a:bodyPr>
          <a:lstStyle/>
          <a:p>
            <a:pPr algn="ctr"/>
            <a:r>
              <a:rPr lang="en-US" sz="1600" b="1" dirty="0">
                <a:solidFill>
                  <a:srgbClr val="164484"/>
                </a:solidFill>
                <a:latin typeface="+mj-lt"/>
                <a:cs typeface="Arial" panose="020B0604020202020204" pitchFamily="34" charset="0"/>
              </a:rPr>
              <a:t>Tribal Connectivity Technical Amendments </a:t>
            </a:r>
          </a:p>
          <a:p>
            <a:pPr algn="ctr"/>
            <a:endParaRPr lang="en-US" sz="1600" dirty="0">
              <a:solidFill>
                <a:schemeClr val="bg2">
                  <a:lumMod val="25000"/>
                </a:schemeClr>
              </a:solidFill>
              <a:latin typeface="+mj-lt"/>
              <a:ea typeface="Times New Roman" panose="02020603050405020304" pitchFamily="18" charset="0"/>
              <a:cs typeface="Arial" panose="020B0604020202020204" pitchFamily="34" charset="0"/>
            </a:endParaRPr>
          </a:p>
          <a:p>
            <a:pPr algn="ctr"/>
            <a:r>
              <a:rPr lang="en-US" sz="1600" dirty="0">
                <a:solidFill>
                  <a:schemeClr val="bg2">
                    <a:lumMod val="25000"/>
                  </a:schemeClr>
                </a:solidFill>
                <a:latin typeface="+mj-lt"/>
                <a:ea typeface="Times New Roman" panose="02020603050405020304" pitchFamily="18" charset="0"/>
                <a:cs typeface="Arial" panose="020B0604020202020204" pitchFamily="34" charset="0"/>
              </a:rPr>
              <a:t>A program to help tribal communities expand high-speed internet access and adoption on tribal lands.</a:t>
            </a:r>
          </a:p>
        </p:txBody>
      </p:sp>
      <p:sp>
        <p:nvSpPr>
          <p:cNvPr id="34" name="TextBox 33">
            <a:extLst>
              <a:ext uri="{FF2B5EF4-FFF2-40B4-BE49-F238E27FC236}">
                <a16:creationId xmlns:a16="http://schemas.microsoft.com/office/drawing/2014/main" id="{5EED3EF4-8296-41F0-A134-5B275684BC9B}"/>
              </a:ext>
            </a:extLst>
          </p:cNvPr>
          <p:cNvSpPr txBox="1"/>
          <p:nvPr/>
        </p:nvSpPr>
        <p:spPr>
          <a:xfrm>
            <a:off x="6307359" y="2689901"/>
            <a:ext cx="2687177" cy="430888"/>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A3161"/>
                </a:solidFill>
                <a:prstDash val="solid"/>
                <a:round/>
                <a:headEnd type="none" w="med" len="med"/>
                <a:tailEnd type="none" w="med" len="med"/>
              </a14:hiddenLine>
            </a:ext>
          </a:extLst>
        </p:spPr>
        <p:txBody>
          <a:bodyPr vert="horz" wrap="square" lIns="0" tIns="0" rIns="0" bIns="0" rtlCol="0">
            <a:spAutoFit/>
          </a:bodyPr>
          <a:lstStyle/>
          <a:p>
            <a:pPr algn="ctr">
              <a:spcBef>
                <a:spcPts val="200"/>
              </a:spcBef>
              <a:buSzPct val="100000"/>
            </a:pPr>
            <a:r>
              <a:rPr lang="en-US" sz="2800" b="1" dirty="0">
                <a:solidFill>
                  <a:srgbClr val="164484"/>
                </a:solidFill>
                <a:latin typeface="+mj-lt"/>
                <a:cs typeface="Arial" panose="020B0604020202020204" pitchFamily="34" charset="0"/>
              </a:rPr>
              <a:t>$2.00B</a:t>
            </a:r>
          </a:p>
        </p:txBody>
      </p:sp>
      <p:cxnSp>
        <p:nvCxnSpPr>
          <p:cNvPr id="35" name="Straight Connector 34">
            <a:extLst>
              <a:ext uri="{FF2B5EF4-FFF2-40B4-BE49-F238E27FC236}">
                <a16:creationId xmlns:a16="http://schemas.microsoft.com/office/drawing/2014/main" id="{E0990546-CF33-40B2-A9F9-BF8ABFC780CA}"/>
              </a:ext>
            </a:extLst>
          </p:cNvPr>
          <p:cNvCxnSpPr/>
          <p:nvPr/>
        </p:nvCxnSpPr>
        <p:spPr>
          <a:xfrm>
            <a:off x="6307359" y="2543565"/>
            <a:ext cx="2687177"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EF3D872-8F02-43A8-B6F2-E0205A5561D8}"/>
              </a:ext>
            </a:extLst>
          </p:cNvPr>
          <p:cNvSpPr txBox="1"/>
          <p:nvPr/>
        </p:nvSpPr>
        <p:spPr>
          <a:xfrm>
            <a:off x="6307359" y="1817605"/>
            <a:ext cx="2687177" cy="461665"/>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A3161"/>
                </a:solidFill>
                <a:prstDash val="solid"/>
                <a:round/>
                <a:headEnd type="none" w="med" len="med"/>
                <a:tailEnd type="none" w="med" len="med"/>
              </a14:hiddenLine>
            </a:ext>
          </a:extLst>
        </p:spPr>
        <p:txBody>
          <a:bodyPr vert="horz" wrap="square" lIns="0" tIns="0" rIns="0" bIns="0" rtlCol="0">
            <a:spAutoFit/>
          </a:bodyPr>
          <a:lstStyle/>
          <a:p>
            <a:pPr algn="ctr">
              <a:spcBef>
                <a:spcPts val="200"/>
              </a:spcBef>
              <a:buSzPct val="100000"/>
            </a:pPr>
            <a:r>
              <a:rPr lang="en-US" sz="3000" dirty="0">
                <a:solidFill>
                  <a:srgbClr val="164484"/>
                </a:solidFill>
                <a:latin typeface="+mj-lt"/>
                <a:cs typeface="Arial" panose="020B0604020202020204" pitchFamily="34" charset="0"/>
              </a:rPr>
              <a:t>TRIBAL</a:t>
            </a:r>
          </a:p>
        </p:txBody>
      </p:sp>
      <p:cxnSp>
        <p:nvCxnSpPr>
          <p:cNvPr id="37" name="Straight Connector 36">
            <a:extLst>
              <a:ext uri="{FF2B5EF4-FFF2-40B4-BE49-F238E27FC236}">
                <a16:creationId xmlns:a16="http://schemas.microsoft.com/office/drawing/2014/main" id="{4A135966-EB3E-4342-930B-3195CBFF1BE9}"/>
              </a:ext>
            </a:extLst>
          </p:cNvPr>
          <p:cNvCxnSpPr/>
          <p:nvPr/>
        </p:nvCxnSpPr>
        <p:spPr>
          <a:xfrm>
            <a:off x="9317581" y="2543565"/>
            <a:ext cx="2687177"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79AD30B-DD90-4AD3-AC99-75A807AD976E}"/>
              </a:ext>
            </a:extLst>
          </p:cNvPr>
          <p:cNvSpPr txBox="1"/>
          <p:nvPr/>
        </p:nvSpPr>
        <p:spPr>
          <a:xfrm>
            <a:off x="9317581" y="2689901"/>
            <a:ext cx="2687177" cy="430887"/>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A3161"/>
                </a:solidFill>
                <a:prstDash val="solid"/>
                <a:round/>
                <a:headEnd type="none" w="med" len="med"/>
                <a:tailEnd type="none" w="med" len="med"/>
              </a14:hiddenLine>
            </a:ext>
          </a:extLst>
        </p:spPr>
        <p:txBody>
          <a:bodyPr vert="horz" wrap="square" lIns="0" tIns="0" rIns="0" bIns="0" rtlCol="0">
            <a:spAutoFit/>
          </a:bodyPr>
          <a:lstStyle/>
          <a:p>
            <a:pPr algn="ctr">
              <a:spcBef>
                <a:spcPts val="200"/>
              </a:spcBef>
              <a:buSzPct val="100000"/>
            </a:pPr>
            <a:r>
              <a:rPr lang="en-US" sz="2800" b="1" dirty="0">
                <a:solidFill>
                  <a:srgbClr val="164484"/>
                </a:solidFill>
                <a:latin typeface="+mj-lt"/>
                <a:cs typeface="Arial" panose="020B0604020202020204" pitchFamily="34" charset="0"/>
              </a:rPr>
              <a:t>$1.00B</a:t>
            </a:r>
          </a:p>
        </p:txBody>
      </p:sp>
      <p:sp>
        <p:nvSpPr>
          <p:cNvPr id="39" name="Rectangle 38">
            <a:extLst>
              <a:ext uri="{FF2B5EF4-FFF2-40B4-BE49-F238E27FC236}">
                <a16:creationId xmlns:a16="http://schemas.microsoft.com/office/drawing/2014/main" id="{F96E490D-FA0C-46BD-BBF3-ADD957393DDF}"/>
              </a:ext>
            </a:extLst>
          </p:cNvPr>
          <p:cNvSpPr/>
          <p:nvPr/>
        </p:nvSpPr>
        <p:spPr>
          <a:xfrm>
            <a:off x="9317581" y="3194314"/>
            <a:ext cx="2687177" cy="2062103"/>
          </a:xfrm>
          <a:prstGeom prst="rect">
            <a:avLst/>
          </a:prstGeom>
        </p:spPr>
        <p:txBody>
          <a:bodyPr wrap="square">
            <a:spAutoFit/>
          </a:bodyPr>
          <a:lstStyle/>
          <a:p>
            <a:pPr algn="ctr"/>
            <a:r>
              <a:rPr lang="en-US" sz="1600" b="1" dirty="0">
                <a:solidFill>
                  <a:srgbClr val="164484"/>
                </a:solidFill>
                <a:latin typeface="+mj-lt"/>
                <a:cs typeface="Arial" panose="020B0604020202020204" pitchFamily="34" charset="0"/>
              </a:rPr>
              <a:t>Enabling Middle Mile Broadband Infrastructure</a:t>
            </a:r>
          </a:p>
          <a:p>
            <a:pPr algn="ctr"/>
            <a:endParaRPr lang="en-US" sz="1600" dirty="0">
              <a:solidFill>
                <a:schemeClr val="bg2">
                  <a:lumMod val="25000"/>
                </a:schemeClr>
              </a:solidFill>
              <a:latin typeface="+mj-lt"/>
              <a:cs typeface="Arial" panose="020B0604020202020204" pitchFamily="34" charset="0"/>
            </a:endParaRPr>
          </a:p>
          <a:p>
            <a:pPr algn="ctr"/>
            <a:r>
              <a:rPr lang="en-US" sz="1600" dirty="0">
                <a:solidFill>
                  <a:schemeClr val="bg2">
                    <a:lumMod val="25000"/>
                  </a:schemeClr>
                </a:solidFill>
                <a:latin typeface="+mj-lt"/>
                <a:cs typeface="Arial" panose="020B0604020202020204" pitchFamily="34" charset="0"/>
              </a:rPr>
              <a:t>A program to expand middle mile infrastructure, to reduce the cost of connecting unserved and underserved areas.</a:t>
            </a:r>
          </a:p>
        </p:txBody>
      </p:sp>
      <p:sp>
        <p:nvSpPr>
          <p:cNvPr id="40" name="TextBox 39">
            <a:extLst>
              <a:ext uri="{FF2B5EF4-FFF2-40B4-BE49-F238E27FC236}">
                <a16:creationId xmlns:a16="http://schemas.microsoft.com/office/drawing/2014/main" id="{6DD74B93-97DB-4DF9-8BAC-239C9060E592}"/>
              </a:ext>
            </a:extLst>
          </p:cNvPr>
          <p:cNvSpPr txBox="1"/>
          <p:nvPr/>
        </p:nvSpPr>
        <p:spPr>
          <a:xfrm>
            <a:off x="9317581" y="1586773"/>
            <a:ext cx="2687177" cy="92333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A3161"/>
                </a:solidFill>
                <a:prstDash val="solid"/>
                <a:round/>
                <a:headEnd type="none" w="med" len="med"/>
                <a:tailEnd type="none" w="med" len="med"/>
              </a14:hiddenLine>
            </a:ext>
          </a:extLst>
        </p:spPr>
        <p:txBody>
          <a:bodyPr vert="horz" wrap="square" lIns="0" tIns="0" rIns="0" bIns="0" rtlCol="0">
            <a:spAutoFit/>
          </a:bodyPr>
          <a:lstStyle/>
          <a:p>
            <a:pPr algn="ctr">
              <a:spcBef>
                <a:spcPts val="200"/>
              </a:spcBef>
              <a:buSzPct val="100000"/>
            </a:pPr>
            <a:r>
              <a:rPr lang="en-US" sz="3000" dirty="0">
                <a:solidFill>
                  <a:srgbClr val="164484"/>
                </a:solidFill>
                <a:latin typeface="+mj-lt"/>
                <a:cs typeface="Arial" panose="020B0604020202020204" pitchFamily="34" charset="0"/>
              </a:rPr>
              <a:t>MIDDLE </a:t>
            </a:r>
            <a:br>
              <a:rPr lang="en-US" sz="3000" dirty="0">
                <a:solidFill>
                  <a:srgbClr val="164484"/>
                </a:solidFill>
                <a:latin typeface="+mj-lt"/>
                <a:cs typeface="Arial" panose="020B0604020202020204" pitchFamily="34" charset="0"/>
              </a:rPr>
            </a:br>
            <a:r>
              <a:rPr lang="en-US" sz="3000" dirty="0">
                <a:solidFill>
                  <a:srgbClr val="164484"/>
                </a:solidFill>
                <a:latin typeface="+mj-lt"/>
                <a:cs typeface="Arial" panose="020B0604020202020204" pitchFamily="34" charset="0"/>
              </a:rPr>
              <a:t>MILE</a:t>
            </a:r>
          </a:p>
        </p:txBody>
      </p:sp>
      <p:sp>
        <p:nvSpPr>
          <p:cNvPr id="41" name="ee4pFootnotes">
            <a:extLst>
              <a:ext uri="{FF2B5EF4-FFF2-40B4-BE49-F238E27FC236}">
                <a16:creationId xmlns:a16="http://schemas.microsoft.com/office/drawing/2014/main" id="{D9A33BC3-4E4B-45BB-A1BC-E657889E013E}"/>
              </a:ext>
            </a:extLst>
          </p:cNvPr>
          <p:cNvSpPr>
            <a:spLocks noChangeArrowheads="1"/>
          </p:cNvSpPr>
          <p:nvPr/>
        </p:nvSpPr>
        <p:spPr bwMode="auto">
          <a:xfrm>
            <a:off x="178904"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solidFill>
                <a:latin typeface="+mj-lt"/>
                <a:cs typeface="Arial" pitchFamily="34" charset="0"/>
              </a:rPr>
              <a:t>1. National Telecommunications and Information Administration (NTIA)</a:t>
            </a:r>
          </a:p>
          <a:p>
            <a:pPr>
              <a:lnSpc>
                <a:spcPct val="90000"/>
              </a:lnSpc>
            </a:pPr>
            <a:r>
              <a:rPr lang="en-US" sz="1000" dirty="0">
                <a:solidFill>
                  <a:srgbClr val="7F7F7F"/>
                </a:solidFill>
                <a:latin typeface="+mj-lt"/>
                <a:cs typeface="Arial" pitchFamily="34" charset="0"/>
              </a:rPr>
              <a:t>Note: Funding amounts inclusive of all administrative set-asides</a:t>
            </a:r>
          </a:p>
        </p:txBody>
      </p:sp>
      <p:sp>
        <p:nvSpPr>
          <p:cNvPr id="43" name="Rectangle 42">
            <a:extLst>
              <a:ext uri="{FF2B5EF4-FFF2-40B4-BE49-F238E27FC236}">
                <a16:creationId xmlns:a16="http://schemas.microsoft.com/office/drawing/2014/main" id="{7AA9A3F1-EFB5-47ED-A8AA-A30960575387}"/>
              </a:ext>
            </a:extLst>
          </p:cNvPr>
          <p:cNvSpPr/>
          <p:nvPr/>
        </p:nvSpPr>
        <p:spPr>
          <a:xfrm>
            <a:off x="184141" y="1394505"/>
            <a:ext cx="2892730" cy="4672920"/>
          </a:xfrm>
          <a:prstGeom prst="rect">
            <a:avLst/>
          </a:prstGeom>
          <a:noFill/>
          <a:ln w="9525" cap="rnd" cmpd="sng" algn="ctr">
            <a:solidFill>
              <a:srgbClr val="164484"/>
            </a:solidFill>
            <a:prstDash val="dash"/>
            <a:round/>
            <a:headEnd type="none" w="med" len="med"/>
            <a:tailEnd type="none" w="med" len="med"/>
          </a:ln>
          <a:effectLst/>
          <a:extLst>
            <a:ext uri="{909E8E84-426E-40DD-AFC4-6F175D3DCCD1}">
              <a14:hiddenFill xmlns:a14="http://schemas.microsoft.com/office/drawing/2010/main">
                <a:solidFill>
                  <a:srgbClr val="FFFFFF">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600" i="1" dirty="0">
                <a:solidFill>
                  <a:srgbClr val="164484"/>
                </a:solidFill>
                <a:latin typeface="+mj-lt"/>
                <a:cs typeface="Arial" panose="020B0604020202020204" pitchFamily="34" charset="0"/>
              </a:rPr>
              <a:t>Today's focus</a:t>
            </a:r>
          </a:p>
        </p:txBody>
      </p:sp>
      <p:sp>
        <p:nvSpPr>
          <p:cNvPr id="22" name="Rectangle 21">
            <a:extLst>
              <a:ext uri="{FF2B5EF4-FFF2-40B4-BE49-F238E27FC236}">
                <a16:creationId xmlns:a16="http://schemas.microsoft.com/office/drawing/2014/main" id="{3F78E7E5-D44E-431C-AA77-7068B8177F92}"/>
              </a:ext>
            </a:extLst>
          </p:cNvPr>
          <p:cNvSpPr/>
          <p:nvPr/>
        </p:nvSpPr>
        <p:spPr>
          <a:xfrm>
            <a:off x="3161382" y="1394505"/>
            <a:ext cx="8937100" cy="4672920"/>
          </a:xfrm>
          <a:prstGeom prst="rect">
            <a:avLst/>
          </a:prstGeom>
          <a:solidFill>
            <a:srgbClr val="FFFFFF">
              <a:alpha val="50196"/>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FFFFFF"/>
              </a:solidFill>
              <a:latin typeface="+mj-lt"/>
              <a:cs typeface="Arial" panose="020B0604020202020204" pitchFamily="34" charset="0"/>
            </a:endParaRPr>
          </a:p>
        </p:txBody>
      </p:sp>
      <p:pic>
        <p:nvPicPr>
          <p:cNvPr id="23" name="Picture 22" descr="A blue sign with white text&#10;&#10;Description automatically generated with low confidence">
            <a:extLst>
              <a:ext uri="{FF2B5EF4-FFF2-40B4-BE49-F238E27FC236}">
                <a16:creationId xmlns:a16="http://schemas.microsoft.com/office/drawing/2014/main" id="{59EDFD70-50C3-4DB4-8BBF-26717AEFC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231204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387882"/>
            <a:ext cx="9976848" cy="566735"/>
          </a:xfrm>
          <a:prstGeom prst="rect">
            <a:avLst/>
          </a:prstGeom>
        </p:spPr>
        <p:txBody>
          <a:bodyPr vert="horz">
            <a:noAutofit/>
          </a:bodyPr>
          <a:lstStyle/>
          <a:p>
            <a:pPr>
              <a:buSzPts val="3000"/>
            </a:pPr>
            <a:r>
              <a:rPr lang="en-US" sz="2700" b="1" cap="none" dirty="0">
                <a:solidFill>
                  <a:srgbClr val="164484"/>
                </a:solidFill>
              </a:rPr>
              <a:t>Implementation and monitoring |</a:t>
            </a:r>
            <a:r>
              <a:rPr lang="en-US" sz="2700" cap="none" dirty="0">
                <a:solidFill>
                  <a:srgbClr val="164484"/>
                </a:solidFill>
              </a:rPr>
              <a:t> Both Eligible Entities and subgrantees must comply with reporting requirements</a:t>
            </a:r>
          </a:p>
        </p:txBody>
      </p:sp>
      <p:sp>
        <p:nvSpPr>
          <p:cNvPr id="46" name="Oval 50">
            <a:extLst>
              <a:ext uri="{FF2B5EF4-FFF2-40B4-BE49-F238E27FC236}">
                <a16:creationId xmlns:a16="http://schemas.microsoft.com/office/drawing/2014/main" id="{D323A3E9-EA04-4F9E-820B-672C2E9877AA}"/>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5</a:t>
            </a:r>
          </a:p>
        </p:txBody>
      </p:sp>
      <p:sp>
        <p:nvSpPr>
          <p:cNvPr id="48" name="ee4pContent1">
            <a:extLst>
              <a:ext uri="{FF2B5EF4-FFF2-40B4-BE49-F238E27FC236}">
                <a16:creationId xmlns:a16="http://schemas.microsoft.com/office/drawing/2014/main" id="{3612F64F-A051-49C6-A52C-C39ED23E1EAB}"/>
              </a:ext>
            </a:extLst>
          </p:cNvPr>
          <p:cNvSpPr txBox="1"/>
          <p:nvPr/>
        </p:nvSpPr>
        <p:spPr>
          <a:xfrm>
            <a:off x="400051" y="1695200"/>
            <a:ext cx="5359690"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spcAft>
                <a:spcPts val="200"/>
              </a:spcAft>
              <a:buFont typeface="Trebuchet MS" panose="020B0603020202020204" pitchFamily="34" charset="0"/>
              <a:buChar char="​"/>
            </a:pPr>
            <a:r>
              <a:rPr lang="en-US" sz="1400" dirty="0">
                <a:solidFill>
                  <a:srgbClr val="164484"/>
                </a:solidFill>
              </a:rPr>
              <a:t>Initial report (within 90 days after receiving any grant funds): </a:t>
            </a:r>
          </a:p>
          <a:p>
            <a:pPr marL="226800" lvl="1" indent="-151200">
              <a:spcAft>
                <a:spcPts val="200"/>
              </a:spcAft>
            </a:pPr>
            <a:r>
              <a:rPr lang="en-US" sz="1400" dirty="0"/>
              <a:t>Planned and actual use of funds</a:t>
            </a:r>
          </a:p>
          <a:p>
            <a:pPr marL="226800" lvl="1" indent="-151200">
              <a:spcAft>
                <a:spcPts val="200"/>
              </a:spcAft>
            </a:pPr>
            <a:r>
              <a:rPr lang="en-US" sz="1400" dirty="0"/>
              <a:t>Planned and actual subgrant process</a:t>
            </a:r>
          </a:p>
          <a:p>
            <a:pPr marL="226800" lvl="1" indent="-151200">
              <a:spcAft>
                <a:spcPts val="200"/>
              </a:spcAft>
            </a:pPr>
            <a:r>
              <a:rPr lang="en-US" sz="1400" dirty="0"/>
              <a:t>Mechanisms to ensure subgrantees comply with eligible uses</a:t>
            </a:r>
          </a:p>
          <a:p>
            <a:pPr>
              <a:spcAft>
                <a:spcPts val="200"/>
              </a:spcAft>
            </a:pPr>
            <a:endParaRPr lang="en-US" sz="1400" dirty="0"/>
          </a:p>
          <a:p>
            <a:pPr>
              <a:spcAft>
                <a:spcPts val="200"/>
              </a:spcAft>
            </a:pPr>
            <a:r>
              <a:rPr lang="en-US" sz="1400" dirty="0">
                <a:solidFill>
                  <a:srgbClr val="164484"/>
                </a:solidFill>
              </a:rPr>
              <a:t>Semiannual report (no later than 1 year after receiving grant funds, then semi-annually):</a:t>
            </a:r>
          </a:p>
          <a:p>
            <a:pPr marL="226800" lvl="1" indent="-151200">
              <a:spcAft>
                <a:spcPts val="200"/>
              </a:spcAft>
            </a:pPr>
            <a:r>
              <a:rPr lang="en-US" sz="1400" dirty="0"/>
              <a:t>Use of grant funds</a:t>
            </a:r>
          </a:p>
          <a:p>
            <a:pPr marL="226800" lvl="1" indent="-151200">
              <a:spcAft>
                <a:spcPts val="200"/>
              </a:spcAft>
            </a:pPr>
            <a:r>
              <a:rPr lang="en-US" sz="1400" dirty="0"/>
              <a:t>Service provided with the grant funds and the status of projects</a:t>
            </a:r>
          </a:p>
          <a:p>
            <a:pPr marL="226800" lvl="1" indent="-151200">
              <a:spcAft>
                <a:spcPts val="200"/>
              </a:spcAft>
            </a:pPr>
            <a:r>
              <a:rPr lang="en-US" sz="1400" dirty="0"/>
              <a:t>Locations at which broadband service was made available or will be made available or utilized, and the comparative demographics of those served</a:t>
            </a:r>
          </a:p>
          <a:p>
            <a:pPr marL="226800" lvl="1" indent="-151200">
              <a:spcAft>
                <a:spcPts val="200"/>
              </a:spcAft>
            </a:pPr>
            <a:r>
              <a:rPr lang="en-US" sz="1400" dirty="0"/>
              <a:t>Certification of compliance with additional reporting requirements</a:t>
            </a:r>
          </a:p>
          <a:p>
            <a:pPr>
              <a:spcAft>
                <a:spcPts val="200"/>
              </a:spcAft>
              <a:buNone/>
            </a:pPr>
            <a:endParaRPr lang="en-US" sz="1400" dirty="0"/>
          </a:p>
          <a:p>
            <a:pPr>
              <a:spcAft>
                <a:spcPts val="200"/>
              </a:spcAft>
            </a:pPr>
            <a:r>
              <a:rPr lang="en-US" sz="1400" dirty="0">
                <a:solidFill>
                  <a:srgbClr val="164484"/>
                </a:solidFill>
              </a:rPr>
              <a:t>Final report (no later than 1 year after all grant funds expended):</a:t>
            </a:r>
          </a:p>
          <a:p>
            <a:pPr marL="226800" lvl="1" indent="-151200">
              <a:spcAft>
                <a:spcPts val="200"/>
              </a:spcAft>
            </a:pPr>
            <a:r>
              <a:rPr lang="en-US" sz="1400" dirty="0"/>
              <a:t>Service provided with the grant funds and the status of projects</a:t>
            </a:r>
          </a:p>
          <a:p>
            <a:pPr marL="226800" lvl="1" indent="-151200">
              <a:spcAft>
                <a:spcPts val="200"/>
              </a:spcAft>
            </a:pPr>
            <a:r>
              <a:rPr lang="en-US" sz="1400" dirty="0"/>
              <a:t>Locations at which broadband service was made or will be made, locations at which broadband service was utilized, and the comparative demographics of those served</a:t>
            </a:r>
          </a:p>
          <a:p>
            <a:pPr marL="226800" lvl="1" indent="-151200">
              <a:spcAft>
                <a:spcPts val="200"/>
              </a:spcAft>
            </a:pPr>
            <a:r>
              <a:rPr lang="en-US" sz="1400" dirty="0"/>
              <a:t>Each report from subgrantees</a:t>
            </a:r>
          </a:p>
          <a:p>
            <a:pPr marL="226800" lvl="1" indent="-151200">
              <a:spcAft>
                <a:spcPts val="200"/>
              </a:spcAft>
            </a:pPr>
            <a:r>
              <a:rPr lang="en-US" sz="1400" dirty="0"/>
              <a:t>Certification of compliance with additional reporting requirements</a:t>
            </a:r>
          </a:p>
        </p:txBody>
      </p:sp>
      <p:sp>
        <p:nvSpPr>
          <p:cNvPr id="49" name="ee4pContent2">
            <a:extLst>
              <a:ext uri="{FF2B5EF4-FFF2-40B4-BE49-F238E27FC236}">
                <a16:creationId xmlns:a16="http://schemas.microsoft.com/office/drawing/2014/main" id="{5ADD811C-3559-4E9F-AB28-7C843B8DC01A}"/>
              </a:ext>
            </a:extLst>
          </p:cNvPr>
          <p:cNvSpPr txBox="1"/>
          <p:nvPr/>
        </p:nvSpPr>
        <p:spPr>
          <a:xfrm>
            <a:off x="6587261" y="1695200"/>
            <a:ext cx="5205160"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spcAft>
                <a:spcPts val="200"/>
              </a:spcAft>
              <a:buFont typeface="Trebuchet MS" panose="020B0603020202020204" pitchFamily="34" charset="0"/>
              <a:buChar char="​"/>
            </a:pPr>
            <a:r>
              <a:rPr lang="en-US" sz="1400" dirty="0">
                <a:solidFill>
                  <a:srgbClr val="164484"/>
                </a:solidFill>
              </a:rPr>
              <a:t>Semiannual reports describe type of project and/or other eligible activities and duration of the subgrant, including at a minimum: </a:t>
            </a:r>
          </a:p>
          <a:p>
            <a:pPr marL="226800" lvl="1" indent="-151200">
              <a:spcAft>
                <a:spcPts val="200"/>
              </a:spcAft>
            </a:pPr>
            <a:r>
              <a:rPr lang="en-US" sz="1400" dirty="0"/>
              <a:t>List of addresses that will be served and each project status</a:t>
            </a:r>
          </a:p>
          <a:p>
            <a:pPr marL="226800" lvl="1" indent="-151200">
              <a:spcAft>
                <a:spcPts val="200"/>
              </a:spcAft>
            </a:pPr>
            <a:r>
              <a:rPr lang="en-US" sz="1400" dirty="0"/>
              <a:t>New locations served within each project area at the relevant reporting intervals, and service taken (if applicable)</a:t>
            </a:r>
          </a:p>
          <a:p>
            <a:pPr marL="226800" lvl="1" indent="-151200">
              <a:spcAft>
                <a:spcPts val="200"/>
              </a:spcAft>
            </a:pPr>
            <a:r>
              <a:rPr lang="en-US" sz="1400" dirty="0"/>
              <a:t>Whether each address or location is residential, commercial, or a community anchor institution</a:t>
            </a:r>
          </a:p>
          <a:p>
            <a:pPr marL="226800" lvl="1" indent="-151200">
              <a:spcAft>
                <a:spcPts val="200"/>
              </a:spcAft>
            </a:pPr>
            <a:r>
              <a:rPr lang="en-US" sz="1400" dirty="0"/>
              <a:t>Types of facilities that have been constructed and installed; </a:t>
            </a:r>
          </a:p>
          <a:p>
            <a:pPr marL="226800" lvl="1" indent="-151200">
              <a:spcAft>
                <a:spcPts val="200"/>
              </a:spcAft>
            </a:pPr>
            <a:r>
              <a:rPr lang="en-US" sz="1400" dirty="0"/>
              <a:t>Peak and off-peak actual speeds of services</a:t>
            </a:r>
          </a:p>
          <a:p>
            <a:pPr marL="226800" lvl="1" indent="-151200">
              <a:spcAft>
                <a:spcPts val="200"/>
              </a:spcAft>
            </a:pPr>
            <a:r>
              <a:rPr lang="en-US" sz="1400" dirty="0"/>
              <a:t>Maximum advertised speed of services</a:t>
            </a:r>
          </a:p>
          <a:p>
            <a:pPr marL="226800" lvl="1" indent="-151200">
              <a:spcAft>
                <a:spcPts val="200"/>
              </a:spcAft>
            </a:pPr>
            <a:r>
              <a:rPr lang="en-US" sz="1400" dirty="0"/>
              <a:t>Non-promotional prices, including fees for different tiers </a:t>
            </a:r>
          </a:p>
          <a:p>
            <a:pPr marL="226800" lvl="1" indent="-151200">
              <a:spcAft>
                <a:spcPts val="200"/>
              </a:spcAft>
            </a:pPr>
            <a:r>
              <a:rPr lang="en-US" sz="1400" dirty="0"/>
              <a:t>All interconnection agreements requested and current status</a:t>
            </a:r>
          </a:p>
          <a:p>
            <a:pPr marL="226800" lvl="1" indent="-151200">
              <a:spcAft>
                <a:spcPts val="200"/>
              </a:spcAft>
            </a:pPr>
            <a:r>
              <a:rPr lang="en-US" sz="1400" dirty="0"/>
              <a:t>Number and award amount of contracts and subcontracts awarded that are minority or women owned business entities</a:t>
            </a:r>
          </a:p>
          <a:p>
            <a:pPr marL="226800" lvl="1" indent="-151200">
              <a:spcAft>
                <a:spcPts val="200"/>
              </a:spcAft>
            </a:pPr>
            <a:r>
              <a:rPr lang="en-US" sz="1400" dirty="0"/>
              <a:t>Include any other data needed to comply with data and mapping standards for broadband infrastructure projects</a:t>
            </a:r>
          </a:p>
          <a:p>
            <a:pPr marL="226800" lvl="1" indent="-151200">
              <a:spcAft>
                <a:spcPts val="200"/>
              </a:spcAft>
            </a:pPr>
            <a:r>
              <a:rPr lang="en-US" sz="1400" dirty="0"/>
              <a:t>Federal Financial Report (SF-425)</a:t>
            </a:r>
          </a:p>
          <a:p>
            <a:pPr marL="226800" lvl="1" indent="-151200">
              <a:spcAft>
                <a:spcPts val="200"/>
              </a:spcAft>
            </a:pPr>
            <a:r>
              <a:rPr lang="en-US" sz="1400" dirty="0"/>
              <a:t>Additional reporting for projects &gt;$5M</a:t>
            </a:r>
          </a:p>
          <a:p>
            <a:pPr marL="226800" lvl="1" indent="-151200">
              <a:spcAft>
                <a:spcPts val="200"/>
              </a:spcAft>
            </a:pPr>
            <a:r>
              <a:rPr lang="en-US" sz="1400" dirty="0"/>
              <a:t>Comply with Eligible Entity's other reasonable requirements</a:t>
            </a:r>
          </a:p>
        </p:txBody>
      </p:sp>
      <p:sp>
        <p:nvSpPr>
          <p:cNvPr id="50" name="ee4pHeader1">
            <a:extLst>
              <a:ext uri="{FF2B5EF4-FFF2-40B4-BE49-F238E27FC236}">
                <a16:creationId xmlns:a16="http://schemas.microsoft.com/office/drawing/2014/main" id="{37EEFDE4-7A66-4DE0-B064-9D7C8CC45DC5}"/>
              </a:ext>
            </a:extLst>
          </p:cNvPr>
          <p:cNvSpPr txBox="1"/>
          <p:nvPr/>
        </p:nvSpPr>
        <p:spPr>
          <a:xfrm>
            <a:off x="400051" y="1229408"/>
            <a:ext cx="5205160" cy="343392"/>
          </a:xfrm>
          <a:prstGeom prst="rect">
            <a:avLst/>
          </a:prstGeom>
          <a:noFill/>
          <a:ln cap="rnd">
            <a:noFill/>
          </a:ln>
        </p:spPr>
        <p:txBody>
          <a:bodyPr vert="horz" wrap="square" lIns="0" tIns="0" rIns="0" bIns="0" rtlCol="0" anchor="b" anchorCtr="0">
            <a:noAutofit/>
          </a:bodyPr>
          <a:lstStyle/>
          <a:p>
            <a:pPr marL="0" lvl="3"/>
            <a:r>
              <a:rPr lang="en-US" b="1" dirty="0">
                <a:solidFill>
                  <a:srgbClr val="164484"/>
                </a:solidFill>
                <a:latin typeface="Arial" panose="020B0604020202020204" pitchFamily="34" charset="0"/>
              </a:rPr>
              <a:t>Reporting requirements for eligible entities</a:t>
            </a:r>
          </a:p>
        </p:txBody>
      </p:sp>
      <p:sp>
        <p:nvSpPr>
          <p:cNvPr id="51" name="ee4pHeader2">
            <a:extLst>
              <a:ext uri="{FF2B5EF4-FFF2-40B4-BE49-F238E27FC236}">
                <a16:creationId xmlns:a16="http://schemas.microsoft.com/office/drawing/2014/main" id="{332589A0-8621-4498-85E4-5F22B95626FB}"/>
              </a:ext>
            </a:extLst>
          </p:cNvPr>
          <p:cNvSpPr txBox="1"/>
          <p:nvPr/>
        </p:nvSpPr>
        <p:spPr>
          <a:xfrm>
            <a:off x="6587261" y="1229408"/>
            <a:ext cx="5205160" cy="343392"/>
          </a:xfrm>
          <a:prstGeom prst="rect">
            <a:avLst/>
          </a:prstGeom>
          <a:noFill/>
          <a:ln cap="rnd">
            <a:noFill/>
          </a:ln>
        </p:spPr>
        <p:txBody>
          <a:bodyPr vert="horz" wrap="square" lIns="0" tIns="0" rIns="0" bIns="0" rtlCol="0" anchor="b" anchorCtr="0">
            <a:noAutofit/>
          </a:bodyPr>
          <a:lstStyle/>
          <a:p>
            <a:pPr marL="0" lvl="3"/>
            <a:r>
              <a:rPr lang="en-US" b="1" dirty="0">
                <a:solidFill>
                  <a:srgbClr val="164484"/>
                </a:solidFill>
                <a:latin typeface="Arial" panose="020B0604020202020204" pitchFamily="34" charset="0"/>
              </a:rPr>
              <a:t>Reporting requirements for subgrantees</a:t>
            </a:r>
          </a:p>
        </p:txBody>
      </p:sp>
      <p:pic>
        <p:nvPicPr>
          <p:cNvPr id="9" name="Picture 8" descr="A blue sign with white text&#10;&#10;Description automatically generated with low confidence">
            <a:extLst>
              <a:ext uri="{FF2B5EF4-FFF2-40B4-BE49-F238E27FC236}">
                <a16:creationId xmlns:a16="http://schemas.microsoft.com/office/drawing/2014/main" id="{DB2213F1-742C-4492-9B26-0FD174184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35512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B49-B945-4B35-89F6-F1D737BC98DB}"/>
              </a:ext>
            </a:extLst>
          </p:cNvPr>
          <p:cNvSpPr>
            <a:spLocks noGrp="1"/>
          </p:cNvSpPr>
          <p:nvPr>
            <p:ph type="title"/>
          </p:nvPr>
        </p:nvSpPr>
        <p:spPr/>
        <p:txBody>
          <a:bodyPr vert="horz"/>
          <a:lstStyle/>
          <a:p>
            <a:r>
              <a:rPr lang="en-US" dirty="0"/>
              <a:t>Eligible Entity and subgrantee obligations</a:t>
            </a:r>
          </a:p>
        </p:txBody>
      </p:sp>
      <p:pic>
        <p:nvPicPr>
          <p:cNvPr id="4" name="Picture 3" descr="A blue sign with white text&#10;&#10;Description automatically generated with low confidence">
            <a:extLst>
              <a:ext uri="{FF2B5EF4-FFF2-40B4-BE49-F238E27FC236}">
                <a16:creationId xmlns:a16="http://schemas.microsoft.com/office/drawing/2014/main" id="{75F42CBD-ED04-44B9-96D0-A6ED8D393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733065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DAE46-7320-4D5C-B167-446F52CE773D}"/>
              </a:ext>
            </a:extLst>
          </p:cNvPr>
          <p:cNvSpPr>
            <a:spLocks noGrp="1"/>
          </p:cNvSpPr>
          <p:nvPr>
            <p:ph type="title"/>
          </p:nvPr>
        </p:nvSpPr>
        <p:spPr>
          <a:xfrm>
            <a:off x="400051" y="387882"/>
            <a:ext cx="9976848" cy="566735"/>
          </a:xfrm>
          <a:prstGeom prst="rect">
            <a:avLst/>
          </a:prstGeom>
        </p:spPr>
        <p:txBody>
          <a:bodyPr vert="horz">
            <a:noAutofit/>
          </a:bodyPr>
          <a:lstStyle/>
          <a:p>
            <a:r>
              <a:rPr lang="en-US" sz="2700" b="1" cap="none" dirty="0">
                <a:solidFill>
                  <a:srgbClr val="164484"/>
                </a:solidFill>
              </a:rPr>
              <a:t>Eligible Entity obligations | </a:t>
            </a:r>
            <a:r>
              <a:rPr lang="en-US" sz="2700" cap="none" dirty="0">
                <a:solidFill>
                  <a:srgbClr val="164484"/>
                </a:solidFill>
              </a:rPr>
              <a:t>Eligible Entities must meet eight programmatic requirements</a:t>
            </a:r>
          </a:p>
        </p:txBody>
      </p:sp>
      <p:sp>
        <p:nvSpPr>
          <p:cNvPr id="63" name="ee4pContent1">
            <a:extLst>
              <a:ext uri="{FF2B5EF4-FFF2-40B4-BE49-F238E27FC236}">
                <a16:creationId xmlns:a16="http://schemas.microsoft.com/office/drawing/2014/main" id="{0B0AA705-0B36-4B64-8FFB-67B2EF8A0EC4}"/>
              </a:ext>
            </a:extLst>
          </p:cNvPr>
          <p:cNvSpPr txBox="1"/>
          <p:nvPr/>
        </p:nvSpPr>
        <p:spPr>
          <a:xfrm>
            <a:off x="1566635" y="4117774"/>
            <a:ext cx="432933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r>
              <a:rPr lang="en-US" sz="1600" b="1" dirty="0">
                <a:solidFill>
                  <a:srgbClr val="164484"/>
                </a:solidFill>
                <a:latin typeface="+mj-lt"/>
              </a:rPr>
              <a:t>Local coordination</a:t>
            </a:r>
          </a:p>
          <a:p>
            <a:r>
              <a:rPr lang="en-US" sz="1400" dirty="0">
                <a:solidFill>
                  <a:srgbClr val="000000"/>
                </a:solidFill>
                <a:latin typeface="+mj-lt"/>
              </a:rPr>
              <a:t>Must coordinate with political subdivisions and local, Tribal, and community-based orgs</a:t>
            </a:r>
          </a:p>
        </p:txBody>
      </p:sp>
      <p:sp>
        <p:nvSpPr>
          <p:cNvPr id="65" name="Oval 64">
            <a:extLst>
              <a:ext uri="{FF2B5EF4-FFF2-40B4-BE49-F238E27FC236}">
                <a16:creationId xmlns:a16="http://schemas.microsoft.com/office/drawing/2014/main" id="{8508090D-0F5C-4A74-808D-37F9CA745E1B}"/>
              </a:ext>
            </a:extLst>
          </p:cNvPr>
          <p:cNvSpPr/>
          <p:nvPr/>
        </p:nvSpPr>
        <p:spPr>
          <a:xfrm>
            <a:off x="505926" y="3996997"/>
            <a:ext cx="769501" cy="769501"/>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latin typeface="+mj-lt"/>
            </a:endParaRPr>
          </a:p>
        </p:txBody>
      </p:sp>
      <p:sp>
        <p:nvSpPr>
          <p:cNvPr id="66" name="Arc 65">
            <a:extLst>
              <a:ext uri="{FF2B5EF4-FFF2-40B4-BE49-F238E27FC236}">
                <a16:creationId xmlns:a16="http://schemas.microsoft.com/office/drawing/2014/main" id="{B5DBE119-96A9-4AD5-9A8D-F3B4120EB068}"/>
              </a:ext>
            </a:extLst>
          </p:cNvPr>
          <p:cNvSpPr/>
          <p:nvPr/>
        </p:nvSpPr>
        <p:spPr>
          <a:xfrm rot="16200000">
            <a:off x="400051" y="3889558"/>
            <a:ext cx="981252" cy="981252"/>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algn="ctr"/>
            <a:endParaRPr lang="en-US">
              <a:latin typeface="+mj-lt"/>
            </a:endParaRPr>
          </a:p>
        </p:txBody>
      </p:sp>
      <p:cxnSp>
        <p:nvCxnSpPr>
          <p:cNvPr id="67" name="Straight Connector 66">
            <a:extLst>
              <a:ext uri="{FF2B5EF4-FFF2-40B4-BE49-F238E27FC236}">
                <a16:creationId xmlns:a16="http://schemas.microsoft.com/office/drawing/2014/main" id="{B71AEE5C-163D-4C11-A940-7CEBC8487463}"/>
              </a:ext>
            </a:extLst>
          </p:cNvPr>
          <p:cNvCxnSpPr>
            <a:cxnSpLocks/>
          </p:cNvCxnSpPr>
          <p:nvPr/>
        </p:nvCxnSpPr>
        <p:spPr>
          <a:xfrm flipV="1">
            <a:off x="1381304" y="4380014"/>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87" name="ee4pContent1">
            <a:extLst>
              <a:ext uri="{FF2B5EF4-FFF2-40B4-BE49-F238E27FC236}">
                <a16:creationId xmlns:a16="http://schemas.microsoft.com/office/drawing/2014/main" id="{89A3D815-43B0-4558-8244-F0DCCB3B6CEA}"/>
              </a:ext>
            </a:extLst>
          </p:cNvPr>
          <p:cNvSpPr txBox="1"/>
          <p:nvPr/>
        </p:nvSpPr>
        <p:spPr>
          <a:xfrm>
            <a:off x="7645218" y="4117774"/>
            <a:ext cx="432933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r>
              <a:rPr lang="en-US" sz="1600" b="1" dirty="0">
                <a:solidFill>
                  <a:srgbClr val="164484"/>
                </a:solidFill>
                <a:latin typeface="+mj-lt"/>
              </a:rPr>
              <a:t>Civil rights and nondiscrimination laws </a:t>
            </a:r>
          </a:p>
          <a:p>
            <a:r>
              <a:rPr lang="en-US" sz="1400" dirty="0">
                <a:solidFill>
                  <a:srgbClr val="000000"/>
                </a:solidFill>
                <a:latin typeface="+mj-lt"/>
              </a:rPr>
              <a:t>Must require subgrantees to agree to abide by the non-discrimination requirements </a:t>
            </a:r>
          </a:p>
        </p:txBody>
      </p:sp>
      <p:sp>
        <p:nvSpPr>
          <p:cNvPr id="88" name="Oval 87">
            <a:extLst>
              <a:ext uri="{FF2B5EF4-FFF2-40B4-BE49-F238E27FC236}">
                <a16:creationId xmlns:a16="http://schemas.microsoft.com/office/drawing/2014/main" id="{22D13AA9-D50B-45AC-8AA9-12505193FB24}"/>
              </a:ext>
            </a:extLst>
          </p:cNvPr>
          <p:cNvSpPr/>
          <p:nvPr/>
        </p:nvSpPr>
        <p:spPr>
          <a:xfrm>
            <a:off x="6584509" y="3996997"/>
            <a:ext cx="769501" cy="769501"/>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latin typeface="+mj-lt"/>
            </a:endParaRPr>
          </a:p>
        </p:txBody>
      </p:sp>
      <p:sp>
        <p:nvSpPr>
          <p:cNvPr id="89" name="Arc 88">
            <a:extLst>
              <a:ext uri="{FF2B5EF4-FFF2-40B4-BE49-F238E27FC236}">
                <a16:creationId xmlns:a16="http://schemas.microsoft.com/office/drawing/2014/main" id="{35022281-C541-4F66-9529-96770DEDDFD8}"/>
              </a:ext>
            </a:extLst>
          </p:cNvPr>
          <p:cNvSpPr/>
          <p:nvPr/>
        </p:nvSpPr>
        <p:spPr>
          <a:xfrm rot="16200000">
            <a:off x="6478634" y="3889558"/>
            <a:ext cx="981252" cy="981252"/>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algn="ctr"/>
            <a:endParaRPr lang="en-US">
              <a:latin typeface="+mj-lt"/>
            </a:endParaRPr>
          </a:p>
        </p:txBody>
      </p:sp>
      <p:cxnSp>
        <p:nvCxnSpPr>
          <p:cNvPr id="90" name="Straight Connector 89">
            <a:extLst>
              <a:ext uri="{FF2B5EF4-FFF2-40B4-BE49-F238E27FC236}">
                <a16:creationId xmlns:a16="http://schemas.microsoft.com/office/drawing/2014/main" id="{F1566702-2182-4FF7-AEF5-7DFD60CCBA2D}"/>
              </a:ext>
            </a:extLst>
          </p:cNvPr>
          <p:cNvCxnSpPr>
            <a:cxnSpLocks/>
          </p:cNvCxnSpPr>
          <p:nvPr/>
        </p:nvCxnSpPr>
        <p:spPr>
          <a:xfrm flipV="1">
            <a:off x="7459887" y="4380014"/>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0" name="Oval 20">
            <a:extLst>
              <a:ext uri="{FF2B5EF4-FFF2-40B4-BE49-F238E27FC236}">
                <a16:creationId xmlns:a16="http://schemas.microsoft.com/office/drawing/2014/main" id="{8DC728AF-C414-4A60-B939-51630044EDBB}"/>
              </a:ext>
            </a:extLst>
          </p:cNvPr>
          <p:cNvSpPr>
            <a:spLocks noChangeAspect="1" noChangeArrowheads="1"/>
          </p:cNvSpPr>
          <p:nvPr/>
        </p:nvSpPr>
        <p:spPr bwMode="auto">
          <a:xfrm>
            <a:off x="505926" y="3996997"/>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mj-lt"/>
              </a:rPr>
              <a:t>c</a:t>
            </a:r>
          </a:p>
        </p:txBody>
      </p:sp>
      <p:sp>
        <p:nvSpPr>
          <p:cNvPr id="104" name="Oval 20">
            <a:extLst>
              <a:ext uri="{FF2B5EF4-FFF2-40B4-BE49-F238E27FC236}">
                <a16:creationId xmlns:a16="http://schemas.microsoft.com/office/drawing/2014/main" id="{674438CD-6772-468F-BF66-BE034E7718FF}"/>
              </a:ext>
            </a:extLst>
          </p:cNvPr>
          <p:cNvSpPr>
            <a:spLocks noChangeAspect="1" noChangeArrowheads="1"/>
          </p:cNvSpPr>
          <p:nvPr/>
        </p:nvSpPr>
        <p:spPr bwMode="auto">
          <a:xfrm>
            <a:off x="6584509" y="3996997"/>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mj-lt"/>
              </a:rPr>
              <a:t>g</a:t>
            </a:r>
          </a:p>
        </p:txBody>
      </p:sp>
      <p:grpSp>
        <p:nvGrpSpPr>
          <p:cNvPr id="108" name="Group 22">
            <a:extLst>
              <a:ext uri="{FF2B5EF4-FFF2-40B4-BE49-F238E27FC236}">
                <a16:creationId xmlns:a16="http://schemas.microsoft.com/office/drawing/2014/main" id="{ED277C2F-2C5D-46B5-9908-A714D297FC35}"/>
              </a:ext>
            </a:extLst>
          </p:cNvPr>
          <p:cNvGrpSpPr>
            <a:grpSpLocks noChangeAspect="1"/>
          </p:cNvGrpSpPr>
          <p:nvPr/>
        </p:nvGrpSpPr>
        <p:grpSpPr bwMode="auto">
          <a:xfrm>
            <a:off x="6740660" y="4153148"/>
            <a:ext cx="457200" cy="457200"/>
            <a:chOff x="1879" y="1164"/>
            <a:chExt cx="288" cy="288"/>
          </a:xfrm>
        </p:grpSpPr>
        <p:sp>
          <p:nvSpPr>
            <p:cNvPr id="109" name="AutoShape 21">
              <a:extLst>
                <a:ext uri="{FF2B5EF4-FFF2-40B4-BE49-F238E27FC236}">
                  <a16:creationId xmlns:a16="http://schemas.microsoft.com/office/drawing/2014/main" id="{C64D1616-30A0-48D5-8682-23ABEA2ACD58}"/>
                </a:ext>
              </a:extLst>
            </p:cNvPr>
            <p:cNvSpPr>
              <a:spLocks noChangeAspect="1" noChangeArrowheads="1" noTextEdit="1"/>
            </p:cNvSpPr>
            <p:nvPr/>
          </p:nvSpPr>
          <p:spPr bwMode="auto">
            <a:xfrm>
              <a:off x="1879" y="116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0" name="Freeform 23">
              <a:extLst>
                <a:ext uri="{FF2B5EF4-FFF2-40B4-BE49-F238E27FC236}">
                  <a16:creationId xmlns:a16="http://schemas.microsoft.com/office/drawing/2014/main" id="{0CF988EB-1C7A-40DB-B987-582C8F6C383B}"/>
                </a:ext>
              </a:extLst>
            </p:cNvPr>
            <p:cNvSpPr>
              <a:spLocks noEditPoints="1"/>
            </p:cNvSpPr>
            <p:nvPr/>
          </p:nvSpPr>
          <p:spPr bwMode="auto">
            <a:xfrm>
              <a:off x="1931" y="1198"/>
              <a:ext cx="184" cy="220"/>
            </a:xfrm>
            <a:custGeom>
              <a:avLst/>
              <a:gdLst>
                <a:gd name="T0" fmla="*/ 499 w 639"/>
                <a:gd name="T1" fmla="*/ 49 h 763"/>
                <a:gd name="T2" fmla="*/ 639 w 639"/>
                <a:gd name="T3" fmla="*/ 741 h 763"/>
                <a:gd name="T4" fmla="*/ 0 w 639"/>
                <a:gd name="T5" fmla="*/ 22 h 763"/>
                <a:gd name="T6" fmla="*/ 468 w 639"/>
                <a:gd name="T7" fmla="*/ 167 h 763"/>
                <a:gd name="T8" fmla="*/ 342 w 639"/>
                <a:gd name="T9" fmla="*/ 431 h 763"/>
                <a:gd name="T10" fmla="*/ 126 w 639"/>
                <a:gd name="T11" fmla="*/ 453 h 763"/>
                <a:gd name="T12" fmla="*/ 529 w 639"/>
                <a:gd name="T13" fmla="*/ 308 h 763"/>
                <a:gd name="T14" fmla="*/ 529 w 639"/>
                <a:gd name="T15" fmla="*/ 352 h 763"/>
                <a:gd name="T16" fmla="*/ 126 w 639"/>
                <a:gd name="T17" fmla="*/ 206 h 763"/>
                <a:gd name="T18" fmla="*/ 551 w 639"/>
                <a:gd name="T19" fmla="*/ 228 h 763"/>
                <a:gd name="T20" fmla="*/ 538 w 639"/>
                <a:gd name="T21" fmla="*/ 551 h 763"/>
                <a:gd name="T22" fmla="*/ 508 w 639"/>
                <a:gd name="T23" fmla="*/ 571 h 763"/>
                <a:gd name="T24" fmla="*/ 424 w 639"/>
                <a:gd name="T25" fmla="*/ 592 h 763"/>
                <a:gd name="T26" fmla="*/ 396 w 639"/>
                <a:gd name="T27" fmla="*/ 618 h 763"/>
                <a:gd name="T28" fmla="*/ 371 w 639"/>
                <a:gd name="T29" fmla="*/ 609 h 763"/>
                <a:gd name="T30" fmla="*/ 343 w 639"/>
                <a:gd name="T31" fmla="*/ 562 h 763"/>
                <a:gd name="T32" fmla="*/ 251 w 639"/>
                <a:gd name="T33" fmla="*/ 595 h 763"/>
                <a:gd name="T34" fmla="*/ 359 w 639"/>
                <a:gd name="T35" fmla="*/ 496 h 763"/>
                <a:gd name="T36" fmla="*/ 371 w 639"/>
                <a:gd name="T37" fmla="*/ 520 h 763"/>
                <a:gd name="T38" fmla="*/ 402 w 639"/>
                <a:gd name="T39" fmla="*/ 555 h 763"/>
                <a:gd name="T40" fmla="*/ 408 w 639"/>
                <a:gd name="T41" fmla="*/ 547 h 763"/>
                <a:gd name="T42" fmla="*/ 454 w 639"/>
                <a:gd name="T43" fmla="*/ 548 h 763"/>
                <a:gd name="T44" fmla="*/ 481 w 639"/>
                <a:gd name="T45" fmla="*/ 541 h 763"/>
                <a:gd name="T46" fmla="*/ 545 w 639"/>
                <a:gd name="T47" fmla="*/ 511 h 763"/>
                <a:gd name="T48" fmla="*/ 215 w 639"/>
                <a:gd name="T49" fmla="*/ 626 h 763"/>
                <a:gd name="T50" fmla="*/ 206 w 639"/>
                <a:gd name="T51" fmla="*/ 651 h 763"/>
                <a:gd name="T52" fmla="*/ 189 w 639"/>
                <a:gd name="T53" fmla="*/ 671 h 763"/>
                <a:gd name="T54" fmla="*/ 171 w 639"/>
                <a:gd name="T55" fmla="*/ 664 h 763"/>
                <a:gd name="T56" fmla="*/ 154 w 639"/>
                <a:gd name="T57" fmla="*/ 670 h 763"/>
                <a:gd name="T58" fmla="*/ 142 w 639"/>
                <a:gd name="T59" fmla="*/ 688 h 763"/>
                <a:gd name="T60" fmla="*/ 130 w 639"/>
                <a:gd name="T61" fmla="*/ 670 h 763"/>
                <a:gd name="T62" fmla="*/ 113 w 639"/>
                <a:gd name="T63" fmla="*/ 664 h 763"/>
                <a:gd name="T64" fmla="*/ 94 w 639"/>
                <a:gd name="T65" fmla="*/ 671 h 763"/>
                <a:gd name="T66" fmla="*/ 95 w 639"/>
                <a:gd name="T67" fmla="*/ 649 h 763"/>
                <a:gd name="T68" fmla="*/ 85 w 639"/>
                <a:gd name="T69" fmla="*/ 630 h 763"/>
                <a:gd name="T70" fmla="*/ 82 w 639"/>
                <a:gd name="T71" fmla="*/ 610 h 763"/>
                <a:gd name="T72" fmla="*/ 87 w 639"/>
                <a:gd name="T73" fmla="*/ 590 h 763"/>
                <a:gd name="T74" fmla="*/ 96 w 639"/>
                <a:gd name="T75" fmla="*/ 574 h 763"/>
                <a:gd name="T76" fmla="*/ 95 w 639"/>
                <a:gd name="T77" fmla="*/ 553 h 763"/>
                <a:gd name="T78" fmla="*/ 115 w 639"/>
                <a:gd name="T79" fmla="*/ 541 h 763"/>
                <a:gd name="T80" fmla="*/ 132 w 639"/>
                <a:gd name="T81" fmla="*/ 554 h 763"/>
                <a:gd name="T82" fmla="*/ 144 w 639"/>
                <a:gd name="T83" fmla="*/ 536 h 763"/>
                <a:gd name="T84" fmla="*/ 166 w 639"/>
                <a:gd name="T85" fmla="*/ 539 h 763"/>
                <a:gd name="T86" fmla="*/ 172 w 639"/>
                <a:gd name="T87" fmla="*/ 561 h 763"/>
                <a:gd name="T88" fmla="*/ 191 w 639"/>
                <a:gd name="T89" fmla="*/ 555 h 763"/>
                <a:gd name="T90" fmla="*/ 207 w 639"/>
                <a:gd name="T91" fmla="*/ 575 h 763"/>
                <a:gd name="T92" fmla="*/ 216 w 639"/>
                <a:gd name="T93" fmla="*/ 600 h 763"/>
                <a:gd name="T94" fmla="*/ 263 w 639"/>
                <a:gd name="T95" fmla="*/ 681 h 763"/>
                <a:gd name="T96" fmla="*/ 571 w 639"/>
                <a:gd name="T97" fmla="*/ 66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9" h="763">
                  <a:moveTo>
                    <a:pt x="586" y="135"/>
                  </a:moveTo>
                  <a:cubicBezTo>
                    <a:pt x="499" y="135"/>
                    <a:pt x="499" y="135"/>
                    <a:pt x="499" y="135"/>
                  </a:cubicBezTo>
                  <a:cubicBezTo>
                    <a:pt x="499" y="135"/>
                    <a:pt x="499" y="135"/>
                    <a:pt x="499" y="135"/>
                  </a:cubicBezTo>
                  <a:cubicBezTo>
                    <a:pt x="499" y="49"/>
                    <a:pt x="499" y="49"/>
                    <a:pt x="499" y="49"/>
                  </a:cubicBezTo>
                  <a:cubicBezTo>
                    <a:pt x="586" y="135"/>
                    <a:pt x="586" y="135"/>
                    <a:pt x="586" y="135"/>
                  </a:cubicBezTo>
                  <a:cubicBezTo>
                    <a:pt x="586" y="135"/>
                    <a:pt x="586" y="135"/>
                    <a:pt x="586" y="135"/>
                  </a:cubicBezTo>
                  <a:close/>
                  <a:moveTo>
                    <a:pt x="639" y="179"/>
                  </a:moveTo>
                  <a:cubicBezTo>
                    <a:pt x="639" y="741"/>
                    <a:pt x="639" y="741"/>
                    <a:pt x="639" y="741"/>
                  </a:cubicBezTo>
                  <a:cubicBezTo>
                    <a:pt x="639" y="753"/>
                    <a:pt x="629" y="763"/>
                    <a:pt x="617" y="763"/>
                  </a:cubicBezTo>
                  <a:cubicBezTo>
                    <a:pt x="22" y="763"/>
                    <a:pt x="22" y="763"/>
                    <a:pt x="22" y="763"/>
                  </a:cubicBezTo>
                  <a:cubicBezTo>
                    <a:pt x="10" y="763"/>
                    <a:pt x="0" y="753"/>
                    <a:pt x="0" y="741"/>
                  </a:cubicBezTo>
                  <a:cubicBezTo>
                    <a:pt x="0" y="22"/>
                    <a:pt x="0" y="22"/>
                    <a:pt x="0" y="22"/>
                  </a:cubicBezTo>
                  <a:cubicBezTo>
                    <a:pt x="0" y="10"/>
                    <a:pt x="10" y="0"/>
                    <a:pt x="22" y="0"/>
                  </a:cubicBezTo>
                  <a:cubicBezTo>
                    <a:pt x="455" y="0"/>
                    <a:pt x="455" y="0"/>
                    <a:pt x="455" y="0"/>
                  </a:cubicBezTo>
                  <a:cubicBezTo>
                    <a:pt x="455" y="135"/>
                    <a:pt x="455" y="135"/>
                    <a:pt x="455" y="135"/>
                  </a:cubicBezTo>
                  <a:cubicBezTo>
                    <a:pt x="455" y="148"/>
                    <a:pt x="460" y="159"/>
                    <a:pt x="468" y="167"/>
                  </a:cubicBezTo>
                  <a:cubicBezTo>
                    <a:pt x="476" y="174"/>
                    <a:pt x="487" y="179"/>
                    <a:pt x="499" y="179"/>
                  </a:cubicBezTo>
                  <a:cubicBezTo>
                    <a:pt x="639" y="179"/>
                    <a:pt x="639" y="179"/>
                    <a:pt x="639" y="179"/>
                  </a:cubicBezTo>
                  <a:cubicBezTo>
                    <a:pt x="639" y="179"/>
                    <a:pt x="639" y="179"/>
                    <a:pt x="639" y="179"/>
                  </a:cubicBezTo>
                  <a:close/>
                  <a:moveTo>
                    <a:pt x="342" y="431"/>
                  </a:moveTo>
                  <a:cubicBezTo>
                    <a:pt x="342" y="419"/>
                    <a:pt x="332" y="409"/>
                    <a:pt x="320" y="409"/>
                  </a:cubicBezTo>
                  <a:cubicBezTo>
                    <a:pt x="126" y="409"/>
                    <a:pt x="126" y="409"/>
                    <a:pt x="126" y="409"/>
                  </a:cubicBezTo>
                  <a:cubicBezTo>
                    <a:pt x="114" y="409"/>
                    <a:pt x="104" y="419"/>
                    <a:pt x="104" y="431"/>
                  </a:cubicBezTo>
                  <a:cubicBezTo>
                    <a:pt x="104" y="443"/>
                    <a:pt x="114" y="453"/>
                    <a:pt x="126" y="453"/>
                  </a:cubicBezTo>
                  <a:cubicBezTo>
                    <a:pt x="320" y="453"/>
                    <a:pt x="320" y="453"/>
                    <a:pt x="320" y="453"/>
                  </a:cubicBezTo>
                  <a:cubicBezTo>
                    <a:pt x="332" y="453"/>
                    <a:pt x="342" y="443"/>
                    <a:pt x="342" y="431"/>
                  </a:cubicBezTo>
                  <a:close/>
                  <a:moveTo>
                    <a:pt x="551" y="330"/>
                  </a:moveTo>
                  <a:cubicBezTo>
                    <a:pt x="551" y="318"/>
                    <a:pt x="541" y="308"/>
                    <a:pt x="529" y="308"/>
                  </a:cubicBezTo>
                  <a:cubicBezTo>
                    <a:pt x="126" y="308"/>
                    <a:pt x="126" y="308"/>
                    <a:pt x="126" y="308"/>
                  </a:cubicBezTo>
                  <a:cubicBezTo>
                    <a:pt x="114" y="308"/>
                    <a:pt x="104" y="318"/>
                    <a:pt x="104" y="330"/>
                  </a:cubicBezTo>
                  <a:cubicBezTo>
                    <a:pt x="104" y="342"/>
                    <a:pt x="114" y="352"/>
                    <a:pt x="126" y="352"/>
                  </a:cubicBezTo>
                  <a:cubicBezTo>
                    <a:pt x="529" y="352"/>
                    <a:pt x="529" y="352"/>
                    <a:pt x="529" y="352"/>
                  </a:cubicBezTo>
                  <a:cubicBezTo>
                    <a:pt x="541" y="352"/>
                    <a:pt x="551" y="342"/>
                    <a:pt x="551" y="330"/>
                  </a:cubicBezTo>
                  <a:close/>
                  <a:moveTo>
                    <a:pt x="551" y="228"/>
                  </a:moveTo>
                  <a:cubicBezTo>
                    <a:pt x="551" y="216"/>
                    <a:pt x="541" y="206"/>
                    <a:pt x="529" y="206"/>
                  </a:cubicBezTo>
                  <a:cubicBezTo>
                    <a:pt x="126" y="206"/>
                    <a:pt x="126" y="206"/>
                    <a:pt x="126" y="206"/>
                  </a:cubicBezTo>
                  <a:cubicBezTo>
                    <a:pt x="114" y="206"/>
                    <a:pt x="104" y="216"/>
                    <a:pt x="104" y="228"/>
                  </a:cubicBezTo>
                  <a:cubicBezTo>
                    <a:pt x="104" y="240"/>
                    <a:pt x="114" y="250"/>
                    <a:pt x="126" y="250"/>
                  </a:cubicBezTo>
                  <a:cubicBezTo>
                    <a:pt x="529" y="250"/>
                    <a:pt x="529" y="250"/>
                    <a:pt x="529" y="250"/>
                  </a:cubicBezTo>
                  <a:cubicBezTo>
                    <a:pt x="541" y="250"/>
                    <a:pt x="551" y="240"/>
                    <a:pt x="551" y="228"/>
                  </a:cubicBezTo>
                  <a:close/>
                  <a:moveTo>
                    <a:pt x="558" y="519"/>
                  </a:moveTo>
                  <a:cubicBezTo>
                    <a:pt x="561" y="523"/>
                    <a:pt x="563" y="529"/>
                    <a:pt x="562" y="534"/>
                  </a:cubicBezTo>
                  <a:cubicBezTo>
                    <a:pt x="561" y="539"/>
                    <a:pt x="558" y="544"/>
                    <a:pt x="553" y="547"/>
                  </a:cubicBezTo>
                  <a:cubicBezTo>
                    <a:pt x="549" y="550"/>
                    <a:pt x="544" y="551"/>
                    <a:pt x="538" y="551"/>
                  </a:cubicBezTo>
                  <a:cubicBezTo>
                    <a:pt x="531" y="549"/>
                    <a:pt x="521" y="559"/>
                    <a:pt x="511" y="568"/>
                  </a:cubicBezTo>
                  <a:cubicBezTo>
                    <a:pt x="510" y="569"/>
                    <a:pt x="510" y="569"/>
                    <a:pt x="510" y="569"/>
                  </a:cubicBezTo>
                  <a:cubicBezTo>
                    <a:pt x="510" y="569"/>
                    <a:pt x="510" y="569"/>
                    <a:pt x="510" y="569"/>
                  </a:cubicBezTo>
                  <a:cubicBezTo>
                    <a:pt x="509" y="570"/>
                    <a:pt x="509" y="570"/>
                    <a:pt x="508" y="571"/>
                  </a:cubicBezTo>
                  <a:cubicBezTo>
                    <a:pt x="481" y="593"/>
                    <a:pt x="454" y="599"/>
                    <a:pt x="434" y="584"/>
                  </a:cubicBezTo>
                  <a:cubicBezTo>
                    <a:pt x="433" y="584"/>
                    <a:pt x="433" y="583"/>
                    <a:pt x="432" y="583"/>
                  </a:cubicBezTo>
                  <a:cubicBezTo>
                    <a:pt x="432" y="583"/>
                    <a:pt x="431" y="583"/>
                    <a:pt x="431" y="584"/>
                  </a:cubicBezTo>
                  <a:cubicBezTo>
                    <a:pt x="429" y="586"/>
                    <a:pt x="427" y="589"/>
                    <a:pt x="424" y="592"/>
                  </a:cubicBezTo>
                  <a:cubicBezTo>
                    <a:pt x="423" y="594"/>
                    <a:pt x="421" y="595"/>
                    <a:pt x="420" y="597"/>
                  </a:cubicBezTo>
                  <a:cubicBezTo>
                    <a:pt x="418" y="600"/>
                    <a:pt x="415" y="603"/>
                    <a:pt x="414" y="605"/>
                  </a:cubicBezTo>
                  <a:cubicBezTo>
                    <a:pt x="414" y="606"/>
                    <a:pt x="413" y="606"/>
                    <a:pt x="413" y="606"/>
                  </a:cubicBezTo>
                  <a:cubicBezTo>
                    <a:pt x="409" y="612"/>
                    <a:pt x="403" y="616"/>
                    <a:pt x="396" y="618"/>
                  </a:cubicBezTo>
                  <a:cubicBezTo>
                    <a:pt x="395" y="618"/>
                    <a:pt x="395" y="618"/>
                    <a:pt x="394" y="618"/>
                  </a:cubicBezTo>
                  <a:cubicBezTo>
                    <a:pt x="391" y="618"/>
                    <a:pt x="391" y="618"/>
                    <a:pt x="391" y="618"/>
                  </a:cubicBezTo>
                  <a:cubicBezTo>
                    <a:pt x="381" y="618"/>
                    <a:pt x="375" y="613"/>
                    <a:pt x="372" y="610"/>
                  </a:cubicBezTo>
                  <a:cubicBezTo>
                    <a:pt x="371" y="609"/>
                    <a:pt x="371" y="609"/>
                    <a:pt x="371" y="609"/>
                  </a:cubicBezTo>
                  <a:cubicBezTo>
                    <a:pt x="370" y="609"/>
                    <a:pt x="370" y="609"/>
                    <a:pt x="370" y="608"/>
                  </a:cubicBezTo>
                  <a:cubicBezTo>
                    <a:pt x="368" y="606"/>
                    <a:pt x="368" y="606"/>
                    <a:pt x="368" y="606"/>
                  </a:cubicBezTo>
                  <a:cubicBezTo>
                    <a:pt x="367" y="606"/>
                    <a:pt x="367" y="605"/>
                    <a:pt x="367" y="605"/>
                  </a:cubicBezTo>
                  <a:cubicBezTo>
                    <a:pt x="357" y="592"/>
                    <a:pt x="349" y="578"/>
                    <a:pt x="343" y="562"/>
                  </a:cubicBezTo>
                  <a:cubicBezTo>
                    <a:pt x="324" y="581"/>
                    <a:pt x="305" y="598"/>
                    <a:pt x="284" y="614"/>
                  </a:cubicBezTo>
                  <a:cubicBezTo>
                    <a:pt x="275" y="620"/>
                    <a:pt x="263" y="619"/>
                    <a:pt x="256" y="610"/>
                  </a:cubicBezTo>
                  <a:cubicBezTo>
                    <a:pt x="256" y="610"/>
                    <a:pt x="256" y="610"/>
                    <a:pt x="255" y="610"/>
                  </a:cubicBezTo>
                  <a:cubicBezTo>
                    <a:pt x="252" y="606"/>
                    <a:pt x="251" y="600"/>
                    <a:pt x="251" y="595"/>
                  </a:cubicBezTo>
                  <a:cubicBezTo>
                    <a:pt x="252" y="590"/>
                    <a:pt x="255" y="585"/>
                    <a:pt x="259" y="581"/>
                  </a:cubicBezTo>
                  <a:cubicBezTo>
                    <a:pt x="285" y="562"/>
                    <a:pt x="310" y="539"/>
                    <a:pt x="336" y="510"/>
                  </a:cubicBezTo>
                  <a:cubicBezTo>
                    <a:pt x="345" y="501"/>
                    <a:pt x="345" y="501"/>
                    <a:pt x="345" y="501"/>
                  </a:cubicBezTo>
                  <a:cubicBezTo>
                    <a:pt x="348" y="496"/>
                    <a:pt x="354" y="495"/>
                    <a:pt x="359" y="496"/>
                  </a:cubicBezTo>
                  <a:cubicBezTo>
                    <a:pt x="359" y="496"/>
                    <a:pt x="359" y="496"/>
                    <a:pt x="359" y="496"/>
                  </a:cubicBezTo>
                  <a:cubicBezTo>
                    <a:pt x="363" y="498"/>
                    <a:pt x="366" y="501"/>
                    <a:pt x="368" y="505"/>
                  </a:cubicBezTo>
                  <a:cubicBezTo>
                    <a:pt x="368" y="506"/>
                    <a:pt x="368" y="506"/>
                    <a:pt x="368" y="506"/>
                  </a:cubicBezTo>
                  <a:cubicBezTo>
                    <a:pt x="371" y="520"/>
                    <a:pt x="371" y="520"/>
                    <a:pt x="371" y="520"/>
                  </a:cubicBezTo>
                  <a:cubicBezTo>
                    <a:pt x="375" y="536"/>
                    <a:pt x="382" y="553"/>
                    <a:pt x="391" y="569"/>
                  </a:cubicBezTo>
                  <a:cubicBezTo>
                    <a:pt x="392" y="568"/>
                    <a:pt x="393" y="567"/>
                    <a:pt x="393" y="566"/>
                  </a:cubicBezTo>
                  <a:cubicBezTo>
                    <a:pt x="394" y="566"/>
                    <a:pt x="394" y="566"/>
                    <a:pt x="394" y="565"/>
                  </a:cubicBezTo>
                  <a:cubicBezTo>
                    <a:pt x="398" y="562"/>
                    <a:pt x="400" y="559"/>
                    <a:pt x="402" y="555"/>
                  </a:cubicBezTo>
                  <a:cubicBezTo>
                    <a:pt x="403" y="554"/>
                    <a:pt x="404" y="553"/>
                    <a:pt x="405" y="552"/>
                  </a:cubicBezTo>
                  <a:cubicBezTo>
                    <a:pt x="405" y="552"/>
                    <a:pt x="405" y="552"/>
                    <a:pt x="405" y="552"/>
                  </a:cubicBezTo>
                  <a:cubicBezTo>
                    <a:pt x="406" y="550"/>
                    <a:pt x="406" y="549"/>
                    <a:pt x="408" y="548"/>
                  </a:cubicBezTo>
                  <a:cubicBezTo>
                    <a:pt x="408" y="548"/>
                    <a:pt x="408" y="548"/>
                    <a:pt x="408" y="547"/>
                  </a:cubicBezTo>
                  <a:cubicBezTo>
                    <a:pt x="410" y="546"/>
                    <a:pt x="414" y="542"/>
                    <a:pt x="420" y="540"/>
                  </a:cubicBezTo>
                  <a:cubicBezTo>
                    <a:pt x="421" y="539"/>
                    <a:pt x="423" y="538"/>
                    <a:pt x="424" y="538"/>
                  </a:cubicBezTo>
                  <a:cubicBezTo>
                    <a:pt x="424" y="538"/>
                    <a:pt x="424" y="538"/>
                    <a:pt x="424" y="538"/>
                  </a:cubicBezTo>
                  <a:cubicBezTo>
                    <a:pt x="438" y="535"/>
                    <a:pt x="448" y="543"/>
                    <a:pt x="454" y="548"/>
                  </a:cubicBezTo>
                  <a:cubicBezTo>
                    <a:pt x="455" y="548"/>
                    <a:pt x="456" y="549"/>
                    <a:pt x="456" y="550"/>
                  </a:cubicBezTo>
                  <a:cubicBezTo>
                    <a:pt x="457" y="551"/>
                    <a:pt x="457" y="551"/>
                    <a:pt x="457" y="551"/>
                  </a:cubicBezTo>
                  <a:cubicBezTo>
                    <a:pt x="457" y="551"/>
                    <a:pt x="457" y="551"/>
                    <a:pt x="457" y="551"/>
                  </a:cubicBezTo>
                  <a:cubicBezTo>
                    <a:pt x="461" y="553"/>
                    <a:pt x="471" y="550"/>
                    <a:pt x="481" y="541"/>
                  </a:cubicBezTo>
                  <a:cubicBezTo>
                    <a:pt x="482" y="539"/>
                    <a:pt x="483" y="538"/>
                    <a:pt x="484" y="537"/>
                  </a:cubicBezTo>
                  <a:cubicBezTo>
                    <a:pt x="484" y="537"/>
                    <a:pt x="484" y="537"/>
                    <a:pt x="484" y="537"/>
                  </a:cubicBezTo>
                  <a:cubicBezTo>
                    <a:pt x="485" y="536"/>
                    <a:pt x="485" y="536"/>
                    <a:pt x="485" y="536"/>
                  </a:cubicBezTo>
                  <a:cubicBezTo>
                    <a:pt x="499" y="524"/>
                    <a:pt x="519" y="507"/>
                    <a:pt x="545" y="511"/>
                  </a:cubicBezTo>
                  <a:cubicBezTo>
                    <a:pt x="550" y="511"/>
                    <a:pt x="555" y="515"/>
                    <a:pt x="558" y="519"/>
                  </a:cubicBezTo>
                  <a:close/>
                  <a:moveTo>
                    <a:pt x="201" y="613"/>
                  </a:moveTo>
                  <a:cubicBezTo>
                    <a:pt x="201" y="613"/>
                    <a:pt x="201" y="613"/>
                    <a:pt x="216" y="623"/>
                  </a:cubicBezTo>
                  <a:cubicBezTo>
                    <a:pt x="217" y="624"/>
                    <a:pt x="217" y="626"/>
                    <a:pt x="215" y="626"/>
                  </a:cubicBezTo>
                  <a:cubicBezTo>
                    <a:pt x="215" y="626"/>
                    <a:pt x="215" y="626"/>
                    <a:pt x="198" y="630"/>
                  </a:cubicBezTo>
                  <a:cubicBezTo>
                    <a:pt x="197" y="631"/>
                    <a:pt x="196" y="632"/>
                    <a:pt x="197" y="633"/>
                  </a:cubicBezTo>
                  <a:cubicBezTo>
                    <a:pt x="197" y="633"/>
                    <a:pt x="197" y="633"/>
                    <a:pt x="207" y="648"/>
                  </a:cubicBezTo>
                  <a:cubicBezTo>
                    <a:pt x="208" y="649"/>
                    <a:pt x="207" y="651"/>
                    <a:pt x="206" y="651"/>
                  </a:cubicBezTo>
                  <a:cubicBezTo>
                    <a:pt x="206" y="651"/>
                    <a:pt x="206" y="651"/>
                    <a:pt x="188" y="649"/>
                  </a:cubicBezTo>
                  <a:cubicBezTo>
                    <a:pt x="186" y="649"/>
                    <a:pt x="185" y="650"/>
                    <a:pt x="186" y="651"/>
                  </a:cubicBezTo>
                  <a:cubicBezTo>
                    <a:pt x="186" y="651"/>
                    <a:pt x="186" y="651"/>
                    <a:pt x="191" y="669"/>
                  </a:cubicBezTo>
                  <a:cubicBezTo>
                    <a:pt x="191" y="670"/>
                    <a:pt x="190" y="671"/>
                    <a:pt x="189" y="671"/>
                  </a:cubicBezTo>
                  <a:cubicBezTo>
                    <a:pt x="189" y="671"/>
                    <a:pt x="189" y="671"/>
                    <a:pt x="188" y="671"/>
                  </a:cubicBezTo>
                  <a:cubicBezTo>
                    <a:pt x="188" y="671"/>
                    <a:pt x="188" y="671"/>
                    <a:pt x="173" y="663"/>
                  </a:cubicBezTo>
                  <a:cubicBezTo>
                    <a:pt x="172" y="662"/>
                    <a:pt x="172" y="662"/>
                    <a:pt x="172" y="662"/>
                  </a:cubicBezTo>
                  <a:cubicBezTo>
                    <a:pt x="171" y="662"/>
                    <a:pt x="171" y="663"/>
                    <a:pt x="171" y="664"/>
                  </a:cubicBezTo>
                  <a:cubicBezTo>
                    <a:pt x="171" y="664"/>
                    <a:pt x="171" y="664"/>
                    <a:pt x="169" y="682"/>
                  </a:cubicBezTo>
                  <a:cubicBezTo>
                    <a:pt x="169" y="683"/>
                    <a:pt x="168" y="684"/>
                    <a:pt x="168" y="684"/>
                  </a:cubicBezTo>
                  <a:cubicBezTo>
                    <a:pt x="167" y="684"/>
                    <a:pt x="167" y="684"/>
                    <a:pt x="166" y="683"/>
                  </a:cubicBezTo>
                  <a:cubicBezTo>
                    <a:pt x="166" y="683"/>
                    <a:pt x="166" y="683"/>
                    <a:pt x="154" y="670"/>
                  </a:cubicBezTo>
                  <a:cubicBezTo>
                    <a:pt x="153" y="670"/>
                    <a:pt x="153" y="670"/>
                    <a:pt x="153" y="670"/>
                  </a:cubicBezTo>
                  <a:cubicBezTo>
                    <a:pt x="152" y="670"/>
                    <a:pt x="152" y="670"/>
                    <a:pt x="151" y="671"/>
                  </a:cubicBezTo>
                  <a:cubicBezTo>
                    <a:pt x="151" y="671"/>
                    <a:pt x="151" y="671"/>
                    <a:pt x="144" y="687"/>
                  </a:cubicBezTo>
                  <a:cubicBezTo>
                    <a:pt x="143" y="688"/>
                    <a:pt x="143" y="688"/>
                    <a:pt x="142" y="688"/>
                  </a:cubicBezTo>
                  <a:cubicBezTo>
                    <a:pt x="142" y="688"/>
                    <a:pt x="141" y="688"/>
                    <a:pt x="141" y="687"/>
                  </a:cubicBezTo>
                  <a:cubicBezTo>
                    <a:pt x="141" y="687"/>
                    <a:pt x="141" y="687"/>
                    <a:pt x="133" y="671"/>
                  </a:cubicBezTo>
                  <a:cubicBezTo>
                    <a:pt x="133" y="670"/>
                    <a:pt x="132" y="670"/>
                    <a:pt x="132" y="670"/>
                  </a:cubicBezTo>
                  <a:cubicBezTo>
                    <a:pt x="131" y="670"/>
                    <a:pt x="131" y="670"/>
                    <a:pt x="130" y="670"/>
                  </a:cubicBezTo>
                  <a:cubicBezTo>
                    <a:pt x="130" y="670"/>
                    <a:pt x="130" y="670"/>
                    <a:pt x="117" y="683"/>
                  </a:cubicBezTo>
                  <a:cubicBezTo>
                    <a:pt x="117" y="684"/>
                    <a:pt x="117" y="684"/>
                    <a:pt x="116" y="684"/>
                  </a:cubicBezTo>
                  <a:cubicBezTo>
                    <a:pt x="115" y="684"/>
                    <a:pt x="115" y="683"/>
                    <a:pt x="115" y="682"/>
                  </a:cubicBezTo>
                  <a:cubicBezTo>
                    <a:pt x="115" y="682"/>
                    <a:pt x="115" y="682"/>
                    <a:pt x="113" y="664"/>
                  </a:cubicBezTo>
                  <a:cubicBezTo>
                    <a:pt x="113" y="663"/>
                    <a:pt x="112" y="662"/>
                    <a:pt x="112" y="662"/>
                  </a:cubicBezTo>
                  <a:cubicBezTo>
                    <a:pt x="111" y="662"/>
                    <a:pt x="111" y="662"/>
                    <a:pt x="111" y="663"/>
                  </a:cubicBezTo>
                  <a:cubicBezTo>
                    <a:pt x="111" y="663"/>
                    <a:pt x="111" y="663"/>
                    <a:pt x="95" y="671"/>
                  </a:cubicBezTo>
                  <a:cubicBezTo>
                    <a:pt x="94" y="671"/>
                    <a:pt x="94" y="671"/>
                    <a:pt x="94" y="671"/>
                  </a:cubicBezTo>
                  <a:cubicBezTo>
                    <a:pt x="93" y="671"/>
                    <a:pt x="92" y="670"/>
                    <a:pt x="92" y="669"/>
                  </a:cubicBezTo>
                  <a:cubicBezTo>
                    <a:pt x="92" y="669"/>
                    <a:pt x="92" y="669"/>
                    <a:pt x="98" y="651"/>
                  </a:cubicBezTo>
                  <a:cubicBezTo>
                    <a:pt x="98" y="650"/>
                    <a:pt x="97" y="649"/>
                    <a:pt x="96" y="649"/>
                  </a:cubicBezTo>
                  <a:cubicBezTo>
                    <a:pt x="95" y="649"/>
                    <a:pt x="95" y="649"/>
                    <a:pt x="95" y="649"/>
                  </a:cubicBezTo>
                  <a:cubicBezTo>
                    <a:pt x="95" y="649"/>
                    <a:pt x="95" y="649"/>
                    <a:pt x="78" y="651"/>
                  </a:cubicBezTo>
                  <a:cubicBezTo>
                    <a:pt x="76" y="651"/>
                    <a:pt x="75" y="649"/>
                    <a:pt x="76" y="648"/>
                  </a:cubicBezTo>
                  <a:cubicBezTo>
                    <a:pt x="76" y="648"/>
                    <a:pt x="76" y="648"/>
                    <a:pt x="87" y="633"/>
                  </a:cubicBezTo>
                  <a:cubicBezTo>
                    <a:pt x="87" y="632"/>
                    <a:pt x="87" y="631"/>
                    <a:pt x="85" y="630"/>
                  </a:cubicBezTo>
                  <a:cubicBezTo>
                    <a:pt x="85" y="630"/>
                    <a:pt x="85" y="630"/>
                    <a:pt x="68" y="626"/>
                  </a:cubicBezTo>
                  <a:cubicBezTo>
                    <a:pt x="67" y="626"/>
                    <a:pt x="66" y="624"/>
                    <a:pt x="68" y="623"/>
                  </a:cubicBezTo>
                  <a:cubicBezTo>
                    <a:pt x="82" y="613"/>
                    <a:pt x="82" y="613"/>
                    <a:pt x="82" y="613"/>
                  </a:cubicBezTo>
                  <a:cubicBezTo>
                    <a:pt x="84" y="612"/>
                    <a:pt x="84" y="611"/>
                    <a:pt x="82" y="610"/>
                  </a:cubicBezTo>
                  <a:cubicBezTo>
                    <a:pt x="82" y="610"/>
                    <a:pt x="82" y="610"/>
                    <a:pt x="68" y="600"/>
                  </a:cubicBezTo>
                  <a:cubicBezTo>
                    <a:pt x="66" y="599"/>
                    <a:pt x="67" y="597"/>
                    <a:pt x="68" y="597"/>
                  </a:cubicBezTo>
                  <a:cubicBezTo>
                    <a:pt x="68" y="597"/>
                    <a:pt x="68" y="597"/>
                    <a:pt x="85" y="592"/>
                  </a:cubicBezTo>
                  <a:cubicBezTo>
                    <a:pt x="87" y="592"/>
                    <a:pt x="87" y="591"/>
                    <a:pt x="87" y="590"/>
                  </a:cubicBezTo>
                  <a:cubicBezTo>
                    <a:pt x="87" y="590"/>
                    <a:pt x="87" y="590"/>
                    <a:pt x="76" y="575"/>
                  </a:cubicBezTo>
                  <a:cubicBezTo>
                    <a:pt x="75" y="574"/>
                    <a:pt x="76" y="572"/>
                    <a:pt x="78" y="572"/>
                  </a:cubicBezTo>
                  <a:cubicBezTo>
                    <a:pt x="78" y="572"/>
                    <a:pt x="78" y="572"/>
                    <a:pt x="95" y="574"/>
                  </a:cubicBezTo>
                  <a:cubicBezTo>
                    <a:pt x="96" y="574"/>
                    <a:pt x="96" y="574"/>
                    <a:pt x="96" y="574"/>
                  </a:cubicBezTo>
                  <a:cubicBezTo>
                    <a:pt x="97" y="574"/>
                    <a:pt x="98" y="573"/>
                    <a:pt x="98" y="572"/>
                  </a:cubicBezTo>
                  <a:cubicBezTo>
                    <a:pt x="98" y="572"/>
                    <a:pt x="98" y="572"/>
                    <a:pt x="92" y="555"/>
                  </a:cubicBezTo>
                  <a:cubicBezTo>
                    <a:pt x="92" y="553"/>
                    <a:pt x="93" y="552"/>
                    <a:pt x="94" y="552"/>
                  </a:cubicBezTo>
                  <a:cubicBezTo>
                    <a:pt x="94" y="552"/>
                    <a:pt x="95" y="552"/>
                    <a:pt x="95" y="553"/>
                  </a:cubicBezTo>
                  <a:cubicBezTo>
                    <a:pt x="95" y="553"/>
                    <a:pt x="95" y="553"/>
                    <a:pt x="111" y="561"/>
                  </a:cubicBezTo>
                  <a:cubicBezTo>
                    <a:pt x="111" y="561"/>
                    <a:pt x="111" y="561"/>
                    <a:pt x="112" y="561"/>
                  </a:cubicBezTo>
                  <a:cubicBezTo>
                    <a:pt x="112" y="561"/>
                    <a:pt x="113" y="560"/>
                    <a:pt x="113" y="559"/>
                  </a:cubicBezTo>
                  <a:cubicBezTo>
                    <a:pt x="113" y="559"/>
                    <a:pt x="113" y="559"/>
                    <a:pt x="115" y="541"/>
                  </a:cubicBezTo>
                  <a:cubicBezTo>
                    <a:pt x="115" y="540"/>
                    <a:pt x="115" y="539"/>
                    <a:pt x="116" y="539"/>
                  </a:cubicBezTo>
                  <a:cubicBezTo>
                    <a:pt x="117" y="539"/>
                    <a:pt x="117" y="539"/>
                    <a:pt x="117" y="539"/>
                  </a:cubicBezTo>
                  <a:cubicBezTo>
                    <a:pt x="117" y="539"/>
                    <a:pt x="117" y="539"/>
                    <a:pt x="130" y="553"/>
                  </a:cubicBezTo>
                  <a:cubicBezTo>
                    <a:pt x="131" y="553"/>
                    <a:pt x="131" y="554"/>
                    <a:pt x="132" y="554"/>
                  </a:cubicBezTo>
                  <a:cubicBezTo>
                    <a:pt x="132" y="554"/>
                    <a:pt x="133" y="553"/>
                    <a:pt x="133" y="552"/>
                  </a:cubicBezTo>
                  <a:cubicBezTo>
                    <a:pt x="133" y="552"/>
                    <a:pt x="133" y="552"/>
                    <a:pt x="141" y="536"/>
                  </a:cubicBezTo>
                  <a:cubicBezTo>
                    <a:pt x="141" y="535"/>
                    <a:pt x="142" y="535"/>
                    <a:pt x="142" y="535"/>
                  </a:cubicBezTo>
                  <a:cubicBezTo>
                    <a:pt x="143" y="535"/>
                    <a:pt x="143" y="535"/>
                    <a:pt x="144" y="536"/>
                  </a:cubicBezTo>
                  <a:cubicBezTo>
                    <a:pt x="144" y="536"/>
                    <a:pt x="144" y="536"/>
                    <a:pt x="151" y="552"/>
                  </a:cubicBezTo>
                  <a:cubicBezTo>
                    <a:pt x="152" y="553"/>
                    <a:pt x="152" y="554"/>
                    <a:pt x="153" y="554"/>
                  </a:cubicBezTo>
                  <a:cubicBezTo>
                    <a:pt x="154" y="553"/>
                    <a:pt x="154" y="553"/>
                    <a:pt x="154" y="553"/>
                  </a:cubicBezTo>
                  <a:cubicBezTo>
                    <a:pt x="154" y="553"/>
                    <a:pt x="154" y="553"/>
                    <a:pt x="166" y="539"/>
                  </a:cubicBezTo>
                  <a:cubicBezTo>
                    <a:pt x="167" y="539"/>
                    <a:pt x="167" y="539"/>
                    <a:pt x="168" y="539"/>
                  </a:cubicBezTo>
                  <a:cubicBezTo>
                    <a:pt x="168" y="539"/>
                    <a:pt x="169" y="540"/>
                    <a:pt x="169" y="541"/>
                  </a:cubicBezTo>
                  <a:cubicBezTo>
                    <a:pt x="169" y="541"/>
                    <a:pt x="169" y="541"/>
                    <a:pt x="171" y="559"/>
                  </a:cubicBezTo>
                  <a:cubicBezTo>
                    <a:pt x="171" y="560"/>
                    <a:pt x="171" y="561"/>
                    <a:pt x="172" y="561"/>
                  </a:cubicBezTo>
                  <a:cubicBezTo>
                    <a:pt x="172" y="561"/>
                    <a:pt x="172" y="561"/>
                    <a:pt x="173" y="561"/>
                  </a:cubicBezTo>
                  <a:cubicBezTo>
                    <a:pt x="173" y="561"/>
                    <a:pt x="173" y="561"/>
                    <a:pt x="188" y="553"/>
                  </a:cubicBezTo>
                  <a:cubicBezTo>
                    <a:pt x="189" y="552"/>
                    <a:pt x="189" y="552"/>
                    <a:pt x="189" y="552"/>
                  </a:cubicBezTo>
                  <a:cubicBezTo>
                    <a:pt x="190" y="552"/>
                    <a:pt x="191" y="553"/>
                    <a:pt x="191" y="555"/>
                  </a:cubicBezTo>
                  <a:cubicBezTo>
                    <a:pt x="191" y="555"/>
                    <a:pt x="191" y="555"/>
                    <a:pt x="186" y="572"/>
                  </a:cubicBezTo>
                  <a:cubicBezTo>
                    <a:pt x="185" y="573"/>
                    <a:pt x="186" y="574"/>
                    <a:pt x="188" y="574"/>
                  </a:cubicBezTo>
                  <a:cubicBezTo>
                    <a:pt x="188" y="574"/>
                    <a:pt x="188" y="574"/>
                    <a:pt x="206" y="572"/>
                  </a:cubicBezTo>
                  <a:cubicBezTo>
                    <a:pt x="207" y="572"/>
                    <a:pt x="208" y="574"/>
                    <a:pt x="207" y="575"/>
                  </a:cubicBezTo>
                  <a:cubicBezTo>
                    <a:pt x="207" y="575"/>
                    <a:pt x="207" y="575"/>
                    <a:pt x="197" y="590"/>
                  </a:cubicBezTo>
                  <a:cubicBezTo>
                    <a:pt x="196" y="591"/>
                    <a:pt x="197" y="592"/>
                    <a:pt x="198" y="592"/>
                  </a:cubicBezTo>
                  <a:cubicBezTo>
                    <a:pt x="198" y="592"/>
                    <a:pt x="198" y="592"/>
                    <a:pt x="215" y="597"/>
                  </a:cubicBezTo>
                  <a:cubicBezTo>
                    <a:pt x="217" y="597"/>
                    <a:pt x="217" y="599"/>
                    <a:pt x="216" y="600"/>
                  </a:cubicBezTo>
                  <a:cubicBezTo>
                    <a:pt x="216" y="600"/>
                    <a:pt x="216" y="600"/>
                    <a:pt x="201" y="610"/>
                  </a:cubicBezTo>
                  <a:cubicBezTo>
                    <a:pt x="200" y="611"/>
                    <a:pt x="200" y="612"/>
                    <a:pt x="201" y="613"/>
                  </a:cubicBezTo>
                  <a:close/>
                  <a:moveTo>
                    <a:pt x="550" y="681"/>
                  </a:moveTo>
                  <a:cubicBezTo>
                    <a:pt x="263" y="681"/>
                    <a:pt x="263" y="681"/>
                    <a:pt x="263" y="681"/>
                  </a:cubicBezTo>
                  <a:cubicBezTo>
                    <a:pt x="252" y="681"/>
                    <a:pt x="242" y="671"/>
                    <a:pt x="242" y="660"/>
                  </a:cubicBezTo>
                  <a:cubicBezTo>
                    <a:pt x="242" y="647"/>
                    <a:pt x="251" y="638"/>
                    <a:pt x="263" y="638"/>
                  </a:cubicBezTo>
                  <a:cubicBezTo>
                    <a:pt x="550" y="638"/>
                    <a:pt x="550" y="638"/>
                    <a:pt x="550" y="638"/>
                  </a:cubicBezTo>
                  <a:cubicBezTo>
                    <a:pt x="562" y="638"/>
                    <a:pt x="571" y="647"/>
                    <a:pt x="571" y="660"/>
                  </a:cubicBezTo>
                  <a:cubicBezTo>
                    <a:pt x="571" y="671"/>
                    <a:pt x="562" y="681"/>
                    <a:pt x="550" y="681"/>
                  </a:cubicBezTo>
                  <a:close/>
                </a:path>
              </a:pathLst>
            </a:custGeom>
            <a:solidFill>
              <a:srgbClr val="0A3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grpSp>
        <p:nvGrpSpPr>
          <p:cNvPr id="123" name="Group 122">
            <a:extLst>
              <a:ext uri="{FF2B5EF4-FFF2-40B4-BE49-F238E27FC236}">
                <a16:creationId xmlns:a16="http://schemas.microsoft.com/office/drawing/2014/main" id="{1363C6BE-F0EA-4866-A075-688A256C02F7}"/>
              </a:ext>
            </a:extLst>
          </p:cNvPr>
          <p:cNvGrpSpPr>
            <a:grpSpLocks noChangeAspect="1"/>
          </p:cNvGrpSpPr>
          <p:nvPr/>
        </p:nvGrpSpPr>
        <p:grpSpPr>
          <a:xfrm>
            <a:off x="662076" y="4153148"/>
            <a:ext cx="457200" cy="457200"/>
            <a:chOff x="5867400" y="3200400"/>
            <a:chExt cx="457200" cy="457200"/>
          </a:xfrm>
        </p:grpSpPr>
        <p:sp>
          <p:nvSpPr>
            <p:cNvPr id="124" name="AutoShape 7">
              <a:extLst>
                <a:ext uri="{FF2B5EF4-FFF2-40B4-BE49-F238E27FC236}">
                  <a16:creationId xmlns:a16="http://schemas.microsoft.com/office/drawing/2014/main" id="{4453BC4F-BCF5-4C0D-B560-D520C89F771C}"/>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5" name="Freeform 9">
              <a:extLst>
                <a:ext uri="{FF2B5EF4-FFF2-40B4-BE49-F238E27FC236}">
                  <a16:creationId xmlns:a16="http://schemas.microsoft.com/office/drawing/2014/main" id="{D2455BEF-C487-409D-9DDE-80810CE32C55}"/>
                </a:ext>
              </a:extLst>
            </p:cNvPr>
            <p:cNvSpPr>
              <a:spLocks/>
            </p:cNvSpPr>
            <p:nvPr/>
          </p:nvSpPr>
          <p:spPr bwMode="auto">
            <a:xfrm>
              <a:off x="5889625" y="3271838"/>
              <a:ext cx="407988" cy="314325"/>
            </a:xfrm>
            <a:custGeom>
              <a:avLst/>
              <a:gdLst>
                <a:gd name="connsiteX0" fmla="*/ 201160 w 407988"/>
                <a:gd name="connsiteY0" fmla="*/ 231775 h 314325"/>
                <a:gd name="connsiteX1" fmla="*/ 208870 w 407988"/>
                <a:gd name="connsiteY1" fmla="*/ 233583 h 314325"/>
                <a:gd name="connsiteX2" fmla="*/ 216581 w 407988"/>
                <a:gd name="connsiteY2" fmla="*/ 256635 h 314325"/>
                <a:gd name="connsiteX3" fmla="*/ 202067 w 407988"/>
                <a:gd name="connsiteY3" fmla="*/ 286467 h 314325"/>
                <a:gd name="connsiteX4" fmla="*/ 199799 w 407988"/>
                <a:gd name="connsiteY4" fmla="*/ 290987 h 314325"/>
                <a:gd name="connsiteX5" fmla="*/ 197985 w 407988"/>
                <a:gd name="connsiteY5" fmla="*/ 294151 h 314325"/>
                <a:gd name="connsiteX6" fmla="*/ 197531 w 407988"/>
                <a:gd name="connsiteY6" fmla="*/ 295055 h 314325"/>
                <a:gd name="connsiteX7" fmla="*/ 193449 w 407988"/>
                <a:gd name="connsiteY7" fmla="*/ 296863 h 314325"/>
                <a:gd name="connsiteX8" fmla="*/ 191635 w 407988"/>
                <a:gd name="connsiteY8" fmla="*/ 296411 h 314325"/>
                <a:gd name="connsiteX9" fmla="*/ 169410 w 407988"/>
                <a:gd name="connsiteY9" fmla="*/ 285563 h 314325"/>
                <a:gd name="connsiteX10" fmla="*/ 166688 w 407988"/>
                <a:gd name="connsiteY10" fmla="*/ 281495 h 314325"/>
                <a:gd name="connsiteX11" fmla="*/ 171678 w 407988"/>
                <a:gd name="connsiteY11" fmla="*/ 276975 h 314325"/>
                <a:gd name="connsiteX12" fmla="*/ 172585 w 407988"/>
                <a:gd name="connsiteY12" fmla="*/ 274715 h 314325"/>
                <a:gd name="connsiteX13" fmla="*/ 173945 w 407988"/>
                <a:gd name="connsiteY13" fmla="*/ 272455 h 314325"/>
                <a:gd name="connsiteX14" fmla="*/ 176213 w 407988"/>
                <a:gd name="connsiteY14" fmla="*/ 267935 h 314325"/>
                <a:gd name="connsiteX15" fmla="*/ 192995 w 407988"/>
                <a:gd name="connsiteY15" fmla="*/ 234035 h 314325"/>
                <a:gd name="connsiteX16" fmla="*/ 201160 w 407988"/>
                <a:gd name="connsiteY16" fmla="*/ 231775 h 314325"/>
                <a:gd name="connsiteX17" fmla="*/ 173956 w 407988"/>
                <a:gd name="connsiteY17" fmla="*/ 193675 h 314325"/>
                <a:gd name="connsiteX18" fmla="*/ 181752 w 407988"/>
                <a:gd name="connsiteY18" fmla="*/ 195489 h 314325"/>
                <a:gd name="connsiteX19" fmla="*/ 189549 w 407988"/>
                <a:gd name="connsiteY19" fmla="*/ 218168 h 314325"/>
                <a:gd name="connsiteX20" fmla="*/ 185421 w 407988"/>
                <a:gd name="connsiteY20" fmla="*/ 226332 h 314325"/>
                <a:gd name="connsiteX21" fmla="*/ 167994 w 407988"/>
                <a:gd name="connsiteY21" fmla="*/ 261711 h 314325"/>
                <a:gd name="connsiteX22" fmla="*/ 165701 w 407988"/>
                <a:gd name="connsiteY22" fmla="*/ 266247 h 314325"/>
                <a:gd name="connsiteX23" fmla="*/ 163866 w 407988"/>
                <a:gd name="connsiteY23" fmla="*/ 270329 h 314325"/>
                <a:gd name="connsiteX24" fmla="*/ 163408 w 407988"/>
                <a:gd name="connsiteY24" fmla="*/ 270782 h 314325"/>
                <a:gd name="connsiteX25" fmla="*/ 159280 w 407988"/>
                <a:gd name="connsiteY25" fmla="*/ 273050 h 314325"/>
                <a:gd name="connsiteX26" fmla="*/ 158822 w 407988"/>
                <a:gd name="connsiteY26" fmla="*/ 273050 h 314325"/>
                <a:gd name="connsiteX27" fmla="*/ 156987 w 407988"/>
                <a:gd name="connsiteY27" fmla="*/ 272597 h 314325"/>
                <a:gd name="connsiteX28" fmla="*/ 134974 w 407988"/>
                <a:gd name="connsiteY28" fmla="*/ 261711 h 314325"/>
                <a:gd name="connsiteX29" fmla="*/ 133139 w 407988"/>
                <a:gd name="connsiteY29" fmla="*/ 259897 h 314325"/>
                <a:gd name="connsiteX30" fmla="*/ 132680 w 407988"/>
                <a:gd name="connsiteY30" fmla="*/ 254907 h 314325"/>
                <a:gd name="connsiteX31" fmla="*/ 134974 w 407988"/>
                <a:gd name="connsiteY31" fmla="*/ 250372 h 314325"/>
                <a:gd name="connsiteX32" fmla="*/ 137267 w 407988"/>
                <a:gd name="connsiteY32" fmla="*/ 245836 h 314325"/>
                <a:gd name="connsiteX33" fmla="*/ 139560 w 407988"/>
                <a:gd name="connsiteY33" fmla="*/ 241300 h 314325"/>
                <a:gd name="connsiteX34" fmla="*/ 158363 w 407988"/>
                <a:gd name="connsiteY34" fmla="*/ 203200 h 314325"/>
                <a:gd name="connsiteX35" fmla="*/ 159280 w 407988"/>
                <a:gd name="connsiteY35" fmla="*/ 201386 h 314325"/>
                <a:gd name="connsiteX36" fmla="*/ 173956 w 407988"/>
                <a:gd name="connsiteY36" fmla="*/ 193675 h 314325"/>
                <a:gd name="connsiteX37" fmla="*/ 131631 w 407988"/>
                <a:gd name="connsiteY37" fmla="*/ 184150 h 314325"/>
                <a:gd name="connsiteX38" fmla="*/ 139503 w 407988"/>
                <a:gd name="connsiteY38" fmla="*/ 185994 h 314325"/>
                <a:gd name="connsiteX39" fmla="*/ 149226 w 407988"/>
                <a:gd name="connsiteY39" fmla="*/ 198899 h 314325"/>
                <a:gd name="connsiteX40" fmla="*/ 131168 w 407988"/>
                <a:gd name="connsiteY40" fmla="*/ 235309 h 314325"/>
                <a:gd name="connsiteX41" fmla="*/ 128853 w 407988"/>
                <a:gd name="connsiteY41" fmla="*/ 239918 h 314325"/>
                <a:gd name="connsiteX42" fmla="*/ 126538 w 407988"/>
                <a:gd name="connsiteY42" fmla="*/ 244988 h 314325"/>
                <a:gd name="connsiteX43" fmla="*/ 123297 w 407988"/>
                <a:gd name="connsiteY43" fmla="*/ 251440 h 314325"/>
                <a:gd name="connsiteX44" fmla="*/ 121908 w 407988"/>
                <a:gd name="connsiteY44" fmla="*/ 255588 h 314325"/>
                <a:gd name="connsiteX45" fmla="*/ 121445 w 407988"/>
                <a:gd name="connsiteY45" fmla="*/ 255588 h 314325"/>
                <a:gd name="connsiteX46" fmla="*/ 119593 w 407988"/>
                <a:gd name="connsiteY46" fmla="*/ 255127 h 314325"/>
                <a:gd name="connsiteX47" fmla="*/ 96904 w 407988"/>
                <a:gd name="connsiteY47" fmla="*/ 244066 h 314325"/>
                <a:gd name="connsiteX48" fmla="*/ 94589 w 407988"/>
                <a:gd name="connsiteY48" fmla="*/ 237153 h 314325"/>
                <a:gd name="connsiteX49" fmla="*/ 95052 w 407988"/>
                <a:gd name="connsiteY49" fmla="*/ 236231 h 314325"/>
                <a:gd name="connsiteX50" fmla="*/ 100146 w 407988"/>
                <a:gd name="connsiteY50" fmla="*/ 226091 h 314325"/>
                <a:gd name="connsiteX51" fmla="*/ 102461 w 407988"/>
                <a:gd name="connsiteY51" fmla="*/ 221482 h 314325"/>
                <a:gd name="connsiteX52" fmla="*/ 104776 w 407988"/>
                <a:gd name="connsiteY52" fmla="*/ 216873 h 314325"/>
                <a:gd name="connsiteX53" fmla="*/ 115888 w 407988"/>
                <a:gd name="connsiteY53" fmla="*/ 193829 h 314325"/>
                <a:gd name="connsiteX54" fmla="*/ 119593 w 407988"/>
                <a:gd name="connsiteY54" fmla="*/ 188759 h 314325"/>
                <a:gd name="connsiteX55" fmla="*/ 131631 w 407988"/>
                <a:gd name="connsiteY55" fmla="*/ 184150 h 314325"/>
                <a:gd name="connsiteX56" fmla="*/ 92914 w 407988"/>
                <a:gd name="connsiteY56" fmla="*/ 169862 h 314325"/>
                <a:gd name="connsiteX57" fmla="*/ 100103 w 407988"/>
                <a:gd name="connsiteY57" fmla="*/ 171234 h 314325"/>
                <a:gd name="connsiteX58" fmla="*/ 109538 w 407988"/>
                <a:gd name="connsiteY58" fmla="*/ 184950 h 314325"/>
                <a:gd name="connsiteX59" fmla="*/ 107292 w 407988"/>
                <a:gd name="connsiteY59" fmla="*/ 189065 h 314325"/>
                <a:gd name="connsiteX60" fmla="*/ 96958 w 407988"/>
                <a:gd name="connsiteY60" fmla="*/ 210096 h 314325"/>
                <a:gd name="connsiteX61" fmla="*/ 94712 w 407988"/>
                <a:gd name="connsiteY61" fmla="*/ 215125 h 314325"/>
                <a:gd name="connsiteX62" fmla="*/ 92465 w 407988"/>
                <a:gd name="connsiteY62" fmla="*/ 219697 h 314325"/>
                <a:gd name="connsiteX63" fmla="*/ 88871 w 407988"/>
                <a:gd name="connsiteY63" fmla="*/ 227012 h 314325"/>
                <a:gd name="connsiteX64" fmla="*/ 87074 w 407988"/>
                <a:gd name="connsiteY64" fmla="*/ 226555 h 314325"/>
                <a:gd name="connsiteX65" fmla="*/ 65508 w 407988"/>
                <a:gd name="connsiteY65" fmla="*/ 215582 h 314325"/>
                <a:gd name="connsiteX66" fmla="*/ 63261 w 407988"/>
                <a:gd name="connsiteY66" fmla="*/ 209181 h 314325"/>
                <a:gd name="connsiteX67" fmla="*/ 67305 w 407988"/>
                <a:gd name="connsiteY67" fmla="*/ 200952 h 314325"/>
                <a:gd name="connsiteX68" fmla="*/ 69551 w 407988"/>
                <a:gd name="connsiteY68" fmla="*/ 196380 h 314325"/>
                <a:gd name="connsiteX69" fmla="*/ 71348 w 407988"/>
                <a:gd name="connsiteY69" fmla="*/ 191808 h 314325"/>
                <a:gd name="connsiteX70" fmla="*/ 77638 w 407988"/>
                <a:gd name="connsiteY70" fmla="*/ 179463 h 314325"/>
                <a:gd name="connsiteX71" fmla="*/ 92914 w 407988"/>
                <a:gd name="connsiteY71" fmla="*/ 169862 h 314325"/>
                <a:gd name="connsiteX72" fmla="*/ 196202 w 407988"/>
                <a:gd name="connsiteY72" fmla="*/ 3175 h 314325"/>
                <a:gd name="connsiteX73" fmla="*/ 230125 w 407988"/>
                <a:gd name="connsiteY73" fmla="*/ 10979 h 314325"/>
                <a:gd name="connsiteX74" fmla="*/ 332350 w 407988"/>
                <a:gd name="connsiteY74" fmla="*/ 53210 h 314325"/>
                <a:gd name="connsiteX75" fmla="*/ 334642 w 407988"/>
                <a:gd name="connsiteY75" fmla="*/ 53669 h 314325"/>
                <a:gd name="connsiteX76" fmla="*/ 398820 w 407988"/>
                <a:gd name="connsiteY76" fmla="*/ 18782 h 314325"/>
                <a:gd name="connsiteX77" fmla="*/ 402029 w 407988"/>
                <a:gd name="connsiteY77" fmla="*/ 17864 h 314325"/>
                <a:gd name="connsiteX78" fmla="*/ 407988 w 407988"/>
                <a:gd name="connsiteY78" fmla="*/ 23373 h 314325"/>
                <a:gd name="connsiteX79" fmla="*/ 407988 w 407988"/>
                <a:gd name="connsiteY79" fmla="*/ 141804 h 314325"/>
                <a:gd name="connsiteX80" fmla="*/ 406155 w 407988"/>
                <a:gd name="connsiteY80" fmla="*/ 144558 h 314325"/>
                <a:gd name="connsiteX81" fmla="*/ 363522 w 407988"/>
                <a:gd name="connsiteY81" fmla="*/ 155575 h 314325"/>
                <a:gd name="connsiteX82" fmla="*/ 362606 w 407988"/>
                <a:gd name="connsiteY82" fmla="*/ 155575 h 314325"/>
                <a:gd name="connsiteX83" fmla="*/ 360772 w 407988"/>
                <a:gd name="connsiteY83" fmla="*/ 155116 h 314325"/>
                <a:gd name="connsiteX84" fmla="*/ 246169 w 407988"/>
                <a:gd name="connsiteY84" fmla="*/ 85802 h 314325"/>
                <a:gd name="connsiteX85" fmla="*/ 235167 w 407988"/>
                <a:gd name="connsiteY85" fmla="*/ 79834 h 314325"/>
                <a:gd name="connsiteX86" fmla="*/ 190243 w 407988"/>
                <a:gd name="connsiteY86" fmla="*/ 65145 h 314325"/>
                <a:gd name="connsiteX87" fmla="*/ 180158 w 407988"/>
                <a:gd name="connsiteY87" fmla="*/ 64227 h 314325"/>
                <a:gd name="connsiteX88" fmla="*/ 176491 w 407988"/>
                <a:gd name="connsiteY88" fmla="*/ 64227 h 314325"/>
                <a:gd name="connsiteX89" fmla="*/ 173740 w 407988"/>
                <a:gd name="connsiteY89" fmla="*/ 64686 h 314325"/>
                <a:gd name="connsiteX90" fmla="*/ 170990 w 407988"/>
                <a:gd name="connsiteY90" fmla="*/ 65145 h 314325"/>
                <a:gd name="connsiteX91" fmla="*/ 148069 w 407988"/>
                <a:gd name="connsiteY91" fmla="*/ 73867 h 314325"/>
                <a:gd name="connsiteX92" fmla="*/ 108646 w 407988"/>
                <a:gd name="connsiteY92" fmla="*/ 90851 h 314325"/>
                <a:gd name="connsiteX93" fmla="*/ 99019 w 407988"/>
                <a:gd name="connsiteY93" fmla="*/ 88556 h 314325"/>
                <a:gd name="connsiteX94" fmla="*/ 94435 w 407988"/>
                <a:gd name="connsiteY94" fmla="*/ 61014 h 314325"/>
                <a:gd name="connsiteX95" fmla="*/ 112313 w 407988"/>
                <a:gd name="connsiteY95" fmla="*/ 44029 h 314325"/>
                <a:gd name="connsiteX96" fmla="*/ 116439 w 407988"/>
                <a:gd name="connsiteY96" fmla="*/ 39898 h 314325"/>
                <a:gd name="connsiteX97" fmla="*/ 121023 w 407988"/>
                <a:gd name="connsiteY97" fmla="*/ 36226 h 314325"/>
                <a:gd name="connsiteX98" fmla="*/ 196202 w 407988"/>
                <a:gd name="connsiteY98" fmla="*/ 3175 h 314325"/>
                <a:gd name="connsiteX99" fmla="*/ 8694 w 407988"/>
                <a:gd name="connsiteY99" fmla="*/ 0 h 314325"/>
                <a:gd name="connsiteX100" fmla="*/ 14643 w 407988"/>
                <a:gd name="connsiteY100" fmla="*/ 2291 h 314325"/>
                <a:gd name="connsiteX101" fmla="*/ 37521 w 407988"/>
                <a:gd name="connsiteY101" fmla="*/ 23368 h 314325"/>
                <a:gd name="connsiteX102" fmla="*/ 37979 w 407988"/>
                <a:gd name="connsiteY102" fmla="*/ 23827 h 314325"/>
                <a:gd name="connsiteX103" fmla="*/ 78245 w 407988"/>
                <a:gd name="connsiteY103" fmla="*/ 46278 h 314325"/>
                <a:gd name="connsiteX104" fmla="*/ 85567 w 407988"/>
                <a:gd name="connsiteY104" fmla="*/ 44445 h 314325"/>
                <a:gd name="connsiteX105" fmla="*/ 87854 w 407988"/>
                <a:gd name="connsiteY105" fmla="*/ 43529 h 314325"/>
                <a:gd name="connsiteX106" fmla="*/ 99751 w 407988"/>
                <a:gd name="connsiteY106" fmla="*/ 39405 h 314325"/>
                <a:gd name="connsiteX107" fmla="*/ 101582 w 407988"/>
                <a:gd name="connsiteY107" fmla="*/ 39864 h 314325"/>
                <a:gd name="connsiteX108" fmla="*/ 87397 w 407988"/>
                <a:gd name="connsiteY108" fmla="*/ 53151 h 314325"/>
                <a:gd name="connsiteX109" fmla="*/ 79618 w 407988"/>
                <a:gd name="connsiteY109" fmla="*/ 76978 h 314325"/>
                <a:gd name="connsiteX110" fmla="*/ 94718 w 407988"/>
                <a:gd name="connsiteY110" fmla="*/ 97138 h 314325"/>
                <a:gd name="connsiteX111" fmla="*/ 108903 w 407988"/>
                <a:gd name="connsiteY111" fmla="*/ 100346 h 314325"/>
                <a:gd name="connsiteX112" fmla="*/ 145509 w 407988"/>
                <a:gd name="connsiteY112" fmla="*/ 86600 h 314325"/>
                <a:gd name="connsiteX113" fmla="*/ 152830 w 407988"/>
                <a:gd name="connsiteY113" fmla="*/ 82476 h 314325"/>
                <a:gd name="connsiteX114" fmla="*/ 173421 w 407988"/>
                <a:gd name="connsiteY114" fmla="*/ 74228 h 314325"/>
                <a:gd name="connsiteX115" fmla="*/ 177081 w 407988"/>
                <a:gd name="connsiteY115" fmla="*/ 73770 h 314325"/>
                <a:gd name="connsiteX116" fmla="*/ 180284 w 407988"/>
                <a:gd name="connsiteY116" fmla="*/ 73770 h 314325"/>
                <a:gd name="connsiteX117" fmla="*/ 230160 w 407988"/>
                <a:gd name="connsiteY117" fmla="*/ 87974 h 314325"/>
                <a:gd name="connsiteX118" fmla="*/ 373381 w 407988"/>
                <a:gd name="connsiteY118" fmla="*/ 174574 h 314325"/>
                <a:gd name="connsiteX119" fmla="*/ 381617 w 407988"/>
                <a:gd name="connsiteY119" fmla="*/ 208481 h 314325"/>
                <a:gd name="connsiteX120" fmla="*/ 360569 w 407988"/>
                <a:gd name="connsiteY120" fmla="*/ 220394 h 314325"/>
                <a:gd name="connsiteX121" fmla="*/ 347757 w 407988"/>
                <a:gd name="connsiteY121" fmla="*/ 216729 h 314325"/>
                <a:gd name="connsiteX122" fmla="*/ 339520 w 407988"/>
                <a:gd name="connsiteY122" fmla="*/ 211688 h 314325"/>
                <a:gd name="connsiteX123" fmla="*/ 346841 w 407988"/>
                <a:gd name="connsiteY123" fmla="*/ 243762 h 314325"/>
                <a:gd name="connsiteX124" fmla="*/ 327166 w 407988"/>
                <a:gd name="connsiteY124" fmla="*/ 254301 h 314325"/>
                <a:gd name="connsiteX125" fmla="*/ 315269 w 407988"/>
                <a:gd name="connsiteY125" fmla="*/ 250635 h 314325"/>
                <a:gd name="connsiteX126" fmla="*/ 300169 w 407988"/>
                <a:gd name="connsiteY126" fmla="*/ 241013 h 314325"/>
                <a:gd name="connsiteX127" fmla="*/ 307032 w 407988"/>
                <a:gd name="connsiteY127" fmla="*/ 273545 h 314325"/>
                <a:gd name="connsiteX128" fmla="*/ 287814 w 407988"/>
                <a:gd name="connsiteY128" fmla="*/ 283626 h 314325"/>
                <a:gd name="connsiteX129" fmla="*/ 275460 w 407988"/>
                <a:gd name="connsiteY129" fmla="*/ 280418 h 314325"/>
                <a:gd name="connsiteX130" fmla="*/ 263105 w 407988"/>
                <a:gd name="connsiteY130" fmla="*/ 272171 h 314325"/>
                <a:gd name="connsiteX131" fmla="*/ 269511 w 407988"/>
                <a:gd name="connsiteY131" fmla="*/ 304245 h 314325"/>
                <a:gd name="connsiteX132" fmla="*/ 250751 w 407988"/>
                <a:gd name="connsiteY132" fmla="*/ 314325 h 314325"/>
                <a:gd name="connsiteX133" fmla="*/ 239312 w 407988"/>
                <a:gd name="connsiteY133" fmla="*/ 310660 h 314325"/>
                <a:gd name="connsiteX134" fmla="*/ 214145 w 407988"/>
                <a:gd name="connsiteY134" fmla="*/ 295539 h 314325"/>
                <a:gd name="connsiteX135" fmla="*/ 210027 w 407988"/>
                <a:gd name="connsiteY135" fmla="*/ 292790 h 314325"/>
                <a:gd name="connsiteX136" fmla="*/ 225584 w 407988"/>
                <a:gd name="connsiteY136" fmla="*/ 260716 h 314325"/>
                <a:gd name="connsiteX137" fmla="*/ 213230 w 407988"/>
                <a:gd name="connsiteY137" fmla="*/ 224060 h 314325"/>
                <a:gd name="connsiteX138" fmla="*/ 200875 w 407988"/>
                <a:gd name="connsiteY138" fmla="*/ 221311 h 314325"/>
                <a:gd name="connsiteX139" fmla="*/ 198587 w 407988"/>
                <a:gd name="connsiteY139" fmla="*/ 221311 h 314325"/>
                <a:gd name="connsiteX140" fmla="*/ 199503 w 407988"/>
                <a:gd name="connsiteY140" fmla="*/ 201608 h 314325"/>
                <a:gd name="connsiteX141" fmla="*/ 185318 w 407988"/>
                <a:gd name="connsiteY141" fmla="*/ 186029 h 314325"/>
                <a:gd name="connsiteX142" fmla="*/ 173421 w 407988"/>
                <a:gd name="connsiteY142" fmla="*/ 183280 h 314325"/>
                <a:gd name="connsiteX143" fmla="*/ 156033 w 407988"/>
                <a:gd name="connsiteY143" fmla="*/ 189237 h 314325"/>
                <a:gd name="connsiteX144" fmla="*/ 143679 w 407988"/>
                <a:gd name="connsiteY144" fmla="*/ 176865 h 314325"/>
                <a:gd name="connsiteX145" fmla="*/ 131324 w 407988"/>
                <a:gd name="connsiteY145" fmla="*/ 174116 h 314325"/>
                <a:gd name="connsiteX146" fmla="*/ 118054 w 407988"/>
                <a:gd name="connsiteY146" fmla="*/ 177782 h 314325"/>
                <a:gd name="connsiteX147" fmla="*/ 104327 w 407988"/>
                <a:gd name="connsiteY147" fmla="*/ 162661 h 314325"/>
                <a:gd name="connsiteX148" fmla="*/ 92430 w 407988"/>
                <a:gd name="connsiteY148" fmla="*/ 159912 h 314325"/>
                <a:gd name="connsiteX149" fmla="*/ 67721 w 407988"/>
                <a:gd name="connsiteY149" fmla="*/ 175032 h 314325"/>
                <a:gd name="connsiteX150" fmla="*/ 62230 w 407988"/>
                <a:gd name="connsiteY150" fmla="*/ 186029 h 314325"/>
                <a:gd name="connsiteX151" fmla="*/ 61773 w 407988"/>
                <a:gd name="connsiteY151" fmla="*/ 185571 h 314325"/>
                <a:gd name="connsiteX152" fmla="*/ 3661 w 407988"/>
                <a:gd name="connsiteY152" fmla="*/ 142500 h 314325"/>
                <a:gd name="connsiteX153" fmla="*/ 0 w 407988"/>
                <a:gd name="connsiteY153" fmla="*/ 135169 h 314325"/>
                <a:gd name="connsiteX154" fmla="*/ 0 w 407988"/>
                <a:gd name="connsiteY154" fmla="*/ 9164 h 314325"/>
                <a:gd name="connsiteX155" fmla="*/ 3203 w 407988"/>
                <a:gd name="connsiteY155" fmla="*/ 2291 h 314325"/>
                <a:gd name="connsiteX156" fmla="*/ 8694 w 407988"/>
                <a:gd name="connsiteY156"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07988" h="314325">
                  <a:moveTo>
                    <a:pt x="201160" y="231775"/>
                  </a:moveTo>
                  <a:cubicBezTo>
                    <a:pt x="203881" y="231775"/>
                    <a:pt x="206603" y="232227"/>
                    <a:pt x="208870" y="233583"/>
                  </a:cubicBezTo>
                  <a:cubicBezTo>
                    <a:pt x="217488" y="237651"/>
                    <a:pt x="220663" y="248047"/>
                    <a:pt x="216581" y="256635"/>
                  </a:cubicBezTo>
                  <a:cubicBezTo>
                    <a:pt x="216581" y="256635"/>
                    <a:pt x="216581" y="256635"/>
                    <a:pt x="202067" y="286467"/>
                  </a:cubicBezTo>
                  <a:cubicBezTo>
                    <a:pt x="202067" y="286467"/>
                    <a:pt x="202067" y="286467"/>
                    <a:pt x="199799" y="290987"/>
                  </a:cubicBezTo>
                  <a:cubicBezTo>
                    <a:pt x="199799" y="290987"/>
                    <a:pt x="199799" y="290987"/>
                    <a:pt x="197985" y="294151"/>
                  </a:cubicBezTo>
                  <a:cubicBezTo>
                    <a:pt x="197985" y="294603"/>
                    <a:pt x="197531" y="295055"/>
                    <a:pt x="197531" y="295055"/>
                  </a:cubicBezTo>
                  <a:cubicBezTo>
                    <a:pt x="196624" y="296411"/>
                    <a:pt x="195263" y="296863"/>
                    <a:pt x="193449" y="296863"/>
                  </a:cubicBezTo>
                  <a:cubicBezTo>
                    <a:pt x="192995" y="296863"/>
                    <a:pt x="192088" y="296863"/>
                    <a:pt x="191635" y="296411"/>
                  </a:cubicBezTo>
                  <a:cubicBezTo>
                    <a:pt x="191635" y="296411"/>
                    <a:pt x="191635" y="296411"/>
                    <a:pt x="169410" y="285563"/>
                  </a:cubicBezTo>
                  <a:cubicBezTo>
                    <a:pt x="167595" y="284659"/>
                    <a:pt x="166688" y="283303"/>
                    <a:pt x="166688" y="281495"/>
                  </a:cubicBezTo>
                  <a:cubicBezTo>
                    <a:pt x="168503" y="280139"/>
                    <a:pt x="170317" y="278783"/>
                    <a:pt x="171678" y="276975"/>
                  </a:cubicBezTo>
                  <a:cubicBezTo>
                    <a:pt x="172131" y="276071"/>
                    <a:pt x="172585" y="275619"/>
                    <a:pt x="172585" y="274715"/>
                  </a:cubicBezTo>
                  <a:cubicBezTo>
                    <a:pt x="172585" y="274715"/>
                    <a:pt x="172585" y="274715"/>
                    <a:pt x="173945" y="272455"/>
                  </a:cubicBezTo>
                  <a:cubicBezTo>
                    <a:pt x="173945" y="272455"/>
                    <a:pt x="173945" y="272455"/>
                    <a:pt x="176213" y="267935"/>
                  </a:cubicBezTo>
                  <a:cubicBezTo>
                    <a:pt x="176213" y="267935"/>
                    <a:pt x="176213" y="267935"/>
                    <a:pt x="192995" y="234035"/>
                  </a:cubicBezTo>
                  <a:cubicBezTo>
                    <a:pt x="195717" y="232679"/>
                    <a:pt x="198438" y="231775"/>
                    <a:pt x="201160" y="231775"/>
                  </a:cubicBezTo>
                  <a:close/>
                  <a:moveTo>
                    <a:pt x="173956" y="193675"/>
                  </a:moveTo>
                  <a:cubicBezTo>
                    <a:pt x="176707" y="193675"/>
                    <a:pt x="179001" y="194129"/>
                    <a:pt x="181752" y="195489"/>
                  </a:cubicBezTo>
                  <a:cubicBezTo>
                    <a:pt x="190007" y="199572"/>
                    <a:pt x="193676" y="210004"/>
                    <a:pt x="189549" y="218168"/>
                  </a:cubicBezTo>
                  <a:cubicBezTo>
                    <a:pt x="189549" y="218168"/>
                    <a:pt x="189549" y="218168"/>
                    <a:pt x="185421" y="226332"/>
                  </a:cubicBezTo>
                  <a:lnTo>
                    <a:pt x="167994" y="261711"/>
                  </a:lnTo>
                  <a:cubicBezTo>
                    <a:pt x="167994" y="261711"/>
                    <a:pt x="167994" y="261711"/>
                    <a:pt x="165701" y="266247"/>
                  </a:cubicBezTo>
                  <a:cubicBezTo>
                    <a:pt x="165701" y="266247"/>
                    <a:pt x="165701" y="266247"/>
                    <a:pt x="163866" y="270329"/>
                  </a:cubicBezTo>
                  <a:cubicBezTo>
                    <a:pt x="163866" y="270329"/>
                    <a:pt x="163408" y="270329"/>
                    <a:pt x="163408" y="270782"/>
                  </a:cubicBezTo>
                  <a:cubicBezTo>
                    <a:pt x="162490" y="272143"/>
                    <a:pt x="161115" y="273050"/>
                    <a:pt x="159280" y="273050"/>
                  </a:cubicBezTo>
                  <a:cubicBezTo>
                    <a:pt x="159280" y="273050"/>
                    <a:pt x="158822" y="273050"/>
                    <a:pt x="158822" y="273050"/>
                  </a:cubicBezTo>
                  <a:cubicBezTo>
                    <a:pt x="158363" y="273050"/>
                    <a:pt x="157446" y="272597"/>
                    <a:pt x="156987" y="272597"/>
                  </a:cubicBezTo>
                  <a:cubicBezTo>
                    <a:pt x="156987" y="272597"/>
                    <a:pt x="156987" y="272597"/>
                    <a:pt x="134974" y="261711"/>
                  </a:cubicBezTo>
                  <a:cubicBezTo>
                    <a:pt x="134056" y="261257"/>
                    <a:pt x="133598" y="260804"/>
                    <a:pt x="133139" y="259897"/>
                  </a:cubicBezTo>
                  <a:cubicBezTo>
                    <a:pt x="131763" y="258536"/>
                    <a:pt x="131763" y="256722"/>
                    <a:pt x="132680" y="254907"/>
                  </a:cubicBezTo>
                  <a:cubicBezTo>
                    <a:pt x="132680" y="254907"/>
                    <a:pt x="132680" y="254907"/>
                    <a:pt x="134974" y="250372"/>
                  </a:cubicBezTo>
                  <a:cubicBezTo>
                    <a:pt x="134974" y="250372"/>
                    <a:pt x="134974" y="250372"/>
                    <a:pt x="137267" y="245836"/>
                  </a:cubicBezTo>
                  <a:cubicBezTo>
                    <a:pt x="137267" y="245836"/>
                    <a:pt x="137267" y="245836"/>
                    <a:pt x="139560" y="241300"/>
                  </a:cubicBezTo>
                  <a:cubicBezTo>
                    <a:pt x="139560" y="241300"/>
                    <a:pt x="139560" y="241300"/>
                    <a:pt x="158363" y="203200"/>
                  </a:cubicBezTo>
                  <a:cubicBezTo>
                    <a:pt x="158822" y="202293"/>
                    <a:pt x="158822" y="201839"/>
                    <a:pt x="159280" y="201386"/>
                  </a:cubicBezTo>
                  <a:cubicBezTo>
                    <a:pt x="162490" y="196397"/>
                    <a:pt x="167994" y="193675"/>
                    <a:pt x="173956" y="193675"/>
                  </a:cubicBezTo>
                  <a:close/>
                  <a:moveTo>
                    <a:pt x="131631" y="184150"/>
                  </a:moveTo>
                  <a:cubicBezTo>
                    <a:pt x="134409" y="184150"/>
                    <a:pt x="137188" y="184611"/>
                    <a:pt x="139503" y="185994"/>
                  </a:cubicBezTo>
                  <a:cubicBezTo>
                    <a:pt x="145059" y="188298"/>
                    <a:pt x="148300" y="193368"/>
                    <a:pt x="149226" y="198899"/>
                  </a:cubicBezTo>
                  <a:cubicBezTo>
                    <a:pt x="149226" y="198899"/>
                    <a:pt x="149226" y="198899"/>
                    <a:pt x="131168" y="235309"/>
                  </a:cubicBezTo>
                  <a:cubicBezTo>
                    <a:pt x="131168" y="235309"/>
                    <a:pt x="131168" y="235309"/>
                    <a:pt x="128853" y="239918"/>
                  </a:cubicBezTo>
                  <a:cubicBezTo>
                    <a:pt x="128853" y="239918"/>
                    <a:pt x="128853" y="239918"/>
                    <a:pt x="126538" y="244988"/>
                  </a:cubicBezTo>
                  <a:cubicBezTo>
                    <a:pt x="126538" y="244988"/>
                    <a:pt x="126538" y="244988"/>
                    <a:pt x="123297" y="251440"/>
                  </a:cubicBezTo>
                  <a:cubicBezTo>
                    <a:pt x="122834" y="252362"/>
                    <a:pt x="122371" y="254205"/>
                    <a:pt x="121908" y="255588"/>
                  </a:cubicBezTo>
                  <a:cubicBezTo>
                    <a:pt x="121908" y="255588"/>
                    <a:pt x="121908" y="255588"/>
                    <a:pt x="121445" y="255588"/>
                  </a:cubicBezTo>
                  <a:cubicBezTo>
                    <a:pt x="120982" y="255588"/>
                    <a:pt x="120056" y="255127"/>
                    <a:pt x="119593" y="255127"/>
                  </a:cubicBezTo>
                  <a:cubicBezTo>
                    <a:pt x="119593" y="255127"/>
                    <a:pt x="119593" y="255127"/>
                    <a:pt x="96904" y="244066"/>
                  </a:cubicBezTo>
                  <a:cubicBezTo>
                    <a:pt x="94589" y="242683"/>
                    <a:pt x="93663" y="239918"/>
                    <a:pt x="94589" y="237153"/>
                  </a:cubicBezTo>
                  <a:cubicBezTo>
                    <a:pt x="94589" y="237153"/>
                    <a:pt x="94589" y="237153"/>
                    <a:pt x="95052" y="236231"/>
                  </a:cubicBezTo>
                  <a:cubicBezTo>
                    <a:pt x="95052" y="236231"/>
                    <a:pt x="95052" y="236231"/>
                    <a:pt x="100146" y="226091"/>
                  </a:cubicBezTo>
                  <a:cubicBezTo>
                    <a:pt x="100146" y="226091"/>
                    <a:pt x="100146" y="226091"/>
                    <a:pt x="102461" y="221482"/>
                  </a:cubicBezTo>
                  <a:cubicBezTo>
                    <a:pt x="102461" y="221482"/>
                    <a:pt x="102461" y="221482"/>
                    <a:pt x="104776" y="216873"/>
                  </a:cubicBezTo>
                  <a:cubicBezTo>
                    <a:pt x="104776" y="216873"/>
                    <a:pt x="104776" y="216873"/>
                    <a:pt x="115888" y="193829"/>
                  </a:cubicBezTo>
                  <a:cubicBezTo>
                    <a:pt x="117278" y="191985"/>
                    <a:pt x="118204" y="190142"/>
                    <a:pt x="119593" y="188759"/>
                  </a:cubicBezTo>
                  <a:cubicBezTo>
                    <a:pt x="123297" y="185994"/>
                    <a:pt x="127464" y="184150"/>
                    <a:pt x="131631" y="184150"/>
                  </a:cubicBezTo>
                  <a:close/>
                  <a:moveTo>
                    <a:pt x="92914" y="169862"/>
                  </a:moveTo>
                  <a:cubicBezTo>
                    <a:pt x="95161" y="169862"/>
                    <a:pt x="97857" y="170319"/>
                    <a:pt x="100103" y="171234"/>
                  </a:cubicBezTo>
                  <a:cubicBezTo>
                    <a:pt x="105495" y="173977"/>
                    <a:pt x="109089" y="179463"/>
                    <a:pt x="109538" y="184950"/>
                  </a:cubicBezTo>
                  <a:cubicBezTo>
                    <a:pt x="108640" y="186321"/>
                    <a:pt x="107741" y="187693"/>
                    <a:pt x="107292" y="189065"/>
                  </a:cubicBezTo>
                  <a:cubicBezTo>
                    <a:pt x="107292" y="189065"/>
                    <a:pt x="107292" y="189065"/>
                    <a:pt x="96958" y="210096"/>
                  </a:cubicBezTo>
                  <a:lnTo>
                    <a:pt x="94712" y="215125"/>
                  </a:lnTo>
                  <a:cubicBezTo>
                    <a:pt x="94712" y="215125"/>
                    <a:pt x="94712" y="215125"/>
                    <a:pt x="92465" y="219697"/>
                  </a:cubicBezTo>
                  <a:cubicBezTo>
                    <a:pt x="92465" y="219697"/>
                    <a:pt x="92465" y="219697"/>
                    <a:pt x="88871" y="227012"/>
                  </a:cubicBezTo>
                  <a:cubicBezTo>
                    <a:pt x="88422" y="227012"/>
                    <a:pt x="87523" y="227012"/>
                    <a:pt x="87074" y="226555"/>
                  </a:cubicBezTo>
                  <a:cubicBezTo>
                    <a:pt x="87074" y="226555"/>
                    <a:pt x="87074" y="226555"/>
                    <a:pt x="65508" y="215582"/>
                  </a:cubicBezTo>
                  <a:cubicBezTo>
                    <a:pt x="62812" y="214668"/>
                    <a:pt x="61913" y="211467"/>
                    <a:pt x="63261" y="209181"/>
                  </a:cubicBezTo>
                  <a:cubicBezTo>
                    <a:pt x="63261" y="209181"/>
                    <a:pt x="63261" y="209181"/>
                    <a:pt x="67305" y="200952"/>
                  </a:cubicBezTo>
                  <a:cubicBezTo>
                    <a:pt x="67305" y="200952"/>
                    <a:pt x="67305" y="200952"/>
                    <a:pt x="69551" y="196380"/>
                  </a:cubicBezTo>
                  <a:cubicBezTo>
                    <a:pt x="69551" y="196380"/>
                    <a:pt x="69551" y="196380"/>
                    <a:pt x="71348" y="191808"/>
                  </a:cubicBezTo>
                  <a:cubicBezTo>
                    <a:pt x="71348" y="191808"/>
                    <a:pt x="71348" y="191808"/>
                    <a:pt x="77638" y="179463"/>
                  </a:cubicBezTo>
                  <a:cubicBezTo>
                    <a:pt x="80334" y="173063"/>
                    <a:pt x="86624" y="169862"/>
                    <a:pt x="92914" y="169862"/>
                  </a:cubicBezTo>
                  <a:close/>
                  <a:moveTo>
                    <a:pt x="196202" y="3175"/>
                  </a:moveTo>
                  <a:cubicBezTo>
                    <a:pt x="212247" y="3175"/>
                    <a:pt x="223249" y="8684"/>
                    <a:pt x="230125" y="10979"/>
                  </a:cubicBezTo>
                  <a:cubicBezTo>
                    <a:pt x="254421" y="17864"/>
                    <a:pt x="314472" y="49079"/>
                    <a:pt x="332350" y="53210"/>
                  </a:cubicBezTo>
                  <a:cubicBezTo>
                    <a:pt x="332809" y="53669"/>
                    <a:pt x="333726" y="53669"/>
                    <a:pt x="334642" y="53669"/>
                  </a:cubicBezTo>
                  <a:cubicBezTo>
                    <a:pt x="349770" y="53669"/>
                    <a:pt x="382317" y="30717"/>
                    <a:pt x="398820" y="18782"/>
                  </a:cubicBezTo>
                  <a:cubicBezTo>
                    <a:pt x="399737" y="18323"/>
                    <a:pt x="401112" y="17864"/>
                    <a:pt x="402029" y="17864"/>
                  </a:cubicBezTo>
                  <a:cubicBezTo>
                    <a:pt x="405238" y="17864"/>
                    <a:pt x="407988" y="20159"/>
                    <a:pt x="407988" y="23373"/>
                  </a:cubicBezTo>
                  <a:cubicBezTo>
                    <a:pt x="407988" y="23373"/>
                    <a:pt x="407988" y="23373"/>
                    <a:pt x="407988" y="141804"/>
                  </a:cubicBezTo>
                  <a:cubicBezTo>
                    <a:pt x="407988" y="143181"/>
                    <a:pt x="407071" y="144558"/>
                    <a:pt x="406155" y="144558"/>
                  </a:cubicBezTo>
                  <a:cubicBezTo>
                    <a:pt x="406155" y="144558"/>
                    <a:pt x="406155" y="144558"/>
                    <a:pt x="363522" y="155575"/>
                  </a:cubicBezTo>
                  <a:cubicBezTo>
                    <a:pt x="363522" y="155575"/>
                    <a:pt x="363064" y="155575"/>
                    <a:pt x="362606" y="155575"/>
                  </a:cubicBezTo>
                  <a:cubicBezTo>
                    <a:pt x="362147" y="155575"/>
                    <a:pt x="361230" y="155575"/>
                    <a:pt x="360772" y="155116"/>
                  </a:cubicBezTo>
                  <a:cubicBezTo>
                    <a:pt x="351604" y="149149"/>
                    <a:pt x="285134" y="109672"/>
                    <a:pt x="246169" y="85802"/>
                  </a:cubicBezTo>
                  <a:cubicBezTo>
                    <a:pt x="242502" y="83965"/>
                    <a:pt x="238835" y="81670"/>
                    <a:pt x="235167" y="79834"/>
                  </a:cubicBezTo>
                  <a:cubicBezTo>
                    <a:pt x="220957" y="72490"/>
                    <a:pt x="205829" y="66981"/>
                    <a:pt x="190243" y="65145"/>
                  </a:cubicBezTo>
                  <a:cubicBezTo>
                    <a:pt x="187034" y="64686"/>
                    <a:pt x="183367" y="64227"/>
                    <a:pt x="180158" y="64227"/>
                  </a:cubicBezTo>
                  <a:cubicBezTo>
                    <a:pt x="178783" y="64227"/>
                    <a:pt x="177407" y="64227"/>
                    <a:pt x="176491" y="64227"/>
                  </a:cubicBezTo>
                  <a:cubicBezTo>
                    <a:pt x="176032" y="64227"/>
                    <a:pt x="175115" y="64686"/>
                    <a:pt x="173740" y="64686"/>
                  </a:cubicBezTo>
                  <a:cubicBezTo>
                    <a:pt x="172823" y="64686"/>
                    <a:pt x="171907" y="65145"/>
                    <a:pt x="170990" y="65145"/>
                  </a:cubicBezTo>
                  <a:cubicBezTo>
                    <a:pt x="163197" y="66981"/>
                    <a:pt x="155404" y="70194"/>
                    <a:pt x="148069" y="73867"/>
                  </a:cubicBezTo>
                  <a:cubicBezTo>
                    <a:pt x="137067" y="79834"/>
                    <a:pt x="121940" y="90851"/>
                    <a:pt x="108646" y="90851"/>
                  </a:cubicBezTo>
                  <a:cubicBezTo>
                    <a:pt x="104979" y="90851"/>
                    <a:pt x="101770" y="90392"/>
                    <a:pt x="99019" y="88556"/>
                  </a:cubicBezTo>
                  <a:cubicBezTo>
                    <a:pt x="88476" y="83506"/>
                    <a:pt x="85725" y="69276"/>
                    <a:pt x="94435" y="61014"/>
                  </a:cubicBezTo>
                  <a:cubicBezTo>
                    <a:pt x="100394" y="54587"/>
                    <a:pt x="106354" y="49079"/>
                    <a:pt x="112313" y="44029"/>
                  </a:cubicBezTo>
                  <a:cubicBezTo>
                    <a:pt x="113688" y="42652"/>
                    <a:pt x="115064" y="41275"/>
                    <a:pt x="116439" y="39898"/>
                  </a:cubicBezTo>
                  <a:cubicBezTo>
                    <a:pt x="118272" y="38980"/>
                    <a:pt x="119648" y="37603"/>
                    <a:pt x="121023" y="36226"/>
                  </a:cubicBezTo>
                  <a:cubicBezTo>
                    <a:pt x="153570" y="10061"/>
                    <a:pt x="177866" y="3175"/>
                    <a:pt x="196202" y="3175"/>
                  </a:cubicBezTo>
                  <a:close/>
                  <a:moveTo>
                    <a:pt x="8694" y="0"/>
                  </a:moveTo>
                  <a:cubicBezTo>
                    <a:pt x="10982" y="0"/>
                    <a:pt x="13270" y="917"/>
                    <a:pt x="14643" y="2291"/>
                  </a:cubicBezTo>
                  <a:cubicBezTo>
                    <a:pt x="14643" y="2291"/>
                    <a:pt x="14643" y="2291"/>
                    <a:pt x="37521" y="23368"/>
                  </a:cubicBezTo>
                  <a:cubicBezTo>
                    <a:pt x="37521" y="23827"/>
                    <a:pt x="37979" y="23827"/>
                    <a:pt x="37979" y="23827"/>
                  </a:cubicBezTo>
                  <a:cubicBezTo>
                    <a:pt x="43927" y="30241"/>
                    <a:pt x="63603" y="46278"/>
                    <a:pt x="78245" y="46278"/>
                  </a:cubicBezTo>
                  <a:cubicBezTo>
                    <a:pt x="80991" y="46278"/>
                    <a:pt x="83736" y="45820"/>
                    <a:pt x="85567" y="44445"/>
                  </a:cubicBezTo>
                  <a:cubicBezTo>
                    <a:pt x="86482" y="43987"/>
                    <a:pt x="87397" y="43529"/>
                    <a:pt x="87854" y="43529"/>
                  </a:cubicBezTo>
                  <a:cubicBezTo>
                    <a:pt x="87854" y="43529"/>
                    <a:pt x="87854" y="43529"/>
                    <a:pt x="99751" y="39405"/>
                  </a:cubicBezTo>
                  <a:cubicBezTo>
                    <a:pt x="99751" y="39405"/>
                    <a:pt x="99751" y="39405"/>
                    <a:pt x="101582" y="39864"/>
                  </a:cubicBezTo>
                  <a:cubicBezTo>
                    <a:pt x="96548" y="43987"/>
                    <a:pt x="91973" y="48569"/>
                    <a:pt x="87397" y="53151"/>
                  </a:cubicBezTo>
                  <a:cubicBezTo>
                    <a:pt x="80991" y="59566"/>
                    <a:pt x="78245" y="68272"/>
                    <a:pt x="79618" y="76978"/>
                  </a:cubicBezTo>
                  <a:cubicBezTo>
                    <a:pt x="81448" y="85683"/>
                    <a:pt x="86939" y="93015"/>
                    <a:pt x="94718" y="97138"/>
                  </a:cubicBezTo>
                  <a:cubicBezTo>
                    <a:pt x="98836" y="99429"/>
                    <a:pt x="103870" y="100346"/>
                    <a:pt x="108903" y="100346"/>
                  </a:cubicBezTo>
                  <a:cubicBezTo>
                    <a:pt x="122173" y="100346"/>
                    <a:pt x="134985" y="93015"/>
                    <a:pt x="145509" y="86600"/>
                  </a:cubicBezTo>
                  <a:cubicBezTo>
                    <a:pt x="148254" y="85225"/>
                    <a:pt x="150542" y="83392"/>
                    <a:pt x="152830" y="82476"/>
                  </a:cubicBezTo>
                  <a:cubicBezTo>
                    <a:pt x="159694" y="78810"/>
                    <a:pt x="166557" y="76061"/>
                    <a:pt x="173421" y="74228"/>
                  </a:cubicBezTo>
                  <a:cubicBezTo>
                    <a:pt x="174336" y="74228"/>
                    <a:pt x="176166" y="74228"/>
                    <a:pt x="177081" y="73770"/>
                  </a:cubicBezTo>
                  <a:cubicBezTo>
                    <a:pt x="177997" y="73770"/>
                    <a:pt x="178912" y="73770"/>
                    <a:pt x="180284" y="73770"/>
                  </a:cubicBezTo>
                  <a:cubicBezTo>
                    <a:pt x="195384" y="73770"/>
                    <a:pt x="211857" y="78810"/>
                    <a:pt x="230160" y="87974"/>
                  </a:cubicBezTo>
                  <a:cubicBezTo>
                    <a:pt x="230160" y="87974"/>
                    <a:pt x="230160" y="87974"/>
                    <a:pt x="373381" y="174574"/>
                  </a:cubicBezTo>
                  <a:cubicBezTo>
                    <a:pt x="385278" y="181447"/>
                    <a:pt x="388938" y="196568"/>
                    <a:pt x="381617" y="208481"/>
                  </a:cubicBezTo>
                  <a:cubicBezTo>
                    <a:pt x="377041" y="216270"/>
                    <a:pt x="368805" y="220394"/>
                    <a:pt x="360569" y="220394"/>
                  </a:cubicBezTo>
                  <a:cubicBezTo>
                    <a:pt x="355993" y="220394"/>
                    <a:pt x="351875" y="219020"/>
                    <a:pt x="347757" y="216729"/>
                  </a:cubicBezTo>
                  <a:cubicBezTo>
                    <a:pt x="347757" y="216729"/>
                    <a:pt x="347757" y="216729"/>
                    <a:pt x="339520" y="211688"/>
                  </a:cubicBezTo>
                  <a:cubicBezTo>
                    <a:pt x="350502" y="218103"/>
                    <a:pt x="353705" y="232766"/>
                    <a:pt x="346841" y="243762"/>
                  </a:cubicBezTo>
                  <a:cubicBezTo>
                    <a:pt x="342266" y="250635"/>
                    <a:pt x="334944" y="254301"/>
                    <a:pt x="327166" y="254301"/>
                  </a:cubicBezTo>
                  <a:cubicBezTo>
                    <a:pt x="323048" y="254301"/>
                    <a:pt x="318929" y="252926"/>
                    <a:pt x="315269" y="250635"/>
                  </a:cubicBezTo>
                  <a:cubicBezTo>
                    <a:pt x="315269" y="250635"/>
                    <a:pt x="315269" y="250635"/>
                    <a:pt x="300169" y="241013"/>
                  </a:cubicBezTo>
                  <a:cubicBezTo>
                    <a:pt x="311151" y="247886"/>
                    <a:pt x="314354" y="262549"/>
                    <a:pt x="307032" y="273545"/>
                  </a:cubicBezTo>
                  <a:cubicBezTo>
                    <a:pt x="302914" y="279960"/>
                    <a:pt x="295593" y="283626"/>
                    <a:pt x="287814" y="283626"/>
                  </a:cubicBezTo>
                  <a:cubicBezTo>
                    <a:pt x="283696" y="283626"/>
                    <a:pt x="279578" y="282709"/>
                    <a:pt x="275460" y="280418"/>
                  </a:cubicBezTo>
                  <a:cubicBezTo>
                    <a:pt x="275460" y="280418"/>
                    <a:pt x="275460" y="280418"/>
                    <a:pt x="263105" y="272171"/>
                  </a:cubicBezTo>
                  <a:cubicBezTo>
                    <a:pt x="274087" y="279044"/>
                    <a:pt x="276833" y="293706"/>
                    <a:pt x="269511" y="304245"/>
                  </a:cubicBezTo>
                  <a:cubicBezTo>
                    <a:pt x="265393" y="310660"/>
                    <a:pt x="258072" y="314325"/>
                    <a:pt x="250751" y="314325"/>
                  </a:cubicBezTo>
                  <a:cubicBezTo>
                    <a:pt x="247090" y="314325"/>
                    <a:pt x="242972" y="312951"/>
                    <a:pt x="239312" y="310660"/>
                  </a:cubicBezTo>
                  <a:cubicBezTo>
                    <a:pt x="239312" y="310660"/>
                    <a:pt x="239312" y="310660"/>
                    <a:pt x="214145" y="295539"/>
                  </a:cubicBezTo>
                  <a:cubicBezTo>
                    <a:pt x="214145" y="295539"/>
                    <a:pt x="214145" y="295539"/>
                    <a:pt x="210027" y="292790"/>
                  </a:cubicBezTo>
                  <a:cubicBezTo>
                    <a:pt x="210027" y="292790"/>
                    <a:pt x="210027" y="292790"/>
                    <a:pt x="225584" y="260716"/>
                  </a:cubicBezTo>
                  <a:cubicBezTo>
                    <a:pt x="232448" y="247428"/>
                    <a:pt x="226499" y="230933"/>
                    <a:pt x="213230" y="224060"/>
                  </a:cubicBezTo>
                  <a:cubicBezTo>
                    <a:pt x="209112" y="222227"/>
                    <a:pt x="204993" y="221311"/>
                    <a:pt x="200875" y="221311"/>
                  </a:cubicBezTo>
                  <a:cubicBezTo>
                    <a:pt x="199960" y="221311"/>
                    <a:pt x="199503" y="221311"/>
                    <a:pt x="198587" y="221311"/>
                  </a:cubicBezTo>
                  <a:cubicBezTo>
                    <a:pt x="201333" y="215354"/>
                    <a:pt x="201333" y="208481"/>
                    <a:pt x="199503" y="201608"/>
                  </a:cubicBezTo>
                  <a:cubicBezTo>
                    <a:pt x="196757" y="194735"/>
                    <a:pt x="192181" y="189237"/>
                    <a:pt x="185318" y="186029"/>
                  </a:cubicBezTo>
                  <a:cubicBezTo>
                    <a:pt x="181657" y="184196"/>
                    <a:pt x="177539" y="183280"/>
                    <a:pt x="173421" y="183280"/>
                  </a:cubicBezTo>
                  <a:cubicBezTo>
                    <a:pt x="167015" y="183280"/>
                    <a:pt x="161066" y="185571"/>
                    <a:pt x="156033" y="189237"/>
                  </a:cubicBezTo>
                  <a:cubicBezTo>
                    <a:pt x="153288" y="183738"/>
                    <a:pt x="149169" y="179614"/>
                    <a:pt x="143679" y="176865"/>
                  </a:cubicBezTo>
                  <a:cubicBezTo>
                    <a:pt x="140018" y="175032"/>
                    <a:pt x="135900" y="174116"/>
                    <a:pt x="131324" y="174116"/>
                  </a:cubicBezTo>
                  <a:cubicBezTo>
                    <a:pt x="126748" y="174116"/>
                    <a:pt x="122173" y="175491"/>
                    <a:pt x="118054" y="177782"/>
                  </a:cubicBezTo>
                  <a:cubicBezTo>
                    <a:pt x="115309" y="170909"/>
                    <a:pt x="110733" y="165868"/>
                    <a:pt x="104327" y="162661"/>
                  </a:cubicBezTo>
                  <a:cubicBezTo>
                    <a:pt x="100667" y="160828"/>
                    <a:pt x="96548" y="159912"/>
                    <a:pt x="92430" y="159912"/>
                  </a:cubicBezTo>
                  <a:cubicBezTo>
                    <a:pt x="81906" y="159912"/>
                    <a:pt x="72297" y="165410"/>
                    <a:pt x="67721" y="175032"/>
                  </a:cubicBezTo>
                  <a:cubicBezTo>
                    <a:pt x="67721" y="175032"/>
                    <a:pt x="67721" y="175032"/>
                    <a:pt x="62230" y="186029"/>
                  </a:cubicBezTo>
                  <a:cubicBezTo>
                    <a:pt x="62230" y="186029"/>
                    <a:pt x="62230" y="186029"/>
                    <a:pt x="61773" y="185571"/>
                  </a:cubicBezTo>
                  <a:cubicBezTo>
                    <a:pt x="61773" y="185571"/>
                    <a:pt x="61773" y="185571"/>
                    <a:pt x="3661" y="142500"/>
                  </a:cubicBezTo>
                  <a:cubicBezTo>
                    <a:pt x="1373" y="140667"/>
                    <a:pt x="0" y="137918"/>
                    <a:pt x="0" y="135169"/>
                  </a:cubicBezTo>
                  <a:cubicBezTo>
                    <a:pt x="0" y="135169"/>
                    <a:pt x="0" y="135169"/>
                    <a:pt x="0" y="9164"/>
                  </a:cubicBezTo>
                  <a:cubicBezTo>
                    <a:pt x="0" y="6415"/>
                    <a:pt x="915" y="4124"/>
                    <a:pt x="3203" y="2291"/>
                  </a:cubicBezTo>
                  <a:cubicBezTo>
                    <a:pt x="4576" y="917"/>
                    <a:pt x="6864" y="0"/>
                    <a:pt x="8694" y="0"/>
                  </a:cubicBezTo>
                  <a:close/>
                </a:path>
              </a:pathLst>
            </a:custGeom>
            <a:solidFill>
              <a:srgbClr val="0A3161"/>
            </a:solidFill>
            <a:ln>
              <a:noFill/>
            </a:ln>
          </p:spPr>
          <p:txBody>
            <a:bodyPr vert="horz" wrap="square" lIns="91440" tIns="45720" rIns="91440" bIns="45720" numCol="1" anchor="t" anchorCtr="0" compatLnSpc="1">
              <a:prstTxWarp prst="textNoShape">
                <a:avLst/>
              </a:prstTxWarp>
              <a:noAutofit/>
            </a:bodyPr>
            <a:lstStyle/>
            <a:p>
              <a:endParaRPr lang="en-US" dirty="0">
                <a:latin typeface="+mj-lt"/>
              </a:endParaRPr>
            </a:p>
          </p:txBody>
        </p:sp>
      </p:grpSp>
      <p:sp>
        <p:nvSpPr>
          <p:cNvPr id="64" name="ee4pContent1">
            <a:extLst>
              <a:ext uri="{FF2B5EF4-FFF2-40B4-BE49-F238E27FC236}">
                <a16:creationId xmlns:a16="http://schemas.microsoft.com/office/drawing/2014/main" id="{B46A15E4-786A-4B3C-B207-F44B159B919C}"/>
              </a:ext>
            </a:extLst>
          </p:cNvPr>
          <p:cNvSpPr txBox="1"/>
          <p:nvPr/>
        </p:nvSpPr>
        <p:spPr>
          <a:xfrm>
            <a:off x="1566635" y="5388865"/>
            <a:ext cx="432933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r>
              <a:rPr lang="en-US" sz="1600" b="1" dirty="0">
                <a:solidFill>
                  <a:srgbClr val="164484"/>
                </a:solidFill>
                <a:latin typeface="+mj-lt"/>
              </a:rPr>
              <a:t>Equitable and nondiscriminatory distribution of funds</a:t>
            </a:r>
          </a:p>
          <a:p>
            <a:r>
              <a:rPr lang="en-US" sz="1400" dirty="0">
                <a:solidFill>
                  <a:srgbClr val="000000"/>
                </a:solidFill>
                <a:latin typeface="+mj-lt"/>
              </a:rPr>
              <a:t>Must distribute funds and ensure subgrantee uses funds in an equitable and nondiscriminatory manner </a:t>
            </a:r>
          </a:p>
        </p:txBody>
      </p:sp>
      <p:sp>
        <p:nvSpPr>
          <p:cNvPr id="68" name="Oval 67">
            <a:extLst>
              <a:ext uri="{FF2B5EF4-FFF2-40B4-BE49-F238E27FC236}">
                <a16:creationId xmlns:a16="http://schemas.microsoft.com/office/drawing/2014/main" id="{8483807D-8BF2-4DF1-959E-AF8BD02EE325}"/>
              </a:ext>
            </a:extLst>
          </p:cNvPr>
          <p:cNvSpPr/>
          <p:nvPr/>
        </p:nvSpPr>
        <p:spPr>
          <a:xfrm>
            <a:off x="505926" y="5268088"/>
            <a:ext cx="769501" cy="769501"/>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latin typeface="+mj-lt"/>
            </a:endParaRPr>
          </a:p>
        </p:txBody>
      </p:sp>
      <p:sp>
        <p:nvSpPr>
          <p:cNvPr id="69" name="Arc 68">
            <a:extLst>
              <a:ext uri="{FF2B5EF4-FFF2-40B4-BE49-F238E27FC236}">
                <a16:creationId xmlns:a16="http://schemas.microsoft.com/office/drawing/2014/main" id="{FC84D8A3-F665-433A-827E-F141C0812D03}"/>
              </a:ext>
            </a:extLst>
          </p:cNvPr>
          <p:cNvSpPr/>
          <p:nvPr/>
        </p:nvSpPr>
        <p:spPr>
          <a:xfrm rot="16200000">
            <a:off x="400051" y="5160649"/>
            <a:ext cx="981252" cy="981252"/>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algn="ctr"/>
            <a:endParaRPr lang="en-US">
              <a:latin typeface="+mj-lt"/>
            </a:endParaRPr>
          </a:p>
        </p:txBody>
      </p:sp>
      <p:cxnSp>
        <p:nvCxnSpPr>
          <p:cNvPr id="70" name="Straight Connector 69">
            <a:extLst>
              <a:ext uri="{FF2B5EF4-FFF2-40B4-BE49-F238E27FC236}">
                <a16:creationId xmlns:a16="http://schemas.microsoft.com/office/drawing/2014/main" id="{35F1C72B-6202-4167-8071-71F1BA5FB1FD}"/>
              </a:ext>
            </a:extLst>
          </p:cNvPr>
          <p:cNvCxnSpPr>
            <a:cxnSpLocks/>
          </p:cNvCxnSpPr>
          <p:nvPr/>
        </p:nvCxnSpPr>
        <p:spPr>
          <a:xfrm flipV="1">
            <a:off x="1381304" y="5652838"/>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2" name="ee4pContent1">
            <a:extLst>
              <a:ext uri="{FF2B5EF4-FFF2-40B4-BE49-F238E27FC236}">
                <a16:creationId xmlns:a16="http://schemas.microsoft.com/office/drawing/2014/main" id="{B05BE81C-D759-4EDF-A26B-DC852D68AEEE}"/>
              </a:ext>
            </a:extLst>
          </p:cNvPr>
          <p:cNvSpPr txBox="1"/>
          <p:nvPr/>
        </p:nvSpPr>
        <p:spPr>
          <a:xfrm>
            <a:off x="7645218" y="5388865"/>
            <a:ext cx="432933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r>
              <a:rPr lang="en-US" sz="1600" b="1" dirty="0">
                <a:solidFill>
                  <a:srgbClr val="164484"/>
                </a:solidFill>
                <a:latin typeface="+mj-lt"/>
              </a:rPr>
              <a:t>Climate resiliency </a:t>
            </a:r>
          </a:p>
          <a:p>
            <a:r>
              <a:rPr lang="en-US" sz="1400" dirty="0">
                <a:solidFill>
                  <a:srgbClr val="000000"/>
                </a:solidFill>
                <a:latin typeface="+mj-lt"/>
              </a:rPr>
              <a:t>Must demonstrate that they have sufficiently accounted for current and future weather- and climate-related risks </a:t>
            </a:r>
          </a:p>
        </p:txBody>
      </p:sp>
      <p:sp>
        <p:nvSpPr>
          <p:cNvPr id="93" name="Oval 92">
            <a:extLst>
              <a:ext uri="{FF2B5EF4-FFF2-40B4-BE49-F238E27FC236}">
                <a16:creationId xmlns:a16="http://schemas.microsoft.com/office/drawing/2014/main" id="{463A57F9-A0E7-4C45-9F88-2DBD7D22D86E}"/>
              </a:ext>
            </a:extLst>
          </p:cNvPr>
          <p:cNvSpPr/>
          <p:nvPr/>
        </p:nvSpPr>
        <p:spPr>
          <a:xfrm>
            <a:off x="6584509" y="5268088"/>
            <a:ext cx="769501" cy="769501"/>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latin typeface="+mj-lt"/>
            </a:endParaRPr>
          </a:p>
        </p:txBody>
      </p:sp>
      <p:sp>
        <p:nvSpPr>
          <p:cNvPr id="94" name="Arc 93">
            <a:extLst>
              <a:ext uri="{FF2B5EF4-FFF2-40B4-BE49-F238E27FC236}">
                <a16:creationId xmlns:a16="http://schemas.microsoft.com/office/drawing/2014/main" id="{F2FE19AF-BC87-4BAA-933C-8AC8227C93C6}"/>
              </a:ext>
            </a:extLst>
          </p:cNvPr>
          <p:cNvSpPr/>
          <p:nvPr/>
        </p:nvSpPr>
        <p:spPr>
          <a:xfrm rot="16200000">
            <a:off x="6478634" y="5160649"/>
            <a:ext cx="981252" cy="981252"/>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algn="ctr"/>
            <a:endParaRPr lang="en-US">
              <a:latin typeface="+mj-lt"/>
            </a:endParaRPr>
          </a:p>
        </p:txBody>
      </p:sp>
      <p:cxnSp>
        <p:nvCxnSpPr>
          <p:cNvPr id="95" name="Straight Connector 94">
            <a:extLst>
              <a:ext uri="{FF2B5EF4-FFF2-40B4-BE49-F238E27FC236}">
                <a16:creationId xmlns:a16="http://schemas.microsoft.com/office/drawing/2014/main" id="{E935D2A7-7E6B-47F5-B2EB-9833CC4F8467}"/>
              </a:ext>
            </a:extLst>
          </p:cNvPr>
          <p:cNvCxnSpPr>
            <a:cxnSpLocks/>
          </p:cNvCxnSpPr>
          <p:nvPr/>
        </p:nvCxnSpPr>
        <p:spPr>
          <a:xfrm flipV="1">
            <a:off x="7459887" y="5652838"/>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1" name="Oval 20">
            <a:extLst>
              <a:ext uri="{FF2B5EF4-FFF2-40B4-BE49-F238E27FC236}">
                <a16:creationId xmlns:a16="http://schemas.microsoft.com/office/drawing/2014/main" id="{7418B455-E769-4FC7-A936-6F0A9F12D00F}"/>
              </a:ext>
            </a:extLst>
          </p:cNvPr>
          <p:cNvSpPr>
            <a:spLocks noChangeAspect="1" noChangeArrowheads="1"/>
          </p:cNvSpPr>
          <p:nvPr/>
        </p:nvSpPr>
        <p:spPr bwMode="auto">
          <a:xfrm>
            <a:off x="505926" y="5268088"/>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mj-lt"/>
              </a:rPr>
              <a:t>d</a:t>
            </a:r>
          </a:p>
        </p:txBody>
      </p:sp>
      <p:sp>
        <p:nvSpPr>
          <p:cNvPr id="105" name="Oval 20">
            <a:extLst>
              <a:ext uri="{FF2B5EF4-FFF2-40B4-BE49-F238E27FC236}">
                <a16:creationId xmlns:a16="http://schemas.microsoft.com/office/drawing/2014/main" id="{A919CF77-EB56-4C85-8F11-32174D720AC7}"/>
              </a:ext>
            </a:extLst>
          </p:cNvPr>
          <p:cNvSpPr>
            <a:spLocks noChangeAspect="1" noChangeArrowheads="1"/>
          </p:cNvSpPr>
          <p:nvPr/>
        </p:nvSpPr>
        <p:spPr bwMode="auto">
          <a:xfrm>
            <a:off x="6584509" y="5268088"/>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mj-lt"/>
              </a:rPr>
              <a:t>h</a:t>
            </a:r>
          </a:p>
        </p:txBody>
      </p:sp>
      <p:grpSp>
        <p:nvGrpSpPr>
          <p:cNvPr id="111" name="Group 110">
            <a:extLst>
              <a:ext uri="{FF2B5EF4-FFF2-40B4-BE49-F238E27FC236}">
                <a16:creationId xmlns:a16="http://schemas.microsoft.com/office/drawing/2014/main" id="{A11A4B03-DC53-4A4B-B570-3A9AA8C63985}"/>
              </a:ext>
            </a:extLst>
          </p:cNvPr>
          <p:cNvGrpSpPr>
            <a:grpSpLocks noChangeAspect="1"/>
          </p:cNvGrpSpPr>
          <p:nvPr/>
        </p:nvGrpSpPr>
        <p:grpSpPr>
          <a:xfrm>
            <a:off x="6740660" y="5424239"/>
            <a:ext cx="457200" cy="457200"/>
            <a:chOff x="7324949" y="3200401"/>
            <a:chExt cx="457200" cy="457200"/>
          </a:xfrm>
        </p:grpSpPr>
        <p:sp>
          <p:nvSpPr>
            <p:cNvPr id="112" name="AutoShape 6">
              <a:extLst>
                <a:ext uri="{FF2B5EF4-FFF2-40B4-BE49-F238E27FC236}">
                  <a16:creationId xmlns:a16="http://schemas.microsoft.com/office/drawing/2014/main" id="{B7E0CC93-19E7-44C8-BE71-D61E247B5470}"/>
                </a:ext>
              </a:extLst>
            </p:cNvPr>
            <p:cNvSpPr>
              <a:spLocks noChangeAspect="1" noChangeArrowheads="1" noTextEdit="1"/>
            </p:cNvSpPr>
            <p:nvPr/>
          </p:nvSpPr>
          <p:spPr bwMode="auto">
            <a:xfrm>
              <a:off x="7324949"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3" name="Freeform 8">
              <a:extLst>
                <a:ext uri="{FF2B5EF4-FFF2-40B4-BE49-F238E27FC236}">
                  <a16:creationId xmlns:a16="http://schemas.microsoft.com/office/drawing/2014/main" id="{EFF42611-8BA1-4F7B-B39E-59D8ABFA3F1B}"/>
                </a:ext>
              </a:extLst>
            </p:cNvPr>
            <p:cNvSpPr>
              <a:spLocks noEditPoints="1"/>
            </p:cNvSpPr>
            <p:nvPr/>
          </p:nvSpPr>
          <p:spPr bwMode="auto">
            <a:xfrm>
              <a:off x="7352851" y="3297383"/>
              <a:ext cx="401782" cy="263621"/>
            </a:xfrm>
            <a:custGeom>
              <a:avLst/>
              <a:gdLst>
                <a:gd name="T0" fmla="*/ 620 w 878"/>
                <a:gd name="T1" fmla="*/ 327 h 576"/>
                <a:gd name="T2" fmla="*/ 664 w 878"/>
                <a:gd name="T3" fmla="*/ 427 h 576"/>
                <a:gd name="T4" fmla="*/ 648 w 878"/>
                <a:gd name="T5" fmla="*/ 318 h 576"/>
                <a:gd name="T6" fmla="*/ 473 w 878"/>
                <a:gd name="T7" fmla="*/ 365 h 576"/>
                <a:gd name="T8" fmla="*/ 475 w 878"/>
                <a:gd name="T9" fmla="*/ 190 h 576"/>
                <a:gd name="T10" fmla="*/ 540 w 878"/>
                <a:gd name="T11" fmla="*/ 368 h 576"/>
                <a:gd name="T12" fmla="*/ 244 w 878"/>
                <a:gd name="T13" fmla="*/ 220 h 576"/>
                <a:gd name="T14" fmla="*/ 354 w 878"/>
                <a:gd name="T15" fmla="*/ 344 h 576"/>
                <a:gd name="T16" fmla="*/ 312 w 878"/>
                <a:gd name="T17" fmla="*/ 221 h 576"/>
                <a:gd name="T18" fmla="*/ 464 w 878"/>
                <a:gd name="T19" fmla="*/ 78 h 576"/>
                <a:gd name="T20" fmla="*/ 773 w 878"/>
                <a:gd name="T21" fmla="*/ 253 h 576"/>
                <a:gd name="T22" fmla="*/ 825 w 878"/>
                <a:gd name="T23" fmla="*/ 275 h 576"/>
                <a:gd name="T24" fmla="*/ 875 w 878"/>
                <a:gd name="T25" fmla="*/ 350 h 576"/>
                <a:gd name="T26" fmla="*/ 748 w 878"/>
                <a:gd name="T27" fmla="*/ 506 h 576"/>
                <a:gd name="T28" fmla="*/ 715 w 878"/>
                <a:gd name="T29" fmla="*/ 514 h 576"/>
                <a:gd name="T30" fmla="*/ 703 w 878"/>
                <a:gd name="T31" fmla="*/ 521 h 576"/>
                <a:gd name="T32" fmla="*/ 691 w 878"/>
                <a:gd name="T33" fmla="*/ 528 h 576"/>
                <a:gd name="T34" fmla="*/ 677 w 878"/>
                <a:gd name="T35" fmla="*/ 533 h 576"/>
                <a:gd name="T36" fmla="*/ 663 w 878"/>
                <a:gd name="T37" fmla="*/ 536 h 576"/>
                <a:gd name="T38" fmla="*/ 648 w 878"/>
                <a:gd name="T39" fmla="*/ 538 h 576"/>
                <a:gd name="T40" fmla="*/ 631 w 878"/>
                <a:gd name="T41" fmla="*/ 537 h 576"/>
                <a:gd name="T42" fmla="*/ 616 w 878"/>
                <a:gd name="T43" fmla="*/ 535 h 576"/>
                <a:gd name="T44" fmla="*/ 601 w 878"/>
                <a:gd name="T45" fmla="*/ 531 h 576"/>
                <a:gd name="T46" fmla="*/ 587 w 878"/>
                <a:gd name="T47" fmla="*/ 525 h 576"/>
                <a:gd name="T48" fmla="*/ 570 w 878"/>
                <a:gd name="T49" fmla="*/ 522 h 576"/>
                <a:gd name="T50" fmla="*/ 556 w 878"/>
                <a:gd name="T51" fmla="*/ 533 h 576"/>
                <a:gd name="T52" fmla="*/ 543 w 878"/>
                <a:gd name="T53" fmla="*/ 540 h 576"/>
                <a:gd name="T54" fmla="*/ 527 w 878"/>
                <a:gd name="T55" fmla="*/ 547 h 576"/>
                <a:gd name="T56" fmla="*/ 512 w 878"/>
                <a:gd name="T57" fmla="*/ 551 h 576"/>
                <a:gd name="T58" fmla="*/ 495 w 878"/>
                <a:gd name="T59" fmla="*/ 553 h 576"/>
                <a:gd name="T60" fmla="*/ 472 w 878"/>
                <a:gd name="T61" fmla="*/ 554 h 576"/>
                <a:gd name="T62" fmla="*/ 455 w 878"/>
                <a:gd name="T63" fmla="*/ 551 h 576"/>
                <a:gd name="T64" fmla="*/ 437 w 878"/>
                <a:gd name="T65" fmla="*/ 547 h 576"/>
                <a:gd name="T66" fmla="*/ 423 w 878"/>
                <a:gd name="T67" fmla="*/ 541 h 576"/>
                <a:gd name="T68" fmla="*/ 387 w 878"/>
                <a:gd name="T69" fmla="*/ 516 h 576"/>
                <a:gd name="T70" fmla="*/ 357 w 878"/>
                <a:gd name="T71" fmla="*/ 543 h 576"/>
                <a:gd name="T72" fmla="*/ 340 w 878"/>
                <a:gd name="T73" fmla="*/ 554 h 576"/>
                <a:gd name="T74" fmla="*/ 321 w 878"/>
                <a:gd name="T75" fmla="*/ 563 h 576"/>
                <a:gd name="T76" fmla="*/ 299 w 878"/>
                <a:gd name="T77" fmla="*/ 571 h 576"/>
                <a:gd name="T78" fmla="*/ 281 w 878"/>
                <a:gd name="T79" fmla="*/ 574 h 576"/>
                <a:gd name="T80" fmla="*/ 255 w 878"/>
                <a:gd name="T81" fmla="*/ 576 h 576"/>
                <a:gd name="T82" fmla="*/ 229 w 878"/>
                <a:gd name="T83" fmla="*/ 574 h 576"/>
                <a:gd name="T84" fmla="*/ 204 w 878"/>
                <a:gd name="T85" fmla="*/ 568 h 576"/>
                <a:gd name="T86" fmla="*/ 187 w 878"/>
                <a:gd name="T87" fmla="*/ 563 h 576"/>
                <a:gd name="T88" fmla="*/ 166 w 878"/>
                <a:gd name="T89" fmla="*/ 552 h 576"/>
                <a:gd name="T90" fmla="*/ 151 w 878"/>
                <a:gd name="T91" fmla="*/ 541 h 576"/>
                <a:gd name="T92" fmla="*/ 134 w 878"/>
                <a:gd name="T93" fmla="*/ 526 h 576"/>
                <a:gd name="T94" fmla="*/ 121 w 878"/>
                <a:gd name="T95" fmla="*/ 513 h 576"/>
                <a:gd name="T96" fmla="*/ 105 w 878"/>
                <a:gd name="T97" fmla="*/ 497 h 576"/>
                <a:gd name="T98" fmla="*/ 89 w 878"/>
                <a:gd name="T99" fmla="*/ 491 h 576"/>
                <a:gd name="T100" fmla="*/ 71 w 878"/>
                <a:gd name="T101" fmla="*/ 480 h 576"/>
                <a:gd name="T102" fmla="*/ 57 w 878"/>
                <a:gd name="T103" fmla="*/ 471 h 576"/>
                <a:gd name="T104" fmla="*/ 42 w 878"/>
                <a:gd name="T105" fmla="*/ 456 h 576"/>
                <a:gd name="T106" fmla="*/ 31 w 878"/>
                <a:gd name="T107" fmla="*/ 444 h 576"/>
                <a:gd name="T108" fmla="*/ 20 w 878"/>
                <a:gd name="T109" fmla="*/ 426 h 576"/>
                <a:gd name="T110" fmla="*/ 12 w 878"/>
                <a:gd name="T111" fmla="*/ 410 h 576"/>
                <a:gd name="T112" fmla="*/ 5 w 878"/>
                <a:gd name="T113" fmla="*/ 391 h 576"/>
                <a:gd name="T114" fmla="*/ 1 w 878"/>
                <a:gd name="T115" fmla="*/ 372 h 576"/>
                <a:gd name="T116" fmla="*/ 0 w 878"/>
                <a:gd name="T117" fmla="*/ 35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8" h="576">
                  <a:moveTo>
                    <a:pt x="619" y="310"/>
                  </a:moveTo>
                  <a:cubicBezTo>
                    <a:pt x="612" y="310"/>
                    <a:pt x="605" y="312"/>
                    <a:pt x="600" y="315"/>
                  </a:cubicBezTo>
                  <a:cubicBezTo>
                    <a:pt x="594" y="319"/>
                    <a:pt x="589" y="323"/>
                    <a:pt x="587" y="329"/>
                  </a:cubicBezTo>
                  <a:cubicBezTo>
                    <a:pt x="587" y="329"/>
                    <a:pt x="587" y="329"/>
                    <a:pt x="601" y="340"/>
                  </a:cubicBezTo>
                  <a:cubicBezTo>
                    <a:pt x="605" y="331"/>
                    <a:pt x="612" y="327"/>
                    <a:pt x="620" y="327"/>
                  </a:cubicBezTo>
                  <a:cubicBezTo>
                    <a:pt x="631" y="327"/>
                    <a:pt x="636" y="331"/>
                    <a:pt x="636" y="340"/>
                  </a:cubicBezTo>
                  <a:cubicBezTo>
                    <a:pt x="636" y="348"/>
                    <a:pt x="632" y="357"/>
                    <a:pt x="625" y="367"/>
                  </a:cubicBezTo>
                  <a:cubicBezTo>
                    <a:pt x="625" y="367"/>
                    <a:pt x="625" y="367"/>
                    <a:pt x="588" y="421"/>
                  </a:cubicBezTo>
                  <a:cubicBezTo>
                    <a:pt x="588" y="421"/>
                    <a:pt x="588" y="421"/>
                    <a:pt x="588" y="427"/>
                  </a:cubicBezTo>
                  <a:cubicBezTo>
                    <a:pt x="588" y="427"/>
                    <a:pt x="588" y="427"/>
                    <a:pt x="664" y="427"/>
                  </a:cubicBezTo>
                  <a:cubicBezTo>
                    <a:pt x="664" y="427"/>
                    <a:pt x="664" y="427"/>
                    <a:pt x="664" y="409"/>
                  </a:cubicBezTo>
                  <a:cubicBezTo>
                    <a:pt x="664" y="409"/>
                    <a:pt x="664" y="409"/>
                    <a:pt x="621" y="409"/>
                  </a:cubicBezTo>
                  <a:cubicBezTo>
                    <a:pt x="621" y="409"/>
                    <a:pt x="621" y="409"/>
                    <a:pt x="644" y="373"/>
                  </a:cubicBezTo>
                  <a:cubicBezTo>
                    <a:pt x="653" y="360"/>
                    <a:pt x="657" y="349"/>
                    <a:pt x="657" y="340"/>
                  </a:cubicBezTo>
                  <a:cubicBezTo>
                    <a:pt x="657" y="331"/>
                    <a:pt x="654" y="323"/>
                    <a:pt x="648" y="318"/>
                  </a:cubicBezTo>
                  <a:cubicBezTo>
                    <a:pt x="641" y="313"/>
                    <a:pt x="631" y="310"/>
                    <a:pt x="619" y="310"/>
                  </a:cubicBezTo>
                  <a:close/>
                  <a:moveTo>
                    <a:pt x="475" y="222"/>
                  </a:moveTo>
                  <a:cubicBezTo>
                    <a:pt x="510" y="222"/>
                    <a:pt x="527" y="245"/>
                    <a:pt x="527" y="292"/>
                  </a:cubicBezTo>
                  <a:cubicBezTo>
                    <a:pt x="527" y="316"/>
                    <a:pt x="523" y="334"/>
                    <a:pt x="513" y="346"/>
                  </a:cubicBezTo>
                  <a:cubicBezTo>
                    <a:pt x="504" y="359"/>
                    <a:pt x="490" y="365"/>
                    <a:pt x="473" y="365"/>
                  </a:cubicBezTo>
                  <a:cubicBezTo>
                    <a:pt x="458" y="365"/>
                    <a:pt x="446" y="359"/>
                    <a:pt x="438" y="346"/>
                  </a:cubicBezTo>
                  <a:cubicBezTo>
                    <a:pt x="431" y="333"/>
                    <a:pt x="426" y="315"/>
                    <a:pt x="426" y="292"/>
                  </a:cubicBezTo>
                  <a:cubicBezTo>
                    <a:pt x="426" y="271"/>
                    <a:pt x="431" y="253"/>
                    <a:pt x="439" y="241"/>
                  </a:cubicBezTo>
                  <a:cubicBezTo>
                    <a:pt x="447" y="228"/>
                    <a:pt x="459" y="222"/>
                    <a:pt x="475" y="222"/>
                  </a:cubicBezTo>
                  <a:close/>
                  <a:moveTo>
                    <a:pt x="475" y="190"/>
                  </a:moveTo>
                  <a:cubicBezTo>
                    <a:pt x="449" y="190"/>
                    <a:pt x="428" y="199"/>
                    <a:pt x="412" y="219"/>
                  </a:cubicBezTo>
                  <a:cubicBezTo>
                    <a:pt x="397" y="239"/>
                    <a:pt x="389" y="263"/>
                    <a:pt x="389" y="291"/>
                  </a:cubicBezTo>
                  <a:cubicBezTo>
                    <a:pt x="389" y="324"/>
                    <a:pt x="396" y="349"/>
                    <a:pt x="411" y="368"/>
                  </a:cubicBezTo>
                  <a:cubicBezTo>
                    <a:pt x="425" y="387"/>
                    <a:pt x="446" y="396"/>
                    <a:pt x="473" y="396"/>
                  </a:cubicBezTo>
                  <a:cubicBezTo>
                    <a:pt x="502" y="396"/>
                    <a:pt x="524" y="387"/>
                    <a:pt x="540" y="368"/>
                  </a:cubicBezTo>
                  <a:cubicBezTo>
                    <a:pt x="556" y="349"/>
                    <a:pt x="564" y="324"/>
                    <a:pt x="564" y="291"/>
                  </a:cubicBezTo>
                  <a:cubicBezTo>
                    <a:pt x="564" y="259"/>
                    <a:pt x="556" y="234"/>
                    <a:pt x="541" y="216"/>
                  </a:cubicBezTo>
                  <a:cubicBezTo>
                    <a:pt x="526" y="199"/>
                    <a:pt x="504" y="190"/>
                    <a:pt x="475" y="190"/>
                  </a:cubicBezTo>
                  <a:close/>
                  <a:moveTo>
                    <a:pt x="310" y="190"/>
                  </a:moveTo>
                  <a:cubicBezTo>
                    <a:pt x="283" y="190"/>
                    <a:pt x="261" y="200"/>
                    <a:pt x="244" y="220"/>
                  </a:cubicBezTo>
                  <a:cubicBezTo>
                    <a:pt x="227" y="239"/>
                    <a:pt x="219" y="264"/>
                    <a:pt x="219" y="294"/>
                  </a:cubicBezTo>
                  <a:cubicBezTo>
                    <a:pt x="219" y="325"/>
                    <a:pt x="227" y="350"/>
                    <a:pt x="242" y="369"/>
                  </a:cubicBezTo>
                  <a:cubicBezTo>
                    <a:pt x="257" y="387"/>
                    <a:pt x="279" y="396"/>
                    <a:pt x="307" y="396"/>
                  </a:cubicBezTo>
                  <a:cubicBezTo>
                    <a:pt x="335" y="396"/>
                    <a:pt x="356" y="388"/>
                    <a:pt x="370" y="373"/>
                  </a:cubicBezTo>
                  <a:cubicBezTo>
                    <a:pt x="370" y="373"/>
                    <a:pt x="370" y="373"/>
                    <a:pt x="354" y="344"/>
                  </a:cubicBezTo>
                  <a:cubicBezTo>
                    <a:pt x="343" y="358"/>
                    <a:pt x="328" y="364"/>
                    <a:pt x="310" y="364"/>
                  </a:cubicBezTo>
                  <a:cubicBezTo>
                    <a:pt x="293" y="364"/>
                    <a:pt x="280" y="358"/>
                    <a:pt x="271" y="346"/>
                  </a:cubicBezTo>
                  <a:cubicBezTo>
                    <a:pt x="260" y="333"/>
                    <a:pt x="256" y="316"/>
                    <a:pt x="256" y="295"/>
                  </a:cubicBezTo>
                  <a:cubicBezTo>
                    <a:pt x="256" y="274"/>
                    <a:pt x="261" y="256"/>
                    <a:pt x="272" y="242"/>
                  </a:cubicBezTo>
                  <a:cubicBezTo>
                    <a:pt x="282" y="228"/>
                    <a:pt x="296" y="221"/>
                    <a:pt x="312" y="221"/>
                  </a:cubicBezTo>
                  <a:cubicBezTo>
                    <a:pt x="330" y="221"/>
                    <a:pt x="342" y="225"/>
                    <a:pt x="350" y="233"/>
                  </a:cubicBezTo>
                  <a:cubicBezTo>
                    <a:pt x="350" y="233"/>
                    <a:pt x="350" y="233"/>
                    <a:pt x="365" y="204"/>
                  </a:cubicBezTo>
                  <a:cubicBezTo>
                    <a:pt x="352" y="194"/>
                    <a:pt x="333" y="190"/>
                    <a:pt x="310" y="190"/>
                  </a:cubicBezTo>
                  <a:close/>
                  <a:moveTo>
                    <a:pt x="314" y="0"/>
                  </a:moveTo>
                  <a:cubicBezTo>
                    <a:pt x="377" y="0"/>
                    <a:pt x="431" y="31"/>
                    <a:pt x="464" y="78"/>
                  </a:cubicBezTo>
                  <a:cubicBezTo>
                    <a:pt x="484" y="65"/>
                    <a:pt x="508" y="58"/>
                    <a:pt x="534" y="58"/>
                  </a:cubicBezTo>
                  <a:cubicBezTo>
                    <a:pt x="606" y="58"/>
                    <a:pt x="664" y="116"/>
                    <a:pt x="665" y="187"/>
                  </a:cubicBezTo>
                  <a:cubicBezTo>
                    <a:pt x="666" y="187"/>
                    <a:pt x="666" y="187"/>
                    <a:pt x="666" y="187"/>
                  </a:cubicBezTo>
                  <a:cubicBezTo>
                    <a:pt x="667" y="187"/>
                    <a:pt x="669" y="187"/>
                    <a:pt x="671" y="187"/>
                  </a:cubicBezTo>
                  <a:cubicBezTo>
                    <a:pt x="715" y="188"/>
                    <a:pt x="754" y="215"/>
                    <a:pt x="773" y="253"/>
                  </a:cubicBezTo>
                  <a:cubicBezTo>
                    <a:pt x="784" y="255"/>
                    <a:pt x="794" y="258"/>
                    <a:pt x="805" y="263"/>
                  </a:cubicBezTo>
                  <a:cubicBezTo>
                    <a:pt x="805" y="263"/>
                    <a:pt x="805" y="263"/>
                    <a:pt x="805" y="263"/>
                  </a:cubicBezTo>
                  <a:cubicBezTo>
                    <a:pt x="808" y="264"/>
                    <a:pt x="811" y="266"/>
                    <a:pt x="814" y="268"/>
                  </a:cubicBezTo>
                  <a:cubicBezTo>
                    <a:pt x="814" y="268"/>
                    <a:pt x="815" y="268"/>
                    <a:pt x="815" y="269"/>
                  </a:cubicBezTo>
                  <a:cubicBezTo>
                    <a:pt x="819" y="271"/>
                    <a:pt x="822" y="273"/>
                    <a:pt x="825" y="275"/>
                  </a:cubicBezTo>
                  <a:cubicBezTo>
                    <a:pt x="828" y="277"/>
                    <a:pt x="831" y="279"/>
                    <a:pt x="834" y="282"/>
                  </a:cubicBezTo>
                  <a:cubicBezTo>
                    <a:pt x="835" y="283"/>
                    <a:pt x="837" y="285"/>
                    <a:pt x="838" y="286"/>
                  </a:cubicBezTo>
                  <a:cubicBezTo>
                    <a:pt x="843" y="290"/>
                    <a:pt x="847" y="295"/>
                    <a:pt x="851" y="299"/>
                  </a:cubicBezTo>
                  <a:cubicBezTo>
                    <a:pt x="855" y="305"/>
                    <a:pt x="859" y="310"/>
                    <a:pt x="862" y="316"/>
                  </a:cubicBezTo>
                  <a:cubicBezTo>
                    <a:pt x="868" y="327"/>
                    <a:pt x="872" y="338"/>
                    <a:pt x="875" y="350"/>
                  </a:cubicBezTo>
                  <a:cubicBezTo>
                    <a:pt x="877" y="359"/>
                    <a:pt x="878" y="368"/>
                    <a:pt x="878" y="378"/>
                  </a:cubicBezTo>
                  <a:cubicBezTo>
                    <a:pt x="878" y="381"/>
                    <a:pt x="878" y="383"/>
                    <a:pt x="878" y="385"/>
                  </a:cubicBezTo>
                  <a:cubicBezTo>
                    <a:pt x="878" y="391"/>
                    <a:pt x="877" y="398"/>
                    <a:pt x="875" y="404"/>
                  </a:cubicBezTo>
                  <a:cubicBezTo>
                    <a:pt x="875" y="406"/>
                    <a:pt x="874" y="408"/>
                    <a:pt x="874" y="411"/>
                  </a:cubicBezTo>
                  <a:cubicBezTo>
                    <a:pt x="860" y="466"/>
                    <a:pt x="809" y="506"/>
                    <a:pt x="748" y="506"/>
                  </a:cubicBezTo>
                  <a:cubicBezTo>
                    <a:pt x="743" y="506"/>
                    <a:pt x="735" y="506"/>
                    <a:pt x="724" y="506"/>
                  </a:cubicBezTo>
                  <a:cubicBezTo>
                    <a:pt x="724" y="507"/>
                    <a:pt x="723" y="507"/>
                    <a:pt x="723" y="507"/>
                  </a:cubicBezTo>
                  <a:cubicBezTo>
                    <a:pt x="722" y="508"/>
                    <a:pt x="721" y="509"/>
                    <a:pt x="720" y="510"/>
                  </a:cubicBezTo>
                  <a:cubicBezTo>
                    <a:pt x="719" y="511"/>
                    <a:pt x="719" y="511"/>
                    <a:pt x="718" y="512"/>
                  </a:cubicBezTo>
                  <a:cubicBezTo>
                    <a:pt x="717" y="512"/>
                    <a:pt x="716" y="513"/>
                    <a:pt x="715" y="514"/>
                  </a:cubicBezTo>
                  <a:cubicBezTo>
                    <a:pt x="714" y="514"/>
                    <a:pt x="714" y="515"/>
                    <a:pt x="713" y="515"/>
                  </a:cubicBezTo>
                  <a:cubicBezTo>
                    <a:pt x="712" y="516"/>
                    <a:pt x="712" y="517"/>
                    <a:pt x="710" y="517"/>
                  </a:cubicBezTo>
                  <a:cubicBezTo>
                    <a:pt x="710" y="518"/>
                    <a:pt x="709" y="518"/>
                    <a:pt x="708" y="519"/>
                  </a:cubicBezTo>
                  <a:cubicBezTo>
                    <a:pt x="707" y="519"/>
                    <a:pt x="707" y="520"/>
                    <a:pt x="706" y="520"/>
                  </a:cubicBezTo>
                  <a:cubicBezTo>
                    <a:pt x="705" y="521"/>
                    <a:pt x="704" y="521"/>
                    <a:pt x="703" y="521"/>
                  </a:cubicBezTo>
                  <a:cubicBezTo>
                    <a:pt x="702" y="522"/>
                    <a:pt x="702" y="522"/>
                    <a:pt x="701" y="523"/>
                  </a:cubicBezTo>
                  <a:cubicBezTo>
                    <a:pt x="700" y="524"/>
                    <a:pt x="699" y="524"/>
                    <a:pt x="699" y="524"/>
                  </a:cubicBezTo>
                  <a:cubicBezTo>
                    <a:pt x="698" y="525"/>
                    <a:pt x="696" y="525"/>
                    <a:pt x="695" y="526"/>
                  </a:cubicBezTo>
                  <a:cubicBezTo>
                    <a:pt x="695" y="526"/>
                    <a:pt x="694" y="527"/>
                    <a:pt x="693" y="527"/>
                  </a:cubicBezTo>
                  <a:cubicBezTo>
                    <a:pt x="692" y="527"/>
                    <a:pt x="691" y="528"/>
                    <a:pt x="691" y="528"/>
                  </a:cubicBezTo>
                  <a:cubicBezTo>
                    <a:pt x="689" y="528"/>
                    <a:pt x="689" y="529"/>
                    <a:pt x="688" y="529"/>
                  </a:cubicBezTo>
                  <a:cubicBezTo>
                    <a:pt x="687" y="529"/>
                    <a:pt x="686" y="530"/>
                    <a:pt x="685" y="530"/>
                  </a:cubicBezTo>
                  <a:cubicBezTo>
                    <a:pt x="684" y="530"/>
                    <a:pt x="684" y="531"/>
                    <a:pt x="683" y="531"/>
                  </a:cubicBezTo>
                  <a:cubicBezTo>
                    <a:pt x="681" y="532"/>
                    <a:pt x="680" y="532"/>
                    <a:pt x="679" y="532"/>
                  </a:cubicBezTo>
                  <a:cubicBezTo>
                    <a:pt x="679" y="533"/>
                    <a:pt x="678" y="533"/>
                    <a:pt x="677" y="533"/>
                  </a:cubicBezTo>
                  <a:cubicBezTo>
                    <a:pt x="676" y="533"/>
                    <a:pt x="675" y="534"/>
                    <a:pt x="674" y="534"/>
                  </a:cubicBezTo>
                  <a:cubicBezTo>
                    <a:pt x="673" y="534"/>
                    <a:pt x="673" y="534"/>
                    <a:pt x="672" y="535"/>
                  </a:cubicBezTo>
                  <a:cubicBezTo>
                    <a:pt x="671" y="535"/>
                    <a:pt x="670" y="535"/>
                    <a:pt x="669" y="535"/>
                  </a:cubicBezTo>
                  <a:cubicBezTo>
                    <a:pt x="668" y="535"/>
                    <a:pt x="667" y="536"/>
                    <a:pt x="666" y="536"/>
                  </a:cubicBezTo>
                  <a:cubicBezTo>
                    <a:pt x="665" y="536"/>
                    <a:pt x="664" y="536"/>
                    <a:pt x="663" y="536"/>
                  </a:cubicBezTo>
                  <a:cubicBezTo>
                    <a:pt x="662" y="536"/>
                    <a:pt x="661" y="537"/>
                    <a:pt x="660" y="537"/>
                  </a:cubicBezTo>
                  <a:cubicBezTo>
                    <a:pt x="659" y="537"/>
                    <a:pt x="658" y="537"/>
                    <a:pt x="657" y="537"/>
                  </a:cubicBezTo>
                  <a:cubicBezTo>
                    <a:pt x="656" y="537"/>
                    <a:pt x="655" y="537"/>
                    <a:pt x="655" y="537"/>
                  </a:cubicBezTo>
                  <a:cubicBezTo>
                    <a:pt x="653" y="538"/>
                    <a:pt x="652" y="538"/>
                    <a:pt x="650" y="538"/>
                  </a:cubicBezTo>
                  <a:cubicBezTo>
                    <a:pt x="650" y="538"/>
                    <a:pt x="649" y="538"/>
                    <a:pt x="648" y="538"/>
                  </a:cubicBezTo>
                  <a:cubicBezTo>
                    <a:pt x="646" y="538"/>
                    <a:pt x="644" y="538"/>
                    <a:pt x="643" y="538"/>
                  </a:cubicBezTo>
                  <a:cubicBezTo>
                    <a:pt x="642" y="538"/>
                    <a:pt x="642" y="538"/>
                    <a:pt x="642" y="538"/>
                  </a:cubicBezTo>
                  <a:cubicBezTo>
                    <a:pt x="640" y="538"/>
                    <a:pt x="638" y="538"/>
                    <a:pt x="637" y="538"/>
                  </a:cubicBezTo>
                  <a:cubicBezTo>
                    <a:pt x="636" y="538"/>
                    <a:pt x="635" y="538"/>
                    <a:pt x="635" y="538"/>
                  </a:cubicBezTo>
                  <a:cubicBezTo>
                    <a:pt x="634" y="538"/>
                    <a:pt x="632" y="538"/>
                    <a:pt x="631" y="537"/>
                  </a:cubicBezTo>
                  <a:cubicBezTo>
                    <a:pt x="630" y="537"/>
                    <a:pt x="630" y="537"/>
                    <a:pt x="629" y="537"/>
                  </a:cubicBezTo>
                  <a:cubicBezTo>
                    <a:pt x="627" y="537"/>
                    <a:pt x="626" y="537"/>
                    <a:pt x="624" y="537"/>
                  </a:cubicBezTo>
                  <a:cubicBezTo>
                    <a:pt x="623" y="537"/>
                    <a:pt x="623" y="537"/>
                    <a:pt x="623" y="537"/>
                  </a:cubicBezTo>
                  <a:cubicBezTo>
                    <a:pt x="621" y="536"/>
                    <a:pt x="620" y="536"/>
                    <a:pt x="619" y="536"/>
                  </a:cubicBezTo>
                  <a:cubicBezTo>
                    <a:pt x="618" y="536"/>
                    <a:pt x="617" y="536"/>
                    <a:pt x="616" y="535"/>
                  </a:cubicBezTo>
                  <a:cubicBezTo>
                    <a:pt x="615" y="535"/>
                    <a:pt x="614" y="535"/>
                    <a:pt x="613" y="535"/>
                  </a:cubicBezTo>
                  <a:cubicBezTo>
                    <a:pt x="613" y="535"/>
                    <a:pt x="612" y="534"/>
                    <a:pt x="611" y="534"/>
                  </a:cubicBezTo>
                  <a:cubicBezTo>
                    <a:pt x="609" y="534"/>
                    <a:pt x="608" y="533"/>
                    <a:pt x="606" y="533"/>
                  </a:cubicBezTo>
                  <a:cubicBezTo>
                    <a:pt x="606" y="533"/>
                    <a:pt x="605" y="533"/>
                    <a:pt x="604" y="532"/>
                  </a:cubicBezTo>
                  <a:cubicBezTo>
                    <a:pt x="603" y="532"/>
                    <a:pt x="602" y="532"/>
                    <a:pt x="601" y="531"/>
                  </a:cubicBezTo>
                  <a:cubicBezTo>
                    <a:pt x="600" y="531"/>
                    <a:pt x="600" y="530"/>
                    <a:pt x="599" y="530"/>
                  </a:cubicBezTo>
                  <a:cubicBezTo>
                    <a:pt x="598" y="530"/>
                    <a:pt x="597" y="529"/>
                    <a:pt x="596" y="529"/>
                  </a:cubicBezTo>
                  <a:cubicBezTo>
                    <a:pt x="595" y="529"/>
                    <a:pt x="595" y="529"/>
                    <a:pt x="594" y="528"/>
                  </a:cubicBezTo>
                  <a:cubicBezTo>
                    <a:pt x="593" y="528"/>
                    <a:pt x="592" y="527"/>
                    <a:pt x="591" y="527"/>
                  </a:cubicBezTo>
                  <a:cubicBezTo>
                    <a:pt x="590" y="526"/>
                    <a:pt x="588" y="526"/>
                    <a:pt x="587" y="525"/>
                  </a:cubicBezTo>
                  <a:cubicBezTo>
                    <a:pt x="587" y="525"/>
                    <a:pt x="586" y="525"/>
                    <a:pt x="585" y="524"/>
                  </a:cubicBezTo>
                  <a:cubicBezTo>
                    <a:pt x="585" y="524"/>
                    <a:pt x="584" y="523"/>
                    <a:pt x="583" y="523"/>
                  </a:cubicBezTo>
                  <a:cubicBezTo>
                    <a:pt x="582" y="522"/>
                    <a:pt x="581" y="522"/>
                    <a:pt x="581" y="522"/>
                  </a:cubicBezTo>
                  <a:cubicBezTo>
                    <a:pt x="579" y="520"/>
                    <a:pt x="577" y="519"/>
                    <a:pt x="574" y="518"/>
                  </a:cubicBezTo>
                  <a:cubicBezTo>
                    <a:pt x="573" y="519"/>
                    <a:pt x="572" y="520"/>
                    <a:pt x="570" y="522"/>
                  </a:cubicBezTo>
                  <a:cubicBezTo>
                    <a:pt x="569" y="524"/>
                    <a:pt x="567" y="525"/>
                    <a:pt x="565" y="526"/>
                  </a:cubicBezTo>
                  <a:cubicBezTo>
                    <a:pt x="565" y="526"/>
                    <a:pt x="565" y="526"/>
                    <a:pt x="565" y="526"/>
                  </a:cubicBezTo>
                  <a:cubicBezTo>
                    <a:pt x="564" y="527"/>
                    <a:pt x="562" y="528"/>
                    <a:pt x="560" y="529"/>
                  </a:cubicBezTo>
                  <a:cubicBezTo>
                    <a:pt x="560" y="529"/>
                    <a:pt x="560" y="529"/>
                    <a:pt x="560" y="530"/>
                  </a:cubicBezTo>
                  <a:cubicBezTo>
                    <a:pt x="558" y="531"/>
                    <a:pt x="557" y="532"/>
                    <a:pt x="556" y="533"/>
                  </a:cubicBezTo>
                  <a:cubicBezTo>
                    <a:pt x="555" y="533"/>
                    <a:pt x="555" y="533"/>
                    <a:pt x="555" y="533"/>
                  </a:cubicBezTo>
                  <a:cubicBezTo>
                    <a:pt x="553" y="534"/>
                    <a:pt x="552" y="535"/>
                    <a:pt x="550" y="536"/>
                  </a:cubicBezTo>
                  <a:cubicBezTo>
                    <a:pt x="550" y="536"/>
                    <a:pt x="549" y="536"/>
                    <a:pt x="549" y="537"/>
                  </a:cubicBezTo>
                  <a:cubicBezTo>
                    <a:pt x="548" y="537"/>
                    <a:pt x="546" y="538"/>
                    <a:pt x="545" y="539"/>
                  </a:cubicBezTo>
                  <a:cubicBezTo>
                    <a:pt x="544" y="539"/>
                    <a:pt x="544" y="540"/>
                    <a:pt x="543" y="540"/>
                  </a:cubicBezTo>
                  <a:cubicBezTo>
                    <a:pt x="542" y="541"/>
                    <a:pt x="541" y="541"/>
                    <a:pt x="539" y="542"/>
                  </a:cubicBezTo>
                  <a:cubicBezTo>
                    <a:pt x="538" y="542"/>
                    <a:pt x="538" y="542"/>
                    <a:pt x="537" y="543"/>
                  </a:cubicBezTo>
                  <a:cubicBezTo>
                    <a:pt x="536" y="543"/>
                    <a:pt x="535" y="544"/>
                    <a:pt x="533" y="544"/>
                  </a:cubicBezTo>
                  <a:cubicBezTo>
                    <a:pt x="533" y="544"/>
                    <a:pt x="532" y="545"/>
                    <a:pt x="531" y="545"/>
                  </a:cubicBezTo>
                  <a:cubicBezTo>
                    <a:pt x="530" y="545"/>
                    <a:pt x="529" y="546"/>
                    <a:pt x="527" y="547"/>
                  </a:cubicBezTo>
                  <a:cubicBezTo>
                    <a:pt x="527" y="547"/>
                    <a:pt x="526" y="547"/>
                    <a:pt x="525" y="547"/>
                  </a:cubicBezTo>
                  <a:cubicBezTo>
                    <a:pt x="524" y="548"/>
                    <a:pt x="522" y="548"/>
                    <a:pt x="521" y="549"/>
                  </a:cubicBezTo>
                  <a:cubicBezTo>
                    <a:pt x="520" y="549"/>
                    <a:pt x="520" y="549"/>
                    <a:pt x="519" y="549"/>
                  </a:cubicBezTo>
                  <a:cubicBezTo>
                    <a:pt x="517" y="550"/>
                    <a:pt x="516" y="550"/>
                    <a:pt x="515" y="550"/>
                  </a:cubicBezTo>
                  <a:cubicBezTo>
                    <a:pt x="514" y="550"/>
                    <a:pt x="513" y="551"/>
                    <a:pt x="512" y="551"/>
                  </a:cubicBezTo>
                  <a:cubicBezTo>
                    <a:pt x="511" y="551"/>
                    <a:pt x="510" y="551"/>
                    <a:pt x="508" y="552"/>
                  </a:cubicBezTo>
                  <a:cubicBezTo>
                    <a:pt x="507" y="552"/>
                    <a:pt x="506" y="552"/>
                    <a:pt x="505" y="552"/>
                  </a:cubicBezTo>
                  <a:cubicBezTo>
                    <a:pt x="504" y="552"/>
                    <a:pt x="503" y="552"/>
                    <a:pt x="502" y="553"/>
                  </a:cubicBezTo>
                  <a:cubicBezTo>
                    <a:pt x="501" y="553"/>
                    <a:pt x="500" y="553"/>
                    <a:pt x="499" y="553"/>
                  </a:cubicBezTo>
                  <a:cubicBezTo>
                    <a:pt x="498" y="553"/>
                    <a:pt x="497" y="553"/>
                    <a:pt x="495" y="553"/>
                  </a:cubicBezTo>
                  <a:cubicBezTo>
                    <a:pt x="494" y="554"/>
                    <a:pt x="493" y="554"/>
                    <a:pt x="491" y="554"/>
                  </a:cubicBezTo>
                  <a:cubicBezTo>
                    <a:pt x="490" y="554"/>
                    <a:pt x="490" y="554"/>
                    <a:pt x="488" y="554"/>
                  </a:cubicBezTo>
                  <a:cubicBezTo>
                    <a:pt x="486" y="554"/>
                    <a:pt x="484" y="555"/>
                    <a:pt x="482" y="555"/>
                  </a:cubicBezTo>
                  <a:cubicBezTo>
                    <a:pt x="479" y="555"/>
                    <a:pt x="477" y="554"/>
                    <a:pt x="475" y="554"/>
                  </a:cubicBezTo>
                  <a:cubicBezTo>
                    <a:pt x="474" y="554"/>
                    <a:pt x="473" y="554"/>
                    <a:pt x="472" y="554"/>
                  </a:cubicBezTo>
                  <a:cubicBezTo>
                    <a:pt x="471" y="554"/>
                    <a:pt x="470" y="553"/>
                    <a:pt x="468" y="553"/>
                  </a:cubicBezTo>
                  <a:cubicBezTo>
                    <a:pt x="467" y="553"/>
                    <a:pt x="466" y="553"/>
                    <a:pt x="465" y="553"/>
                  </a:cubicBezTo>
                  <a:cubicBezTo>
                    <a:pt x="464" y="553"/>
                    <a:pt x="463" y="553"/>
                    <a:pt x="462" y="553"/>
                  </a:cubicBezTo>
                  <a:cubicBezTo>
                    <a:pt x="460" y="552"/>
                    <a:pt x="459" y="552"/>
                    <a:pt x="457" y="552"/>
                  </a:cubicBezTo>
                  <a:cubicBezTo>
                    <a:pt x="456" y="552"/>
                    <a:pt x="456" y="552"/>
                    <a:pt x="455" y="551"/>
                  </a:cubicBezTo>
                  <a:cubicBezTo>
                    <a:pt x="454" y="551"/>
                    <a:pt x="452" y="551"/>
                    <a:pt x="450" y="551"/>
                  </a:cubicBezTo>
                  <a:cubicBezTo>
                    <a:pt x="450" y="550"/>
                    <a:pt x="449" y="550"/>
                    <a:pt x="448" y="550"/>
                  </a:cubicBezTo>
                  <a:cubicBezTo>
                    <a:pt x="447" y="550"/>
                    <a:pt x="445" y="549"/>
                    <a:pt x="443" y="549"/>
                  </a:cubicBezTo>
                  <a:cubicBezTo>
                    <a:pt x="443" y="549"/>
                    <a:pt x="442" y="549"/>
                    <a:pt x="442" y="548"/>
                  </a:cubicBezTo>
                  <a:cubicBezTo>
                    <a:pt x="440" y="548"/>
                    <a:pt x="438" y="547"/>
                    <a:pt x="437" y="547"/>
                  </a:cubicBezTo>
                  <a:cubicBezTo>
                    <a:pt x="436" y="547"/>
                    <a:pt x="436" y="547"/>
                    <a:pt x="436" y="547"/>
                  </a:cubicBezTo>
                  <a:cubicBezTo>
                    <a:pt x="434" y="545"/>
                    <a:pt x="432" y="545"/>
                    <a:pt x="430" y="544"/>
                  </a:cubicBezTo>
                  <a:cubicBezTo>
                    <a:pt x="430" y="544"/>
                    <a:pt x="430" y="544"/>
                    <a:pt x="429" y="544"/>
                  </a:cubicBezTo>
                  <a:cubicBezTo>
                    <a:pt x="428" y="543"/>
                    <a:pt x="426" y="542"/>
                    <a:pt x="424" y="542"/>
                  </a:cubicBezTo>
                  <a:cubicBezTo>
                    <a:pt x="424" y="542"/>
                    <a:pt x="424" y="541"/>
                    <a:pt x="423" y="541"/>
                  </a:cubicBezTo>
                  <a:cubicBezTo>
                    <a:pt x="422" y="541"/>
                    <a:pt x="420" y="540"/>
                    <a:pt x="418" y="539"/>
                  </a:cubicBezTo>
                  <a:cubicBezTo>
                    <a:pt x="416" y="537"/>
                    <a:pt x="414" y="536"/>
                    <a:pt x="413" y="535"/>
                  </a:cubicBezTo>
                  <a:cubicBezTo>
                    <a:pt x="413" y="535"/>
                    <a:pt x="413" y="535"/>
                    <a:pt x="412" y="535"/>
                  </a:cubicBezTo>
                  <a:cubicBezTo>
                    <a:pt x="411" y="534"/>
                    <a:pt x="409" y="533"/>
                    <a:pt x="407" y="532"/>
                  </a:cubicBezTo>
                  <a:cubicBezTo>
                    <a:pt x="400" y="527"/>
                    <a:pt x="393" y="522"/>
                    <a:pt x="387" y="516"/>
                  </a:cubicBezTo>
                  <a:cubicBezTo>
                    <a:pt x="385" y="518"/>
                    <a:pt x="383" y="520"/>
                    <a:pt x="381" y="522"/>
                  </a:cubicBezTo>
                  <a:cubicBezTo>
                    <a:pt x="381" y="522"/>
                    <a:pt x="381" y="522"/>
                    <a:pt x="380" y="522"/>
                  </a:cubicBezTo>
                  <a:cubicBezTo>
                    <a:pt x="379" y="525"/>
                    <a:pt x="377" y="527"/>
                    <a:pt x="374" y="529"/>
                  </a:cubicBezTo>
                  <a:cubicBezTo>
                    <a:pt x="374" y="529"/>
                    <a:pt x="374" y="529"/>
                    <a:pt x="374" y="529"/>
                  </a:cubicBezTo>
                  <a:cubicBezTo>
                    <a:pt x="369" y="534"/>
                    <a:pt x="363" y="539"/>
                    <a:pt x="357" y="543"/>
                  </a:cubicBezTo>
                  <a:cubicBezTo>
                    <a:pt x="356" y="544"/>
                    <a:pt x="356" y="544"/>
                    <a:pt x="356" y="544"/>
                  </a:cubicBezTo>
                  <a:cubicBezTo>
                    <a:pt x="354" y="545"/>
                    <a:pt x="352" y="547"/>
                    <a:pt x="350" y="548"/>
                  </a:cubicBezTo>
                  <a:cubicBezTo>
                    <a:pt x="349" y="549"/>
                    <a:pt x="348" y="549"/>
                    <a:pt x="348" y="550"/>
                  </a:cubicBezTo>
                  <a:cubicBezTo>
                    <a:pt x="346" y="551"/>
                    <a:pt x="344" y="551"/>
                    <a:pt x="343" y="552"/>
                  </a:cubicBezTo>
                  <a:cubicBezTo>
                    <a:pt x="342" y="553"/>
                    <a:pt x="341" y="553"/>
                    <a:pt x="340" y="554"/>
                  </a:cubicBezTo>
                  <a:cubicBezTo>
                    <a:pt x="338" y="555"/>
                    <a:pt x="337" y="556"/>
                    <a:pt x="336" y="556"/>
                  </a:cubicBezTo>
                  <a:cubicBezTo>
                    <a:pt x="335" y="557"/>
                    <a:pt x="333" y="558"/>
                    <a:pt x="332" y="558"/>
                  </a:cubicBezTo>
                  <a:cubicBezTo>
                    <a:pt x="331" y="559"/>
                    <a:pt x="330" y="559"/>
                    <a:pt x="329" y="560"/>
                  </a:cubicBezTo>
                  <a:cubicBezTo>
                    <a:pt x="327" y="560"/>
                    <a:pt x="326" y="562"/>
                    <a:pt x="324" y="562"/>
                  </a:cubicBezTo>
                  <a:cubicBezTo>
                    <a:pt x="323" y="563"/>
                    <a:pt x="322" y="563"/>
                    <a:pt x="321" y="563"/>
                  </a:cubicBezTo>
                  <a:cubicBezTo>
                    <a:pt x="319" y="564"/>
                    <a:pt x="318" y="565"/>
                    <a:pt x="315" y="565"/>
                  </a:cubicBezTo>
                  <a:cubicBezTo>
                    <a:pt x="315" y="566"/>
                    <a:pt x="314" y="566"/>
                    <a:pt x="313" y="566"/>
                  </a:cubicBezTo>
                  <a:cubicBezTo>
                    <a:pt x="312" y="567"/>
                    <a:pt x="309" y="567"/>
                    <a:pt x="307" y="568"/>
                  </a:cubicBezTo>
                  <a:cubicBezTo>
                    <a:pt x="307" y="568"/>
                    <a:pt x="306" y="568"/>
                    <a:pt x="306" y="568"/>
                  </a:cubicBezTo>
                  <a:cubicBezTo>
                    <a:pt x="304" y="570"/>
                    <a:pt x="301" y="570"/>
                    <a:pt x="299" y="571"/>
                  </a:cubicBezTo>
                  <a:cubicBezTo>
                    <a:pt x="299" y="571"/>
                    <a:pt x="299" y="571"/>
                    <a:pt x="298" y="571"/>
                  </a:cubicBezTo>
                  <a:cubicBezTo>
                    <a:pt x="295" y="572"/>
                    <a:pt x="293" y="572"/>
                    <a:pt x="291" y="572"/>
                  </a:cubicBezTo>
                  <a:cubicBezTo>
                    <a:pt x="291" y="573"/>
                    <a:pt x="290" y="573"/>
                    <a:pt x="290" y="573"/>
                  </a:cubicBezTo>
                  <a:cubicBezTo>
                    <a:pt x="287" y="573"/>
                    <a:pt x="285" y="574"/>
                    <a:pt x="282" y="574"/>
                  </a:cubicBezTo>
                  <a:cubicBezTo>
                    <a:pt x="282" y="574"/>
                    <a:pt x="282" y="574"/>
                    <a:pt x="281" y="574"/>
                  </a:cubicBezTo>
                  <a:cubicBezTo>
                    <a:pt x="278" y="575"/>
                    <a:pt x="276" y="575"/>
                    <a:pt x="273" y="575"/>
                  </a:cubicBezTo>
                  <a:cubicBezTo>
                    <a:pt x="273" y="575"/>
                    <a:pt x="272" y="575"/>
                    <a:pt x="272" y="575"/>
                  </a:cubicBezTo>
                  <a:cubicBezTo>
                    <a:pt x="269" y="575"/>
                    <a:pt x="267" y="576"/>
                    <a:pt x="264" y="576"/>
                  </a:cubicBezTo>
                  <a:cubicBezTo>
                    <a:pt x="264" y="576"/>
                    <a:pt x="264" y="576"/>
                    <a:pt x="263" y="576"/>
                  </a:cubicBezTo>
                  <a:cubicBezTo>
                    <a:pt x="261" y="576"/>
                    <a:pt x="258" y="576"/>
                    <a:pt x="255" y="576"/>
                  </a:cubicBezTo>
                  <a:cubicBezTo>
                    <a:pt x="252" y="576"/>
                    <a:pt x="250" y="576"/>
                    <a:pt x="247" y="576"/>
                  </a:cubicBezTo>
                  <a:cubicBezTo>
                    <a:pt x="247" y="576"/>
                    <a:pt x="246" y="576"/>
                    <a:pt x="245" y="576"/>
                  </a:cubicBezTo>
                  <a:cubicBezTo>
                    <a:pt x="243" y="576"/>
                    <a:pt x="240" y="575"/>
                    <a:pt x="237" y="575"/>
                  </a:cubicBezTo>
                  <a:cubicBezTo>
                    <a:pt x="237" y="575"/>
                    <a:pt x="237" y="575"/>
                    <a:pt x="236" y="575"/>
                  </a:cubicBezTo>
                  <a:cubicBezTo>
                    <a:pt x="234" y="575"/>
                    <a:pt x="232" y="575"/>
                    <a:pt x="229" y="574"/>
                  </a:cubicBezTo>
                  <a:cubicBezTo>
                    <a:pt x="229" y="574"/>
                    <a:pt x="228" y="574"/>
                    <a:pt x="228" y="574"/>
                  </a:cubicBezTo>
                  <a:cubicBezTo>
                    <a:pt x="226" y="574"/>
                    <a:pt x="223" y="573"/>
                    <a:pt x="221" y="573"/>
                  </a:cubicBezTo>
                  <a:cubicBezTo>
                    <a:pt x="220" y="573"/>
                    <a:pt x="220" y="573"/>
                    <a:pt x="219" y="572"/>
                  </a:cubicBezTo>
                  <a:cubicBezTo>
                    <a:pt x="216" y="572"/>
                    <a:pt x="214" y="572"/>
                    <a:pt x="212" y="571"/>
                  </a:cubicBezTo>
                  <a:cubicBezTo>
                    <a:pt x="209" y="570"/>
                    <a:pt x="207" y="570"/>
                    <a:pt x="204" y="568"/>
                  </a:cubicBezTo>
                  <a:cubicBezTo>
                    <a:pt x="204" y="568"/>
                    <a:pt x="204" y="568"/>
                    <a:pt x="203" y="568"/>
                  </a:cubicBezTo>
                  <a:cubicBezTo>
                    <a:pt x="201" y="567"/>
                    <a:pt x="198" y="567"/>
                    <a:pt x="196" y="566"/>
                  </a:cubicBezTo>
                  <a:cubicBezTo>
                    <a:pt x="195" y="566"/>
                    <a:pt x="195" y="565"/>
                    <a:pt x="195" y="565"/>
                  </a:cubicBezTo>
                  <a:cubicBezTo>
                    <a:pt x="193" y="565"/>
                    <a:pt x="191" y="564"/>
                    <a:pt x="189" y="563"/>
                  </a:cubicBezTo>
                  <a:cubicBezTo>
                    <a:pt x="189" y="563"/>
                    <a:pt x="188" y="563"/>
                    <a:pt x="187" y="563"/>
                  </a:cubicBezTo>
                  <a:cubicBezTo>
                    <a:pt x="185" y="562"/>
                    <a:pt x="183" y="560"/>
                    <a:pt x="181" y="559"/>
                  </a:cubicBezTo>
                  <a:cubicBezTo>
                    <a:pt x="180" y="559"/>
                    <a:pt x="180" y="559"/>
                    <a:pt x="179" y="559"/>
                  </a:cubicBezTo>
                  <a:cubicBezTo>
                    <a:pt x="177" y="558"/>
                    <a:pt x="175" y="557"/>
                    <a:pt x="173" y="556"/>
                  </a:cubicBezTo>
                  <a:cubicBezTo>
                    <a:pt x="173" y="556"/>
                    <a:pt x="173" y="555"/>
                    <a:pt x="172" y="555"/>
                  </a:cubicBezTo>
                  <a:cubicBezTo>
                    <a:pt x="170" y="554"/>
                    <a:pt x="168" y="553"/>
                    <a:pt x="166" y="552"/>
                  </a:cubicBezTo>
                  <a:cubicBezTo>
                    <a:pt x="166" y="551"/>
                    <a:pt x="165" y="551"/>
                    <a:pt x="164" y="551"/>
                  </a:cubicBezTo>
                  <a:cubicBezTo>
                    <a:pt x="163" y="549"/>
                    <a:pt x="161" y="548"/>
                    <a:pt x="159" y="547"/>
                  </a:cubicBezTo>
                  <a:cubicBezTo>
                    <a:pt x="158" y="547"/>
                    <a:pt x="158" y="546"/>
                    <a:pt x="157" y="546"/>
                  </a:cubicBezTo>
                  <a:cubicBezTo>
                    <a:pt x="156" y="545"/>
                    <a:pt x="154" y="544"/>
                    <a:pt x="152" y="543"/>
                  </a:cubicBezTo>
                  <a:cubicBezTo>
                    <a:pt x="152" y="542"/>
                    <a:pt x="151" y="542"/>
                    <a:pt x="151" y="541"/>
                  </a:cubicBezTo>
                  <a:cubicBezTo>
                    <a:pt x="149" y="540"/>
                    <a:pt x="147" y="539"/>
                    <a:pt x="146" y="537"/>
                  </a:cubicBezTo>
                  <a:cubicBezTo>
                    <a:pt x="145" y="537"/>
                    <a:pt x="144" y="536"/>
                    <a:pt x="144" y="536"/>
                  </a:cubicBezTo>
                  <a:cubicBezTo>
                    <a:pt x="142" y="535"/>
                    <a:pt x="141" y="533"/>
                    <a:pt x="140" y="532"/>
                  </a:cubicBezTo>
                  <a:cubicBezTo>
                    <a:pt x="139" y="532"/>
                    <a:pt x="139" y="532"/>
                    <a:pt x="139" y="531"/>
                  </a:cubicBezTo>
                  <a:cubicBezTo>
                    <a:pt x="137" y="529"/>
                    <a:pt x="135" y="528"/>
                    <a:pt x="134" y="526"/>
                  </a:cubicBezTo>
                  <a:cubicBezTo>
                    <a:pt x="133" y="526"/>
                    <a:pt x="132" y="525"/>
                    <a:pt x="132" y="525"/>
                  </a:cubicBezTo>
                  <a:cubicBezTo>
                    <a:pt x="130" y="523"/>
                    <a:pt x="129" y="521"/>
                    <a:pt x="127" y="520"/>
                  </a:cubicBezTo>
                  <a:cubicBezTo>
                    <a:pt x="127" y="519"/>
                    <a:pt x="126" y="519"/>
                    <a:pt x="126" y="518"/>
                  </a:cubicBezTo>
                  <a:cubicBezTo>
                    <a:pt x="125" y="517"/>
                    <a:pt x="123" y="515"/>
                    <a:pt x="122" y="514"/>
                  </a:cubicBezTo>
                  <a:cubicBezTo>
                    <a:pt x="122" y="514"/>
                    <a:pt x="121" y="513"/>
                    <a:pt x="121" y="513"/>
                  </a:cubicBezTo>
                  <a:cubicBezTo>
                    <a:pt x="119" y="511"/>
                    <a:pt x="118" y="509"/>
                    <a:pt x="116" y="507"/>
                  </a:cubicBezTo>
                  <a:cubicBezTo>
                    <a:pt x="116" y="507"/>
                    <a:pt x="116" y="506"/>
                    <a:pt x="115" y="505"/>
                  </a:cubicBezTo>
                  <a:cubicBezTo>
                    <a:pt x="114" y="504"/>
                    <a:pt x="113" y="503"/>
                    <a:pt x="112" y="501"/>
                  </a:cubicBezTo>
                  <a:cubicBezTo>
                    <a:pt x="112" y="501"/>
                    <a:pt x="112" y="500"/>
                    <a:pt x="111" y="499"/>
                  </a:cubicBezTo>
                  <a:cubicBezTo>
                    <a:pt x="109" y="499"/>
                    <a:pt x="107" y="498"/>
                    <a:pt x="105" y="497"/>
                  </a:cubicBezTo>
                  <a:cubicBezTo>
                    <a:pt x="104" y="497"/>
                    <a:pt x="103" y="497"/>
                    <a:pt x="102" y="496"/>
                  </a:cubicBezTo>
                  <a:cubicBezTo>
                    <a:pt x="101" y="496"/>
                    <a:pt x="99" y="495"/>
                    <a:pt x="98" y="495"/>
                  </a:cubicBezTo>
                  <a:cubicBezTo>
                    <a:pt x="97" y="495"/>
                    <a:pt x="96" y="494"/>
                    <a:pt x="96" y="494"/>
                  </a:cubicBezTo>
                  <a:cubicBezTo>
                    <a:pt x="94" y="493"/>
                    <a:pt x="92" y="492"/>
                    <a:pt x="91" y="492"/>
                  </a:cubicBezTo>
                  <a:cubicBezTo>
                    <a:pt x="90" y="491"/>
                    <a:pt x="90" y="491"/>
                    <a:pt x="89" y="491"/>
                  </a:cubicBezTo>
                  <a:cubicBezTo>
                    <a:pt x="87" y="490"/>
                    <a:pt x="86" y="489"/>
                    <a:pt x="84" y="488"/>
                  </a:cubicBezTo>
                  <a:cubicBezTo>
                    <a:pt x="84" y="488"/>
                    <a:pt x="83" y="488"/>
                    <a:pt x="83" y="488"/>
                  </a:cubicBezTo>
                  <a:cubicBezTo>
                    <a:pt x="80" y="487"/>
                    <a:pt x="78" y="486"/>
                    <a:pt x="77" y="484"/>
                  </a:cubicBezTo>
                  <a:cubicBezTo>
                    <a:pt x="76" y="484"/>
                    <a:pt x="75" y="483"/>
                    <a:pt x="75" y="483"/>
                  </a:cubicBezTo>
                  <a:cubicBezTo>
                    <a:pt x="73" y="482"/>
                    <a:pt x="72" y="481"/>
                    <a:pt x="71" y="480"/>
                  </a:cubicBezTo>
                  <a:cubicBezTo>
                    <a:pt x="70" y="480"/>
                    <a:pt x="69" y="480"/>
                    <a:pt x="69" y="479"/>
                  </a:cubicBezTo>
                  <a:cubicBezTo>
                    <a:pt x="67" y="478"/>
                    <a:pt x="66" y="477"/>
                    <a:pt x="65" y="476"/>
                  </a:cubicBezTo>
                  <a:cubicBezTo>
                    <a:pt x="64" y="476"/>
                    <a:pt x="63" y="475"/>
                    <a:pt x="63" y="475"/>
                  </a:cubicBezTo>
                  <a:cubicBezTo>
                    <a:pt x="61" y="474"/>
                    <a:pt x="60" y="473"/>
                    <a:pt x="59" y="472"/>
                  </a:cubicBezTo>
                  <a:cubicBezTo>
                    <a:pt x="58" y="472"/>
                    <a:pt x="58" y="471"/>
                    <a:pt x="57" y="471"/>
                  </a:cubicBezTo>
                  <a:cubicBezTo>
                    <a:pt x="55" y="469"/>
                    <a:pt x="54" y="468"/>
                    <a:pt x="52" y="466"/>
                  </a:cubicBezTo>
                  <a:cubicBezTo>
                    <a:pt x="51" y="466"/>
                    <a:pt x="51" y="465"/>
                    <a:pt x="51" y="465"/>
                  </a:cubicBezTo>
                  <a:cubicBezTo>
                    <a:pt x="49" y="464"/>
                    <a:pt x="48" y="462"/>
                    <a:pt x="47" y="461"/>
                  </a:cubicBezTo>
                  <a:cubicBezTo>
                    <a:pt x="46" y="461"/>
                    <a:pt x="46" y="460"/>
                    <a:pt x="45" y="460"/>
                  </a:cubicBezTo>
                  <a:cubicBezTo>
                    <a:pt x="44" y="459"/>
                    <a:pt x="43" y="458"/>
                    <a:pt x="42" y="456"/>
                  </a:cubicBezTo>
                  <a:cubicBezTo>
                    <a:pt x="41" y="456"/>
                    <a:pt x="41" y="455"/>
                    <a:pt x="40" y="454"/>
                  </a:cubicBezTo>
                  <a:cubicBezTo>
                    <a:pt x="39" y="453"/>
                    <a:pt x="38" y="452"/>
                    <a:pt x="37" y="451"/>
                  </a:cubicBezTo>
                  <a:cubicBezTo>
                    <a:pt x="36" y="450"/>
                    <a:pt x="36" y="450"/>
                    <a:pt x="36" y="449"/>
                  </a:cubicBezTo>
                  <a:cubicBezTo>
                    <a:pt x="34" y="448"/>
                    <a:pt x="33" y="446"/>
                    <a:pt x="32" y="444"/>
                  </a:cubicBezTo>
                  <a:cubicBezTo>
                    <a:pt x="32" y="444"/>
                    <a:pt x="32" y="444"/>
                    <a:pt x="31" y="444"/>
                  </a:cubicBezTo>
                  <a:cubicBezTo>
                    <a:pt x="30" y="442"/>
                    <a:pt x="28" y="440"/>
                    <a:pt x="27" y="438"/>
                  </a:cubicBezTo>
                  <a:cubicBezTo>
                    <a:pt x="27" y="437"/>
                    <a:pt x="26" y="437"/>
                    <a:pt x="26" y="436"/>
                  </a:cubicBezTo>
                  <a:cubicBezTo>
                    <a:pt x="25" y="435"/>
                    <a:pt x="24" y="434"/>
                    <a:pt x="23" y="432"/>
                  </a:cubicBezTo>
                  <a:cubicBezTo>
                    <a:pt x="23" y="431"/>
                    <a:pt x="22" y="431"/>
                    <a:pt x="22" y="430"/>
                  </a:cubicBezTo>
                  <a:cubicBezTo>
                    <a:pt x="21" y="429"/>
                    <a:pt x="20" y="427"/>
                    <a:pt x="20" y="426"/>
                  </a:cubicBezTo>
                  <a:cubicBezTo>
                    <a:pt x="19" y="426"/>
                    <a:pt x="19" y="424"/>
                    <a:pt x="19" y="424"/>
                  </a:cubicBezTo>
                  <a:cubicBezTo>
                    <a:pt x="18" y="422"/>
                    <a:pt x="17" y="421"/>
                    <a:pt x="16" y="419"/>
                  </a:cubicBezTo>
                  <a:cubicBezTo>
                    <a:pt x="16" y="419"/>
                    <a:pt x="15" y="418"/>
                    <a:pt x="15" y="418"/>
                  </a:cubicBezTo>
                  <a:cubicBezTo>
                    <a:pt x="14" y="415"/>
                    <a:pt x="13" y="413"/>
                    <a:pt x="12" y="411"/>
                  </a:cubicBezTo>
                  <a:cubicBezTo>
                    <a:pt x="12" y="411"/>
                    <a:pt x="12" y="410"/>
                    <a:pt x="12" y="410"/>
                  </a:cubicBezTo>
                  <a:cubicBezTo>
                    <a:pt x="11" y="408"/>
                    <a:pt x="11" y="406"/>
                    <a:pt x="10" y="405"/>
                  </a:cubicBezTo>
                  <a:cubicBezTo>
                    <a:pt x="10" y="404"/>
                    <a:pt x="9" y="403"/>
                    <a:pt x="9" y="403"/>
                  </a:cubicBezTo>
                  <a:cubicBezTo>
                    <a:pt x="8" y="401"/>
                    <a:pt x="8" y="399"/>
                    <a:pt x="7" y="398"/>
                  </a:cubicBezTo>
                  <a:cubicBezTo>
                    <a:pt x="7" y="397"/>
                    <a:pt x="7" y="397"/>
                    <a:pt x="7" y="396"/>
                  </a:cubicBezTo>
                  <a:cubicBezTo>
                    <a:pt x="6" y="394"/>
                    <a:pt x="6" y="392"/>
                    <a:pt x="5" y="391"/>
                  </a:cubicBezTo>
                  <a:cubicBezTo>
                    <a:pt x="5" y="390"/>
                    <a:pt x="5" y="389"/>
                    <a:pt x="5" y="389"/>
                  </a:cubicBezTo>
                  <a:cubicBezTo>
                    <a:pt x="4" y="386"/>
                    <a:pt x="4" y="384"/>
                    <a:pt x="3" y="382"/>
                  </a:cubicBezTo>
                  <a:cubicBezTo>
                    <a:pt x="3" y="381"/>
                    <a:pt x="3" y="381"/>
                    <a:pt x="3" y="381"/>
                  </a:cubicBezTo>
                  <a:cubicBezTo>
                    <a:pt x="3" y="378"/>
                    <a:pt x="2" y="377"/>
                    <a:pt x="2" y="375"/>
                  </a:cubicBezTo>
                  <a:cubicBezTo>
                    <a:pt x="1" y="374"/>
                    <a:pt x="1" y="373"/>
                    <a:pt x="1" y="372"/>
                  </a:cubicBezTo>
                  <a:cubicBezTo>
                    <a:pt x="1" y="370"/>
                    <a:pt x="1" y="369"/>
                    <a:pt x="1" y="367"/>
                  </a:cubicBezTo>
                  <a:cubicBezTo>
                    <a:pt x="1" y="367"/>
                    <a:pt x="0" y="366"/>
                    <a:pt x="0" y="365"/>
                  </a:cubicBezTo>
                  <a:cubicBezTo>
                    <a:pt x="0" y="363"/>
                    <a:pt x="0" y="361"/>
                    <a:pt x="0" y="360"/>
                  </a:cubicBezTo>
                  <a:cubicBezTo>
                    <a:pt x="0" y="359"/>
                    <a:pt x="0" y="358"/>
                    <a:pt x="0" y="358"/>
                  </a:cubicBezTo>
                  <a:cubicBezTo>
                    <a:pt x="0" y="355"/>
                    <a:pt x="0" y="352"/>
                    <a:pt x="0" y="350"/>
                  </a:cubicBezTo>
                  <a:cubicBezTo>
                    <a:pt x="0" y="271"/>
                    <a:pt x="58" y="206"/>
                    <a:pt x="135" y="195"/>
                  </a:cubicBezTo>
                  <a:cubicBezTo>
                    <a:pt x="135" y="190"/>
                    <a:pt x="135" y="184"/>
                    <a:pt x="135" y="177"/>
                  </a:cubicBezTo>
                  <a:cubicBezTo>
                    <a:pt x="135" y="79"/>
                    <a:pt x="215" y="0"/>
                    <a:pt x="314" y="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4" name="Freeform 9">
              <a:extLst>
                <a:ext uri="{FF2B5EF4-FFF2-40B4-BE49-F238E27FC236}">
                  <a16:creationId xmlns:a16="http://schemas.microsoft.com/office/drawing/2014/main" id="{6C4CDA39-7308-448C-A79D-525D037AB867}"/>
                </a:ext>
              </a:extLst>
            </p:cNvPr>
            <p:cNvSpPr>
              <a:spLocks noEditPoints="1"/>
            </p:cNvSpPr>
            <p:nvPr/>
          </p:nvSpPr>
          <p:spPr bwMode="auto">
            <a:xfrm>
              <a:off x="7352851" y="3297383"/>
              <a:ext cx="401782" cy="263621"/>
            </a:xfrm>
            <a:custGeom>
              <a:avLst/>
              <a:gdLst>
                <a:gd name="T0" fmla="*/ 620 w 878"/>
                <a:gd name="T1" fmla="*/ 327 h 576"/>
                <a:gd name="T2" fmla="*/ 664 w 878"/>
                <a:gd name="T3" fmla="*/ 427 h 576"/>
                <a:gd name="T4" fmla="*/ 648 w 878"/>
                <a:gd name="T5" fmla="*/ 318 h 576"/>
                <a:gd name="T6" fmla="*/ 473 w 878"/>
                <a:gd name="T7" fmla="*/ 365 h 576"/>
                <a:gd name="T8" fmla="*/ 475 w 878"/>
                <a:gd name="T9" fmla="*/ 190 h 576"/>
                <a:gd name="T10" fmla="*/ 540 w 878"/>
                <a:gd name="T11" fmla="*/ 368 h 576"/>
                <a:gd name="T12" fmla="*/ 244 w 878"/>
                <a:gd name="T13" fmla="*/ 220 h 576"/>
                <a:gd name="T14" fmla="*/ 354 w 878"/>
                <a:gd name="T15" fmla="*/ 344 h 576"/>
                <a:gd name="T16" fmla="*/ 312 w 878"/>
                <a:gd name="T17" fmla="*/ 221 h 576"/>
                <a:gd name="T18" fmla="*/ 464 w 878"/>
                <a:gd name="T19" fmla="*/ 78 h 576"/>
                <a:gd name="T20" fmla="*/ 773 w 878"/>
                <a:gd name="T21" fmla="*/ 253 h 576"/>
                <a:gd name="T22" fmla="*/ 825 w 878"/>
                <a:gd name="T23" fmla="*/ 275 h 576"/>
                <a:gd name="T24" fmla="*/ 875 w 878"/>
                <a:gd name="T25" fmla="*/ 350 h 576"/>
                <a:gd name="T26" fmla="*/ 748 w 878"/>
                <a:gd name="T27" fmla="*/ 506 h 576"/>
                <a:gd name="T28" fmla="*/ 715 w 878"/>
                <a:gd name="T29" fmla="*/ 514 h 576"/>
                <a:gd name="T30" fmla="*/ 703 w 878"/>
                <a:gd name="T31" fmla="*/ 521 h 576"/>
                <a:gd name="T32" fmla="*/ 691 w 878"/>
                <a:gd name="T33" fmla="*/ 528 h 576"/>
                <a:gd name="T34" fmla="*/ 677 w 878"/>
                <a:gd name="T35" fmla="*/ 533 h 576"/>
                <a:gd name="T36" fmla="*/ 663 w 878"/>
                <a:gd name="T37" fmla="*/ 536 h 576"/>
                <a:gd name="T38" fmla="*/ 648 w 878"/>
                <a:gd name="T39" fmla="*/ 538 h 576"/>
                <a:gd name="T40" fmla="*/ 631 w 878"/>
                <a:gd name="T41" fmla="*/ 537 h 576"/>
                <a:gd name="T42" fmla="*/ 616 w 878"/>
                <a:gd name="T43" fmla="*/ 535 h 576"/>
                <a:gd name="T44" fmla="*/ 601 w 878"/>
                <a:gd name="T45" fmla="*/ 531 h 576"/>
                <a:gd name="T46" fmla="*/ 587 w 878"/>
                <a:gd name="T47" fmla="*/ 525 h 576"/>
                <a:gd name="T48" fmla="*/ 570 w 878"/>
                <a:gd name="T49" fmla="*/ 522 h 576"/>
                <a:gd name="T50" fmla="*/ 556 w 878"/>
                <a:gd name="T51" fmla="*/ 533 h 576"/>
                <a:gd name="T52" fmla="*/ 543 w 878"/>
                <a:gd name="T53" fmla="*/ 540 h 576"/>
                <a:gd name="T54" fmla="*/ 527 w 878"/>
                <a:gd name="T55" fmla="*/ 547 h 576"/>
                <a:gd name="T56" fmla="*/ 512 w 878"/>
                <a:gd name="T57" fmla="*/ 551 h 576"/>
                <a:gd name="T58" fmla="*/ 495 w 878"/>
                <a:gd name="T59" fmla="*/ 553 h 576"/>
                <a:gd name="T60" fmla="*/ 472 w 878"/>
                <a:gd name="T61" fmla="*/ 554 h 576"/>
                <a:gd name="T62" fmla="*/ 455 w 878"/>
                <a:gd name="T63" fmla="*/ 551 h 576"/>
                <a:gd name="T64" fmla="*/ 437 w 878"/>
                <a:gd name="T65" fmla="*/ 547 h 576"/>
                <a:gd name="T66" fmla="*/ 423 w 878"/>
                <a:gd name="T67" fmla="*/ 541 h 576"/>
                <a:gd name="T68" fmla="*/ 387 w 878"/>
                <a:gd name="T69" fmla="*/ 516 h 576"/>
                <a:gd name="T70" fmla="*/ 357 w 878"/>
                <a:gd name="T71" fmla="*/ 543 h 576"/>
                <a:gd name="T72" fmla="*/ 340 w 878"/>
                <a:gd name="T73" fmla="*/ 554 h 576"/>
                <a:gd name="T74" fmla="*/ 321 w 878"/>
                <a:gd name="T75" fmla="*/ 563 h 576"/>
                <a:gd name="T76" fmla="*/ 299 w 878"/>
                <a:gd name="T77" fmla="*/ 571 h 576"/>
                <a:gd name="T78" fmla="*/ 281 w 878"/>
                <a:gd name="T79" fmla="*/ 574 h 576"/>
                <a:gd name="T80" fmla="*/ 255 w 878"/>
                <a:gd name="T81" fmla="*/ 576 h 576"/>
                <a:gd name="T82" fmla="*/ 229 w 878"/>
                <a:gd name="T83" fmla="*/ 574 h 576"/>
                <a:gd name="T84" fmla="*/ 204 w 878"/>
                <a:gd name="T85" fmla="*/ 568 h 576"/>
                <a:gd name="T86" fmla="*/ 187 w 878"/>
                <a:gd name="T87" fmla="*/ 563 h 576"/>
                <a:gd name="T88" fmla="*/ 166 w 878"/>
                <a:gd name="T89" fmla="*/ 552 h 576"/>
                <a:gd name="T90" fmla="*/ 151 w 878"/>
                <a:gd name="T91" fmla="*/ 541 h 576"/>
                <a:gd name="T92" fmla="*/ 134 w 878"/>
                <a:gd name="T93" fmla="*/ 526 h 576"/>
                <a:gd name="T94" fmla="*/ 121 w 878"/>
                <a:gd name="T95" fmla="*/ 513 h 576"/>
                <a:gd name="T96" fmla="*/ 105 w 878"/>
                <a:gd name="T97" fmla="*/ 497 h 576"/>
                <a:gd name="T98" fmla="*/ 89 w 878"/>
                <a:gd name="T99" fmla="*/ 491 h 576"/>
                <a:gd name="T100" fmla="*/ 71 w 878"/>
                <a:gd name="T101" fmla="*/ 480 h 576"/>
                <a:gd name="T102" fmla="*/ 57 w 878"/>
                <a:gd name="T103" fmla="*/ 471 h 576"/>
                <a:gd name="T104" fmla="*/ 42 w 878"/>
                <a:gd name="T105" fmla="*/ 456 h 576"/>
                <a:gd name="T106" fmla="*/ 31 w 878"/>
                <a:gd name="T107" fmla="*/ 444 h 576"/>
                <a:gd name="T108" fmla="*/ 20 w 878"/>
                <a:gd name="T109" fmla="*/ 426 h 576"/>
                <a:gd name="T110" fmla="*/ 12 w 878"/>
                <a:gd name="T111" fmla="*/ 410 h 576"/>
                <a:gd name="T112" fmla="*/ 5 w 878"/>
                <a:gd name="T113" fmla="*/ 391 h 576"/>
                <a:gd name="T114" fmla="*/ 1 w 878"/>
                <a:gd name="T115" fmla="*/ 372 h 576"/>
                <a:gd name="T116" fmla="*/ 0 w 878"/>
                <a:gd name="T117" fmla="*/ 35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8" h="576">
                  <a:moveTo>
                    <a:pt x="619" y="310"/>
                  </a:moveTo>
                  <a:cubicBezTo>
                    <a:pt x="612" y="310"/>
                    <a:pt x="605" y="312"/>
                    <a:pt x="600" y="315"/>
                  </a:cubicBezTo>
                  <a:cubicBezTo>
                    <a:pt x="594" y="319"/>
                    <a:pt x="589" y="323"/>
                    <a:pt x="587" y="329"/>
                  </a:cubicBezTo>
                  <a:cubicBezTo>
                    <a:pt x="587" y="329"/>
                    <a:pt x="587" y="329"/>
                    <a:pt x="601" y="340"/>
                  </a:cubicBezTo>
                  <a:cubicBezTo>
                    <a:pt x="605" y="331"/>
                    <a:pt x="612" y="327"/>
                    <a:pt x="620" y="327"/>
                  </a:cubicBezTo>
                  <a:cubicBezTo>
                    <a:pt x="631" y="327"/>
                    <a:pt x="636" y="331"/>
                    <a:pt x="636" y="340"/>
                  </a:cubicBezTo>
                  <a:cubicBezTo>
                    <a:pt x="636" y="348"/>
                    <a:pt x="632" y="357"/>
                    <a:pt x="625" y="367"/>
                  </a:cubicBezTo>
                  <a:cubicBezTo>
                    <a:pt x="625" y="367"/>
                    <a:pt x="625" y="367"/>
                    <a:pt x="588" y="421"/>
                  </a:cubicBezTo>
                  <a:cubicBezTo>
                    <a:pt x="588" y="421"/>
                    <a:pt x="588" y="421"/>
                    <a:pt x="588" y="427"/>
                  </a:cubicBezTo>
                  <a:cubicBezTo>
                    <a:pt x="588" y="427"/>
                    <a:pt x="588" y="427"/>
                    <a:pt x="664" y="427"/>
                  </a:cubicBezTo>
                  <a:cubicBezTo>
                    <a:pt x="664" y="427"/>
                    <a:pt x="664" y="427"/>
                    <a:pt x="664" y="409"/>
                  </a:cubicBezTo>
                  <a:cubicBezTo>
                    <a:pt x="664" y="409"/>
                    <a:pt x="664" y="409"/>
                    <a:pt x="621" y="409"/>
                  </a:cubicBezTo>
                  <a:cubicBezTo>
                    <a:pt x="621" y="409"/>
                    <a:pt x="621" y="409"/>
                    <a:pt x="644" y="373"/>
                  </a:cubicBezTo>
                  <a:cubicBezTo>
                    <a:pt x="653" y="360"/>
                    <a:pt x="657" y="349"/>
                    <a:pt x="657" y="340"/>
                  </a:cubicBezTo>
                  <a:cubicBezTo>
                    <a:pt x="657" y="331"/>
                    <a:pt x="654" y="323"/>
                    <a:pt x="648" y="318"/>
                  </a:cubicBezTo>
                  <a:cubicBezTo>
                    <a:pt x="641" y="313"/>
                    <a:pt x="631" y="310"/>
                    <a:pt x="619" y="310"/>
                  </a:cubicBezTo>
                  <a:close/>
                  <a:moveTo>
                    <a:pt x="475" y="222"/>
                  </a:moveTo>
                  <a:cubicBezTo>
                    <a:pt x="510" y="222"/>
                    <a:pt x="527" y="245"/>
                    <a:pt x="527" y="292"/>
                  </a:cubicBezTo>
                  <a:cubicBezTo>
                    <a:pt x="527" y="316"/>
                    <a:pt x="523" y="334"/>
                    <a:pt x="513" y="346"/>
                  </a:cubicBezTo>
                  <a:cubicBezTo>
                    <a:pt x="504" y="359"/>
                    <a:pt x="490" y="365"/>
                    <a:pt x="473" y="365"/>
                  </a:cubicBezTo>
                  <a:cubicBezTo>
                    <a:pt x="458" y="365"/>
                    <a:pt x="446" y="359"/>
                    <a:pt x="438" y="346"/>
                  </a:cubicBezTo>
                  <a:cubicBezTo>
                    <a:pt x="431" y="333"/>
                    <a:pt x="426" y="315"/>
                    <a:pt x="426" y="292"/>
                  </a:cubicBezTo>
                  <a:cubicBezTo>
                    <a:pt x="426" y="271"/>
                    <a:pt x="431" y="253"/>
                    <a:pt x="439" y="241"/>
                  </a:cubicBezTo>
                  <a:cubicBezTo>
                    <a:pt x="447" y="228"/>
                    <a:pt x="459" y="222"/>
                    <a:pt x="475" y="222"/>
                  </a:cubicBezTo>
                  <a:close/>
                  <a:moveTo>
                    <a:pt x="475" y="190"/>
                  </a:moveTo>
                  <a:cubicBezTo>
                    <a:pt x="449" y="190"/>
                    <a:pt x="428" y="199"/>
                    <a:pt x="412" y="219"/>
                  </a:cubicBezTo>
                  <a:cubicBezTo>
                    <a:pt x="397" y="239"/>
                    <a:pt x="389" y="263"/>
                    <a:pt x="389" y="291"/>
                  </a:cubicBezTo>
                  <a:cubicBezTo>
                    <a:pt x="389" y="324"/>
                    <a:pt x="396" y="349"/>
                    <a:pt x="411" y="368"/>
                  </a:cubicBezTo>
                  <a:cubicBezTo>
                    <a:pt x="425" y="387"/>
                    <a:pt x="446" y="396"/>
                    <a:pt x="473" y="396"/>
                  </a:cubicBezTo>
                  <a:cubicBezTo>
                    <a:pt x="502" y="396"/>
                    <a:pt x="524" y="387"/>
                    <a:pt x="540" y="368"/>
                  </a:cubicBezTo>
                  <a:cubicBezTo>
                    <a:pt x="556" y="349"/>
                    <a:pt x="564" y="324"/>
                    <a:pt x="564" y="291"/>
                  </a:cubicBezTo>
                  <a:cubicBezTo>
                    <a:pt x="564" y="259"/>
                    <a:pt x="556" y="234"/>
                    <a:pt x="541" y="216"/>
                  </a:cubicBezTo>
                  <a:cubicBezTo>
                    <a:pt x="526" y="199"/>
                    <a:pt x="504" y="190"/>
                    <a:pt x="475" y="190"/>
                  </a:cubicBezTo>
                  <a:close/>
                  <a:moveTo>
                    <a:pt x="310" y="190"/>
                  </a:moveTo>
                  <a:cubicBezTo>
                    <a:pt x="283" y="190"/>
                    <a:pt x="261" y="200"/>
                    <a:pt x="244" y="220"/>
                  </a:cubicBezTo>
                  <a:cubicBezTo>
                    <a:pt x="227" y="239"/>
                    <a:pt x="219" y="264"/>
                    <a:pt x="219" y="294"/>
                  </a:cubicBezTo>
                  <a:cubicBezTo>
                    <a:pt x="219" y="325"/>
                    <a:pt x="227" y="350"/>
                    <a:pt x="242" y="369"/>
                  </a:cubicBezTo>
                  <a:cubicBezTo>
                    <a:pt x="257" y="387"/>
                    <a:pt x="279" y="396"/>
                    <a:pt x="307" y="396"/>
                  </a:cubicBezTo>
                  <a:cubicBezTo>
                    <a:pt x="335" y="396"/>
                    <a:pt x="356" y="388"/>
                    <a:pt x="370" y="373"/>
                  </a:cubicBezTo>
                  <a:cubicBezTo>
                    <a:pt x="370" y="373"/>
                    <a:pt x="370" y="373"/>
                    <a:pt x="354" y="344"/>
                  </a:cubicBezTo>
                  <a:cubicBezTo>
                    <a:pt x="343" y="358"/>
                    <a:pt x="328" y="364"/>
                    <a:pt x="310" y="364"/>
                  </a:cubicBezTo>
                  <a:cubicBezTo>
                    <a:pt x="293" y="364"/>
                    <a:pt x="280" y="358"/>
                    <a:pt x="271" y="346"/>
                  </a:cubicBezTo>
                  <a:cubicBezTo>
                    <a:pt x="260" y="333"/>
                    <a:pt x="256" y="316"/>
                    <a:pt x="256" y="295"/>
                  </a:cubicBezTo>
                  <a:cubicBezTo>
                    <a:pt x="256" y="274"/>
                    <a:pt x="261" y="256"/>
                    <a:pt x="272" y="242"/>
                  </a:cubicBezTo>
                  <a:cubicBezTo>
                    <a:pt x="282" y="228"/>
                    <a:pt x="296" y="221"/>
                    <a:pt x="312" y="221"/>
                  </a:cubicBezTo>
                  <a:cubicBezTo>
                    <a:pt x="330" y="221"/>
                    <a:pt x="342" y="225"/>
                    <a:pt x="350" y="233"/>
                  </a:cubicBezTo>
                  <a:cubicBezTo>
                    <a:pt x="350" y="233"/>
                    <a:pt x="350" y="233"/>
                    <a:pt x="365" y="204"/>
                  </a:cubicBezTo>
                  <a:cubicBezTo>
                    <a:pt x="352" y="194"/>
                    <a:pt x="333" y="190"/>
                    <a:pt x="310" y="190"/>
                  </a:cubicBezTo>
                  <a:close/>
                  <a:moveTo>
                    <a:pt x="314" y="0"/>
                  </a:moveTo>
                  <a:cubicBezTo>
                    <a:pt x="377" y="0"/>
                    <a:pt x="431" y="31"/>
                    <a:pt x="464" y="78"/>
                  </a:cubicBezTo>
                  <a:cubicBezTo>
                    <a:pt x="484" y="65"/>
                    <a:pt x="508" y="58"/>
                    <a:pt x="534" y="58"/>
                  </a:cubicBezTo>
                  <a:cubicBezTo>
                    <a:pt x="606" y="58"/>
                    <a:pt x="664" y="116"/>
                    <a:pt x="665" y="187"/>
                  </a:cubicBezTo>
                  <a:cubicBezTo>
                    <a:pt x="666" y="187"/>
                    <a:pt x="666" y="187"/>
                    <a:pt x="666" y="187"/>
                  </a:cubicBezTo>
                  <a:cubicBezTo>
                    <a:pt x="667" y="187"/>
                    <a:pt x="669" y="187"/>
                    <a:pt x="671" y="187"/>
                  </a:cubicBezTo>
                  <a:cubicBezTo>
                    <a:pt x="715" y="188"/>
                    <a:pt x="754" y="215"/>
                    <a:pt x="773" y="253"/>
                  </a:cubicBezTo>
                  <a:cubicBezTo>
                    <a:pt x="784" y="255"/>
                    <a:pt x="794" y="258"/>
                    <a:pt x="805" y="263"/>
                  </a:cubicBezTo>
                  <a:cubicBezTo>
                    <a:pt x="805" y="263"/>
                    <a:pt x="805" y="263"/>
                    <a:pt x="805" y="263"/>
                  </a:cubicBezTo>
                  <a:cubicBezTo>
                    <a:pt x="808" y="264"/>
                    <a:pt x="811" y="266"/>
                    <a:pt x="814" y="268"/>
                  </a:cubicBezTo>
                  <a:cubicBezTo>
                    <a:pt x="814" y="268"/>
                    <a:pt x="815" y="268"/>
                    <a:pt x="815" y="269"/>
                  </a:cubicBezTo>
                  <a:cubicBezTo>
                    <a:pt x="819" y="271"/>
                    <a:pt x="822" y="273"/>
                    <a:pt x="825" y="275"/>
                  </a:cubicBezTo>
                  <a:cubicBezTo>
                    <a:pt x="828" y="277"/>
                    <a:pt x="831" y="279"/>
                    <a:pt x="834" y="282"/>
                  </a:cubicBezTo>
                  <a:cubicBezTo>
                    <a:pt x="835" y="283"/>
                    <a:pt x="837" y="285"/>
                    <a:pt x="838" y="286"/>
                  </a:cubicBezTo>
                  <a:cubicBezTo>
                    <a:pt x="843" y="290"/>
                    <a:pt x="847" y="295"/>
                    <a:pt x="851" y="299"/>
                  </a:cubicBezTo>
                  <a:cubicBezTo>
                    <a:pt x="855" y="305"/>
                    <a:pt x="859" y="310"/>
                    <a:pt x="862" y="316"/>
                  </a:cubicBezTo>
                  <a:cubicBezTo>
                    <a:pt x="868" y="327"/>
                    <a:pt x="872" y="338"/>
                    <a:pt x="875" y="350"/>
                  </a:cubicBezTo>
                  <a:cubicBezTo>
                    <a:pt x="877" y="359"/>
                    <a:pt x="878" y="368"/>
                    <a:pt x="878" y="378"/>
                  </a:cubicBezTo>
                  <a:cubicBezTo>
                    <a:pt x="878" y="381"/>
                    <a:pt x="878" y="383"/>
                    <a:pt x="878" y="385"/>
                  </a:cubicBezTo>
                  <a:cubicBezTo>
                    <a:pt x="878" y="391"/>
                    <a:pt x="877" y="398"/>
                    <a:pt x="875" y="404"/>
                  </a:cubicBezTo>
                  <a:cubicBezTo>
                    <a:pt x="875" y="406"/>
                    <a:pt x="874" y="408"/>
                    <a:pt x="874" y="411"/>
                  </a:cubicBezTo>
                  <a:cubicBezTo>
                    <a:pt x="860" y="466"/>
                    <a:pt x="809" y="506"/>
                    <a:pt x="748" y="506"/>
                  </a:cubicBezTo>
                  <a:cubicBezTo>
                    <a:pt x="743" y="506"/>
                    <a:pt x="735" y="506"/>
                    <a:pt x="724" y="506"/>
                  </a:cubicBezTo>
                  <a:cubicBezTo>
                    <a:pt x="724" y="507"/>
                    <a:pt x="723" y="507"/>
                    <a:pt x="723" y="507"/>
                  </a:cubicBezTo>
                  <a:cubicBezTo>
                    <a:pt x="722" y="508"/>
                    <a:pt x="721" y="509"/>
                    <a:pt x="720" y="510"/>
                  </a:cubicBezTo>
                  <a:cubicBezTo>
                    <a:pt x="719" y="511"/>
                    <a:pt x="719" y="511"/>
                    <a:pt x="718" y="512"/>
                  </a:cubicBezTo>
                  <a:cubicBezTo>
                    <a:pt x="717" y="512"/>
                    <a:pt x="716" y="513"/>
                    <a:pt x="715" y="514"/>
                  </a:cubicBezTo>
                  <a:cubicBezTo>
                    <a:pt x="714" y="514"/>
                    <a:pt x="714" y="515"/>
                    <a:pt x="713" y="515"/>
                  </a:cubicBezTo>
                  <a:cubicBezTo>
                    <a:pt x="712" y="516"/>
                    <a:pt x="712" y="517"/>
                    <a:pt x="710" y="517"/>
                  </a:cubicBezTo>
                  <a:cubicBezTo>
                    <a:pt x="710" y="518"/>
                    <a:pt x="709" y="518"/>
                    <a:pt x="708" y="519"/>
                  </a:cubicBezTo>
                  <a:cubicBezTo>
                    <a:pt x="707" y="519"/>
                    <a:pt x="707" y="520"/>
                    <a:pt x="706" y="520"/>
                  </a:cubicBezTo>
                  <a:cubicBezTo>
                    <a:pt x="705" y="521"/>
                    <a:pt x="704" y="521"/>
                    <a:pt x="703" y="521"/>
                  </a:cubicBezTo>
                  <a:cubicBezTo>
                    <a:pt x="702" y="522"/>
                    <a:pt x="702" y="522"/>
                    <a:pt x="701" y="523"/>
                  </a:cubicBezTo>
                  <a:cubicBezTo>
                    <a:pt x="700" y="524"/>
                    <a:pt x="699" y="524"/>
                    <a:pt x="699" y="524"/>
                  </a:cubicBezTo>
                  <a:cubicBezTo>
                    <a:pt x="698" y="525"/>
                    <a:pt x="696" y="525"/>
                    <a:pt x="695" y="526"/>
                  </a:cubicBezTo>
                  <a:cubicBezTo>
                    <a:pt x="695" y="526"/>
                    <a:pt x="694" y="527"/>
                    <a:pt x="693" y="527"/>
                  </a:cubicBezTo>
                  <a:cubicBezTo>
                    <a:pt x="692" y="527"/>
                    <a:pt x="691" y="528"/>
                    <a:pt x="691" y="528"/>
                  </a:cubicBezTo>
                  <a:cubicBezTo>
                    <a:pt x="689" y="528"/>
                    <a:pt x="689" y="529"/>
                    <a:pt x="688" y="529"/>
                  </a:cubicBezTo>
                  <a:cubicBezTo>
                    <a:pt x="687" y="529"/>
                    <a:pt x="686" y="530"/>
                    <a:pt x="685" y="530"/>
                  </a:cubicBezTo>
                  <a:cubicBezTo>
                    <a:pt x="684" y="530"/>
                    <a:pt x="684" y="531"/>
                    <a:pt x="683" y="531"/>
                  </a:cubicBezTo>
                  <a:cubicBezTo>
                    <a:pt x="681" y="532"/>
                    <a:pt x="680" y="532"/>
                    <a:pt x="679" y="532"/>
                  </a:cubicBezTo>
                  <a:cubicBezTo>
                    <a:pt x="679" y="533"/>
                    <a:pt x="678" y="533"/>
                    <a:pt x="677" y="533"/>
                  </a:cubicBezTo>
                  <a:cubicBezTo>
                    <a:pt x="676" y="533"/>
                    <a:pt x="675" y="534"/>
                    <a:pt x="674" y="534"/>
                  </a:cubicBezTo>
                  <a:cubicBezTo>
                    <a:pt x="673" y="534"/>
                    <a:pt x="673" y="534"/>
                    <a:pt x="672" y="535"/>
                  </a:cubicBezTo>
                  <a:cubicBezTo>
                    <a:pt x="671" y="535"/>
                    <a:pt x="670" y="535"/>
                    <a:pt x="669" y="535"/>
                  </a:cubicBezTo>
                  <a:cubicBezTo>
                    <a:pt x="668" y="535"/>
                    <a:pt x="667" y="536"/>
                    <a:pt x="666" y="536"/>
                  </a:cubicBezTo>
                  <a:cubicBezTo>
                    <a:pt x="665" y="536"/>
                    <a:pt x="664" y="536"/>
                    <a:pt x="663" y="536"/>
                  </a:cubicBezTo>
                  <a:cubicBezTo>
                    <a:pt x="662" y="536"/>
                    <a:pt x="661" y="537"/>
                    <a:pt x="660" y="537"/>
                  </a:cubicBezTo>
                  <a:cubicBezTo>
                    <a:pt x="659" y="537"/>
                    <a:pt x="658" y="537"/>
                    <a:pt x="657" y="537"/>
                  </a:cubicBezTo>
                  <a:cubicBezTo>
                    <a:pt x="656" y="537"/>
                    <a:pt x="655" y="537"/>
                    <a:pt x="655" y="537"/>
                  </a:cubicBezTo>
                  <a:cubicBezTo>
                    <a:pt x="653" y="538"/>
                    <a:pt x="652" y="538"/>
                    <a:pt x="650" y="538"/>
                  </a:cubicBezTo>
                  <a:cubicBezTo>
                    <a:pt x="650" y="538"/>
                    <a:pt x="649" y="538"/>
                    <a:pt x="648" y="538"/>
                  </a:cubicBezTo>
                  <a:cubicBezTo>
                    <a:pt x="646" y="538"/>
                    <a:pt x="644" y="538"/>
                    <a:pt x="643" y="538"/>
                  </a:cubicBezTo>
                  <a:cubicBezTo>
                    <a:pt x="642" y="538"/>
                    <a:pt x="642" y="538"/>
                    <a:pt x="642" y="538"/>
                  </a:cubicBezTo>
                  <a:cubicBezTo>
                    <a:pt x="640" y="538"/>
                    <a:pt x="638" y="538"/>
                    <a:pt x="637" y="538"/>
                  </a:cubicBezTo>
                  <a:cubicBezTo>
                    <a:pt x="636" y="538"/>
                    <a:pt x="635" y="538"/>
                    <a:pt x="635" y="538"/>
                  </a:cubicBezTo>
                  <a:cubicBezTo>
                    <a:pt x="634" y="538"/>
                    <a:pt x="632" y="538"/>
                    <a:pt x="631" y="537"/>
                  </a:cubicBezTo>
                  <a:cubicBezTo>
                    <a:pt x="630" y="537"/>
                    <a:pt x="630" y="537"/>
                    <a:pt x="629" y="537"/>
                  </a:cubicBezTo>
                  <a:cubicBezTo>
                    <a:pt x="627" y="537"/>
                    <a:pt x="626" y="537"/>
                    <a:pt x="624" y="537"/>
                  </a:cubicBezTo>
                  <a:cubicBezTo>
                    <a:pt x="623" y="537"/>
                    <a:pt x="623" y="537"/>
                    <a:pt x="623" y="537"/>
                  </a:cubicBezTo>
                  <a:cubicBezTo>
                    <a:pt x="621" y="536"/>
                    <a:pt x="620" y="536"/>
                    <a:pt x="619" y="536"/>
                  </a:cubicBezTo>
                  <a:cubicBezTo>
                    <a:pt x="618" y="536"/>
                    <a:pt x="617" y="536"/>
                    <a:pt x="616" y="535"/>
                  </a:cubicBezTo>
                  <a:cubicBezTo>
                    <a:pt x="615" y="535"/>
                    <a:pt x="614" y="535"/>
                    <a:pt x="613" y="535"/>
                  </a:cubicBezTo>
                  <a:cubicBezTo>
                    <a:pt x="613" y="535"/>
                    <a:pt x="612" y="534"/>
                    <a:pt x="611" y="534"/>
                  </a:cubicBezTo>
                  <a:cubicBezTo>
                    <a:pt x="609" y="534"/>
                    <a:pt x="608" y="533"/>
                    <a:pt x="606" y="533"/>
                  </a:cubicBezTo>
                  <a:cubicBezTo>
                    <a:pt x="606" y="533"/>
                    <a:pt x="605" y="533"/>
                    <a:pt x="604" y="532"/>
                  </a:cubicBezTo>
                  <a:cubicBezTo>
                    <a:pt x="603" y="532"/>
                    <a:pt x="602" y="532"/>
                    <a:pt x="601" y="531"/>
                  </a:cubicBezTo>
                  <a:cubicBezTo>
                    <a:pt x="600" y="531"/>
                    <a:pt x="600" y="530"/>
                    <a:pt x="599" y="530"/>
                  </a:cubicBezTo>
                  <a:cubicBezTo>
                    <a:pt x="598" y="530"/>
                    <a:pt x="597" y="529"/>
                    <a:pt x="596" y="529"/>
                  </a:cubicBezTo>
                  <a:cubicBezTo>
                    <a:pt x="595" y="529"/>
                    <a:pt x="595" y="529"/>
                    <a:pt x="594" y="528"/>
                  </a:cubicBezTo>
                  <a:cubicBezTo>
                    <a:pt x="593" y="528"/>
                    <a:pt x="592" y="527"/>
                    <a:pt x="591" y="527"/>
                  </a:cubicBezTo>
                  <a:cubicBezTo>
                    <a:pt x="590" y="526"/>
                    <a:pt x="588" y="526"/>
                    <a:pt x="587" y="525"/>
                  </a:cubicBezTo>
                  <a:cubicBezTo>
                    <a:pt x="587" y="525"/>
                    <a:pt x="586" y="525"/>
                    <a:pt x="585" y="524"/>
                  </a:cubicBezTo>
                  <a:cubicBezTo>
                    <a:pt x="585" y="524"/>
                    <a:pt x="584" y="523"/>
                    <a:pt x="583" y="523"/>
                  </a:cubicBezTo>
                  <a:cubicBezTo>
                    <a:pt x="582" y="522"/>
                    <a:pt x="581" y="522"/>
                    <a:pt x="581" y="522"/>
                  </a:cubicBezTo>
                  <a:cubicBezTo>
                    <a:pt x="579" y="520"/>
                    <a:pt x="577" y="519"/>
                    <a:pt x="574" y="518"/>
                  </a:cubicBezTo>
                  <a:cubicBezTo>
                    <a:pt x="573" y="519"/>
                    <a:pt x="572" y="520"/>
                    <a:pt x="570" y="522"/>
                  </a:cubicBezTo>
                  <a:cubicBezTo>
                    <a:pt x="569" y="524"/>
                    <a:pt x="567" y="525"/>
                    <a:pt x="565" y="526"/>
                  </a:cubicBezTo>
                  <a:cubicBezTo>
                    <a:pt x="565" y="526"/>
                    <a:pt x="565" y="526"/>
                    <a:pt x="565" y="526"/>
                  </a:cubicBezTo>
                  <a:cubicBezTo>
                    <a:pt x="564" y="527"/>
                    <a:pt x="562" y="528"/>
                    <a:pt x="560" y="529"/>
                  </a:cubicBezTo>
                  <a:cubicBezTo>
                    <a:pt x="560" y="529"/>
                    <a:pt x="560" y="529"/>
                    <a:pt x="560" y="530"/>
                  </a:cubicBezTo>
                  <a:cubicBezTo>
                    <a:pt x="558" y="531"/>
                    <a:pt x="557" y="532"/>
                    <a:pt x="556" y="533"/>
                  </a:cubicBezTo>
                  <a:cubicBezTo>
                    <a:pt x="555" y="533"/>
                    <a:pt x="555" y="533"/>
                    <a:pt x="555" y="533"/>
                  </a:cubicBezTo>
                  <a:cubicBezTo>
                    <a:pt x="553" y="534"/>
                    <a:pt x="552" y="535"/>
                    <a:pt x="550" y="536"/>
                  </a:cubicBezTo>
                  <a:cubicBezTo>
                    <a:pt x="550" y="536"/>
                    <a:pt x="549" y="536"/>
                    <a:pt x="549" y="537"/>
                  </a:cubicBezTo>
                  <a:cubicBezTo>
                    <a:pt x="548" y="537"/>
                    <a:pt x="546" y="538"/>
                    <a:pt x="545" y="539"/>
                  </a:cubicBezTo>
                  <a:cubicBezTo>
                    <a:pt x="544" y="539"/>
                    <a:pt x="544" y="540"/>
                    <a:pt x="543" y="540"/>
                  </a:cubicBezTo>
                  <a:cubicBezTo>
                    <a:pt x="542" y="541"/>
                    <a:pt x="541" y="541"/>
                    <a:pt x="539" y="542"/>
                  </a:cubicBezTo>
                  <a:cubicBezTo>
                    <a:pt x="538" y="542"/>
                    <a:pt x="538" y="542"/>
                    <a:pt x="537" y="543"/>
                  </a:cubicBezTo>
                  <a:cubicBezTo>
                    <a:pt x="536" y="543"/>
                    <a:pt x="535" y="544"/>
                    <a:pt x="533" y="544"/>
                  </a:cubicBezTo>
                  <a:cubicBezTo>
                    <a:pt x="533" y="544"/>
                    <a:pt x="532" y="545"/>
                    <a:pt x="531" y="545"/>
                  </a:cubicBezTo>
                  <a:cubicBezTo>
                    <a:pt x="530" y="545"/>
                    <a:pt x="529" y="546"/>
                    <a:pt x="527" y="547"/>
                  </a:cubicBezTo>
                  <a:cubicBezTo>
                    <a:pt x="527" y="547"/>
                    <a:pt x="526" y="547"/>
                    <a:pt x="525" y="547"/>
                  </a:cubicBezTo>
                  <a:cubicBezTo>
                    <a:pt x="524" y="548"/>
                    <a:pt x="522" y="548"/>
                    <a:pt x="521" y="549"/>
                  </a:cubicBezTo>
                  <a:cubicBezTo>
                    <a:pt x="520" y="549"/>
                    <a:pt x="520" y="549"/>
                    <a:pt x="519" y="549"/>
                  </a:cubicBezTo>
                  <a:cubicBezTo>
                    <a:pt x="517" y="550"/>
                    <a:pt x="516" y="550"/>
                    <a:pt x="515" y="550"/>
                  </a:cubicBezTo>
                  <a:cubicBezTo>
                    <a:pt x="514" y="550"/>
                    <a:pt x="513" y="551"/>
                    <a:pt x="512" y="551"/>
                  </a:cubicBezTo>
                  <a:cubicBezTo>
                    <a:pt x="511" y="551"/>
                    <a:pt x="510" y="551"/>
                    <a:pt x="508" y="552"/>
                  </a:cubicBezTo>
                  <a:cubicBezTo>
                    <a:pt x="507" y="552"/>
                    <a:pt x="506" y="552"/>
                    <a:pt x="505" y="552"/>
                  </a:cubicBezTo>
                  <a:cubicBezTo>
                    <a:pt x="504" y="552"/>
                    <a:pt x="503" y="552"/>
                    <a:pt x="502" y="553"/>
                  </a:cubicBezTo>
                  <a:cubicBezTo>
                    <a:pt x="501" y="553"/>
                    <a:pt x="500" y="553"/>
                    <a:pt x="499" y="553"/>
                  </a:cubicBezTo>
                  <a:cubicBezTo>
                    <a:pt x="498" y="553"/>
                    <a:pt x="497" y="553"/>
                    <a:pt x="495" y="553"/>
                  </a:cubicBezTo>
                  <a:cubicBezTo>
                    <a:pt x="494" y="554"/>
                    <a:pt x="493" y="554"/>
                    <a:pt x="491" y="554"/>
                  </a:cubicBezTo>
                  <a:cubicBezTo>
                    <a:pt x="490" y="554"/>
                    <a:pt x="490" y="554"/>
                    <a:pt x="488" y="554"/>
                  </a:cubicBezTo>
                  <a:cubicBezTo>
                    <a:pt x="486" y="554"/>
                    <a:pt x="484" y="555"/>
                    <a:pt x="482" y="555"/>
                  </a:cubicBezTo>
                  <a:cubicBezTo>
                    <a:pt x="479" y="555"/>
                    <a:pt x="477" y="554"/>
                    <a:pt x="475" y="554"/>
                  </a:cubicBezTo>
                  <a:cubicBezTo>
                    <a:pt x="474" y="554"/>
                    <a:pt x="473" y="554"/>
                    <a:pt x="472" y="554"/>
                  </a:cubicBezTo>
                  <a:cubicBezTo>
                    <a:pt x="471" y="554"/>
                    <a:pt x="470" y="553"/>
                    <a:pt x="468" y="553"/>
                  </a:cubicBezTo>
                  <a:cubicBezTo>
                    <a:pt x="467" y="553"/>
                    <a:pt x="466" y="553"/>
                    <a:pt x="465" y="553"/>
                  </a:cubicBezTo>
                  <a:cubicBezTo>
                    <a:pt x="464" y="553"/>
                    <a:pt x="463" y="553"/>
                    <a:pt x="462" y="553"/>
                  </a:cubicBezTo>
                  <a:cubicBezTo>
                    <a:pt x="460" y="552"/>
                    <a:pt x="459" y="552"/>
                    <a:pt x="457" y="552"/>
                  </a:cubicBezTo>
                  <a:cubicBezTo>
                    <a:pt x="456" y="552"/>
                    <a:pt x="456" y="552"/>
                    <a:pt x="455" y="551"/>
                  </a:cubicBezTo>
                  <a:cubicBezTo>
                    <a:pt x="454" y="551"/>
                    <a:pt x="452" y="551"/>
                    <a:pt x="450" y="551"/>
                  </a:cubicBezTo>
                  <a:cubicBezTo>
                    <a:pt x="450" y="550"/>
                    <a:pt x="449" y="550"/>
                    <a:pt x="448" y="550"/>
                  </a:cubicBezTo>
                  <a:cubicBezTo>
                    <a:pt x="447" y="550"/>
                    <a:pt x="445" y="549"/>
                    <a:pt x="443" y="549"/>
                  </a:cubicBezTo>
                  <a:cubicBezTo>
                    <a:pt x="443" y="549"/>
                    <a:pt x="442" y="549"/>
                    <a:pt x="442" y="548"/>
                  </a:cubicBezTo>
                  <a:cubicBezTo>
                    <a:pt x="440" y="548"/>
                    <a:pt x="438" y="547"/>
                    <a:pt x="437" y="547"/>
                  </a:cubicBezTo>
                  <a:cubicBezTo>
                    <a:pt x="436" y="547"/>
                    <a:pt x="436" y="547"/>
                    <a:pt x="436" y="547"/>
                  </a:cubicBezTo>
                  <a:cubicBezTo>
                    <a:pt x="434" y="545"/>
                    <a:pt x="432" y="545"/>
                    <a:pt x="430" y="544"/>
                  </a:cubicBezTo>
                  <a:cubicBezTo>
                    <a:pt x="430" y="544"/>
                    <a:pt x="430" y="544"/>
                    <a:pt x="429" y="544"/>
                  </a:cubicBezTo>
                  <a:cubicBezTo>
                    <a:pt x="428" y="543"/>
                    <a:pt x="426" y="542"/>
                    <a:pt x="424" y="542"/>
                  </a:cubicBezTo>
                  <a:cubicBezTo>
                    <a:pt x="424" y="542"/>
                    <a:pt x="424" y="541"/>
                    <a:pt x="423" y="541"/>
                  </a:cubicBezTo>
                  <a:cubicBezTo>
                    <a:pt x="422" y="541"/>
                    <a:pt x="420" y="540"/>
                    <a:pt x="418" y="539"/>
                  </a:cubicBezTo>
                  <a:cubicBezTo>
                    <a:pt x="416" y="537"/>
                    <a:pt x="414" y="536"/>
                    <a:pt x="413" y="535"/>
                  </a:cubicBezTo>
                  <a:cubicBezTo>
                    <a:pt x="413" y="535"/>
                    <a:pt x="413" y="535"/>
                    <a:pt x="412" y="535"/>
                  </a:cubicBezTo>
                  <a:cubicBezTo>
                    <a:pt x="411" y="534"/>
                    <a:pt x="409" y="533"/>
                    <a:pt x="407" y="532"/>
                  </a:cubicBezTo>
                  <a:cubicBezTo>
                    <a:pt x="400" y="527"/>
                    <a:pt x="393" y="522"/>
                    <a:pt x="387" y="516"/>
                  </a:cubicBezTo>
                  <a:cubicBezTo>
                    <a:pt x="385" y="518"/>
                    <a:pt x="383" y="520"/>
                    <a:pt x="381" y="522"/>
                  </a:cubicBezTo>
                  <a:cubicBezTo>
                    <a:pt x="381" y="522"/>
                    <a:pt x="381" y="522"/>
                    <a:pt x="380" y="522"/>
                  </a:cubicBezTo>
                  <a:cubicBezTo>
                    <a:pt x="379" y="525"/>
                    <a:pt x="377" y="527"/>
                    <a:pt x="374" y="529"/>
                  </a:cubicBezTo>
                  <a:cubicBezTo>
                    <a:pt x="374" y="529"/>
                    <a:pt x="374" y="529"/>
                    <a:pt x="374" y="529"/>
                  </a:cubicBezTo>
                  <a:cubicBezTo>
                    <a:pt x="369" y="534"/>
                    <a:pt x="363" y="539"/>
                    <a:pt x="357" y="543"/>
                  </a:cubicBezTo>
                  <a:cubicBezTo>
                    <a:pt x="356" y="544"/>
                    <a:pt x="356" y="544"/>
                    <a:pt x="356" y="544"/>
                  </a:cubicBezTo>
                  <a:cubicBezTo>
                    <a:pt x="354" y="545"/>
                    <a:pt x="352" y="547"/>
                    <a:pt x="350" y="548"/>
                  </a:cubicBezTo>
                  <a:cubicBezTo>
                    <a:pt x="349" y="549"/>
                    <a:pt x="348" y="549"/>
                    <a:pt x="348" y="550"/>
                  </a:cubicBezTo>
                  <a:cubicBezTo>
                    <a:pt x="346" y="551"/>
                    <a:pt x="344" y="551"/>
                    <a:pt x="343" y="552"/>
                  </a:cubicBezTo>
                  <a:cubicBezTo>
                    <a:pt x="342" y="553"/>
                    <a:pt x="341" y="553"/>
                    <a:pt x="340" y="554"/>
                  </a:cubicBezTo>
                  <a:cubicBezTo>
                    <a:pt x="338" y="555"/>
                    <a:pt x="337" y="556"/>
                    <a:pt x="336" y="556"/>
                  </a:cubicBezTo>
                  <a:cubicBezTo>
                    <a:pt x="335" y="557"/>
                    <a:pt x="333" y="558"/>
                    <a:pt x="332" y="558"/>
                  </a:cubicBezTo>
                  <a:cubicBezTo>
                    <a:pt x="331" y="559"/>
                    <a:pt x="330" y="559"/>
                    <a:pt x="329" y="560"/>
                  </a:cubicBezTo>
                  <a:cubicBezTo>
                    <a:pt x="327" y="560"/>
                    <a:pt x="326" y="562"/>
                    <a:pt x="324" y="562"/>
                  </a:cubicBezTo>
                  <a:cubicBezTo>
                    <a:pt x="323" y="563"/>
                    <a:pt x="322" y="563"/>
                    <a:pt x="321" y="563"/>
                  </a:cubicBezTo>
                  <a:cubicBezTo>
                    <a:pt x="319" y="564"/>
                    <a:pt x="318" y="565"/>
                    <a:pt x="315" y="565"/>
                  </a:cubicBezTo>
                  <a:cubicBezTo>
                    <a:pt x="315" y="566"/>
                    <a:pt x="314" y="566"/>
                    <a:pt x="313" y="566"/>
                  </a:cubicBezTo>
                  <a:cubicBezTo>
                    <a:pt x="312" y="567"/>
                    <a:pt x="309" y="567"/>
                    <a:pt x="307" y="568"/>
                  </a:cubicBezTo>
                  <a:cubicBezTo>
                    <a:pt x="307" y="568"/>
                    <a:pt x="306" y="568"/>
                    <a:pt x="306" y="568"/>
                  </a:cubicBezTo>
                  <a:cubicBezTo>
                    <a:pt x="304" y="570"/>
                    <a:pt x="301" y="570"/>
                    <a:pt x="299" y="571"/>
                  </a:cubicBezTo>
                  <a:cubicBezTo>
                    <a:pt x="299" y="571"/>
                    <a:pt x="299" y="571"/>
                    <a:pt x="298" y="571"/>
                  </a:cubicBezTo>
                  <a:cubicBezTo>
                    <a:pt x="295" y="572"/>
                    <a:pt x="293" y="572"/>
                    <a:pt x="291" y="572"/>
                  </a:cubicBezTo>
                  <a:cubicBezTo>
                    <a:pt x="291" y="573"/>
                    <a:pt x="290" y="573"/>
                    <a:pt x="290" y="573"/>
                  </a:cubicBezTo>
                  <a:cubicBezTo>
                    <a:pt x="287" y="573"/>
                    <a:pt x="285" y="574"/>
                    <a:pt x="282" y="574"/>
                  </a:cubicBezTo>
                  <a:cubicBezTo>
                    <a:pt x="282" y="574"/>
                    <a:pt x="282" y="574"/>
                    <a:pt x="281" y="574"/>
                  </a:cubicBezTo>
                  <a:cubicBezTo>
                    <a:pt x="278" y="575"/>
                    <a:pt x="276" y="575"/>
                    <a:pt x="273" y="575"/>
                  </a:cubicBezTo>
                  <a:cubicBezTo>
                    <a:pt x="273" y="575"/>
                    <a:pt x="272" y="575"/>
                    <a:pt x="272" y="575"/>
                  </a:cubicBezTo>
                  <a:cubicBezTo>
                    <a:pt x="269" y="575"/>
                    <a:pt x="267" y="576"/>
                    <a:pt x="264" y="576"/>
                  </a:cubicBezTo>
                  <a:cubicBezTo>
                    <a:pt x="264" y="576"/>
                    <a:pt x="264" y="576"/>
                    <a:pt x="263" y="576"/>
                  </a:cubicBezTo>
                  <a:cubicBezTo>
                    <a:pt x="261" y="576"/>
                    <a:pt x="258" y="576"/>
                    <a:pt x="255" y="576"/>
                  </a:cubicBezTo>
                  <a:cubicBezTo>
                    <a:pt x="252" y="576"/>
                    <a:pt x="250" y="576"/>
                    <a:pt x="247" y="576"/>
                  </a:cubicBezTo>
                  <a:cubicBezTo>
                    <a:pt x="247" y="576"/>
                    <a:pt x="246" y="576"/>
                    <a:pt x="245" y="576"/>
                  </a:cubicBezTo>
                  <a:cubicBezTo>
                    <a:pt x="243" y="576"/>
                    <a:pt x="240" y="575"/>
                    <a:pt x="237" y="575"/>
                  </a:cubicBezTo>
                  <a:cubicBezTo>
                    <a:pt x="237" y="575"/>
                    <a:pt x="237" y="575"/>
                    <a:pt x="236" y="575"/>
                  </a:cubicBezTo>
                  <a:cubicBezTo>
                    <a:pt x="234" y="575"/>
                    <a:pt x="232" y="575"/>
                    <a:pt x="229" y="574"/>
                  </a:cubicBezTo>
                  <a:cubicBezTo>
                    <a:pt x="229" y="574"/>
                    <a:pt x="228" y="574"/>
                    <a:pt x="228" y="574"/>
                  </a:cubicBezTo>
                  <a:cubicBezTo>
                    <a:pt x="226" y="574"/>
                    <a:pt x="223" y="573"/>
                    <a:pt x="221" y="573"/>
                  </a:cubicBezTo>
                  <a:cubicBezTo>
                    <a:pt x="220" y="573"/>
                    <a:pt x="220" y="573"/>
                    <a:pt x="219" y="572"/>
                  </a:cubicBezTo>
                  <a:cubicBezTo>
                    <a:pt x="216" y="572"/>
                    <a:pt x="214" y="572"/>
                    <a:pt x="212" y="571"/>
                  </a:cubicBezTo>
                  <a:cubicBezTo>
                    <a:pt x="209" y="570"/>
                    <a:pt x="207" y="570"/>
                    <a:pt x="204" y="568"/>
                  </a:cubicBezTo>
                  <a:cubicBezTo>
                    <a:pt x="204" y="568"/>
                    <a:pt x="204" y="568"/>
                    <a:pt x="203" y="568"/>
                  </a:cubicBezTo>
                  <a:cubicBezTo>
                    <a:pt x="201" y="567"/>
                    <a:pt x="198" y="567"/>
                    <a:pt x="196" y="566"/>
                  </a:cubicBezTo>
                  <a:cubicBezTo>
                    <a:pt x="195" y="566"/>
                    <a:pt x="195" y="565"/>
                    <a:pt x="195" y="565"/>
                  </a:cubicBezTo>
                  <a:cubicBezTo>
                    <a:pt x="193" y="565"/>
                    <a:pt x="191" y="564"/>
                    <a:pt x="189" y="563"/>
                  </a:cubicBezTo>
                  <a:cubicBezTo>
                    <a:pt x="189" y="563"/>
                    <a:pt x="188" y="563"/>
                    <a:pt x="187" y="563"/>
                  </a:cubicBezTo>
                  <a:cubicBezTo>
                    <a:pt x="185" y="562"/>
                    <a:pt x="183" y="560"/>
                    <a:pt x="181" y="559"/>
                  </a:cubicBezTo>
                  <a:cubicBezTo>
                    <a:pt x="180" y="559"/>
                    <a:pt x="180" y="559"/>
                    <a:pt x="179" y="559"/>
                  </a:cubicBezTo>
                  <a:cubicBezTo>
                    <a:pt x="177" y="558"/>
                    <a:pt x="175" y="557"/>
                    <a:pt x="173" y="556"/>
                  </a:cubicBezTo>
                  <a:cubicBezTo>
                    <a:pt x="173" y="556"/>
                    <a:pt x="173" y="555"/>
                    <a:pt x="172" y="555"/>
                  </a:cubicBezTo>
                  <a:cubicBezTo>
                    <a:pt x="170" y="554"/>
                    <a:pt x="168" y="553"/>
                    <a:pt x="166" y="552"/>
                  </a:cubicBezTo>
                  <a:cubicBezTo>
                    <a:pt x="166" y="551"/>
                    <a:pt x="165" y="551"/>
                    <a:pt x="164" y="551"/>
                  </a:cubicBezTo>
                  <a:cubicBezTo>
                    <a:pt x="163" y="549"/>
                    <a:pt x="161" y="548"/>
                    <a:pt x="159" y="547"/>
                  </a:cubicBezTo>
                  <a:cubicBezTo>
                    <a:pt x="158" y="547"/>
                    <a:pt x="158" y="546"/>
                    <a:pt x="157" y="546"/>
                  </a:cubicBezTo>
                  <a:cubicBezTo>
                    <a:pt x="156" y="545"/>
                    <a:pt x="154" y="544"/>
                    <a:pt x="152" y="543"/>
                  </a:cubicBezTo>
                  <a:cubicBezTo>
                    <a:pt x="152" y="542"/>
                    <a:pt x="151" y="542"/>
                    <a:pt x="151" y="541"/>
                  </a:cubicBezTo>
                  <a:cubicBezTo>
                    <a:pt x="149" y="540"/>
                    <a:pt x="147" y="539"/>
                    <a:pt x="146" y="537"/>
                  </a:cubicBezTo>
                  <a:cubicBezTo>
                    <a:pt x="145" y="537"/>
                    <a:pt x="144" y="536"/>
                    <a:pt x="144" y="536"/>
                  </a:cubicBezTo>
                  <a:cubicBezTo>
                    <a:pt x="142" y="535"/>
                    <a:pt x="141" y="533"/>
                    <a:pt x="140" y="532"/>
                  </a:cubicBezTo>
                  <a:cubicBezTo>
                    <a:pt x="139" y="532"/>
                    <a:pt x="139" y="532"/>
                    <a:pt x="139" y="531"/>
                  </a:cubicBezTo>
                  <a:cubicBezTo>
                    <a:pt x="137" y="529"/>
                    <a:pt x="135" y="528"/>
                    <a:pt x="134" y="526"/>
                  </a:cubicBezTo>
                  <a:cubicBezTo>
                    <a:pt x="133" y="526"/>
                    <a:pt x="132" y="525"/>
                    <a:pt x="132" y="525"/>
                  </a:cubicBezTo>
                  <a:cubicBezTo>
                    <a:pt x="130" y="523"/>
                    <a:pt x="129" y="521"/>
                    <a:pt x="127" y="520"/>
                  </a:cubicBezTo>
                  <a:cubicBezTo>
                    <a:pt x="127" y="519"/>
                    <a:pt x="126" y="519"/>
                    <a:pt x="126" y="518"/>
                  </a:cubicBezTo>
                  <a:cubicBezTo>
                    <a:pt x="125" y="517"/>
                    <a:pt x="123" y="515"/>
                    <a:pt x="122" y="514"/>
                  </a:cubicBezTo>
                  <a:cubicBezTo>
                    <a:pt x="122" y="514"/>
                    <a:pt x="121" y="513"/>
                    <a:pt x="121" y="513"/>
                  </a:cubicBezTo>
                  <a:cubicBezTo>
                    <a:pt x="119" y="511"/>
                    <a:pt x="118" y="509"/>
                    <a:pt x="116" y="507"/>
                  </a:cubicBezTo>
                  <a:cubicBezTo>
                    <a:pt x="116" y="507"/>
                    <a:pt x="116" y="506"/>
                    <a:pt x="115" y="505"/>
                  </a:cubicBezTo>
                  <a:cubicBezTo>
                    <a:pt x="114" y="504"/>
                    <a:pt x="113" y="503"/>
                    <a:pt x="112" y="501"/>
                  </a:cubicBezTo>
                  <a:cubicBezTo>
                    <a:pt x="112" y="501"/>
                    <a:pt x="112" y="500"/>
                    <a:pt x="111" y="499"/>
                  </a:cubicBezTo>
                  <a:cubicBezTo>
                    <a:pt x="109" y="499"/>
                    <a:pt x="107" y="498"/>
                    <a:pt x="105" y="497"/>
                  </a:cubicBezTo>
                  <a:cubicBezTo>
                    <a:pt x="104" y="497"/>
                    <a:pt x="103" y="497"/>
                    <a:pt x="102" y="496"/>
                  </a:cubicBezTo>
                  <a:cubicBezTo>
                    <a:pt x="101" y="496"/>
                    <a:pt x="99" y="495"/>
                    <a:pt x="98" y="495"/>
                  </a:cubicBezTo>
                  <a:cubicBezTo>
                    <a:pt x="97" y="495"/>
                    <a:pt x="96" y="494"/>
                    <a:pt x="96" y="494"/>
                  </a:cubicBezTo>
                  <a:cubicBezTo>
                    <a:pt x="94" y="493"/>
                    <a:pt x="92" y="492"/>
                    <a:pt x="91" y="492"/>
                  </a:cubicBezTo>
                  <a:cubicBezTo>
                    <a:pt x="90" y="491"/>
                    <a:pt x="90" y="491"/>
                    <a:pt x="89" y="491"/>
                  </a:cubicBezTo>
                  <a:cubicBezTo>
                    <a:pt x="87" y="490"/>
                    <a:pt x="86" y="489"/>
                    <a:pt x="84" y="488"/>
                  </a:cubicBezTo>
                  <a:cubicBezTo>
                    <a:pt x="84" y="488"/>
                    <a:pt x="83" y="488"/>
                    <a:pt x="83" y="488"/>
                  </a:cubicBezTo>
                  <a:cubicBezTo>
                    <a:pt x="80" y="487"/>
                    <a:pt x="78" y="486"/>
                    <a:pt x="77" y="484"/>
                  </a:cubicBezTo>
                  <a:cubicBezTo>
                    <a:pt x="76" y="484"/>
                    <a:pt x="75" y="483"/>
                    <a:pt x="75" y="483"/>
                  </a:cubicBezTo>
                  <a:cubicBezTo>
                    <a:pt x="73" y="482"/>
                    <a:pt x="72" y="481"/>
                    <a:pt x="71" y="480"/>
                  </a:cubicBezTo>
                  <a:cubicBezTo>
                    <a:pt x="70" y="480"/>
                    <a:pt x="69" y="480"/>
                    <a:pt x="69" y="479"/>
                  </a:cubicBezTo>
                  <a:cubicBezTo>
                    <a:pt x="67" y="478"/>
                    <a:pt x="66" y="477"/>
                    <a:pt x="65" y="476"/>
                  </a:cubicBezTo>
                  <a:cubicBezTo>
                    <a:pt x="64" y="476"/>
                    <a:pt x="63" y="475"/>
                    <a:pt x="63" y="475"/>
                  </a:cubicBezTo>
                  <a:cubicBezTo>
                    <a:pt x="61" y="474"/>
                    <a:pt x="60" y="473"/>
                    <a:pt x="59" y="472"/>
                  </a:cubicBezTo>
                  <a:cubicBezTo>
                    <a:pt x="58" y="472"/>
                    <a:pt x="58" y="471"/>
                    <a:pt x="57" y="471"/>
                  </a:cubicBezTo>
                  <a:cubicBezTo>
                    <a:pt x="55" y="469"/>
                    <a:pt x="54" y="468"/>
                    <a:pt x="52" y="466"/>
                  </a:cubicBezTo>
                  <a:cubicBezTo>
                    <a:pt x="51" y="466"/>
                    <a:pt x="51" y="465"/>
                    <a:pt x="51" y="465"/>
                  </a:cubicBezTo>
                  <a:cubicBezTo>
                    <a:pt x="49" y="464"/>
                    <a:pt x="48" y="462"/>
                    <a:pt x="47" y="461"/>
                  </a:cubicBezTo>
                  <a:cubicBezTo>
                    <a:pt x="46" y="461"/>
                    <a:pt x="46" y="460"/>
                    <a:pt x="45" y="460"/>
                  </a:cubicBezTo>
                  <a:cubicBezTo>
                    <a:pt x="44" y="459"/>
                    <a:pt x="43" y="458"/>
                    <a:pt x="42" y="456"/>
                  </a:cubicBezTo>
                  <a:cubicBezTo>
                    <a:pt x="41" y="456"/>
                    <a:pt x="41" y="455"/>
                    <a:pt x="40" y="454"/>
                  </a:cubicBezTo>
                  <a:cubicBezTo>
                    <a:pt x="39" y="453"/>
                    <a:pt x="38" y="452"/>
                    <a:pt x="37" y="451"/>
                  </a:cubicBezTo>
                  <a:cubicBezTo>
                    <a:pt x="36" y="450"/>
                    <a:pt x="36" y="450"/>
                    <a:pt x="36" y="449"/>
                  </a:cubicBezTo>
                  <a:cubicBezTo>
                    <a:pt x="34" y="448"/>
                    <a:pt x="33" y="446"/>
                    <a:pt x="32" y="444"/>
                  </a:cubicBezTo>
                  <a:cubicBezTo>
                    <a:pt x="32" y="444"/>
                    <a:pt x="32" y="444"/>
                    <a:pt x="31" y="444"/>
                  </a:cubicBezTo>
                  <a:cubicBezTo>
                    <a:pt x="30" y="442"/>
                    <a:pt x="28" y="440"/>
                    <a:pt x="27" y="438"/>
                  </a:cubicBezTo>
                  <a:cubicBezTo>
                    <a:pt x="27" y="437"/>
                    <a:pt x="26" y="437"/>
                    <a:pt x="26" y="436"/>
                  </a:cubicBezTo>
                  <a:cubicBezTo>
                    <a:pt x="25" y="435"/>
                    <a:pt x="24" y="434"/>
                    <a:pt x="23" y="432"/>
                  </a:cubicBezTo>
                  <a:cubicBezTo>
                    <a:pt x="23" y="431"/>
                    <a:pt x="22" y="431"/>
                    <a:pt x="22" y="430"/>
                  </a:cubicBezTo>
                  <a:cubicBezTo>
                    <a:pt x="21" y="429"/>
                    <a:pt x="20" y="427"/>
                    <a:pt x="20" y="426"/>
                  </a:cubicBezTo>
                  <a:cubicBezTo>
                    <a:pt x="19" y="426"/>
                    <a:pt x="19" y="424"/>
                    <a:pt x="19" y="424"/>
                  </a:cubicBezTo>
                  <a:cubicBezTo>
                    <a:pt x="18" y="422"/>
                    <a:pt x="17" y="421"/>
                    <a:pt x="16" y="419"/>
                  </a:cubicBezTo>
                  <a:cubicBezTo>
                    <a:pt x="16" y="419"/>
                    <a:pt x="15" y="418"/>
                    <a:pt x="15" y="418"/>
                  </a:cubicBezTo>
                  <a:cubicBezTo>
                    <a:pt x="14" y="415"/>
                    <a:pt x="13" y="413"/>
                    <a:pt x="12" y="411"/>
                  </a:cubicBezTo>
                  <a:cubicBezTo>
                    <a:pt x="12" y="411"/>
                    <a:pt x="12" y="410"/>
                    <a:pt x="12" y="410"/>
                  </a:cubicBezTo>
                  <a:cubicBezTo>
                    <a:pt x="11" y="408"/>
                    <a:pt x="11" y="406"/>
                    <a:pt x="10" y="405"/>
                  </a:cubicBezTo>
                  <a:cubicBezTo>
                    <a:pt x="10" y="404"/>
                    <a:pt x="9" y="403"/>
                    <a:pt x="9" y="403"/>
                  </a:cubicBezTo>
                  <a:cubicBezTo>
                    <a:pt x="8" y="401"/>
                    <a:pt x="8" y="399"/>
                    <a:pt x="7" y="398"/>
                  </a:cubicBezTo>
                  <a:cubicBezTo>
                    <a:pt x="7" y="397"/>
                    <a:pt x="7" y="397"/>
                    <a:pt x="7" y="396"/>
                  </a:cubicBezTo>
                  <a:cubicBezTo>
                    <a:pt x="6" y="394"/>
                    <a:pt x="6" y="392"/>
                    <a:pt x="5" y="391"/>
                  </a:cubicBezTo>
                  <a:cubicBezTo>
                    <a:pt x="5" y="390"/>
                    <a:pt x="5" y="389"/>
                    <a:pt x="5" y="389"/>
                  </a:cubicBezTo>
                  <a:cubicBezTo>
                    <a:pt x="4" y="386"/>
                    <a:pt x="4" y="384"/>
                    <a:pt x="3" y="382"/>
                  </a:cubicBezTo>
                  <a:cubicBezTo>
                    <a:pt x="3" y="381"/>
                    <a:pt x="3" y="381"/>
                    <a:pt x="3" y="381"/>
                  </a:cubicBezTo>
                  <a:cubicBezTo>
                    <a:pt x="3" y="378"/>
                    <a:pt x="2" y="377"/>
                    <a:pt x="2" y="375"/>
                  </a:cubicBezTo>
                  <a:cubicBezTo>
                    <a:pt x="1" y="374"/>
                    <a:pt x="1" y="373"/>
                    <a:pt x="1" y="372"/>
                  </a:cubicBezTo>
                  <a:cubicBezTo>
                    <a:pt x="1" y="370"/>
                    <a:pt x="1" y="369"/>
                    <a:pt x="1" y="367"/>
                  </a:cubicBezTo>
                  <a:cubicBezTo>
                    <a:pt x="1" y="367"/>
                    <a:pt x="0" y="366"/>
                    <a:pt x="0" y="365"/>
                  </a:cubicBezTo>
                  <a:cubicBezTo>
                    <a:pt x="0" y="363"/>
                    <a:pt x="0" y="361"/>
                    <a:pt x="0" y="360"/>
                  </a:cubicBezTo>
                  <a:cubicBezTo>
                    <a:pt x="0" y="359"/>
                    <a:pt x="0" y="358"/>
                    <a:pt x="0" y="358"/>
                  </a:cubicBezTo>
                  <a:cubicBezTo>
                    <a:pt x="0" y="355"/>
                    <a:pt x="0" y="352"/>
                    <a:pt x="0" y="350"/>
                  </a:cubicBezTo>
                  <a:cubicBezTo>
                    <a:pt x="0" y="271"/>
                    <a:pt x="58" y="206"/>
                    <a:pt x="135" y="195"/>
                  </a:cubicBezTo>
                  <a:cubicBezTo>
                    <a:pt x="135" y="190"/>
                    <a:pt x="135" y="184"/>
                    <a:pt x="135" y="177"/>
                  </a:cubicBezTo>
                  <a:cubicBezTo>
                    <a:pt x="135" y="79"/>
                    <a:pt x="215" y="0"/>
                    <a:pt x="314" y="0"/>
                  </a:cubicBezTo>
                  <a:close/>
                </a:path>
              </a:pathLst>
            </a:custGeom>
            <a:solidFill>
              <a:srgbClr val="0A3161"/>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grpSp>
      <p:grpSp>
        <p:nvGrpSpPr>
          <p:cNvPr id="126" name="Group 9">
            <a:extLst>
              <a:ext uri="{FF2B5EF4-FFF2-40B4-BE49-F238E27FC236}">
                <a16:creationId xmlns:a16="http://schemas.microsoft.com/office/drawing/2014/main" id="{17EE9903-697D-480F-82D1-CFF45205F6B5}"/>
              </a:ext>
            </a:extLst>
          </p:cNvPr>
          <p:cNvGrpSpPr>
            <a:grpSpLocks noChangeAspect="1"/>
          </p:cNvGrpSpPr>
          <p:nvPr/>
        </p:nvGrpSpPr>
        <p:grpSpPr bwMode="auto">
          <a:xfrm>
            <a:off x="662076" y="5424239"/>
            <a:ext cx="457200" cy="457200"/>
            <a:chOff x="2652" y="972"/>
            <a:chExt cx="2376" cy="2376"/>
          </a:xfrm>
        </p:grpSpPr>
        <p:sp>
          <p:nvSpPr>
            <p:cNvPr id="127" name="AutoShape 8">
              <a:extLst>
                <a:ext uri="{FF2B5EF4-FFF2-40B4-BE49-F238E27FC236}">
                  <a16:creationId xmlns:a16="http://schemas.microsoft.com/office/drawing/2014/main" id="{65B27743-F8D5-4F76-A62A-E4E2C65A36A7}"/>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8" name="Freeform 10">
              <a:extLst>
                <a:ext uri="{FF2B5EF4-FFF2-40B4-BE49-F238E27FC236}">
                  <a16:creationId xmlns:a16="http://schemas.microsoft.com/office/drawing/2014/main" id="{3455CA2D-48F4-498E-9E00-3DB49E30C509}"/>
                </a:ext>
              </a:extLst>
            </p:cNvPr>
            <p:cNvSpPr>
              <a:spLocks noEditPoints="1"/>
            </p:cNvSpPr>
            <p:nvPr/>
          </p:nvSpPr>
          <p:spPr bwMode="auto">
            <a:xfrm>
              <a:off x="2842" y="1353"/>
              <a:ext cx="1998" cy="1617"/>
            </a:xfrm>
            <a:custGeom>
              <a:avLst/>
              <a:gdLst>
                <a:gd name="T0" fmla="*/ 449 w 840"/>
                <a:gd name="T1" fmla="*/ 621 h 680"/>
                <a:gd name="T2" fmla="*/ 441 w 840"/>
                <a:gd name="T3" fmla="*/ 91 h 680"/>
                <a:gd name="T4" fmla="*/ 465 w 840"/>
                <a:gd name="T5" fmla="*/ 57 h 680"/>
                <a:gd name="T6" fmla="*/ 465 w 840"/>
                <a:gd name="T7" fmla="*/ 41 h 680"/>
                <a:gd name="T8" fmla="*/ 419 w 840"/>
                <a:gd name="T9" fmla="*/ 0 h 680"/>
                <a:gd name="T10" fmla="*/ 376 w 840"/>
                <a:gd name="T11" fmla="*/ 21 h 680"/>
                <a:gd name="T12" fmla="*/ 367 w 840"/>
                <a:gd name="T13" fmla="*/ 49 h 680"/>
                <a:gd name="T14" fmla="*/ 376 w 840"/>
                <a:gd name="T15" fmla="*/ 77 h 680"/>
                <a:gd name="T16" fmla="*/ 393 w 840"/>
                <a:gd name="T17" fmla="*/ 612 h 680"/>
                <a:gd name="T18" fmla="*/ 224 w 840"/>
                <a:gd name="T19" fmla="*/ 661 h 680"/>
                <a:gd name="T20" fmla="*/ 606 w 840"/>
                <a:gd name="T21" fmla="*/ 680 h 680"/>
                <a:gd name="T22" fmla="*/ 480 w 840"/>
                <a:gd name="T23" fmla="*/ 71 h 680"/>
                <a:gd name="T24" fmla="*/ 612 w 840"/>
                <a:gd name="T25" fmla="*/ 317 h 680"/>
                <a:gd name="T26" fmla="*/ 631 w 840"/>
                <a:gd name="T27" fmla="*/ 323 h 680"/>
                <a:gd name="T28" fmla="*/ 803 w 840"/>
                <a:gd name="T29" fmla="*/ 323 h 680"/>
                <a:gd name="T30" fmla="*/ 828 w 840"/>
                <a:gd name="T31" fmla="*/ 335 h 680"/>
                <a:gd name="T32" fmla="*/ 726 w 840"/>
                <a:gd name="T33" fmla="*/ 41 h 680"/>
                <a:gd name="T34" fmla="*/ 726 w 840"/>
                <a:gd name="T35" fmla="*/ 40 h 680"/>
                <a:gd name="T36" fmla="*/ 725 w 840"/>
                <a:gd name="T37" fmla="*/ 39 h 680"/>
                <a:gd name="T38" fmla="*/ 724 w 840"/>
                <a:gd name="T39" fmla="*/ 38 h 680"/>
                <a:gd name="T40" fmla="*/ 723 w 840"/>
                <a:gd name="T41" fmla="*/ 36 h 680"/>
                <a:gd name="T42" fmla="*/ 721 w 840"/>
                <a:gd name="T43" fmla="*/ 36 h 680"/>
                <a:gd name="T44" fmla="*/ 719 w 840"/>
                <a:gd name="T45" fmla="*/ 35 h 680"/>
                <a:gd name="T46" fmla="*/ 480 w 840"/>
                <a:gd name="T47" fmla="*/ 18 h 680"/>
                <a:gd name="T48" fmla="*/ 486 w 840"/>
                <a:gd name="T49" fmla="*/ 51 h 680"/>
                <a:gd name="T50" fmla="*/ 29 w 840"/>
                <a:gd name="T51" fmla="*/ 324 h 680"/>
                <a:gd name="T52" fmla="*/ 201 w 840"/>
                <a:gd name="T53" fmla="*/ 321 h 680"/>
                <a:gd name="T54" fmla="*/ 221 w 840"/>
                <a:gd name="T55" fmla="*/ 317 h 680"/>
                <a:gd name="T56" fmla="*/ 353 w 840"/>
                <a:gd name="T57" fmla="*/ 71 h 680"/>
                <a:gd name="T58" fmla="*/ 347 w 840"/>
                <a:gd name="T59" fmla="*/ 38 h 680"/>
                <a:gd name="T60" fmla="*/ 115 w 840"/>
                <a:gd name="T61" fmla="*/ 35 h 680"/>
                <a:gd name="T62" fmla="*/ 113 w 840"/>
                <a:gd name="T63" fmla="*/ 35 h 680"/>
                <a:gd name="T64" fmla="*/ 111 w 840"/>
                <a:gd name="T65" fmla="*/ 36 h 680"/>
                <a:gd name="T66" fmla="*/ 110 w 840"/>
                <a:gd name="T67" fmla="*/ 37 h 680"/>
                <a:gd name="T68" fmla="*/ 108 w 840"/>
                <a:gd name="T69" fmla="*/ 38 h 680"/>
                <a:gd name="T70" fmla="*/ 107 w 840"/>
                <a:gd name="T71" fmla="*/ 40 h 680"/>
                <a:gd name="T72" fmla="*/ 107 w 840"/>
                <a:gd name="T73" fmla="*/ 41 h 680"/>
                <a:gd name="T74" fmla="*/ 11 w 840"/>
                <a:gd name="T75" fmla="*/ 317 h 680"/>
                <a:gd name="T76" fmla="*/ 28 w 840"/>
                <a:gd name="T77" fmla="*/ 327 h 680"/>
                <a:gd name="T78" fmla="*/ 123 w 840"/>
                <a:gd name="T79" fmla="*/ 422 h 680"/>
                <a:gd name="T80" fmla="*/ 123 w 840"/>
                <a:gd name="T81" fmla="*/ 332 h 680"/>
                <a:gd name="T82" fmla="*/ 123 w 840"/>
                <a:gd name="T83" fmla="*/ 422 h 680"/>
                <a:gd name="T84" fmla="*/ 246 w 840"/>
                <a:gd name="T85" fmla="*/ 455 h 680"/>
                <a:gd name="T86" fmla="*/ 0 w 840"/>
                <a:gd name="T87" fmla="*/ 455 h 680"/>
                <a:gd name="T88" fmla="*/ 123 w 840"/>
                <a:gd name="T89" fmla="*/ 545 h 680"/>
                <a:gd name="T90" fmla="*/ 123 w 840"/>
                <a:gd name="T91" fmla="*/ 483 h 680"/>
                <a:gd name="T92" fmla="*/ 246 w 840"/>
                <a:gd name="T93" fmla="*/ 394 h 680"/>
                <a:gd name="T94" fmla="*/ 0 w 840"/>
                <a:gd name="T95" fmla="*/ 394 h 680"/>
                <a:gd name="T96" fmla="*/ 123 w 840"/>
                <a:gd name="T97" fmla="*/ 483 h 680"/>
                <a:gd name="T98" fmla="*/ 594 w 840"/>
                <a:gd name="T99" fmla="*/ 394 h 680"/>
                <a:gd name="T100" fmla="*/ 717 w 840"/>
                <a:gd name="T101" fmla="*/ 483 h 680"/>
                <a:gd name="T102" fmla="*/ 840 w 840"/>
                <a:gd name="T103" fmla="*/ 394 h 680"/>
                <a:gd name="T104" fmla="*/ 594 w 840"/>
                <a:gd name="T105" fmla="*/ 377 h 680"/>
                <a:gd name="T106" fmla="*/ 840 w 840"/>
                <a:gd name="T107" fmla="*/ 377 h 680"/>
                <a:gd name="T108" fmla="*/ 594 w 840"/>
                <a:gd name="T109" fmla="*/ 377 h 680"/>
                <a:gd name="T110" fmla="*/ 594 w 840"/>
                <a:gd name="T111" fmla="*/ 455 h 680"/>
                <a:gd name="T112" fmla="*/ 717 w 840"/>
                <a:gd name="T113" fmla="*/ 545 h 680"/>
                <a:gd name="T114" fmla="*/ 840 w 840"/>
                <a:gd name="T115" fmla="*/ 45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680">
                  <a:moveTo>
                    <a:pt x="608" y="661"/>
                  </a:moveTo>
                  <a:cubicBezTo>
                    <a:pt x="449" y="621"/>
                    <a:pt x="449" y="621"/>
                    <a:pt x="449" y="621"/>
                  </a:cubicBezTo>
                  <a:cubicBezTo>
                    <a:pt x="444" y="620"/>
                    <a:pt x="441" y="616"/>
                    <a:pt x="441" y="612"/>
                  </a:cubicBezTo>
                  <a:cubicBezTo>
                    <a:pt x="441" y="91"/>
                    <a:pt x="441" y="91"/>
                    <a:pt x="441" y="91"/>
                  </a:cubicBezTo>
                  <a:cubicBezTo>
                    <a:pt x="447" y="88"/>
                    <a:pt x="452" y="83"/>
                    <a:pt x="456" y="77"/>
                  </a:cubicBezTo>
                  <a:cubicBezTo>
                    <a:pt x="461" y="72"/>
                    <a:pt x="463" y="64"/>
                    <a:pt x="465" y="57"/>
                  </a:cubicBezTo>
                  <a:cubicBezTo>
                    <a:pt x="465" y="54"/>
                    <a:pt x="465" y="50"/>
                    <a:pt x="465" y="46"/>
                  </a:cubicBezTo>
                  <a:cubicBezTo>
                    <a:pt x="465" y="45"/>
                    <a:pt x="465" y="43"/>
                    <a:pt x="465" y="41"/>
                  </a:cubicBezTo>
                  <a:cubicBezTo>
                    <a:pt x="463" y="33"/>
                    <a:pt x="461" y="27"/>
                    <a:pt x="456" y="21"/>
                  </a:cubicBezTo>
                  <a:cubicBezTo>
                    <a:pt x="448" y="9"/>
                    <a:pt x="434" y="1"/>
                    <a:pt x="419" y="0"/>
                  </a:cubicBezTo>
                  <a:cubicBezTo>
                    <a:pt x="416" y="0"/>
                    <a:pt x="416" y="0"/>
                    <a:pt x="416" y="0"/>
                  </a:cubicBezTo>
                  <a:cubicBezTo>
                    <a:pt x="399" y="0"/>
                    <a:pt x="384" y="8"/>
                    <a:pt x="376" y="21"/>
                  </a:cubicBezTo>
                  <a:cubicBezTo>
                    <a:pt x="371" y="27"/>
                    <a:pt x="369" y="33"/>
                    <a:pt x="367" y="41"/>
                  </a:cubicBezTo>
                  <a:cubicBezTo>
                    <a:pt x="367" y="44"/>
                    <a:pt x="367" y="46"/>
                    <a:pt x="367" y="49"/>
                  </a:cubicBezTo>
                  <a:cubicBezTo>
                    <a:pt x="367" y="52"/>
                    <a:pt x="367" y="55"/>
                    <a:pt x="367" y="57"/>
                  </a:cubicBezTo>
                  <a:cubicBezTo>
                    <a:pt x="369" y="64"/>
                    <a:pt x="371" y="72"/>
                    <a:pt x="376" y="77"/>
                  </a:cubicBezTo>
                  <a:cubicBezTo>
                    <a:pt x="380" y="84"/>
                    <a:pt x="386" y="89"/>
                    <a:pt x="393" y="93"/>
                  </a:cubicBezTo>
                  <a:cubicBezTo>
                    <a:pt x="393" y="612"/>
                    <a:pt x="393" y="612"/>
                    <a:pt x="393" y="612"/>
                  </a:cubicBezTo>
                  <a:cubicBezTo>
                    <a:pt x="393" y="616"/>
                    <a:pt x="390" y="620"/>
                    <a:pt x="386" y="621"/>
                  </a:cubicBezTo>
                  <a:cubicBezTo>
                    <a:pt x="224" y="661"/>
                    <a:pt x="224" y="661"/>
                    <a:pt x="224" y="661"/>
                  </a:cubicBezTo>
                  <a:cubicBezTo>
                    <a:pt x="213" y="664"/>
                    <a:pt x="215" y="680"/>
                    <a:pt x="227" y="680"/>
                  </a:cubicBezTo>
                  <a:cubicBezTo>
                    <a:pt x="606" y="680"/>
                    <a:pt x="606" y="680"/>
                    <a:pt x="606" y="680"/>
                  </a:cubicBezTo>
                  <a:cubicBezTo>
                    <a:pt x="617" y="680"/>
                    <a:pt x="619" y="664"/>
                    <a:pt x="608" y="661"/>
                  </a:cubicBezTo>
                  <a:close/>
                  <a:moveTo>
                    <a:pt x="480" y="71"/>
                  </a:moveTo>
                  <a:cubicBezTo>
                    <a:pt x="703" y="55"/>
                    <a:pt x="703" y="55"/>
                    <a:pt x="703" y="55"/>
                  </a:cubicBezTo>
                  <a:cubicBezTo>
                    <a:pt x="612" y="317"/>
                    <a:pt x="612" y="317"/>
                    <a:pt x="612" y="317"/>
                  </a:cubicBezTo>
                  <a:cubicBezTo>
                    <a:pt x="606" y="335"/>
                    <a:pt x="606" y="335"/>
                    <a:pt x="606" y="335"/>
                  </a:cubicBezTo>
                  <a:cubicBezTo>
                    <a:pt x="613" y="331"/>
                    <a:pt x="621" y="327"/>
                    <a:pt x="631" y="323"/>
                  </a:cubicBezTo>
                  <a:cubicBezTo>
                    <a:pt x="717" y="74"/>
                    <a:pt x="717" y="74"/>
                    <a:pt x="717" y="74"/>
                  </a:cubicBezTo>
                  <a:cubicBezTo>
                    <a:pt x="803" y="323"/>
                    <a:pt x="803" y="323"/>
                    <a:pt x="803" y="323"/>
                  </a:cubicBezTo>
                  <a:cubicBezTo>
                    <a:pt x="809" y="325"/>
                    <a:pt x="817" y="328"/>
                    <a:pt x="824" y="332"/>
                  </a:cubicBezTo>
                  <a:cubicBezTo>
                    <a:pt x="825" y="333"/>
                    <a:pt x="827" y="334"/>
                    <a:pt x="828" y="335"/>
                  </a:cubicBezTo>
                  <a:cubicBezTo>
                    <a:pt x="822" y="317"/>
                    <a:pt x="822" y="317"/>
                    <a:pt x="822" y="317"/>
                  </a:cubicBezTo>
                  <a:cubicBezTo>
                    <a:pt x="726" y="41"/>
                    <a:pt x="726" y="41"/>
                    <a:pt x="726" y="41"/>
                  </a:cubicBezTo>
                  <a:cubicBezTo>
                    <a:pt x="726" y="41"/>
                    <a:pt x="726" y="41"/>
                    <a:pt x="726" y="41"/>
                  </a:cubicBezTo>
                  <a:cubicBezTo>
                    <a:pt x="726" y="40"/>
                    <a:pt x="726" y="40"/>
                    <a:pt x="726" y="40"/>
                  </a:cubicBezTo>
                  <a:cubicBezTo>
                    <a:pt x="726" y="40"/>
                    <a:pt x="725" y="40"/>
                    <a:pt x="725" y="40"/>
                  </a:cubicBezTo>
                  <a:cubicBezTo>
                    <a:pt x="725" y="40"/>
                    <a:pt x="725" y="39"/>
                    <a:pt x="725" y="39"/>
                  </a:cubicBezTo>
                  <a:cubicBezTo>
                    <a:pt x="725" y="39"/>
                    <a:pt x="724" y="38"/>
                    <a:pt x="724" y="38"/>
                  </a:cubicBezTo>
                  <a:cubicBezTo>
                    <a:pt x="724" y="38"/>
                    <a:pt x="724" y="38"/>
                    <a:pt x="724" y="38"/>
                  </a:cubicBezTo>
                  <a:cubicBezTo>
                    <a:pt x="724" y="37"/>
                    <a:pt x="724" y="37"/>
                    <a:pt x="723" y="37"/>
                  </a:cubicBezTo>
                  <a:cubicBezTo>
                    <a:pt x="723" y="37"/>
                    <a:pt x="723" y="37"/>
                    <a:pt x="723" y="36"/>
                  </a:cubicBezTo>
                  <a:cubicBezTo>
                    <a:pt x="722" y="36"/>
                    <a:pt x="722" y="36"/>
                    <a:pt x="721" y="36"/>
                  </a:cubicBezTo>
                  <a:cubicBezTo>
                    <a:pt x="721" y="36"/>
                    <a:pt x="721" y="36"/>
                    <a:pt x="721" y="36"/>
                  </a:cubicBezTo>
                  <a:cubicBezTo>
                    <a:pt x="720" y="36"/>
                    <a:pt x="720" y="35"/>
                    <a:pt x="720" y="35"/>
                  </a:cubicBezTo>
                  <a:cubicBezTo>
                    <a:pt x="720" y="35"/>
                    <a:pt x="720" y="35"/>
                    <a:pt x="719" y="35"/>
                  </a:cubicBezTo>
                  <a:cubicBezTo>
                    <a:pt x="719" y="35"/>
                    <a:pt x="718" y="35"/>
                    <a:pt x="718" y="35"/>
                  </a:cubicBezTo>
                  <a:cubicBezTo>
                    <a:pt x="480" y="18"/>
                    <a:pt x="480" y="18"/>
                    <a:pt x="480" y="18"/>
                  </a:cubicBezTo>
                  <a:cubicBezTo>
                    <a:pt x="483" y="24"/>
                    <a:pt x="485" y="31"/>
                    <a:pt x="486" y="38"/>
                  </a:cubicBezTo>
                  <a:cubicBezTo>
                    <a:pt x="486" y="51"/>
                    <a:pt x="486" y="51"/>
                    <a:pt x="486" y="51"/>
                  </a:cubicBezTo>
                  <a:cubicBezTo>
                    <a:pt x="485" y="58"/>
                    <a:pt x="483" y="65"/>
                    <a:pt x="480" y="71"/>
                  </a:cubicBezTo>
                  <a:close/>
                  <a:moveTo>
                    <a:pt x="29" y="324"/>
                  </a:moveTo>
                  <a:cubicBezTo>
                    <a:pt x="116" y="75"/>
                    <a:pt x="116" y="75"/>
                    <a:pt x="116" y="75"/>
                  </a:cubicBezTo>
                  <a:cubicBezTo>
                    <a:pt x="201" y="321"/>
                    <a:pt x="201" y="321"/>
                    <a:pt x="201" y="321"/>
                  </a:cubicBezTo>
                  <a:cubicBezTo>
                    <a:pt x="208" y="322"/>
                    <a:pt x="216" y="325"/>
                    <a:pt x="225" y="330"/>
                  </a:cubicBezTo>
                  <a:cubicBezTo>
                    <a:pt x="221" y="317"/>
                    <a:pt x="221" y="317"/>
                    <a:pt x="221" y="317"/>
                  </a:cubicBezTo>
                  <a:cubicBezTo>
                    <a:pt x="130" y="55"/>
                    <a:pt x="130" y="55"/>
                    <a:pt x="130" y="55"/>
                  </a:cubicBezTo>
                  <a:cubicBezTo>
                    <a:pt x="353" y="71"/>
                    <a:pt x="353" y="71"/>
                    <a:pt x="353" y="71"/>
                  </a:cubicBezTo>
                  <a:cubicBezTo>
                    <a:pt x="350" y="65"/>
                    <a:pt x="348" y="58"/>
                    <a:pt x="347" y="51"/>
                  </a:cubicBezTo>
                  <a:cubicBezTo>
                    <a:pt x="347" y="38"/>
                    <a:pt x="347" y="38"/>
                    <a:pt x="347" y="38"/>
                  </a:cubicBezTo>
                  <a:cubicBezTo>
                    <a:pt x="348" y="31"/>
                    <a:pt x="350" y="24"/>
                    <a:pt x="353" y="18"/>
                  </a:cubicBezTo>
                  <a:cubicBezTo>
                    <a:pt x="115" y="35"/>
                    <a:pt x="115" y="35"/>
                    <a:pt x="115" y="35"/>
                  </a:cubicBezTo>
                  <a:cubicBezTo>
                    <a:pt x="115" y="35"/>
                    <a:pt x="114" y="35"/>
                    <a:pt x="114" y="35"/>
                  </a:cubicBezTo>
                  <a:cubicBezTo>
                    <a:pt x="113" y="35"/>
                    <a:pt x="113" y="35"/>
                    <a:pt x="113" y="35"/>
                  </a:cubicBezTo>
                  <a:cubicBezTo>
                    <a:pt x="113" y="35"/>
                    <a:pt x="112" y="36"/>
                    <a:pt x="112" y="36"/>
                  </a:cubicBezTo>
                  <a:cubicBezTo>
                    <a:pt x="111" y="36"/>
                    <a:pt x="111" y="36"/>
                    <a:pt x="111" y="36"/>
                  </a:cubicBezTo>
                  <a:cubicBezTo>
                    <a:pt x="111" y="36"/>
                    <a:pt x="111" y="36"/>
                    <a:pt x="110" y="36"/>
                  </a:cubicBezTo>
                  <a:cubicBezTo>
                    <a:pt x="110" y="37"/>
                    <a:pt x="110" y="37"/>
                    <a:pt x="110" y="37"/>
                  </a:cubicBezTo>
                  <a:cubicBezTo>
                    <a:pt x="109" y="37"/>
                    <a:pt x="109" y="37"/>
                    <a:pt x="109" y="38"/>
                  </a:cubicBezTo>
                  <a:cubicBezTo>
                    <a:pt x="109" y="38"/>
                    <a:pt x="108" y="38"/>
                    <a:pt x="108" y="38"/>
                  </a:cubicBezTo>
                  <a:cubicBezTo>
                    <a:pt x="108" y="38"/>
                    <a:pt x="108" y="39"/>
                    <a:pt x="108" y="39"/>
                  </a:cubicBezTo>
                  <a:cubicBezTo>
                    <a:pt x="107" y="39"/>
                    <a:pt x="107" y="40"/>
                    <a:pt x="107" y="40"/>
                  </a:cubicBezTo>
                  <a:cubicBezTo>
                    <a:pt x="107" y="40"/>
                    <a:pt x="107" y="40"/>
                    <a:pt x="107" y="40"/>
                  </a:cubicBezTo>
                  <a:cubicBezTo>
                    <a:pt x="107" y="41"/>
                    <a:pt x="107" y="41"/>
                    <a:pt x="107" y="41"/>
                  </a:cubicBezTo>
                  <a:cubicBezTo>
                    <a:pt x="107" y="41"/>
                    <a:pt x="107" y="41"/>
                    <a:pt x="107" y="41"/>
                  </a:cubicBezTo>
                  <a:cubicBezTo>
                    <a:pt x="11" y="317"/>
                    <a:pt x="11" y="317"/>
                    <a:pt x="11" y="317"/>
                  </a:cubicBezTo>
                  <a:cubicBezTo>
                    <a:pt x="2" y="343"/>
                    <a:pt x="2" y="343"/>
                    <a:pt x="2" y="343"/>
                  </a:cubicBezTo>
                  <a:cubicBezTo>
                    <a:pt x="9" y="337"/>
                    <a:pt x="18" y="331"/>
                    <a:pt x="28" y="327"/>
                  </a:cubicBezTo>
                  <a:cubicBezTo>
                    <a:pt x="29" y="324"/>
                    <a:pt x="29" y="324"/>
                    <a:pt x="29" y="324"/>
                  </a:cubicBezTo>
                  <a:close/>
                  <a:moveTo>
                    <a:pt x="123" y="422"/>
                  </a:moveTo>
                  <a:cubicBezTo>
                    <a:pt x="191" y="422"/>
                    <a:pt x="246" y="402"/>
                    <a:pt x="246" y="377"/>
                  </a:cubicBezTo>
                  <a:cubicBezTo>
                    <a:pt x="246" y="352"/>
                    <a:pt x="191" y="332"/>
                    <a:pt x="123" y="332"/>
                  </a:cubicBezTo>
                  <a:cubicBezTo>
                    <a:pt x="55" y="332"/>
                    <a:pt x="0" y="352"/>
                    <a:pt x="0" y="377"/>
                  </a:cubicBezTo>
                  <a:cubicBezTo>
                    <a:pt x="0" y="402"/>
                    <a:pt x="55" y="422"/>
                    <a:pt x="123" y="422"/>
                  </a:cubicBezTo>
                  <a:close/>
                  <a:moveTo>
                    <a:pt x="246" y="503"/>
                  </a:moveTo>
                  <a:cubicBezTo>
                    <a:pt x="246" y="455"/>
                    <a:pt x="246" y="455"/>
                    <a:pt x="246" y="455"/>
                  </a:cubicBezTo>
                  <a:cubicBezTo>
                    <a:pt x="246" y="480"/>
                    <a:pt x="191" y="497"/>
                    <a:pt x="123" y="497"/>
                  </a:cubicBezTo>
                  <a:cubicBezTo>
                    <a:pt x="55" y="497"/>
                    <a:pt x="0" y="480"/>
                    <a:pt x="0" y="455"/>
                  </a:cubicBezTo>
                  <a:cubicBezTo>
                    <a:pt x="0" y="503"/>
                    <a:pt x="0" y="503"/>
                    <a:pt x="0" y="503"/>
                  </a:cubicBezTo>
                  <a:cubicBezTo>
                    <a:pt x="0" y="528"/>
                    <a:pt x="55" y="545"/>
                    <a:pt x="123" y="545"/>
                  </a:cubicBezTo>
                  <a:cubicBezTo>
                    <a:pt x="191" y="545"/>
                    <a:pt x="246" y="528"/>
                    <a:pt x="246" y="503"/>
                  </a:cubicBezTo>
                  <a:close/>
                  <a:moveTo>
                    <a:pt x="123" y="483"/>
                  </a:moveTo>
                  <a:cubicBezTo>
                    <a:pt x="191" y="483"/>
                    <a:pt x="246" y="466"/>
                    <a:pt x="246" y="441"/>
                  </a:cubicBezTo>
                  <a:cubicBezTo>
                    <a:pt x="246" y="394"/>
                    <a:pt x="246" y="394"/>
                    <a:pt x="246" y="394"/>
                  </a:cubicBezTo>
                  <a:cubicBezTo>
                    <a:pt x="246" y="419"/>
                    <a:pt x="191" y="436"/>
                    <a:pt x="123" y="436"/>
                  </a:cubicBezTo>
                  <a:cubicBezTo>
                    <a:pt x="55" y="436"/>
                    <a:pt x="0" y="419"/>
                    <a:pt x="0" y="394"/>
                  </a:cubicBezTo>
                  <a:cubicBezTo>
                    <a:pt x="0" y="441"/>
                    <a:pt x="0" y="441"/>
                    <a:pt x="0" y="441"/>
                  </a:cubicBezTo>
                  <a:cubicBezTo>
                    <a:pt x="0" y="466"/>
                    <a:pt x="55" y="483"/>
                    <a:pt x="123" y="483"/>
                  </a:cubicBezTo>
                  <a:close/>
                  <a:moveTo>
                    <a:pt x="717" y="436"/>
                  </a:moveTo>
                  <a:cubicBezTo>
                    <a:pt x="649" y="436"/>
                    <a:pt x="594" y="419"/>
                    <a:pt x="594" y="394"/>
                  </a:cubicBezTo>
                  <a:cubicBezTo>
                    <a:pt x="594" y="441"/>
                    <a:pt x="594" y="441"/>
                    <a:pt x="594" y="441"/>
                  </a:cubicBezTo>
                  <a:cubicBezTo>
                    <a:pt x="594" y="466"/>
                    <a:pt x="649" y="483"/>
                    <a:pt x="717" y="483"/>
                  </a:cubicBezTo>
                  <a:cubicBezTo>
                    <a:pt x="785" y="483"/>
                    <a:pt x="840" y="466"/>
                    <a:pt x="840" y="441"/>
                  </a:cubicBezTo>
                  <a:cubicBezTo>
                    <a:pt x="840" y="394"/>
                    <a:pt x="840" y="394"/>
                    <a:pt x="840" y="394"/>
                  </a:cubicBezTo>
                  <a:cubicBezTo>
                    <a:pt x="840" y="419"/>
                    <a:pt x="785" y="436"/>
                    <a:pt x="717" y="436"/>
                  </a:cubicBezTo>
                  <a:close/>
                  <a:moveTo>
                    <a:pt x="594" y="377"/>
                  </a:moveTo>
                  <a:cubicBezTo>
                    <a:pt x="594" y="402"/>
                    <a:pt x="649" y="422"/>
                    <a:pt x="717" y="422"/>
                  </a:cubicBezTo>
                  <a:cubicBezTo>
                    <a:pt x="785" y="422"/>
                    <a:pt x="840" y="402"/>
                    <a:pt x="840" y="377"/>
                  </a:cubicBezTo>
                  <a:cubicBezTo>
                    <a:pt x="840" y="352"/>
                    <a:pt x="785" y="332"/>
                    <a:pt x="717" y="332"/>
                  </a:cubicBezTo>
                  <a:cubicBezTo>
                    <a:pt x="649" y="332"/>
                    <a:pt x="594" y="352"/>
                    <a:pt x="594" y="377"/>
                  </a:cubicBezTo>
                  <a:close/>
                  <a:moveTo>
                    <a:pt x="717" y="497"/>
                  </a:moveTo>
                  <a:cubicBezTo>
                    <a:pt x="649" y="497"/>
                    <a:pt x="594" y="480"/>
                    <a:pt x="594" y="455"/>
                  </a:cubicBezTo>
                  <a:cubicBezTo>
                    <a:pt x="594" y="503"/>
                    <a:pt x="594" y="503"/>
                    <a:pt x="594" y="503"/>
                  </a:cubicBezTo>
                  <a:cubicBezTo>
                    <a:pt x="594" y="528"/>
                    <a:pt x="649" y="545"/>
                    <a:pt x="717" y="545"/>
                  </a:cubicBezTo>
                  <a:cubicBezTo>
                    <a:pt x="785" y="545"/>
                    <a:pt x="840" y="528"/>
                    <a:pt x="840" y="503"/>
                  </a:cubicBezTo>
                  <a:cubicBezTo>
                    <a:pt x="840" y="455"/>
                    <a:pt x="840" y="455"/>
                    <a:pt x="840" y="455"/>
                  </a:cubicBezTo>
                  <a:cubicBezTo>
                    <a:pt x="840" y="480"/>
                    <a:pt x="785" y="497"/>
                    <a:pt x="717" y="497"/>
                  </a:cubicBezTo>
                  <a:close/>
                </a:path>
              </a:pathLst>
            </a:custGeom>
            <a:solidFill>
              <a:srgbClr val="0A3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36" name="ee4pContent1">
            <a:extLst>
              <a:ext uri="{FF2B5EF4-FFF2-40B4-BE49-F238E27FC236}">
                <a16:creationId xmlns:a16="http://schemas.microsoft.com/office/drawing/2014/main" id="{0B6FCE3C-AC72-45B9-8734-68CBD00BE95C}"/>
              </a:ext>
            </a:extLst>
          </p:cNvPr>
          <p:cNvSpPr txBox="1"/>
          <p:nvPr/>
        </p:nvSpPr>
        <p:spPr>
          <a:xfrm>
            <a:off x="1566635" y="1575594"/>
            <a:ext cx="432933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r>
              <a:rPr lang="en-US" sz="1600" b="1" dirty="0">
                <a:solidFill>
                  <a:srgbClr val="164484"/>
                </a:solidFill>
                <a:latin typeface="+mj-lt"/>
              </a:rPr>
              <a:t>Consider all provider types</a:t>
            </a:r>
          </a:p>
          <a:p>
            <a:r>
              <a:rPr lang="en-US" sz="1400" dirty="0">
                <a:solidFill>
                  <a:srgbClr val="000000"/>
                </a:solidFill>
                <a:latin typeface="+mj-lt"/>
              </a:rPr>
              <a:t>May not exclude co-ops, nonprofits, public-private partnerships, private companies, utilities, public utility districts, or local government from eligibility</a:t>
            </a:r>
          </a:p>
        </p:txBody>
      </p:sp>
      <p:sp>
        <p:nvSpPr>
          <p:cNvPr id="38" name="Oval 37">
            <a:extLst>
              <a:ext uri="{FF2B5EF4-FFF2-40B4-BE49-F238E27FC236}">
                <a16:creationId xmlns:a16="http://schemas.microsoft.com/office/drawing/2014/main" id="{7C8298E5-ED8A-459C-984A-048100AB7E84}"/>
              </a:ext>
            </a:extLst>
          </p:cNvPr>
          <p:cNvSpPr/>
          <p:nvPr/>
        </p:nvSpPr>
        <p:spPr>
          <a:xfrm>
            <a:off x="505926" y="1454817"/>
            <a:ext cx="769501" cy="769501"/>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latin typeface="+mj-lt"/>
            </a:endParaRPr>
          </a:p>
        </p:txBody>
      </p:sp>
      <p:sp>
        <p:nvSpPr>
          <p:cNvPr id="39" name="Arc 38">
            <a:extLst>
              <a:ext uri="{FF2B5EF4-FFF2-40B4-BE49-F238E27FC236}">
                <a16:creationId xmlns:a16="http://schemas.microsoft.com/office/drawing/2014/main" id="{E6E52D4B-5143-43F2-A1A5-CB8E9F2F899A}"/>
              </a:ext>
            </a:extLst>
          </p:cNvPr>
          <p:cNvSpPr/>
          <p:nvPr/>
        </p:nvSpPr>
        <p:spPr>
          <a:xfrm rot="16200000">
            <a:off x="400051" y="1347378"/>
            <a:ext cx="981252" cy="981252"/>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algn="ctr"/>
            <a:endParaRPr lang="en-US">
              <a:latin typeface="+mj-lt"/>
            </a:endParaRPr>
          </a:p>
        </p:txBody>
      </p:sp>
      <p:cxnSp>
        <p:nvCxnSpPr>
          <p:cNvPr id="40" name="Straight Connector 39">
            <a:extLst>
              <a:ext uri="{FF2B5EF4-FFF2-40B4-BE49-F238E27FC236}">
                <a16:creationId xmlns:a16="http://schemas.microsoft.com/office/drawing/2014/main" id="{062C053C-7AC7-4268-8A21-79B6C7BF7C43}"/>
              </a:ext>
            </a:extLst>
          </p:cNvPr>
          <p:cNvCxnSpPr>
            <a:cxnSpLocks/>
          </p:cNvCxnSpPr>
          <p:nvPr/>
        </p:nvCxnSpPr>
        <p:spPr>
          <a:xfrm flipV="1">
            <a:off x="1381304" y="1837834"/>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7" name="ee4pContent1">
            <a:extLst>
              <a:ext uri="{FF2B5EF4-FFF2-40B4-BE49-F238E27FC236}">
                <a16:creationId xmlns:a16="http://schemas.microsoft.com/office/drawing/2014/main" id="{F485CEB9-971A-46F7-9364-6A907FFA7D70}"/>
              </a:ext>
            </a:extLst>
          </p:cNvPr>
          <p:cNvSpPr txBox="1"/>
          <p:nvPr/>
        </p:nvSpPr>
        <p:spPr>
          <a:xfrm>
            <a:off x="7645218" y="1575594"/>
            <a:ext cx="432933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r>
              <a:rPr lang="en-US" sz="1600" b="1" dirty="0">
                <a:solidFill>
                  <a:srgbClr val="164484"/>
                </a:solidFill>
                <a:latin typeface="+mj-lt"/>
              </a:rPr>
              <a:t>Fair labor practices</a:t>
            </a:r>
          </a:p>
          <a:p>
            <a:r>
              <a:rPr lang="en-US" sz="1400" dirty="0">
                <a:solidFill>
                  <a:srgbClr val="000000"/>
                </a:solidFill>
                <a:latin typeface="+mj-lt"/>
              </a:rPr>
              <a:t>Must give preferential weight to projects based on the strength of their fair labor practices</a:t>
            </a:r>
          </a:p>
        </p:txBody>
      </p:sp>
      <p:sp>
        <p:nvSpPr>
          <p:cNvPr id="78" name="Oval 77">
            <a:extLst>
              <a:ext uri="{FF2B5EF4-FFF2-40B4-BE49-F238E27FC236}">
                <a16:creationId xmlns:a16="http://schemas.microsoft.com/office/drawing/2014/main" id="{6F2FDB7D-D96C-4EE9-88C6-EB6CE4322859}"/>
              </a:ext>
            </a:extLst>
          </p:cNvPr>
          <p:cNvSpPr/>
          <p:nvPr/>
        </p:nvSpPr>
        <p:spPr>
          <a:xfrm>
            <a:off x="6584509" y="1454817"/>
            <a:ext cx="769501" cy="769501"/>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latin typeface="+mj-lt"/>
            </a:endParaRPr>
          </a:p>
        </p:txBody>
      </p:sp>
      <p:sp>
        <p:nvSpPr>
          <p:cNvPr id="79" name="Arc 78">
            <a:extLst>
              <a:ext uri="{FF2B5EF4-FFF2-40B4-BE49-F238E27FC236}">
                <a16:creationId xmlns:a16="http://schemas.microsoft.com/office/drawing/2014/main" id="{82777FAA-C655-4CF6-9BF4-A667F7FDE681}"/>
              </a:ext>
            </a:extLst>
          </p:cNvPr>
          <p:cNvSpPr/>
          <p:nvPr/>
        </p:nvSpPr>
        <p:spPr>
          <a:xfrm rot="16200000">
            <a:off x="6478634" y="1347378"/>
            <a:ext cx="981252" cy="981252"/>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algn="ctr"/>
            <a:endParaRPr lang="en-US">
              <a:latin typeface="+mj-lt"/>
            </a:endParaRPr>
          </a:p>
        </p:txBody>
      </p:sp>
      <p:cxnSp>
        <p:nvCxnSpPr>
          <p:cNvPr id="80" name="Straight Connector 79">
            <a:extLst>
              <a:ext uri="{FF2B5EF4-FFF2-40B4-BE49-F238E27FC236}">
                <a16:creationId xmlns:a16="http://schemas.microsoft.com/office/drawing/2014/main" id="{BD319A58-D395-4F80-A9CF-8D1DCBCE0932}"/>
              </a:ext>
            </a:extLst>
          </p:cNvPr>
          <p:cNvCxnSpPr>
            <a:cxnSpLocks/>
          </p:cNvCxnSpPr>
          <p:nvPr/>
        </p:nvCxnSpPr>
        <p:spPr>
          <a:xfrm flipV="1">
            <a:off x="7459887" y="1837834"/>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8" name="Oval 20">
            <a:extLst>
              <a:ext uri="{FF2B5EF4-FFF2-40B4-BE49-F238E27FC236}">
                <a16:creationId xmlns:a16="http://schemas.microsoft.com/office/drawing/2014/main" id="{F1060C6B-B5B2-468B-844A-2284EAAB7A85}"/>
              </a:ext>
            </a:extLst>
          </p:cNvPr>
          <p:cNvSpPr>
            <a:spLocks noChangeAspect="1" noChangeArrowheads="1"/>
          </p:cNvSpPr>
          <p:nvPr/>
        </p:nvSpPr>
        <p:spPr bwMode="auto">
          <a:xfrm>
            <a:off x="505926" y="1454817"/>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mj-lt"/>
              </a:rPr>
              <a:t>a</a:t>
            </a:r>
          </a:p>
        </p:txBody>
      </p:sp>
      <p:sp>
        <p:nvSpPr>
          <p:cNvPr id="102" name="Oval 20">
            <a:extLst>
              <a:ext uri="{FF2B5EF4-FFF2-40B4-BE49-F238E27FC236}">
                <a16:creationId xmlns:a16="http://schemas.microsoft.com/office/drawing/2014/main" id="{EDFE5831-DD9A-4F6C-8F4A-BCF93106D437}"/>
              </a:ext>
            </a:extLst>
          </p:cNvPr>
          <p:cNvSpPr>
            <a:spLocks noChangeAspect="1" noChangeArrowheads="1"/>
          </p:cNvSpPr>
          <p:nvPr/>
        </p:nvSpPr>
        <p:spPr bwMode="auto">
          <a:xfrm>
            <a:off x="6584509" y="1454817"/>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mj-lt"/>
              </a:rPr>
              <a:t>e</a:t>
            </a:r>
          </a:p>
        </p:txBody>
      </p:sp>
      <p:grpSp>
        <p:nvGrpSpPr>
          <p:cNvPr id="119" name="Group 118">
            <a:extLst>
              <a:ext uri="{FF2B5EF4-FFF2-40B4-BE49-F238E27FC236}">
                <a16:creationId xmlns:a16="http://schemas.microsoft.com/office/drawing/2014/main" id="{147187D7-1448-4B49-AB1A-FA85974BA0BF}"/>
              </a:ext>
            </a:extLst>
          </p:cNvPr>
          <p:cNvGrpSpPr>
            <a:grpSpLocks noChangeAspect="1"/>
          </p:cNvGrpSpPr>
          <p:nvPr/>
        </p:nvGrpSpPr>
        <p:grpSpPr>
          <a:xfrm>
            <a:off x="6740660" y="1610967"/>
            <a:ext cx="457200" cy="457200"/>
            <a:chOff x="5847229" y="3186953"/>
            <a:chExt cx="457200" cy="457200"/>
          </a:xfrm>
        </p:grpSpPr>
        <p:sp>
          <p:nvSpPr>
            <p:cNvPr id="120" name="AutoShape 3">
              <a:extLst>
                <a:ext uri="{FF2B5EF4-FFF2-40B4-BE49-F238E27FC236}">
                  <a16:creationId xmlns:a16="http://schemas.microsoft.com/office/drawing/2014/main" id="{D2CD8965-85E7-4599-8B75-8FC299E46F21}"/>
                </a:ext>
              </a:extLst>
            </p:cNvPr>
            <p:cNvSpPr>
              <a:spLocks noChangeAspect="1" noChangeArrowheads="1" noTextEdit="1"/>
            </p:cNvSpPr>
            <p:nvPr/>
          </p:nvSpPr>
          <p:spPr bwMode="auto">
            <a:xfrm>
              <a:off x="5847229" y="318695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1" name="Freeform 5">
              <a:extLst>
                <a:ext uri="{FF2B5EF4-FFF2-40B4-BE49-F238E27FC236}">
                  <a16:creationId xmlns:a16="http://schemas.microsoft.com/office/drawing/2014/main" id="{8C87E012-EA40-46BB-A224-2A1E552664DD}"/>
                </a:ext>
              </a:extLst>
            </p:cNvPr>
            <p:cNvSpPr>
              <a:spLocks/>
            </p:cNvSpPr>
            <p:nvPr/>
          </p:nvSpPr>
          <p:spPr bwMode="auto">
            <a:xfrm>
              <a:off x="5946511" y="3267499"/>
              <a:ext cx="254000" cy="295142"/>
            </a:xfrm>
            <a:custGeom>
              <a:avLst/>
              <a:gdLst>
                <a:gd name="T0" fmla="*/ 168 w 555"/>
                <a:gd name="T1" fmla="*/ 136 h 645"/>
                <a:gd name="T2" fmla="*/ 160 w 555"/>
                <a:gd name="T3" fmla="*/ 142 h 645"/>
                <a:gd name="T4" fmla="*/ 156 w 555"/>
                <a:gd name="T5" fmla="*/ 231 h 645"/>
                <a:gd name="T6" fmla="*/ 165 w 555"/>
                <a:gd name="T7" fmla="*/ 274 h 645"/>
                <a:gd name="T8" fmla="*/ 191 w 555"/>
                <a:gd name="T9" fmla="*/ 312 h 645"/>
                <a:gd name="T10" fmla="*/ 220 w 555"/>
                <a:gd name="T11" fmla="*/ 396 h 645"/>
                <a:gd name="T12" fmla="*/ 212 w 555"/>
                <a:gd name="T13" fmla="*/ 417 h 645"/>
                <a:gd name="T14" fmla="*/ 189 w 555"/>
                <a:gd name="T15" fmla="*/ 446 h 645"/>
                <a:gd name="T16" fmla="*/ 187 w 555"/>
                <a:gd name="T17" fmla="*/ 449 h 645"/>
                <a:gd name="T18" fmla="*/ 197 w 555"/>
                <a:gd name="T19" fmla="*/ 456 h 645"/>
                <a:gd name="T20" fmla="*/ 204 w 555"/>
                <a:gd name="T21" fmla="*/ 446 h 645"/>
                <a:gd name="T22" fmla="*/ 415 w 555"/>
                <a:gd name="T23" fmla="*/ 387 h 645"/>
                <a:gd name="T24" fmla="*/ 457 w 555"/>
                <a:gd name="T25" fmla="*/ 422 h 645"/>
                <a:gd name="T26" fmla="*/ 468 w 555"/>
                <a:gd name="T27" fmla="*/ 418 h 645"/>
                <a:gd name="T28" fmla="*/ 443 w 555"/>
                <a:gd name="T29" fmla="*/ 386 h 645"/>
                <a:gd name="T30" fmla="*/ 441 w 555"/>
                <a:gd name="T31" fmla="*/ 368 h 645"/>
                <a:gd name="T32" fmla="*/ 549 w 555"/>
                <a:gd name="T33" fmla="*/ 347 h 645"/>
                <a:gd name="T34" fmla="*/ 555 w 555"/>
                <a:gd name="T35" fmla="*/ 359 h 645"/>
                <a:gd name="T36" fmla="*/ 555 w 555"/>
                <a:gd name="T37" fmla="*/ 591 h 645"/>
                <a:gd name="T38" fmla="*/ 545 w 555"/>
                <a:gd name="T39" fmla="*/ 600 h 645"/>
                <a:gd name="T40" fmla="*/ 467 w 555"/>
                <a:gd name="T41" fmla="*/ 611 h 645"/>
                <a:gd name="T42" fmla="*/ 310 w 555"/>
                <a:gd name="T43" fmla="*/ 640 h 645"/>
                <a:gd name="T44" fmla="*/ 195 w 555"/>
                <a:gd name="T45" fmla="*/ 629 h 645"/>
                <a:gd name="T46" fmla="*/ 92 w 555"/>
                <a:gd name="T47" fmla="*/ 619 h 645"/>
                <a:gd name="T48" fmla="*/ 74 w 555"/>
                <a:gd name="T49" fmla="*/ 619 h 645"/>
                <a:gd name="T50" fmla="*/ 43 w 555"/>
                <a:gd name="T51" fmla="*/ 590 h 645"/>
                <a:gd name="T52" fmla="*/ 27 w 555"/>
                <a:gd name="T53" fmla="*/ 531 h 645"/>
                <a:gd name="T54" fmla="*/ 18 w 555"/>
                <a:gd name="T55" fmla="*/ 400 h 645"/>
                <a:gd name="T56" fmla="*/ 64 w 555"/>
                <a:gd name="T57" fmla="*/ 130 h 645"/>
                <a:gd name="T58" fmla="*/ 69 w 555"/>
                <a:gd name="T59" fmla="*/ 105 h 645"/>
                <a:gd name="T60" fmla="*/ 145 w 555"/>
                <a:gd name="T61" fmla="*/ 22 h 645"/>
                <a:gd name="T62" fmla="*/ 180 w 555"/>
                <a:gd name="T63" fmla="*/ 11 h 645"/>
                <a:gd name="T64" fmla="*/ 229 w 555"/>
                <a:gd name="T65" fmla="*/ 18 h 645"/>
                <a:gd name="T66" fmla="*/ 274 w 555"/>
                <a:gd name="T67" fmla="*/ 56 h 645"/>
                <a:gd name="T68" fmla="*/ 276 w 555"/>
                <a:gd name="T69" fmla="*/ 82 h 645"/>
                <a:gd name="T70" fmla="*/ 263 w 555"/>
                <a:gd name="T71" fmla="*/ 117 h 645"/>
                <a:gd name="T72" fmla="*/ 235 w 555"/>
                <a:gd name="T73" fmla="*/ 135 h 645"/>
                <a:gd name="T74" fmla="*/ 180 w 555"/>
                <a:gd name="T75" fmla="*/ 136 h 645"/>
                <a:gd name="T76" fmla="*/ 168 w 555"/>
                <a:gd name="T77" fmla="*/ 13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5" h="645">
                  <a:moveTo>
                    <a:pt x="168" y="136"/>
                  </a:moveTo>
                  <a:cubicBezTo>
                    <a:pt x="164" y="135"/>
                    <a:pt x="160" y="138"/>
                    <a:pt x="160" y="142"/>
                  </a:cubicBezTo>
                  <a:cubicBezTo>
                    <a:pt x="160" y="173"/>
                    <a:pt x="159" y="202"/>
                    <a:pt x="156" y="231"/>
                  </a:cubicBezTo>
                  <a:cubicBezTo>
                    <a:pt x="154" y="246"/>
                    <a:pt x="157" y="261"/>
                    <a:pt x="165" y="274"/>
                  </a:cubicBezTo>
                  <a:cubicBezTo>
                    <a:pt x="174" y="286"/>
                    <a:pt x="181" y="300"/>
                    <a:pt x="191" y="312"/>
                  </a:cubicBezTo>
                  <a:cubicBezTo>
                    <a:pt x="212" y="336"/>
                    <a:pt x="217" y="365"/>
                    <a:pt x="220" y="396"/>
                  </a:cubicBezTo>
                  <a:cubicBezTo>
                    <a:pt x="220" y="404"/>
                    <a:pt x="218" y="411"/>
                    <a:pt x="212" y="417"/>
                  </a:cubicBezTo>
                  <a:cubicBezTo>
                    <a:pt x="204" y="426"/>
                    <a:pt x="197" y="437"/>
                    <a:pt x="189" y="446"/>
                  </a:cubicBezTo>
                  <a:cubicBezTo>
                    <a:pt x="189" y="447"/>
                    <a:pt x="188" y="448"/>
                    <a:pt x="187" y="449"/>
                  </a:cubicBezTo>
                  <a:cubicBezTo>
                    <a:pt x="183" y="456"/>
                    <a:pt x="192" y="462"/>
                    <a:pt x="197" y="456"/>
                  </a:cubicBezTo>
                  <a:cubicBezTo>
                    <a:pt x="199" y="453"/>
                    <a:pt x="201" y="449"/>
                    <a:pt x="204" y="446"/>
                  </a:cubicBezTo>
                  <a:cubicBezTo>
                    <a:pt x="259" y="367"/>
                    <a:pt x="353" y="367"/>
                    <a:pt x="415" y="387"/>
                  </a:cubicBezTo>
                  <a:cubicBezTo>
                    <a:pt x="434" y="393"/>
                    <a:pt x="447" y="406"/>
                    <a:pt x="457" y="422"/>
                  </a:cubicBezTo>
                  <a:cubicBezTo>
                    <a:pt x="461" y="428"/>
                    <a:pt x="469" y="425"/>
                    <a:pt x="468" y="418"/>
                  </a:cubicBezTo>
                  <a:cubicBezTo>
                    <a:pt x="465" y="404"/>
                    <a:pt x="458" y="393"/>
                    <a:pt x="443" y="386"/>
                  </a:cubicBezTo>
                  <a:cubicBezTo>
                    <a:pt x="432" y="380"/>
                    <a:pt x="434" y="376"/>
                    <a:pt x="441" y="368"/>
                  </a:cubicBezTo>
                  <a:cubicBezTo>
                    <a:pt x="467" y="335"/>
                    <a:pt x="512" y="326"/>
                    <a:pt x="549" y="347"/>
                  </a:cubicBezTo>
                  <a:cubicBezTo>
                    <a:pt x="554" y="350"/>
                    <a:pt x="555" y="354"/>
                    <a:pt x="555" y="359"/>
                  </a:cubicBezTo>
                  <a:cubicBezTo>
                    <a:pt x="555" y="437"/>
                    <a:pt x="555" y="514"/>
                    <a:pt x="555" y="591"/>
                  </a:cubicBezTo>
                  <a:cubicBezTo>
                    <a:pt x="555" y="598"/>
                    <a:pt x="555" y="601"/>
                    <a:pt x="545" y="600"/>
                  </a:cubicBezTo>
                  <a:cubicBezTo>
                    <a:pt x="519" y="596"/>
                    <a:pt x="493" y="606"/>
                    <a:pt x="467" y="611"/>
                  </a:cubicBezTo>
                  <a:cubicBezTo>
                    <a:pt x="415" y="621"/>
                    <a:pt x="363" y="634"/>
                    <a:pt x="310" y="640"/>
                  </a:cubicBezTo>
                  <a:cubicBezTo>
                    <a:pt x="271" y="645"/>
                    <a:pt x="233" y="635"/>
                    <a:pt x="195" y="629"/>
                  </a:cubicBezTo>
                  <a:cubicBezTo>
                    <a:pt x="161" y="623"/>
                    <a:pt x="127" y="613"/>
                    <a:pt x="92" y="619"/>
                  </a:cubicBezTo>
                  <a:cubicBezTo>
                    <a:pt x="86" y="620"/>
                    <a:pt x="80" y="620"/>
                    <a:pt x="74" y="619"/>
                  </a:cubicBezTo>
                  <a:cubicBezTo>
                    <a:pt x="48" y="618"/>
                    <a:pt x="45" y="615"/>
                    <a:pt x="43" y="590"/>
                  </a:cubicBezTo>
                  <a:cubicBezTo>
                    <a:pt x="42" y="569"/>
                    <a:pt x="39" y="549"/>
                    <a:pt x="27" y="531"/>
                  </a:cubicBezTo>
                  <a:cubicBezTo>
                    <a:pt x="0" y="489"/>
                    <a:pt x="7" y="444"/>
                    <a:pt x="18" y="400"/>
                  </a:cubicBezTo>
                  <a:cubicBezTo>
                    <a:pt x="40" y="311"/>
                    <a:pt x="48" y="220"/>
                    <a:pt x="64" y="130"/>
                  </a:cubicBezTo>
                  <a:cubicBezTo>
                    <a:pt x="66" y="121"/>
                    <a:pt x="67" y="113"/>
                    <a:pt x="69" y="105"/>
                  </a:cubicBezTo>
                  <a:cubicBezTo>
                    <a:pt x="78" y="62"/>
                    <a:pt x="99" y="31"/>
                    <a:pt x="145" y="22"/>
                  </a:cubicBezTo>
                  <a:cubicBezTo>
                    <a:pt x="157" y="20"/>
                    <a:pt x="170" y="16"/>
                    <a:pt x="180" y="11"/>
                  </a:cubicBezTo>
                  <a:cubicBezTo>
                    <a:pt x="199" y="0"/>
                    <a:pt x="214" y="5"/>
                    <a:pt x="229" y="18"/>
                  </a:cubicBezTo>
                  <a:cubicBezTo>
                    <a:pt x="244" y="31"/>
                    <a:pt x="260" y="42"/>
                    <a:pt x="274" y="56"/>
                  </a:cubicBezTo>
                  <a:cubicBezTo>
                    <a:pt x="283" y="65"/>
                    <a:pt x="284" y="72"/>
                    <a:pt x="276" y="82"/>
                  </a:cubicBezTo>
                  <a:cubicBezTo>
                    <a:pt x="268" y="92"/>
                    <a:pt x="260" y="102"/>
                    <a:pt x="263" y="117"/>
                  </a:cubicBezTo>
                  <a:cubicBezTo>
                    <a:pt x="265" y="124"/>
                    <a:pt x="245" y="138"/>
                    <a:pt x="235" y="135"/>
                  </a:cubicBezTo>
                  <a:cubicBezTo>
                    <a:pt x="217" y="131"/>
                    <a:pt x="198" y="128"/>
                    <a:pt x="180" y="136"/>
                  </a:cubicBezTo>
                  <a:cubicBezTo>
                    <a:pt x="175" y="138"/>
                    <a:pt x="171" y="138"/>
                    <a:pt x="168" y="136"/>
                  </a:cubicBezTo>
                  <a:close/>
                </a:path>
              </a:pathLst>
            </a:custGeom>
            <a:solidFill>
              <a:srgbClr val="0A3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grpSp>
        <p:nvGrpSpPr>
          <p:cNvPr id="129" name="Group 14">
            <a:extLst>
              <a:ext uri="{FF2B5EF4-FFF2-40B4-BE49-F238E27FC236}">
                <a16:creationId xmlns:a16="http://schemas.microsoft.com/office/drawing/2014/main" id="{36010BE6-71DE-454F-806D-585884888BED}"/>
              </a:ext>
            </a:extLst>
          </p:cNvPr>
          <p:cNvGrpSpPr>
            <a:grpSpLocks noChangeAspect="1"/>
          </p:cNvGrpSpPr>
          <p:nvPr/>
        </p:nvGrpSpPr>
        <p:grpSpPr bwMode="auto">
          <a:xfrm>
            <a:off x="662076" y="1610968"/>
            <a:ext cx="457200" cy="457200"/>
            <a:chOff x="1158" y="972"/>
            <a:chExt cx="288" cy="288"/>
          </a:xfrm>
        </p:grpSpPr>
        <p:sp>
          <p:nvSpPr>
            <p:cNvPr id="130" name="AutoShape 13">
              <a:extLst>
                <a:ext uri="{FF2B5EF4-FFF2-40B4-BE49-F238E27FC236}">
                  <a16:creationId xmlns:a16="http://schemas.microsoft.com/office/drawing/2014/main" id="{05817E65-4FE7-4169-B2B0-C5FC1B2FA97E}"/>
                </a:ext>
              </a:extLst>
            </p:cNvPr>
            <p:cNvSpPr>
              <a:spLocks noChangeAspect="1" noChangeArrowheads="1" noTextEdit="1"/>
            </p:cNvSpPr>
            <p:nvPr/>
          </p:nvSpPr>
          <p:spPr bwMode="auto">
            <a:xfrm>
              <a:off x="1158" y="9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31" name="Freeform 15">
              <a:extLst>
                <a:ext uri="{FF2B5EF4-FFF2-40B4-BE49-F238E27FC236}">
                  <a16:creationId xmlns:a16="http://schemas.microsoft.com/office/drawing/2014/main" id="{B4B9F444-8522-45A0-B84D-F9B767B45707}"/>
                </a:ext>
              </a:extLst>
            </p:cNvPr>
            <p:cNvSpPr>
              <a:spLocks noEditPoints="1"/>
            </p:cNvSpPr>
            <p:nvPr/>
          </p:nvSpPr>
          <p:spPr bwMode="auto">
            <a:xfrm>
              <a:off x="1175" y="989"/>
              <a:ext cx="249" cy="254"/>
            </a:xfrm>
            <a:custGeom>
              <a:avLst/>
              <a:gdLst>
                <a:gd name="T0" fmla="*/ 474 w 861"/>
                <a:gd name="T1" fmla="*/ 189 h 880"/>
                <a:gd name="T2" fmla="*/ 486 w 861"/>
                <a:gd name="T3" fmla="*/ 252 h 880"/>
                <a:gd name="T4" fmla="*/ 527 w 861"/>
                <a:gd name="T5" fmla="*/ 263 h 880"/>
                <a:gd name="T6" fmla="*/ 328 w 861"/>
                <a:gd name="T7" fmla="*/ 193 h 880"/>
                <a:gd name="T8" fmla="*/ 385 w 861"/>
                <a:gd name="T9" fmla="*/ 267 h 880"/>
                <a:gd name="T10" fmla="*/ 373 w 861"/>
                <a:gd name="T11" fmla="*/ 193 h 880"/>
                <a:gd name="T12" fmla="*/ 491 w 861"/>
                <a:gd name="T13" fmla="*/ 235 h 880"/>
                <a:gd name="T14" fmla="*/ 339 w 861"/>
                <a:gd name="T15" fmla="*/ 319 h 880"/>
                <a:gd name="T16" fmla="*/ 440 w 861"/>
                <a:gd name="T17" fmla="*/ 47 h 880"/>
                <a:gd name="T18" fmla="*/ 539 w 861"/>
                <a:gd name="T19" fmla="*/ 320 h 880"/>
                <a:gd name="T20" fmla="*/ 580 w 861"/>
                <a:gd name="T21" fmla="*/ 336 h 880"/>
                <a:gd name="T22" fmla="*/ 242 w 861"/>
                <a:gd name="T23" fmla="*/ 197 h 880"/>
                <a:gd name="T24" fmla="*/ 676 w 861"/>
                <a:gd name="T25" fmla="*/ 855 h 880"/>
                <a:gd name="T26" fmla="*/ 460 w 861"/>
                <a:gd name="T27" fmla="*/ 260 h 880"/>
                <a:gd name="T28" fmla="*/ 435 w 861"/>
                <a:gd name="T29" fmla="*/ 265 h 880"/>
                <a:gd name="T30" fmla="*/ 407 w 861"/>
                <a:gd name="T31" fmla="*/ 266 h 880"/>
                <a:gd name="T32" fmla="*/ 221 w 861"/>
                <a:gd name="T33" fmla="*/ 880 h 880"/>
                <a:gd name="T34" fmla="*/ 602 w 861"/>
                <a:gd name="T35" fmla="*/ 753 h 880"/>
                <a:gd name="T36" fmla="*/ 665 w 861"/>
                <a:gd name="T37" fmla="*/ 879 h 880"/>
                <a:gd name="T38" fmla="*/ 538 w 861"/>
                <a:gd name="T39" fmla="*/ 569 h 880"/>
                <a:gd name="T40" fmla="*/ 538 w 861"/>
                <a:gd name="T41" fmla="*/ 569 h 880"/>
                <a:gd name="T42" fmla="*/ 499 w 861"/>
                <a:gd name="T43" fmla="*/ 589 h 880"/>
                <a:gd name="T44" fmla="*/ 440 w 861"/>
                <a:gd name="T45" fmla="*/ 641 h 880"/>
                <a:gd name="T46" fmla="*/ 421 w 861"/>
                <a:gd name="T47" fmla="*/ 500 h 880"/>
                <a:gd name="T48" fmla="*/ 421 w 861"/>
                <a:gd name="T49" fmla="*/ 500 h 880"/>
                <a:gd name="T50" fmla="*/ 423 w 861"/>
                <a:gd name="T51" fmla="*/ 335 h 880"/>
                <a:gd name="T52" fmla="*/ 470 w 861"/>
                <a:gd name="T53" fmla="*/ 373 h 880"/>
                <a:gd name="T54" fmla="*/ 410 w 861"/>
                <a:gd name="T55" fmla="*/ 373 h 880"/>
                <a:gd name="T56" fmla="*/ 342 w 861"/>
                <a:gd name="T57" fmla="*/ 569 h 880"/>
                <a:gd name="T58" fmla="*/ 391 w 861"/>
                <a:gd name="T59" fmla="*/ 661 h 880"/>
                <a:gd name="T60" fmla="*/ 358 w 861"/>
                <a:gd name="T61" fmla="*/ 716 h 880"/>
                <a:gd name="T62" fmla="*/ 358 w 861"/>
                <a:gd name="T63" fmla="*/ 716 h 880"/>
                <a:gd name="T64" fmla="*/ 583 w 861"/>
                <a:gd name="T65" fmla="*/ 701 h 880"/>
                <a:gd name="T66" fmla="*/ 220 w 861"/>
                <a:gd name="T67" fmla="*/ 650 h 880"/>
                <a:gd name="T68" fmla="*/ 35 w 861"/>
                <a:gd name="T69" fmla="*/ 635 h 880"/>
                <a:gd name="T70" fmla="*/ 35 w 861"/>
                <a:gd name="T71" fmla="*/ 418 h 880"/>
                <a:gd name="T72" fmla="*/ 11 w 861"/>
                <a:gd name="T73" fmla="*/ 387 h 880"/>
                <a:gd name="T74" fmla="*/ 11 w 861"/>
                <a:gd name="T75" fmla="*/ 706 h 880"/>
                <a:gd name="T76" fmla="*/ 138 w 861"/>
                <a:gd name="T77" fmla="*/ 749 h 880"/>
                <a:gd name="T78" fmla="*/ 186 w 861"/>
                <a:gd name="T79" fmla="*/ 771 h 880"/>
                <a:gd name="T80" fmla="*/ 850 w 861"/>
                <a:gd name="T81" fmla="*/ 357 h 880"/>
                <a:gd name="T82" fmla="*/ 617 w 861"/>
                <a:gd name="T83" fmla="*/ 549 h 880"/>
                <a:gd name="T84" fmla="*/ 654 w 861"/>
                <a:gd name="T85" fmla="*/ 388 h 880"/>
                <a:gd name="T86" fmla="*/ 832 w 861"/>
                <a:gd name="T87" fmla="*/ 685 h 880"/>
                <a:gd name="T88" fmla="*/ 703 w 861"/>
                <a:gd name="T89" fmla="*/ 798 h 880"/>
                <a:gd name="T90" fmla="*/ 861 w 861"/>
                <a:gd name="T91" fmla="*/ 368 h 880"/>
                <a:gd name="T92" fmla="*/ 717 w 861"/>
                <a:gd name="T93" fmla="*/ 744 h 880"/>
                <a:gd name="T94" fmla="*/ 739 w 861"/>
                <a:gd name="T95" fmla="*/ 76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1" h="880">
                  <a:moveTo>
                    <a:pt x="406" y="189"/>
                  </a:moveTo>
                  <a:cubicBezTo>
                    <a:pt x="406" y="208"/>
                    <a:pt x="421" y="223"/>
                    <a:pt x="440" y="223"/>
                  </a:cubicBezTo>
                  <a:cubicBezTo>
                    <a:pt x="458" y="223"/>
                    <a:pt x="474" y="208"/>
                    <a:pt x="474" y="189"/>
                  </a:cubicBezTo>
                  <a:cubicBezTo>
                    <a:pt x="474" y="170"/>
                    <a:pt x="458" y="154"/>
                    <a:pt x="440" y="154"/>
                  </a:cubicBezTo>
                  <a:cubicBezTo>
                    <a:pt x="421" y="154"/>
                    <a:pt x="406" y="170"/>
                    <a:pt x="406" y="189"/>
                  </a:cubicBezTo>
                  <a:close/>
                  <a:moveTo>
                    <a:pt x="486" y="252"/>
                  </a:moveTo>
                  <a:cubicBezTo>
                    <a:pt x="487" y="258"/>
                    <a:pt x="490" y="263"/>
                    <a:pt x="494" y="267"/>
                  </a:cubicBezTo>
                  <a:cubicBezTo>
                    <a:pt x="498" y="270"/>
                    <a:pt x="503" y="272"/>
                    <a:pt x="509" y="272"/>
                  </a:cubicBezTo>
                  <a:cubicBezTo>
                    <a:pt x="516" y="272"/>
                    <a:pt x="523" y="269"/>
                    <a:pt x="527" y="263"/>
                  </a:cubicBezTo>
                  <a:cubicBezTo>
                    <a:pt x="542" y="244"/>
                    <a:pt x="551" y="219"/>
                    <a:pt x="551" y="193"/>
                  </a:cubicBezTo>
                  <a:cubicBezTo>
                    <a:pt x="551" y="130"/>
                    <a:pt x="501" y="79"/>
                    <a:pt x="440" y="79"/>
                  </a:cubicBezTo>
                  <a:cubicBezTo>
                    <a:pt x="378" y="79"/>
                    <a:pt x="328" y="130"/>
                    <a:pt x="328" y="193"/>
                  </a:cubicBezTo>
                  <a:cubicBezTo>
                    <a:pt x="328" y="219"/>
                    <a:pt x="337" y="244"/>
                    <a:pt x="353" y="264"/>
                  </a:cubicBezTo>
                  <a:cubicBezTo>
                    <a:pt x="357" y="269"/>
                    <a:pt x="364" y="272"/>
                    <a:pt x="370" y="272"/>
                  </a:cubicBezTo>
                  <a:cubicBezTo>
                    <a:pt x="375" y="272"/>
                    <a:pt x="380" y="270"/>
                    <a:pt x="385" y="267"/>
                  </a:cubicBezTo>
                  <a:cubicBezTo>
                    <a:pt x="389" y="263"/>
                    <a:pt x="392" y="258"/>
                    <a:pt x="393" y="252"/>
                  </a:cubicBezTo>
                  <a:cubicBezTo>
                    <a:pt x="394" y="246"/>
                    <a:pt x="392" y="240"/>
                    <a:pt x="388" y="235"/>
                  </a:cubicBezTo>
                  <a:cubicBezTo>
                    <a:pt x="378" y="223"/>
                    <a:pt x="373" y="208"/>
                    <a:pt x="373" y="193"/>
                  </a:cubicBezTo>
                  <a:cubicBezTo>
                    <a:pt x="373" y="155"/>
                    <a:pt x="403" y="125"/>
                    <a:pt x="440" y="125"/>
                  </a:cubicBezTo>
                  <a:cubicBezTo>
                    <a:pt x="476" y="125"/>
                    <a:pt x="506" y="155"/>
                    <a:pt x="506" y="193"/>
                  </a:cubicBezTo>
                  <a:cubicBezTo>
                    <a:pt x="506" y="208"/>
                    <a:pt x="501" y="223"/>
                    <a:pt x="491" y="235"/>
                  </a:cubicBezTo>
                  <a:cubicBezTo>
                    <a:pt x="487" y="240"/>
                    <a:pt x="485" y="246"/>
                    <a:pt x="486" y="252"/>
                  </a:cubicBezTo>
                  <a:close/>
                  <a:moveTo>
                    <a:pt x="332" y="335"/>
                  </a:moveTo>
                  <a:cubicBezTo>
                    <a:pt x="336" y="331"/>
                    <a:pt x="339" y="325"/>
                    <a:pt x="339" y="319"/>
                  </a:cubicBezTo>
                  <a:cubicBezTo>
                    <a:pt x="339" y="312"/>
                    <a:pt x="336" y="306"/>
                    <a:pt x="332" y="302"/>
                  </a:cubicBezTo>
                  <a:cubicBezTo>
                    <a:pt x="304" y="274"/>
                    <a:pt x="289" y="237"/>
                    <a:pt x="289" y="197"/>
                  </a:cubicBezTo>
                  <a:cubicBezTo>
                    <a:pt x="289" y="114"/>
                    <a:pt x="357" y="47"/>
                    <a:pt x="440" y="47"/>
                  </a:cubicBezTo>
                  <a:cubicBezTo>
                    <a:pt x="523" y="47"/>
                    <a:pt x="590" y="114"/>
                    <a:pt x="590" y="197"/>
                  </a:cubicBezTo>
                  <a:cubicBezTo>
                    <a:pt x="590" y="237"/>
                    <a:pt x="575" y="275"/>
                    <a:pt x="546" y="303"/>
                  </a:cubicBezTo>
                  <a:cubicBezTo>
                    <a:pt x="542" y="308"/>
                    <a:pt x="539" y="314"/>
                    <a:pt x="539" y="320"/>
                  </a:cubicBezTo>
                  <a:cubicBezTo>
                    <a:pt x="539" y="326"/>
                    <a:pt x="542" y="332"/>
                    <a:pt x="546" y="336"/>
                  </a:cubicBezTo>
                  <a:cubicBezTo>
                    <a:pt x="550" y="340"/>
                    <a:pt x="556" y="343"/>
                    <a:pt x="562" y="343"/>
                  </a:cubicBezTo>
                  <a:cubicBezTo>
                    <a:pt x="569" y="343"/>
                    <a:pt x="575" y="340"/>
                    <a:pt x="580" y="336"/>
                  </a:cubicBezTo>
                  <a:cubicBezTo>
                    <a:pt x="617" y="299"/>
                    <a:pt x="637" y="250"/>
                    <a:pt x="637" y="197"/>
                  </a:cubicBezTo>
                  <a:cubicBezTo>
                    <a:pt x="637" y="88"/>
                    <a:pt x="548" y="0"/>
                    <a:pt x="440" y="0"/>
                  </a:cubicBezTo>
                  <a:cubicBezTo>
                    <a:pt x="331" y="0"/>
                    <a:pt x="242" y="88"/>
                    <a:pt x="242" y="197"/>
                  </a:cubicBezTo>
                  <a:cubicBezTo>
                    <a:pt x="242" y="249"/>
                    <a:pt x="262" y="298"/>
                    <a:pt x="299" y="335"/>
                  </a:cubicBezTo>
                  <a:cubicBezTo>
                    <a:pt x="308" y="344"/>
                    <a:pt x="323" y="344"/>
                    <a:pt x="332" y="335"/>
                  </a:cubicBezTo>
                  <a:close/>
                  <a:moveTo>
                    <a:pt x="676" y="855"/>
                  </a:moveTo>
                  <a:cubicBezTo>
                    <a:pt x="473" y="266"/>
                    <a:pt x="473" y="266"/>
                    <a:pt x="473" y="266"/>
                  </a:cubicBezTo>
                  <a:cubicBezTo>
                    <a:pt x="472" y="263"/>
                    <a:pt x="470" y="261"/>
                    <a:pt x="468" y="260"/>
                  </a:cubicBezTo>
                  <a:cubicBezTo>
                    <a:pt x="465" y="259"/>
                    <a:pt x="462" y="259"/>
                    <a:pt x="460" y="260"/>
                  </a:cubicBezTo>
                  <a:cubicBezTo>
                    <a:pt x="455" y="263"/>
                    <a:pt x="450" y="264"/>
                    <a:pt x="445" y="265"/>
                  </a:cubicBezTo>
                  <a:cubicBezTo>
                    <a:pt x="443" y="265"/>
                    <a:pt x="441" y="266"/>
                    <a:pt x="440" y="268"/>
                  </a:cubicBezTo>
                  <a:cubicBezTo>
                    <a:pt x="439" y="266"/>
                    <a:pt x="437" y="265"/>
                    <a:pt x="435" y="265"/>
                  </a:cubicBezTo>
                  <a:cubicBezTo>
                    <a:pt x="430" y="264"/>
                    <a:pt x="425" y="263"/>
                    <a:pt x="420" y="260"/>
                  </a:cubicBezTo>
                  <a:cubicBezTo>
                    <a:pt x="418" y="259"/>
                    <a:pt x="415" y="259"/>
                    <a:pt x="412" y="260"/>
                  </a:cubicBezTo>
                  <a:cubicBezTo>
                    <a:pt x="410" y="261"/>
                    <a:pt x="408" y="263"/>
                    <a:pt x="407" y="266"/>
                  </a:cubicBezTo>
                  <a:cubicBezTo>
                    <a:pt x="204" y="855"/>
                    <a:pt x="204" y="855"/>
                    <a:pt x="204" y="855"/>
                  </a:cubicBezTo>
                  <a:cubicBezTo>
                    <a:pt x="200" y="865"/>
                    <a:pt x="206" y="876"/>
                    <a:pt x="215" y="879"/>
                  </a:cubicBezTo>
                  <a:cubicBezTo>
                    <a:pt x="217" y="880"/>
                    <a:pt x="219" y="880"/>
                    <a:pt x="221" y="880"/>
                  </a:cubicBezTo>
                  <a:cubicBezTo>
                    <a:pt x="229" y="880"/>
                    <a:pt x="237" y="875"/>
                    <a:pt x="239" y="867"/>
                  </a:cubicBezTo>
                  <a:cubicBezTo>
                    <a:pt x="278" y="753"/>
                    <a:pt x="278" y="753"/>
                    <a:pt x="278" y="753"/>
                  </a:cubicBezTo>
                  <a:cubicBezTo>
                    <a:pt x="602" y="753"/>
                    <a:pt x="602" y="753"/>
                    <a:pt x="602" y="753"/>
                  </a:cubicBezTo>
                  <a:cubicBezTo>
                    <a:pt x="641" y="867"/>
                    <a:pt x="641" y="867"/>
                    <a:pt x="641" y="867"/>
                  </a:cubicBezTo>
                  <a:cubicBezTo>
                    <a:pt x="643" y="875"/>
                    <a:pt x="650" y="880"/>
                    <a:pt x="659" y="880"/>
                  </a:cubicBezTo>
                  <a:cubicBezTo>
                    <a:pt x="660" y="880"/>
                    <a:pt x="662" y="880"/>
                    <a:pt x="665" y="879"/>
                  </a:cubicBezTo>
                  <a:cubicBezTo>
                    <a:pt x="675" y="875"/>
                    <a:pt x="680" y="865"/>
                    <a:pt x="676" y="855"/>
                  </a:cubicBezTo>
                  <a:cubicBezTo>
                    <a:pt x="676" y="855"/>
                    <a:pt x="676" y="855"/>
                    <a:pt x="676" y="855"/>
                  </a:cubicBezTo>
                  <a:close/>
                  <a:moveTo>
                    <a:pt x="538" y="569"/>
                  </a:moveTo>
                  <a:cubicBezTo>
                    <a:pt x="477" y="533"/>
                    <a:pt x="477" y="533"/>
                    <a:pt x="477" y="533"/>
                  </a:cubicBezTo>
                  <a:cubicBezTo>
                    <a:pt x="517" y="509"/>
                    <a:pt x="517" y="509"/>
                    <a:pt x="517" y="509"/>
                  </a:cubicBezTo>
                  <a:lnTo>
                    <a:pt x="538" y="569"/>
                  </a:lnTo>
                  <a:close/>
                  <a:moveTo>
                    <a:pt x="381" y="589"/>
                  </a:moveTo>
                  <a:cubicBezTo>
                    <a:pt x="440" y="554"/>
                    <a:pt x="440" y="554"/>
                    <a:pt x="440" y="554"/>
                  </a:cubicBezTo>
                  <a:cubicBezTo>
                    <a:pt x="499" y="589"/>
                    <a:pt x="499" y="589"/>
                    <a:pt x="499" y="589"/>
                  </a:cubicBezTo>
                  <a:lnTo>
                    <a:pt x="381" y="589"/>
                  </a:lnTo>
                  <a:close/>
                  <a:moveTo>
                    <a:pt x="474" y="626"/>
                  </a:moveTo>
                  <a:cubicBezTo>
                    <a:pt x="440" y="641"/>
                    <a:pt x="440" y="641"/>
                    <a:pt x="440" y="641"/>
                  </a:cubicBezTo>
                  <a:cubicBezTo>
                    <a:pt x="406" y="626"/>
                    <a:pt x="406" y="626"/>
                    <a:pt x="406" y="626"/>
                  </a:cubicBezTo>
                  <a:lnTo>
                    <a:pt x="474" y="626"/>
                  </a:lnTo>
                  <a:close/>
                  <a:moveTo>
                    <a:pt x="421" y="500"/>
                  </a:moveTo>
                  <a:cubicBezTo>
                    <a:pt x="459" y="500"/>
                    <a:pt x="459" y="500"/>
                    <a:pt x="459" y="500"/>
                  </a:cubicBezTo>
                  <a:cubicBezTo>
                    <a:pt x="440" y="511"/>
                    <a:pt x="440" y="511"/>
                    <a:pt x="440" y="511"/>
                  </a:cubicBezTo>
                  <a:lnTo>
                    <a:pt x="421" y="500"/>
                  </a:lnTo>
                  <a:close/>
                  <a:moveTo>
                    <a:pt x="440" y="285"/>
                  </a:moveTo>
                  <a:cubicBezTo>
                    <a:pt x="457" y="335"/>
                    <a:pt x="457" y="335"/>
                    <a:pt x="457" y="335"/>
                  </a:cubicBezTo>
                  <a:cubicBezTo>
                    <a:pt x="423" y="335"/>
                    <a:pt x="423" y="335"/>
                    <a:pt x="423" y="335"/>
                  </a:cubicBezTo>
                  <a:lnTo>
                    <a:pt x="440" y="285"/>
                  </a:lnTo>
                  <a:close/>
                  <a:moveTo>
                    <a:pt x="410" y="373"/>
                  </a:moveTo>
                  <a:cubicBezTo>
                    <a:pt x="470" y="373"/>
                    <a:pt x="470" y="373"/>
                    <a:pt x="470" y="373"/>
                  </a:cubicBezTo>
                  <a:cubicBezTo>
                    <a:pt x="501" y="462"/>
                    <a:pt x="501" y="462"/>
                    <a:pt x="501" y="462"/>
                  </a:cubicBezTo>
                  <a:cubicBezTo>
                    <a:pt x="379" y="462"/>
                    <a:pt x="379" y="462"/>
                    <a:pt x="379" y="462"/>
                  </a:cubicBezTo>
                  <a:lnTo>
                    <a:pt x="410" y="373"/>
                  </a:lnTo>
                  <a:close/>
                  <a:moveTo>
                    <a:pt x="363" y="509"/>
                  </a:moveTo>
                  <a:cubicBezTo>
                    <a:pt x="403" y="533"/>
                    <a:pt x="403" y="533"/>
                    <a:pt x="403" y="533"/>
                  </a:cubicBezTo>
                  <a:cubicBezTo>
                    <a:pt x="342" y="569"/>
                    <a:pt x="342" y="569"/>
                    <a:pt x="342" y="569"/>
                  </a:cubicBezTo>
                  <a:lnTo>
                    <a:pt x="363" y="509"/>
                  </a:lnTo>
                  <a:close/>
                  <a:moveTo>
                    <a:pt x="321" y="631"/>
                  </a:moveTo>
                  <a:cubicBezTo>
                    <a:pt x="391" y="661"/>
                    <a:pt x="391" y="661"/>
                    <a:pt x="391" y="661"/>
                  </a:cubicBezTo>
                  <a:cubicBezTo>
                    <a:pt x="297" y="701"/>
                    <a:pt x="297" y="701"/>
                    <a:pt x="297" y="701"/>
                  </a:cubicBezTo>
                  <a:lnTo>
                    <a:pt x="321" y="631"/>
                  </a:lnTo>
                  <a:close/>
                  <a:moveTo>
                    <a:pt x="358" y="716"/>
                  </a:moveTo>
                  <a:cubicBezTo>
                    <a:pt x="440" y="681"/>
                    <a:pt x="440" y="681"/>
                    <a:pt x="440" y="681"/>
                  </a:cubicBezTo>
                  <a:cubicBezTo>
                    <a:pt x="522" y="716"/>
                    <a:pt x="522" y="716"/>
                    <a:pt x="522" y="716"/>
                  </a:cubicBezTo>
                  <a:lnTo>
                    <a:pt x="358" y="716"/>
                  </a:lnTo>
                  <a:close/>
                  <a:moveTo>
                    <a:pt x="489" y="661"/>
                  </a:moveTo>
                  <a:cubicBezTo>
                    <a:pt x="559" y="631"/>
                    <a:pt x="559" y="631"/>
                    <a:pt x="559" y="631"/>
                  </a:cubicBezTo>
                  <a:cubicBezTo>
                    <a:pt x="583" y="701"/>
                    <a:pt x="583" y="701"/>
                    <a:pt x="583" y="701"/>
                  </a:cubicBezTo>
                  <a:lnTo>
                    <a:pt x="489" y="661"/>
                  </a:lnTo>
                  <a:close/>
                  <a:moveTo>
                    <a:pt x="202" y="668"/>
                  </a:moveTo>
                  <a:cubicBezTo>
                    <a:pt x="202" y="658"/>
                    <a:pt x="210" y="650"/>
                    <a:pt x="220" y="650"/>
                  </a:cubicBezTo>
                  <a:cubicBezTo>
                    <a:pt x="223" y="650"/>
                    <a:pt x="225" y="650"/>
                    <a:pt x="227" y="652"/>
                  </a:cubicBezTo>
                  <a:cubicBezTo>
                    <a:pt x="233" y="635"/>
                    <a:pt x="233" y="635"/>
                    <a:pt x="233" y="635"/>
                  </a:cubicBezTo>
                  <a:cubicBezTo>
                    <a:pt x="35" y="635"/>
                    <a:pt x="35" y="635"/>
                    <a:pt x="35" y="635"/>
                  </a:cubicBezTo>
                  <a:cubicBezTo>
                    <a:pt x="32" y="635"/>
                    <a:pt x="30" y="633"/>
                    <a:pt x="30" y="630"/>
                  </a:cubicBezTo>
                  <a:cubicBezTo>
                    <a:pt x="30" y="423"/>
                    <a:pt x="30" y="423"/>
                    <a:pt x="30" y="423"/>
                  </a:cubicBezTo>
                  <a:cubicBezTo>
                    <a:pt x="30" y="420"/>
                    <a:pt x="32" y="418"/>
                    <a:pt x="35" y="418"/>
                  </a:cubicBezTo>
                  <a:cubicBezTo>
                    <a:pt x="308" y="418"/>
                    <a:pt x="308" y="418"/>
                    <a:pt x="308" y="418"/>
                  </a:cubicBezTo>
                  <a:cubicBezTo>
                    <a:pt x="318" y="387"/>
                    <a:pt x="318" y="387"/>
                    <a:pt x="318" y="387"/>
                  </a:cubicBezTo>
                  <a:cubicBezTo>
                    <a:pt x="11" y="387"/>
                    <a:pt x="11" y="387"/>
                    <a:pt x="11" y="387"/>
                  </a:cubicBezTo>
                  <a:cubicBezTo>
                    <a:pt x="5" y="387"/>
                    <a:pt x="0" y="392"/>
                    <a:pt x="0" y="398"/>
                  </a:cubicBezTo>
                  <a:cubicBezTo>
                    <a:pt x="0" y="695"/>
                    <a:pt x="0" y="695"/>
                    <a:pt x="0" y="695"/>
                  </a:cubicBezTo>
                  <a:cubicBezTo>
                    <a:pt x="0" y="701"/>
                    <a:pt x="5" y="706"/>
                    <a:pt x="11" y="706"/>
                  </a:cubicBezTo>
                  <a:cubicBezTo>
                    <a:pt x="168" y="706"/>
                    <a:pt x="168" y="706"/>
                    <a:pt x="168" y="706"/>
                  </a:cubicBezTo>
                  <a:cubicBezTo>
                    <a:pt x="168" y="749"/>
                    <a:pt x="168" y="749"/>
                    <a:pt x="168" y="749"/>
                  </a:cubicBezTo>
                  <a:cubicBezTo>
                    <a:pt x="138" y="749"/>
                    <a:pt x="138" y="749"/>
                    <a:pt x="138" y="749"/>
                  </a:cubicBezTo>
                  <a:cubicBezTo>
                    <a:pt x="132" y="749"/>
                    <a:pt x="127" y="753"/>
                    <a:pt x="127" y="760"/>
                  </a:cubicBezTo>
                  <a:cubicBezTo>
                    <a:pt x="127" y="766"/>
                    <a:pt x="132" y="771"/>
                    <a:pt x="138" y="771"/>
                  </a:cubicBezTo>
                  <a:cubicBezTo>
                    <a:pt x="186" y="771"/>
                    <a:pt x="186" y="771"/>
                    <a:pt x="186" y="771"/>
                  </a:cubicBezTo>
                  <a:cubicBezTo>
                    <a:pt x="216" y="685"/>
                    <a:pt x="216" y="685"/>
                    <a:pt x="216" y="685"/>
                  </a:cubicBezTo>
                  <a:cubicBezTo>
                    <a:pt x="208" y="683"/>
                    <a:pt x="202" y="676"/>
                    <a:pt x="202" y="668"/>
                  </a:cubicBezTo>
                  <a:close/>
                  <a:moveTo>
                    <a:pt x="850" y="357"/>
                  </a:moveTo>
                  <a:cubicBezTo>
                    <a:pt x="628" y="357"/>
                    <a:pt x="628" y="357"/>
                    <a:pt x="628" y="357"/>
                  </a:cubicBezTo>
                  <a:cubicBezTo>
                    <a:pt x="622" y="357"/>
                    <a:pt x="617" y="362"/>
                    <a:pt x="617" y="368"/>
                  </a:cubicBezTo>
                  <a:cubicBezTo>
                    <a:pt x="617" y="549"/>
                    <a:pt x="617" y="549"/>
                    <a:pt x="617" y="549"/>
                  </a:cubicBezTo>
                  <a:cubicBezTo>
                    <a:pt x="649" y="640"/>
                    <a:pt x="649" y="640"/>
                    <a:pt x="649" y="640"/>
                  </a:cubicBezTo>
                  <a:cubicBezTo>
                    <a:pt x="649" y="393"/>
                    <a:pt x="649" y="393"/>
                    <a:pt x="649" y="393"/>
                  </a:cubicBezTo>
                  <a:cubicBezTo>
                    <a:pt x="649" y="390"/>
                    <a:pt x="651" y="388"/>
                    <a:pt x="654" y="388"/>
                  </a:cubicBezTo>
                  <a:cubicBezTo>
                    <a:pt x="827" y="388"/>
                    <a:pt x="827" y="388"/>
                    <a:pt x="827" y="388"/>
                  </a:cubicBezTo>
                  <a:cubicBezTo>
                    <a:pt x="830" y="388"/>
                    <a:pt x="832" y="390"/>
                    <a:pt x="832" y="393"/>
                  </a:cubicBezTo>
                  <a:cubicBezTo>
                    <a:pt x="832" y="685"/>
                    <a:pt x="832" y="685"/>
                    <a:pt x="832" y="685"/>
                  </a:cubicBezTo>
                  <a:cubicBezTo>
                    <a:pt x="832" y="687"/>
                    <a:pt x="830" y="690"/>
                    <a:pt x="827" y="690"/>
                  </a:cubicBezTo>
                  <a:cubicBezTo>
                    <a:pt x="666" y="690"/>
                    <a:pt x="666" y="690"/>
                    <a:pt x="666" y="690"/>
                  </a:cubicBezTo>
                  <a:cubicBezTo>
                    <a:pt x="703" y="798"/>
                    <a:pt x="703" y="798"/>
                    <a:pt x="703" y="798"/>
                  </a:cubicBezTo>
                  <a:cubicBezTo>
                    <a:pt x="850" y="798"/>
                    <a:pt x="850" y="798"/>
                    <a:pt x="850" y="798"/>
                  </a:cubicBezTo>
                  <a:cubicBezTo>
                    <a:pt x="856" y="798"/>
                    <a:pt x="861" y="793"/>
                    <a:pt x="861" y="787"/>
                  </a:cubicBezTo>
                  <a:cubicBezTo>
                    <a:pt x="861" y="368"/>
                    <a:pt x="861" y="368"/>
                    <a:pt x="861" y="368"/>
                  </a:cubicBezTo>
                  <a:cubicBezTo>
                    <a:pt x="861" y="362"/>
                    <a:pt x="856" y="357"/>
                    <a:pt x="850" y="357"/>
                  </a:cubicBezTo>
                  <a:close/>
                  <a:moveTo>
                    <a:pt x="739" y="766"/>
                  </a:moveTo>
                  <a:cubicBezTo>
                    <a:pt x="727" y="766"/>
                    <a:pt x="717" y="756"/>
                    <a:pt x="717" y="744"/>
                  </a:cubicBezTo>
                  <a:cubicBezTo>
                    <a:pt x="717" y="731"/>
                    <a:pt x="727" y="721"/>
                    <a:pt x="739" y="721"/>
                  </a:cubicBezTo>
                  <a:cubicBezTo>
                    <a:pt x="752" y="721"/>
                    <a:pt x="762" y="731"/>
                    <a:pt x="762" y="744"/>
                  </a:cubicBezTo>
                  <a:cubicBezTo>
                    <a:pt x="762" y="756"/>
                    <a:pt x="752" y="766"/>
                    <a:pt x="739" y="766"/>
                  </a:cubicBezTo>
                  <a:close/>
                </a:path>
              </a:pathLst>
            </a:custGeom>
            <a:solidFill>
              <a:srgbClr val="0A3161"/>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37" name="ee4pContent1">
            <a:extLst>
              <a:ext uri="{FF2B5EF4-FFF2-40B4-BE49-F238E27FC236}">
                <a16:creationId xmlns:a16="http://schemas.microsoft.com/office/drawing/2014/main" id="{7053BA32-CDAC-4112-82A7-C3DE5109A02B}"/>
              </a:ext>
            </a:extLst>
          </p:cNvPr>
          <p:cNvSpPr txBox="1"/>
          <p:nvPr/>
        </p:nvSpPr>
        <p:spPr>
          <a:xfrm>
            <a:off x="1566635" y="2846684"/>
            <a:ext cx="432933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r>
              <a:rPr lang="en-US" sz="1600" b="1" dirty="0">
                <a:solidFill>
                  <a:srgbClr val="164484"/>
                </a:solidFill>
                <a:latin typeface="+mj-lt"/>
              </a:rPr>
              <a:t>Ensure subgrantee accountability</a:t>
            </a:r>
          </a:p>
          <a:p>
            <a:r>
              <a:rPr lang="en-US" sz="1400" dirty="0">
                <a:solidFill>
                  <a:srgbClr val="000000"/>
                </a:solidFill>
                <a:latin typeface="+mj-lt"/>
              </a:rPr>
              <a:t>Must include sufficient accountability procedures to ensure subgrantee compliance with Program </a:t>
            </a:r>
            <a:r>
              <a:rPr lang="en-US" sz="1400" dirty="0" err="1">
                <a:solidFill>
                  <a:srgbClr val="000000"/>
                </a:solidFill>
                <a:latin typeface="+mj-lt"/>
              </a:rPr>
              <a:t>reqs</a:t>
            </a:r>
            <a:endParaRPr lang="en-US" sz="1400" dirty="0">
              <a:solidFill>
                <a:srgbClr val="000000"/>
              </a:solidFill>
              <a:latin typeface="+mj-lt"/>
            </a:endParaRPr>
          </a:p>
        </p:txBody>
      </p:sp>
      <p:sp>
        <p:nvSpPr>
          <p:cNvPr id="41" name="Oval 40">
            <a:extLst>
              <a:ext uri="{FF2B5EF4-FFF2-40B4-BE49-F238E27FC236}">
                <a16:creationId xmlns:a16="http://schemas.microsoft.com/office/drawing/2014/main" id="{9848A890-7CB0-4570-BF89-06CADF61C211}"/>
              </a:ext>
            </a:extLst>
          </p:cNvPr>
          <p:cNvSpPr/>
          <p:nvPr/>
        </p:nvSpPr>
        <p:spPr>
          <a:xfrm>
            <a:off x="505926" y="2725907"/>
            <a:ext cx="769501" cy="769501"/>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latin typeface="+mj-lt"/>
            </a:endParaRPr>
          </a:p>
        </p:txBody>
      </p:sp>
      <p:sp>
        <p:nvSpPr>
          <p:cNvPr id="42" name="Arc 41">
            <a:extLst>
              <a:ext uri="{FF2B5EF4-FFF2-40B4-BE49-F238E27FC236}">
                <a16:creationId xmlns:a16="http://schemas.microsoft.com/office/drawing/2014/main" id="{2CA5F880-0514-4D89-8FEF-84BF51FEE98B}"/>
              </a:ext>
            </a:extLst>
          </p:cNvPr>
          <p:cNvSpPr/>
          <p:nvPr/>
        </p:nvSpPr>
        <p:spPr>
          <a:xfrm rot="16200000">
            <a:off x="400051" y="2618468"/>
            <a:ext cx="981252" cy="981252"/>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algn="ctr"/>
            <a:endParaRPr lang="en-US">
              <a:latin typeface="+mj-lt"/>
            </a:endParaRPr>
          </a:p>
        </p:txBody>
      </p:sp>
      <p:cxnSp>
        <p:nvCxnSpPr>
          <p:cNvPr id="43" name="Straight Connector 42">
            <a:extLst>
              <a:ext uri="{FF2B5EF4-FFF2-40B4-BE49-F238E27FC236}">
                <a16:creationId xmlns:a16="http://schemas.microsoft.com/office/drawing/2014/main" id="{59C64A9B-D670-4EE2-815B-BBF68D129D8A}"/>
              </a:ext>
            </a:extLst>
          </p:cNvPr>
          <p:cNvCxnSpPr>
            <a:cxnSpLocks/>
          </p:cNvCxnSpPr>
          <p:nvPr/>
        </p:nvCxnSpPr>
        <p:spPr>
          <a:xfrm flipV="1">
            <a:off x="1381304" y="3110657"/>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82" name="ee4pContent1">
            <a:extLst>
              <a:ext uri="{FF2B5EF4-FFF2-40B4-BE49-F238E27FC236}">
                <a16:creationId xmlns:a16="http://schemas.microsoft.com/office/drawing/2014/main" id="{B4EA6AC1-B7A3-4433-BF6B-CEEC98B62633}"/>
              </a:ext>
            </a:extLst>
          </p:cNvPr>
          <p:cNvSpPr txBox="1"/>
          <p:nvPr/>
        </p:nvSpPr>
        <p:spPr>
          <a:xfrm>
            <a:off x="7645218" y="2846684"/>
            <a:ext cx="432933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r>
              <a:rPr lang="en-US" sz="1600" b="1" dirty="0">
                <a:solidFill>
                  <a:srgbClr val="164484"/>
                </a:solidFill>
                <a:latin typeface="+mj-lt"/>
              </a:rPr>
              <a:t>Highly skilled workforce</a:t>
            </a:r>
          </a:p>
          <a:p>
            <a:r>
              <a:rPr lang="en-US" sz="1400" dirty="0">
                <a:solidFill>
                  <a:srgbClr val="000000"/>
                </a:solidFill>
                <a:latin typeface="+mj-lt"/>
              </a:rPr>
              <a:t>Must make appropriate investments to develop a highly-skilled, diverse workforce</a:t>
            </a:r>
          </a:p>
        </p:txBody>
      </p:sp>
      <p:sp>
        <p:nvSpPr>
          <p:cNvPr id="83" name="Oval 82">
            <a:extLst>
              <a:ext uri="{FF2B5EF4-FFF2-40B4-BE49-F238E27FC236}">
                <a16:creationId xmlns:a16="http://schemas.microsoft.com/office/drawing/2014/main" id="{3ACA3F7E-26D8-4502-B500-206C1EB6021F}"/>
              </a:ext>
            </a:extLst>
          </p:cNvPr>
          <p:cNvSpPr/>
          <p:nvPr/>
        </p:nvSpPr>
        <p:spPr>
          <a:xfrm>
            <a:off x="6584509" y="2725907"/>
            <a:ext cx="769501" cy="769501"/>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latin typeface="+mj-lt"/>
            </a:endParaRPr>
          </a:p>
        </p:txBody>
      </p:sp>
      <p:sp>
        <p:nvSpPr>
          <p:cNvPr id="84" name="Arc 83">
            <a:extLst>
              <a:ext uri="{FF2B5EF4-FFF2-40B4-BE49-F238E27FC236}">
                <a16:creationId xmlns:a16="http://schemas.microsoft.com/office/drawing/2014/main" id="{D01FDD8A-8534-4F12-AC78-D7735D6B486A}"/>
              </a:ext>
            </a:extLst>
          </p:cNvPr>
          <p:cNvSpPr/>
          <p:nvPr/>
        </p:nvSpPr>
        <p:spPr>
          <a:xfrm rot="16200000">
            <a:off x="6478634" y="2618468"/>
            <a:ext cx="981252" cy="981252"/>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algn="ctr"/>
            <a:endParaRPr lang="en-US">
              <a:latin typeface="+mj-lt"/>
            </a:endParaRPr>
          </a:p>
        </p:txBody>
      </p:sp>
      <p:cxnSp>
        <p:nvCxnSpPr>
          <p:cNvPr id="85" name="Straight Connector 84">
            <a:extLst>
              <a:ext uri="{FF2B5EF4-FFF2-40B4-BE49-F238E27FC236}">
                <a16:creationId xmlns:a16="http://schemas.microsoft.com/office/drawing/2014/main" id="{AF674B4C-8F36-496D-B9CC-9778CE20ACD4}"/>
              </a:ext>
            </a:extLst>
          </p:cNvPr>
          <p:cNvCxnSpPr>
            <a:cxnSpLocks/>
          </p:cNvCxnSpPr>
          <p:nvPr/>
        </p:nvCxnSpPr>
        <p:spPr>
          <a:xfrm flipV="1">
            <a:off x="7459887" y="3110657"/>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9" name="Oval 20">
            <a:extLst>
              <a:ext uri="{FF2B5EF4-FFF2-40B4-BE49-F238E27FC236}">
                <a16:creationId xmlns:a16="http://schemas.microsoft.com/office/drawing/2014/main" id="{6B695B44-D4CB-4D1D-8B06-79AF4D5D9669}"/>
              </a:ext>
            </a:extLst>
          </p:cNvPr>
          <p:cNvSpPr>
            <a:spLocks noChangeAspect="1" noChangeArrowheads="1"/>
          </p:cNvSpPr>
          <p:nvPr/>
        </p:nvSpPr>
        <p:spPr bwMode="auto">
          <a:xfrm>
            <a:off x="505926" y="2725907"/>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mj-lt"/>
              </a:rPr>
              <a:t>b</a:t>
            </a:r>
          </a:p>
        </p:txBody>
      </p:sp>
      <p:sp>
        <p:nvSpPr>
          <p:cNvPr id="103" name="Oval 20">
            <a:extLst>
              <a:ext uri="{FF2B5EF4-FFF2-40B4-BE49-F238E27FC236}">
                <a16:creationId xmlns:a16="http://schemas.microsoft.com/office/drawing/2014/main" id="{376A90AC-8E26-48CD-83F7-500BF5507AF1}"/>
              </a:ext>
            </a:extLst>
          </p:cNvPr>
          <p:cNvSpPr>
            <a:spLocks noChangeAspect="1" noChangeArrowheads="1"/>
          </p:cNvSpPr>
          <p:nvPr/>
        </p:nvSpPr>
        <p:spPr bwMode="auto">
          <a:xfrm>
            <a:off x="6584509" y="2725907"/>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mj-lt"/>
              </a:rPr>
              <a:t>f</a:t>
            </a:r>
          </a:p>
        </p:txBody>
      </p:sp>
      <p:grpSp>
        <p:nvGrpSpPr>
          <p:cNvPr id="115" name="Group 114">
            <a:extLst>
              <a:ext uri="{FF2B5EF4-FFF2-40B4-BE49-F238E27FC236}">
                <a16:creationId xmlns:a16="http://schemas.microsoft.com/office/drawing/2014/main" id="{548ED0F0-BBF6-4A89-93D0-B999C20AF4E7}"/>
              </a:ext>
            </a:extLst>
          </p:cNvPr>
          <p:cNvGrpSpPr>
            <a:grpSpLocks noChangeAspect="1"/>
          </p:cNvGrpSpPr>
          <p:nvPr/>
        </p:nvGrpSpPr>
        <p:grpSpPr bwMode="auto">
          <a:xfrm>
            <a:off x="6740660" y="2882057"/>
            <a:ext cx="457200" cy="457200"/>
            <a:chOff x="2652" y="972"/>
            <a:chExt cx="2376" cy="2376"/>
          </a:xfrm>
        </p:grpSpPr>
        <p:sp>
          <p:nvSpPr>
            <p:cNvPr id="116" name="AutoShape 3">
              <a:extLst>
                <a:ext uri="{FF2B5EF4-FFF2-40B4-BE49-F238E27FC236}">
                  <a16:creationId xmlns:a16="http://schemas.microsoft.com/office/drawing/2014/main" id="{7387C463-7AD2-4D3E-AE6F-202A61B69716}"/>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7" name="Freeform 5">
              <a:extLst>
                <a:ext uri="{FF2B5EF4-FFF2-40B4-BE49-F238E27FC236}">
                  <a16:creationId xmlns:a16="http://schemas.microsoft.com/office/drawing/2014/main" id="{707CAA55-B7DA-4048-8234-3F941D6AB196}"/>
                </a:ext>
              </a:extLst>
            </p:cNvPr>
            <p:cNvSpPr>
              <a:spLocks noEditPoints="1"/>
            </p:cNvSpPr>
            <p:nvPr/>
          </p:nvSpPr>
          <p:spPr bwMode="auto">
            <a:xfrm>
              <a:off x="2800" y="1119"/>
              <a:ext cx="2102" cy="2084"/>
            </a:xfrm>
            <a:custGeom>
              <a:avLst/>
              <a:gdLst>
                <a:gd name="T0" fmla="*/ 703 w 884"/>
                <a:gd name="T1" fmla="*/ 397 h 876"/>
                <a:gd name="T2" fmla="*/ 798 w 884"/>
                <a:gd name="T3" fmla="*/ 376 h 876"/>
                <a:gd name="T4" fmla="*/ 798 w 884"/>
                <a:gd name="T5" fmla="*/ 376 h 876"/>
                <a:gd name="T6" fmla="*/ 709 w 884"/>
                <a:gd name="T7" fmla="*/ 373 h 876"/>
                <a:gd name="T8" fmla="*/ 735 w 884"/>
                <a:gd name="T9" fmla="*/ 370 h 876"/>
                <a:gd name="T10" fmla="*/ 696 w 884"/>
                <a:gd name="T11" fmla="*/ 197 h 876"/>
                <a:gd name="T12" fmla="*/ 418 w 884"/>
                <a:gd name="T13" fmla="*/ 157 h 876"/>
                <a:gd name="T14" fmla="*/ 450 w 884"/>
                <a:gd name="T15" fmla="*/ 109 h 876"/>
                <a:gd name="T16" fmla="*/ 401 w 884"/>
                <a:gd name="T17" fmla="*/ 100 h 876"/>
                <a:gd name="T18" fmla="*/ 586 w 884"/>
                <a:gd name="T19" fmla="*/ 49 h 876"/>
                <a:gd name="T20" fmla="*/ 477 w 884"/>
                <a:gd name="T21" fmla="*/ 8 h 876"/>
                <a:gd name="T22" fmla="*/ 586 w 884"/>
                <a:gd name="T23" fmla="*/ 49 h 876"/>
                <a:gd name="T24" fmla="*/ 544 w 884"/>
                <a:gd name="T25" fmla="*/ 191 h 876"/>
                <a:gd name="T26" fmla="*/ 551 w 884"/>
                <a:gd name="T27" fmla="*/ 70 h 876"/>
                <a:gd name="T28" fmla="*/ 854 w 884"/>
                <a:gd name="T29" fmla="*/ 490 h 876"/>
                <a:gd name="T30" fmla="*/ 850 w 884"/>
                <a:gd name="T31" fmla="*/ 487 h 876"/>
                <a:gd name="T32" fmla="*/ 845 w 884"/>
                <a:gd name="T33" fmla="*/ 484 h 876"/>
                <a:gd name="T34" fmla="*/ 810 w 884"/>
                <a:gd name="T35" fmla="*/ 474 h 876"/>
                <a:gd name="T36" fmla="*/ 763 w 884"/>
                <a:gd name="T37" fmla="*/ 493 h 876"/>
                <a:gd name="T38" fmla="*/ 724 w 884"/>
                <a:gd name="T39" fmla="*/ 538 h 876"/>
                <a:gd name="T40" fmla="*/ 621 w 884"/>
                <a:gd name="T41" fmla="*/ 602 h 876"/>
                <a:gd name="T42" fmla="*/ 604 w 884"/>
                <a:gd name="T43" fmla="*/ 606 h 876"/>
                <a:gd name="T44" fmla="*/ 560 w 884"/>
                <a:gd name="T45" fmla="*/ 589 h 876"/>
                <a:gd name="T46" fmla="*/ 579 w 884"/>
                <a:gd name="T47" fmla="*/ 583 h 876"/>
                <a:gd name="T48" fmla="*/ 588 w 884"/>
                <a:gd name="T49" fmla="*/ 579 h 876"/>
                <a:gd name="T50" fmla="*/ 595 w 884"/>
                <a:gd name="T51" fmla="*/ 573 h 876"/>
                <a:gd name="T52" fmla="*/ 616 w 884"/>
                <a:gd name="T53" fmla="*/ 532 h 876"/>
                <a:gd name="T54" fmla="*/ 615 w 884"/>
                <a:gd name="T55" fmla="*/ 515 h 876"/>
                <a:gd name="T56" fmla="*/ 558 w 884"/>
                <a:gd name="T57" fmla="*/ 465 h 876"/>
                <a:gd name="T58" fmla="*/ 302 w 884"/>
                <a:gd name="T59" fmla="*/ 453 h 876"/>
                <a:gd name="T60" fmla="*/ 272 w 884"/>
                <a:gd name="T61" fmla="*/ 459 h 876"/>
                <a:gd name="T62" fmla="*/ 267 w 884"/>
                <a:gd name="T63" fmla="*/ 461 h 876"/>
                <a:gd name="T64" fmla="*/ 259 w 884"/>
                <a:gd name="T65" fmla="*/ 463 h 876"/>
                <a:gd name="T66" fmla="*/ 253 w 884"/>
                <a:gd name="T67" fmla="*/ 466 h 876"/>
                <a:gd name="T68" fmla="*/ 246 w 884"/>
                <a:gd name="T69" fmla="*/ 470 h 876"/>
                <a:gd name="T70" fmla="*/ 0 w 884"/>
                <a:gd name="T71" fmla="*/ 616 h 876"/>
                <a:gd name="T72" fmla="*/ 12 w 884"/>
                <a:gd name="T73" fmla="*/ 876 h 876"/>
                <a:gd name="T74" fmla="*/ 299 w 884"/>
                <a:gd name="T75" fmla="*/ 766 h 876"/>
                <a:gd name="T76" fmla="*/ 303 w 884"/>
                <a:gd name="T77" fmla="*/ 764 h 876"/>
                <a:gd name="T78" fmla="*/ 325 w 884"/>
                <a:gd name="T79" fmla="*/ 763 h 876"/>
                <a:gd name="T80" fmla="*/ 442 w 884"/>
                <a:gd name="T81" fmla="*/ 771 h 876"/>
                <a:gd name="T82" fmla="*/ 462 w 884"/>
                <a:gd name="T83" fmla="*/ 772 h 876"/>
                <a:gd name="T84" fmla="*/ 507 w 884"/>
                <a:gd name="T85" fmla="*/ 772 h 876"/>
                <a:gd name="T86" fmla="*/ 563 w 884"/>
                <a:gd name="T87" fmla="*/ 765 h 876"/>
                <a:gd name="T88" fmla="*/ 592 w 884"/>
                <a:gd name="T89" fmla="*/ 759 h 876"/>
                <a:gd name="T90" fmla="*/ 608 w 884"/>
                <a:gd name="T91" fmla="*/ 755 h 876"/>
                <a:gd name="T92" fmla="*/ 628 w 884"/>
                <a:gd name="T93" fmla="*/ 749 h 876"/>
                <a:gd name="T94" fmla="*/ 753 w 884"/>
                <a:gd name="T95" fmla="*/ 687 h 876"/>
                <a:gd name="T96" fmla="*/ 854 w 884"/>
                <a:gd name="T97" fmla="*/ 491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4" h="876">
                  <a:moveTo>
                    <a:pt x="554" y="331"/>
                  </a:moveTo>
                  <a:cubicBezTo>
                    <a:pt x="557" y="396"/>
                    <a:pt x="609" y="448"/>
                    <a:pt x="673" y="453"/>
                  </a:cubicBezTo>
                  <a:cubicBezTo>
                    <a:pt x="682" y="441"/>
                    <a:pt x="693" y="421"/>
                    <a:pt x="703" y="397"/>
                  </a:cubicBezTo>
                  <a:cubicBezTo>
                    <a:pt x="664" y="396"/>
                    <a:pt x="632" y="383"/>
                    <a:pt x="607" y="370"/>
                  </a:cubicBezTo>
                  <a:cubicBezTo>
                    <a:pt x="586" y="358"/>
                    <a:pt x="568" y="343"/>
                    <a:pt x="554" y="331"/>
                  </a:cubicBezTo>
                  <a:close/>
                  <a:moveTo>
                    <a:pt x="798" y="376"/>
                  </a:moveTo>
                  <a:cubicBezTo>
                    <a:pt x="773" y="387"/>
                    <a:pt x="750" y="393"/>
                    <a:pt x="728" y="396"/>
                  </a:cubicBezTo>
                  <a:cubicBezTo>
                    <a:pt x="721" y="417"/>
                    <a:pt x="711" y="436"/>
                    <a:pt x="703" y="450"/>
                  </a:cubicBezTo>
                  <a:cubicBezTo>
                    <a:pt x="745" y="443"/>
                    <a:pt x="781" y="415"/>
                    <a:pt x="798" y="376"/>
                  </a:cubicBezTo>
                  <a:close/>
                  <a:moveTo>
                    <a:pt x="557" y="299"/>
                  </a:moveTo>
                  <a:cubicBezTo>
                    <a:pt x="569" y="313"/>
                    <a:pt x="591" y="333"/>
                    <a:pt x="619" y="348"/>
                  </a:cubicBezTo>
                  <a:cubicBezTo>
                    <a:pt x="649" y="365"/>
                    <a:pt x="679" y="373"/>
                    <a:pt x="709" y="373"/>
                  </a:cubicBezTo>
                  <a:cubicBezTo>
                    <a:pt x="726" y="309"/>
                    <a:pt x="711" y="250"/>
                    <a:pt x="666" y="197"/>
                  </a:cubicBezTo>
                  <a:cubicBezTo>
                    <a:pt x="611" y="204"/>
                    <a:pt x="567" y="245"/>
                    <a:pt x="557" y="299"/>
                  </a:cubicBezTo>
                  <a:close/>
                  <a:moveTo>
                    <a:pt x="735" y="370"/>
                  </a:moveTo>
                  <a:cubicBezTo>
                    <a:pt x="759" y="366"/>
                    <a:pt x="783" y="358"/>
                    <a:pt x="808" y="345"/>
                  </a:cubicBezTo>
                  <a:cubicBezTo>
                    <a:pt x="809" y="338"/>
                    <a:pt x="809" y="331"/>
                    <a:pt x="809" y="324"/>
                  </a:cubicBezTo>
                  <a:cubicBezTo>
                    <a:pt x="809" y="259"/>
                    <a:pt x="760" y="205"/>
                    <a:pt x="696" y="197"/>
                  </a:cubicBezTo>
                  <a:cubicBezTo>
                    <a:pt x="744" y="261"/>
                    <a:pt x="745" y="324"/>
                    <a:pt x="735" y="370"/>
                  </a:cubicBezTo>
                  <a:close/>
                  <a:moveTo>
                    <a:pt x="450" y="109"/>
                  </a:moveTo>
                  <a:cubicBezTo>
                    <a:pt x="437" y="121"/>
                    <a:pt x="426" y="138"/>
                    <a:pt x="418" y="157"/>
                  </a:cubicBezTo>
                  <a:cubicBezTo>
                    <a:pt x="436" y="184"/>
                    <a:pt x="466" y="201"/>
                    <a:pt x="500" y="201"/>
                  </a:cubicBezTo>
                  <a:cubicBezTo>
                    <a:pt x="505" y="201"/>
                    <a:pt x="509" y="201"/>
                    <a:pt x="512" y="201"/>
                  </a:cubicBezTo>
                  <a:cubicBezTo>
                    <a:pt x="475" y="173"/>
                    <a:pt x="457" y="139"/>
                    <a:pt x="450" y="109"/>
                  </a:cubicBezTo>
                  <a:close/>
                  <a:moveTo>
                    <a:pt x="445" y="79"/>
                  </a:moveTo>
                  <a:cubicBezTo>
                    <a:pt x="443" y="51"/>
                    <a:pt x="447" y="27"/>
                    <a:pt x="451" y="12"/>
                  </a:cubicBezTo>
                  <a:cubicBezTo>
                    <a:pt x="421" y="30"/>
                    <a:pt x="401" y="62"/>
                    <a:pt x="401" y="100"/>
                  </a:cubicBezTo>
                  <a:cubicBezTo>
                    <a:pt x="401" y="109"/>
                    <a:pt x="402" y="119"/>
                    <a:pt x="405" y="128"/>
                  </a:cubicBezTo>
                  <a:cubicBezTo>
                    <a:pt x="416" y="107"/>
                    <a:pt x="430" y="92"/>
                    <a:pt x="445" y="79"/>
                  </a:cubicBezTo>
                  <a:close/>
                  <a:moveTo>
                    <a:pt x="586" y="49"/>
                  </a:moveTo>
                  <a:cubicBezTo>
                    <a:pt x="569" y="20"/>
                    <a:pt x="537" y="0"/>
                    <a:pt x="500" y="0"/>
                  </a:cubicBezTo>
                  <a:cubicBezTo>
                    <a:pt x="493" y="0"/>
                    <a:pt x="485" y="1"/>
                    <a:pt x="478" y="3"/>
                  </a:cubicBezTo>
                  <a:cubicBezTo>
                    <a:pt x="478" y="4"/>
                    <a:pt x="478" y="6"/>
                    <a:pt x="477" y="8"/>
                  </a:cubicBezTo>
                  <a:cubicBezTo>
                    <a:pt x="477" y="8"/>
                    <a:pt x="468" y="32"/>
                    <a:pt x="468" y="64"/>
                  </a:cubicBezTo>
                  <a:cubicBezTo>
                    <a:pt x="486" y="55"/>
                    <a:pt x="505" y="50"/>
                    <a:pt x="521" y="48"/>
                  </a:cubicBezTo>
                  <a:cubicBezTo>
                    <a:pt x="547" y="44"/>
                    <a:pt x="571" y="46"/>
                    <a:pt x="586" y="49"/>
                  </a:cubicBezTo>
                  <a:close/>
                  <a:moveTo>
                    <a:pt x="524" y="72"/>
                  </a:moveTo>
                  <a:cubicBezTo>
                    <a:pt x="504" y="75"/>
                    <a:pt x="486" y="82"/>
                    <a:pt x="471" y="92"/>
                  </a:cubicBezTo>
                  <a:cubicBezTo>
                    <a:pt x="478" y="135"/>
                    <a:pt x="502" y="169"/>
                    <a:pt x="544" y="191"/>
                  </a:cubicBezTo>
                  <a:cubicBezTo>
                    <a:pt x="578" y="175"/>
                    <a:pt x="601" y="141"/>
                    <a:pt x="601" y="101"/>
                  </a:cubicBezTo>
                  <a:cubicBezTo>
                    <a:pt x="601" y="92"/>
                    <a:pt x="600" y="84"/>
                    <a:pt x="598" y="77"/>
                  </a:cubicBezTo>
                  <a:cubicBezTo>
                    <a:pt x="595" y="76"/>
                    <a:pt x="576" y="71"/>
                    <a:pt x="551" y="70"/>
                  </a:cubicBezTo>
                  <a:cubicBezTo>
                    <a:pt x="543" y="70"/>
                    <a:pt x="534" y="71"/>
                    <a:pt x="524" y="72"/>
                  </a:cubicBezTo>
                  <a:close/>
                  <a:moveTo>
                    <a:pt x="854" y="491"/>
                  </a:moveTo>
                  <a:cubicBezTo>
                    <a:pt x="854" y="490"/>
                    <a:pt x="854" y="490"/>
                    <a:pt x="854" y="490"/>
                  </a:cubicBezTo>
                  <a:cubicBezTo>
                    <a:pt x="853" y="490"/>
                    <a:pt x="852" y="489"/>
                    <a:pt x="852" y="489"/>
                  </a:cubicBezTo>
                  <a:cubicBezTo>
                    <a:pt x="851" y="488"/>
                    <a:pt x="851" y="488"/>
                    <a:pt x="850" y="487"/>
                  </a:cubicBezTo>
                  <a:cubicBezTo>
                    <a:pt x="850" y="487"/>
                    <a:pt x="850" y="487"/>
                    <a:pt x="850" y="487"/>
                  </a:cubicBezTo>
                  <a:cubicBezTo>
                    <a:pt x="849" y="486"/>
                    <a:pt x="848" y="486"/>
                    <a:pt x="847" y="485"/>
                  </a:cubicBezTo>
                  <a:cubicBezTo>
                    <a:pt x="847" y="485"/>
                    <a:pt x="847" y="485"/>
                    <a:pt x="847" y="485"/>
                  </a:cubicBezTo>
                  <a:cubicBezTo>
                    <a:pt x="846" y="485"/>
                    <a:pt x="846" y="484"/>
                    <a:pt x="845" y="484"/>
                  </a:cubicBezTo>
                  <a:cubicBezTo>
                    <a:pt x="843" y="483"/>
                    <a:pt x="843" y="482"/>
                    <a:pt x="842" y="482"/>
                  </a:cubicBezTo>
                  <a:cubicBezTo>
                    <a:pt x="832" y="477"/>
                    <a:pt x="822" y="474"/>
                    <a:pt x="811" y="474"/>
                  </a:cubicBezTo>
                  <a:cubicBezTo>
                    <a:pt x="811" y="474"/>
                    <a:pt x="810" y="474"/>
                    <a:pt x="810" y="474"/>
                  </a:cubicBezTo>
                  <a:cubicBezTo>
                    <a:pt x="807" y="474"/>
                    <a:pt x="807" y="474"/>
                    <a:pt x="807" y="474"/>
                  </a:cubicBezTo>
                  <a:cubicBezTo>
                    <a:pt x="807" y="474"/>
                    <a:pt x="807" y="474"/>
                    <a:pt x="806" y="474"/>
                  </a:cubicBezTo>
                  <a:cubicBezTo>
                    <a:pt x="790" y="475"/>
                    <a:pt x="775" y="481"/>
                    <a:pt x="763" y="493"/>
                  </a:cubicBezTo>
                  <a:cubicBezTo>
                    <a:pt x="763" y="493"/>
                    <a:pt x="763" y="493"/>
                    <a:pt x="763" y="493"/>
                  </a:cubicBezTo>
                  <a:cubicBezTo>
                    <a:pt x="762" y="494"/>
                    <a:pt x="762" y="495"/>
                    <a:pt x="760" y="496"/>
                  </a:cubicBezTo>
                  <a:cubicBezTo>
                    <a:pt x="724" y="538"/>
                    <a:pt x="724" y="538"/>
                    <a:pt x="724" y="538"/>
                  </a:cubicBezTo>
                  <a:cubicBezTo>
                    <a:pt x="719" y="543"/>
                    <a:pt x="714" y="548"/>
                    <a:pt x="709" y="552"/>
                  </a:cubicBezTo>
                  <a:cubicBezTo>
                    <a:pt x="690" y="570"/>
                    <a:pt x="668" y="584"/>
                    <a:pt x="645" y="594"/>
                  </a:cubicBezTo>
                  <a:cubicBezTo>
                    <a:pt x="637" y="597"/>
                    <a:pt x="629" y="600"/>
                    <a:pt x="621" y="602"/>
                  </a:cubicBezTo>
                  <a:cubicBezTo>
                    <a:pt x="618" y="602"/>
                    <a:pt x="616" y="603"/>
                    <a:pt x="613" y="604"/>
                  </a:cubicBezTo>
                  <a:cubicBezTo>
                    <a:pt x="613" y="604"/>
                    <a:pt x="613" y="604"/>
                    <a:pt x="612" y="604"/>
                  </a:cubicBezTo>
                  <a:cubicBezTo>
                    <a:pt x="609" y="605"/>
                    <a:pt x="607" y="605"/>
                    <a:pt x="604" y="606"/>
                  </a:cubicBezTo>
                  <a:cubicBezTo>
                    <a:pt x="596" y="607"/>
                    <a:pt x="588" y="609"/>
                    <a:pt x="579" y="609"/>
                  </a:cubicBezTo>
                  <a:cubicBezTo>
                    <a:pt x="548" y="611"/>
                    <a:pt x="516" y="607"/>
                    <a:pt x="487" y="596"/>
                  </a:cubicBezTo>
                  <a:cubicBezTo>
                    <a:pt x="560" y="589"/>
                    <a:pt x="560" y="589"/>
                    <a:pt x="560" y="589"/>
                  </a:cubicBezTo>
                  <a:cubicBezTo>
                    <a:pt x="565" y="588"/>
                    <a:pt x="570" y="587"/>
                    <a:pt x="575" y="585"/>
                  </a:cubicBezTo>
                  <a:cubicBezTo>
                    <a:pt x="577" y="585"/>
                    <a:pt x="578" y="584"/>
                    <a:pt x="579" y="584"/>
                  </a:cubicBezTo>
                  <a:cubicBezTo>
                    <a:pt x="579" y="583"/>
                    <a:pt x="579" y="583"/>
                    <a:pt x="579" y="583"/>
                  </a:cubicBezTo>
                  <a:cubicBezTo>
                    <a:pt x="581" y="583"/>
                    <a:pt x="582" y="582"/>
                    <a:pt x="583" y="582"/>
                  </a:cubicBezTo>
                  <a:cubicBezTo>
                    <a:pt x="583" y="581"/>
                    <a:pt x="584" y="581"/>
                    <a:pt x="584" y="581"/>
                  </a:cubicBezTo>
                  <a:cubicBezTo>
                    <a:pt x="585" y="581"/>
                    <a:pt x="587" y="580"/>
                    <a:pt x="588" y="579"/>
                  </a:cubicBezTo>
                  <a:cubicBezTo>
                    <a:pt x="588" y="579"/>
                    <a:pt x="588" y="579"/>
                    <a:pt x="588" y="578"/>
                  </a:cubicBezTo>
                  <a:cubicBezTo>
                    <a:pt x="589" y="578"/>
                    <a:pt x="590" y="577"/>
                    <a:pt x="592" y="576"/>
                  </a:cubicBezTo>
                  <a:cubicBezTo>
                    <a:pt x="593" y="575"/>
                    <a:pt x="594" y="575"/>
                    <a:pt x="595" y="573"/>
                  </a:cubicBezTo>
                  <a:cubicBezTo>
                    <a:pt x="596" y="573"/>
                    <a:pt x="596" y="573"/>
                    <a:pt x="596" y="573"/>
                  </a:cubicBezTo>
                  <a:cubicBezTo>
                    <a:pt x="606" y="564"/>
                    <a:pt x="613" y="551"/>
                    <a:pt x="615" y="537"/>
                  </a:cubicBezTo>
                  <a:cubicBezTo>
                    <a:pt x="616" y="535"/>
                    <a:pt x="616" y="534"/>
                    <a:pt x="616" y="532"/>
                  </a:cubicBezTo>
                  <a:cubicBezTo>
                    <a:pt x="616" y="532"/>
                    <a:pt x="616" y="532"/>
                    <a:pt x="616" y="532"/>
                  </a:cubicBezTo>
                  <a:cubicBezTo>
                    <a:pt x="616" y="530"/>
                    <a:pt x="616" y="529"/>
                    <a:pt x="616" y="527"/>
                  </a:cubicBezTo>
                  <a:cubicBezTo>
                    <a:pt x="616" y="523"/>
                    <a:pt x="616" y="519"/>
                    <a:pt x="615" y="515"/>
                  </a:cubicBezTo>
                  <a:cubicBezTo>
                    <a:pt x="614" y="510"/>
                    <a:pt x="612" y="505"/>
                    <a:pt x="610" y="500"/>
                  </a:cubicBezTo>
                  <a:cubicBezTo>
                    <a:pt x="609" y="499"/>
                    <a:pt x="609" y="498"/>
                    <a:pt x="608" y="497"/>
                  </a:cubicBezTo>
                  <a:cubicBezTo>
                    <a:pt x="598" y="479"/>
                    <a:pt x="579" y="466"/>
                    <a:pt x="558" y="465"/>
                  </a:cubicBezTo>
                  <a:cubicBezTo>
                    <a:pt x="320" y="453"/>
                    <a:pt x="320" y="453"/>
                    <a:pt x="320" y="453"/>
                  </a:cubicBezTo>
                  <a:cubicBezTo>
                    <a:pt x="304" y="453"/>
                    <a:pt x="304" y="453"/>
                    <a:pt x="304" y="453"/>
                  </a:cubicBezTo>
                  <a:cubicBezTo>
                    <a:pt x="304" y="453"/>
                    <a:pt x="303" y="453"/>
                    <a:pt x="302" y="453"/>
                  </a:cubicBezTo>
                  <a:cubicBezTo>
                    <a:pt x="299" y="453"/>
                    <a:pt x="299" y="453"/>
                    <a:pt x="299" y="453"/>
                  </a:cubicBezTo>
                  <a:cubicBezTo>
                    <a:pt x="299" y="453"/>
                    <a:pt x="299" y="453"/>
                    <a:pt x="298" y="453"/>
                  </a:cubicBezTo>
                  <a:cubicBezTo>
                    <a:pt x="289" y="455"/>
                    <a:pt x="281" y="456"/>
                    <a:pt x="272" y="459"/>
                  </a:cubicBezTo>
                  <a:cubicBezTo>
                    <a:pt x="272" y="459"/>
                    <a:pt x="272" y="459"/>
                    <a:pt x="271" y="459"/>
                  </a:cubicBezTo>
                  <a:cubicBezTo>
                    <a:pt x="270" y="460"/>
                    <a:pt x="269" y="460"/>
                    <a:pt x="267" y="460"/>
                  </a:cubicBezTo>
                  <a:cubicBezTo>
                    <a:pt x="267" y="460"/>
                    <a:pt x="267" y="460"/>
                    <a:pt x="267" y="461"/>
                  </a:cubicBezTo>
                  <a:cubicBezTo>
                    <a:pt x="266" y="461"/>
                    <a:pt x="265" y="461"/>
                    <a:pt x="263" y="462"/>
                  </a:cubicBezTo>
                  <a:cubicBezTo>
                    <a:pt x="263" y="462"/>
                    <a:pt x="262" y="462"/>
                    <a:pt x="262" y="462"/>
                  </a:cubicBezTo>
                  <a:cubicBezTo>
                    <a:pt x="261" y="462"/>
                    <a:pt x="260" y="463"/>
                    <a:pt x="259" y="463"/>
                  </a:cubicBezTo>
                  <a:cubicBezTo>
                    <a:pt x="258" y="463"/>
                    <a:pt x="258" y="464"/>
                    <a:pt x="257" y="464"/>
                  </a:cubicBezTo>
                  <a:cubicBezTo>
                    <a:pt x="257" y="465"/>
                    <a:pt x="256" y="465"/>
                    <a:pt x="255" y="465"/>
                  </a:cubicBezTo>
                  <a:cubicBezTo>
                    <a:pt x="254" y="466"/>
                    <a:pt x="253" y="466"/>
                    <a:pt x="253" y="466"/>
                  </a:cubicBezTo>
                  <a:cubicBezTo>
                    <a:pt x="252" y="466"/>
                    <a:pt x="251" y="467"/>
                    <a:pt x="250" y="467"/>
                  </a:cubicBezTo>
                  <a:cubicBezTo>
                    <a:pt x="250" y="467"/>
                    <a:pt x="248" y="468"/>
                    <a:pt x="248" y="468"/>
                  </a:cubicBezTo>
                  <a:cubicBezTo>
                    <a:pt x="247" y="469"/>
                    <a:pt x="247" y="469"/>
                    <a:pt x="246" y="470"/>
                  </a:cubicBezTo>
                  <a:cubicBezTo>
                    <a:pt x="245" y="470"/>
                    <a:pt x="243" y="471"/>
                    <a:pt x="242" y="472"/>
                  </a:cubicBezTo>
                  <a:cubicBezTo>
                    <a:pt x="6" y="606"/>
                    <a:pt x="6" y="606"/>
                    <a:pt x="6" y="606"/>
                  </a:cubicBezTo>
                  <a:cubicBezTo>
                    <a:pt x="3" y="608"/>
                    <a:pt x="0" y="612"/>
                    <a:pt x="0" y="616"/>
                  </a:cubicBezTo>
                  <a:cubicBezTo>
                    <a:pt x="0" y="864"/>
                    <a:pt x="0" y="864"/>
                    <a:pt x="0" y="864"/>
                  </a:cubicBezTo>
                  <a:cubicBezTo>
                    <a:pt x="0" y="868"/>
                    <a:pt x="2" y="872"/>
                    <a:pt x="6" y="874"/>
                  </a:cubicBezTo>
                  <a:cubicBezTo>
                    <a:pt x="8" y="875"/>
                    <a:pt x="10" y="876"/>
                    <a:pt x="12" y="876"/>
                  </a:cubicBezTo>
                  <a:cubicBezTo>
                    <a:pt x="14" y="876"/>
                    <a:pt x="16" y="876"/>
                    <a:pt x="17" y="875"/>
                  </a:cubicBezTo>
                  <a:cubicBezTo>
                    <a:pt x="296" y="767"/>
                    <a:pt x="296" y="767"/>
                    <a:pt x="296" y="767"/>
                  </a:cubicBezTo>
                  <a:cubicBezTo>
                    <a:pt x="297" y="767"/>
                    <a:pt x="298" y="766"/>
                    <a:pt x="299" y="766"/>
                  </a:cubicBezTo>
                  <a:cubicBezTo>
                    <a:pt x="300" y="765"/>
                    <a:pt x="300" y="765"/>
                    <a:pt x="300" y="765"/>
                  </a:cubicBezTo>
                  <a:cubicBezTo>
                    <a:pt x="301" y="765"/>
                    <a:pt x="302" y="765"/>
                    <a:pt x="303" y="765"/>
                  </a:cubicBezTo>
                  <a:cubicBezTo>
                    <a:pt x="303" y="765"/>
                    <a:pt x="303" y="765"/>
                    <a:pt x="303" y="764"/>
                  </a:cubicBezTo>
                  <a:cubicBezTo>
                    <a:pt x="304" y="764"/>
                    <a:pt x="305" y="764"/>
                    <a:pt x="306" y="764"/>
                  </a:cubicBezTo>
                  <a:cubicBezTo>
                    <a:pt x="310" y="763"/>
                    <a:pt x="314" y="763"/>
                    <a:pt x="318" y="763"/>
                  </a:cubicBezTo>
                  <a:cubicBezTo>
                    <a:pt x="325" y="763"/>
                    <a:pt x="325" y="763"/>
                    <a:pt x="325" y="763"/>
                  </a:cubicBezTo>
                  <a:cubicBezTo>
                    <a:pt x="378" y="767"/>
                    <a:pt x="378" y="767"/>
                    <a:pt x="378" y="767"/>
                  </a:cubicBezTo>
                  <a:cubicBezTo>
                    <a:pt x="441" y="771"/>
                    <a:pt x="441" y="771"/>
                    <a:pt x="441" y="771"/>
                  </a:cubicBezTo>
                  <a:cubicBezTo>
                    <a:pt x="442" y="771"/>
                    <a:pt x="442" y="771"/>
                    <a:pt x="442" y="771"/>
                  </a:cubicBezTo>
                  <a:cubicBezTo>
                    <a:pt x="445" y="771"/>
                    <a:pt x="448" y="772"/>
                    <a:pt x="451" y="772"/>
                  </a:cubicBezTo>
                  <a:cubicBezTo>
                    <a:pt x="456" y="772"/>
                    <a:pt x="456" y="772"/>
                    <a:pt x="456" y="772"/>
                  </a:cubicBezTo>
                  <a:cubicBezTo>
                    <a:pt x="458" y="772"/>
                    <a:pt x="460" y="772"/>
                    <a:pt x="462" y="772"/>
                  </a:cubicBezTo>
                  <a:cubicBezTo>
                    <a:pt x="497" y="772"/>
                    <a:pt x="497" y="772"/>
                    <a:pt x="497" y="772"/>
                  </a:cubicBezTo>
                  <a:cubicBezTo>
                    <a:pt x="500" y="772"/>
                    <a:pt x="502" y="772"/>
                    <a:pt x="505" y="772"/>
                  </a:cubicBezTo>
                  <a:cubicBezTo>
                    <a:pt x="507" y="772"/>
                    <a:pt x="507" y="772"/>
                    <a:pt x="507" y="772"/>
                  </a:cubicBezTo>
                  <a:cubicBezTo>
                    <a:pt x="523" y="770"/>
                    <a:pt x="538" y="769"/>
                    <a:pt x="553" y="767"/>
                  </a:cubicBezTo>
                  <a:cubicBezTo>
                    <a:pt x="554" y="767"/>
                    <a:pt x="554" y="767"/>
                    <a:pt x="554" y="767"/>
                  </a:cubicBezTo>
                  <a:cubicBezTo>
                    <a:pt x="557" y="766"/>
                    <a:pt x="560" y="765"/>
                    <a:pt x="563" y="765"/>
                  </a:cubicBezTo>
                  <a:cubicBezTo>
                    <a:pt x="565" y="765"/>
                    <a:pt x="565" y="765"/>
                    <a:pt x="565" y="765"/>
                  </a:cubicBezTo>
                  <a:cubicBezTo>
                    <a:pt x="572" y="763"/>
                    <a:pt x="580" y="762"/>
                    <a:pt x="588" y="760"/>
                  </a:cubicBezTo>
                  <a:cubicBezTo>
                    <a:pt x="589" y="760"/>
                    <a:pt x="590" y="759"/>
                    <a:pt x="592" y="759"/>
                  </a:cubicBezTo>
                  <a:cubicBezTo>
                    <a:pt x="594" y="759"/>
                    <a:pt x="596" y="758"/>
                    <a:pt x="597" y="758"/>
                  </a:cubicBezTo>
                  <a:cubicBezTo>
                    <a:pt x="599" y="757"/>
                    <a:pt x="601" y="757"/>
                    <a:pt x="603" y="757"/>
                  </a:cubicBezTo>
                  <a:cubicBezTo>
                    <a:pt x="604" y="756"/>
                    <a:pt x="606" y="755"/>
                    <a:pt x="608" y="755"/>
                  </a:cubicBezTo>
                  <a:cubicBezTo>
                    <a:pt x="610" y="755"/>
                    <a:pt x="612" y="754"/>
                    <a:pt x="614" y="753"/>
                  </a:cubicBezTo>
                  <a:cubicBezTo>
                    <a:pt x="616" y="753"/>
                    <a:pt x="617" y="753"/>
                    <a:pt x="618" y="753"/>
                  </a:cubicBezTo>
                  <a:cubicBezTo>
                    <a:pt x="622" y="752"/>
                    <a:pt x="625" y="750"/>
                    <a:pt x="628" y="749"/>
                  </a:cubicBezTo>
                  <a:cubicBezTo>
                    <a:pt x="668" y="737"/>
                    <a:pt x="705" y="719"/>
                    <a:pt x="739" y="697"/>
                  </a:cubicBezTo>
                  <a:cubicBezTo>
                    <a:pt x="741" y="696"/>
                    <a:pt x="744" y="694"/>
                    <a:pt x="746" y="692"/>
                  </a:cubicBezTo>
                  <a:cubicBezTo>
                    <a:pt x="748" y="691"/>
                    <a:pt x="751" y="689"/>
                    <a:pt x="753" y="687"/>
                  </a:cubicBezTo>
                  <a:cubicBezTo>
                    <a:pt x="783" y="666"/>
                    <a:pt x="811" y="640"/>
                    <a:pt x="836" y="612"/>
                  </a:cubicBezTo>
                  <a:cubicBezTo>
                    <a:pt x="860" y="582"/>
                    <a:pt x="860" y="582"/>
                    <a:pt x="860" y="582"/>
                  </a:cubicBezTo>
                  <a:cubicBezTo>
                    <a:pt x="884" y="555"/>
                    <a:pt x="881" y="515"/>
                    <a:pt x="854" y="491"/>
                  </a:cubicBezTo>
                  <a:close/>
                </a:path>
              </a:pathLst>
            </a:custGeom>
            <a:solidFill>
              <a:srgbClr val="0A3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grpSp>
        <p:nvGrpSpPr>
          <p:cNvPr id="132" name="Group 8">
            <a:extLst>
              <a:ext uri="{FF2B5EF4-FFF2-40B4-BE49-F238E27FC236}">
                <a16:creationId xmlns:a16="http://schemas.microsoft.com/office/drawing/2014/main" id="{A82C2CF0-268E-48B5-AF57-D2E54589F35C}"/>
              </a:ext>
            </a:extLst>
          </p:cNvPr>
          <p:cNvGrpSpPr>
            <a:grpSpLocks noChangeAspect="1"/>
          </p:cNvGrpSpPr>
          <p:nvPr/>
        </p:nvGrpSpPr>
        <p:grpSpPr bwMode="auto">
          <a:xfrm>
            <a:off x="662076" y="2882057"/>
            <a:ext cx="457200" cy="457200"/>
            <a:chOff x="2652" y="972"/>
            <a:chExt cx="2376" cy="2376"/>
          </a:xfrm>
        </p:grpSpPr>
        <p:sp>
          <p:nvSpPr>
            <p:cNvPr id="133" name="AutoShape 7">
              <a:extLst>
                <a:ext uri="{FF2B5EF4-FFF2-40B4-BE49-F238E27FC236}">
                  <a16:creationId xmlns:a16="http://schemas.microsoft.com/office/drawing/2014/main" id="{FADFEB47-344D-48B6-850E-5A36CA0F1EE8}"/>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34" name="Freeform 9">
              <a:extLst>
                <a:ext uri="{FF2B5EF4-FFF2-40B4-BE49-F238E27FC236}">
                  <a16:creationId xmlns:a16="http://schemas.microsoft.com/office/drawing/2014/main" id="{B74C35A0-6EAA-4DB9-A5BD-707C97B538AB}"/>
                </a:ext>
              </a:extLst>
            </p:cNvPr>
            <p:cNvSpPr>
              <a:spLocks noEditPoints="1"/>
            </p:cNvSpPr>
            <p:nvPr/>
          </p:nvSpPr>
          <p:spPr bwMode="auto">
            <a:xfrm>
              <a:off x="3268" y="1250"/>
              <a:ext cx="1146" cy="1825"/>
            </a:xfrm>
            <a:custGeom>
              <a:avLst/>
              <a:gdLst>
                <a:gd name="T0" fmla="*/ 224 w 482"/>
                <a:gd name="T1" fmla="*/ 258 h 767"/>
                <a:gd name="T2" fmla="*/ 187 w 482"/>
                <a:gd name="T3" fmla="*/ 233 h 767"/>
                <a:gd name="T4" fmla="*/ 218 w 482"/>
                <a:gd name="T5" fmla="*/ 277 h 767"/>
                <a:gd name="T6" fmla="*/ 231 w 482"/>
                <a:gd name="T7" fmla="*/ 277 h 767"/>
                <a:gd name="T8" fmla="*/ 295 w 482"/>
                <a:gd name="T9" fmla="*/ 200 h 767"/>
                <a:gd name="T10" fmla="*/ 261 w 482"/>
                <a:gd name="T11" fmla="*/ 478 h 767"/>
                <a:gd name="T12" fmla="*/ 218 w 482"/>
                <a:gd name="T13" fmla="*/ 478 h 767"/>
                <a:gd name="T14" fmla="*/ 136 w 482"/>
                <a:gd name="T15" fmla="*/ 434 h 767"/>
                <a:gd name="T16" fmla="*/ 142 w 482"/>
                <a:gd name="T17" fmla="*/ 765 h 767"/>
                <a:gd name="T18" fmla="*/ 340 w 482"/>
                <a:gd name="T19" fmla="*/ 765 h 767"/>
                <a:gd name="T20" fmla="*/ 346 w 482"/>
                <a:gd name="T21" fmla="*/ 434 h 767"/>
                <a:gd name="T22" fmla="*/ 261 w 482"/>
                <a:gd name="T23" fmla="*/ 478 h 767"/>
                <a:gd name="T24" fmla="*/ 479 w 482"/>
                <a:gd name="T25" fmla="*/ 172 h 767"/>
                <a:gd name="T26" fmla="*/ 475 w 482"/>
                <a:gd name="T27" fmla="*/ 157 h 767"/>
                <a:gd name="T28" fmla="*/ 393 w 482"/>
                <a:gd name="T29" fmla="*/ 53 h 767"/>
                <a:gd name="T30" fmla="*/ 381 w 482"/>
                <a:gd name="T31" fmla="*/ 44 h 767"/>
                <a:gd name="T32" fmla="*/ 247 w 482"/>
                <a:gd name="T33" fmla="*/ 4 h 767"/>
                <a:gd name="T34" fmla="*/ 233 w 482"/>
                <a:gd name="T35" fmla="*/ 4 h 767"/>
                <a:gd name="T36" fmla="*/ 101 w 482"/>
                <a:gd name="T37" fmla="*/ 44 h 767"/>
                <a:gd name="T38" fmla="*/ 89 w 482"/>
                <a:gd name="T39" fmla="*/ 53 h 767"/>
                <a:gd name="T40" fmla="*/ 7 w 482"/>
                <a:gd name="T41" fmla="*/ 157 h 767"/>
                <a:gd name="T42" fmla="*/ 3 w 482"/>
                <a:gd name="T43" fmla="*/ 171 h 767"/>
                <a:gd name="T44" fmla="*/ 3 w 482"/>
                <a:gd name="T45" fmla="*/ 301 h 767"/>
                <a:gd name="T46" fmla="*/ 7 w 482"/>
                <a:gd name="T47" fmla="*/ 315 h 767"/>
                <a:gd name="T48" fmla="*/ 89 w 482"/>
                <a:gd name="T49" fmla="*/ 420 h 767"/>
                <a:gd name="T50" fmla="*/ 101 w 482"/>
                <a:gd name="T51" fmla="*/ 429 h 767"/>
                <a:gd name="T52" fmla="*/ 233 w 482"/>
                <a:gd name="T53" fmla="*/ 469 h 767"/>
                <a:gd name="T54" fmla="*/ 247 w 482"/>
                <a:gd name="T55" fmla="*/ 469 h 767"/>
                <a:gd name="T56" fmla="*/ 381 w 482"/>
                <a:gd name="T57" fmla="*/ 429 h 767"/>
                <a:gd name="T58" fmla="*/ 393 w 482"/>
                <a:gd name="T59" fmla="*/ 420 h 767"/>
                <a:gd name="T60" fmla="*/ 475 w 482"/>
                <a:gd name="T61" fmla="*/ 315 h 767"/>
                <a:gd name="T62" fmla="*/ 479 w 482"/>
                <a:gd name="T63" fmla="*/ 301 h 767"/>
                <a:gd name="T64" fmla="*/ 241 w 482"/>
                <a:gd name="T65" fmla="*/ 327 h 767"/>
                <a:gd name="T66" fmla="*/ 241 w 482"/>
                <a:gd name="T67" fmla="*/ 150 h 767"/>
                <a:gd name="T68" fmla="*/ 241 w 482"/>
                <a:gd name="T69" fmla="*/ 32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767">
                  <a:moveTo>
                    <a:pt x="282" y="200"/>
                  </a:moveTo>
                  <a:cubicBezTo>
                    <a:pt x="224" y="258"/>
                    <a:pt x="224" y="258"/>
                    <a:pt x="224" y="258"/>
                  </a:cubicBezTo>
                  <a:cubicBezTo>
                    <a:pt x="200" y="233"/>
                    <a:pt x="200" y="233"/>
                    <a:pt x="200" y="233"/>
                  </a:cubicBezTo>
                  <a:cubicBezTo>
                    <a:pt x="196" y="230"/>
                    <a:pt x="190" y="230"/>
                    <a:pt x="187" y="233"/>
                  </a:cubicBezTo>
                  <a:cubicBezTo>
                    <a:pt x="183" y="237"/>
                    <a:pt x="183" y="243"/>
                    <a:pt x="187" y="246"/>
                  </a:cubicBezTo>
                  <a:cubicBezTo>
                    <a:pt x="218" y="277"/>
                    <a:pt x="218" y="277"/>
                    <a:pt x="218" y="277"/>
                  </a:cubicBezTo>
                  <a:cubicBezTo>
                    <a:pt x="220" y="279"/>
                    <a:pt x="222" y="280"/>
                    <a:pt x="224" y="280"/>
                  </a:cubicBezTo>
                  <a:cubicBezTo>
                    <a:pt x="227" y="280"/>
                    <a:pt x="229" y="279"/>
                    <a:pt x="231" y="277"/>
                  </a:cubicBezTo>
                  <a:cubicBezTo>
                    <a:pt x="295" y="213"/>
                    <a:pt x="295" y="213"/>
                    <a:pt x="295" y="213"/>
                  </a:cubicBezTo>
                  <a:cubicBezTo>
                    <a:pt x="299" y="209"/>
                    <a:pt x="299" y="203"/>
                    <a:pt x="295" y="200"/>
                  </a:cubicBezTo>
                  <a:cubicBezTo>
                    <a:pt x="292" y="196"/>
                    <a:pt x="286" y="196"/>
                    <a:pt x="282" y="200"/>
                  </a:cubicBezTo>
                  <a:close/>
                  <a:moveTo>
                    <a:pt x="261" y="478"/>
                  </a:moveTo>
                  <a:cubicBezTo>
                    <a:pt x="256" y="485"/>
                    <a:pt x="248" y="489"/>
                    <a:pt x="240" y="489"/>
                  </a:cubicBezTo>
                  <a:cubicBezTo>
                    <a:pt x="231" y="489"/>
                    <a:pt x="223" y="485"/>
                    <a:pt x="218" y="478"/>
                  </a:cubicBezTo>
                  <a:cubicBezTo>
                    <a:pt x="218" y="478"/>
                    <a:pt x="218" y="478"/>
                    <a:pt x="178" y="420"/>
                  </a:cubicBezTo>
                  <a:cubicBezTo>
                    <a:pt x="178" y="420"/>
                    <a:pt x="178" y="420"/>
                    <a:pt x="136" y="434"/>
                  </a:cubicBezTo>
                  <a:cubicBezTo>
                    <a:pt x="136" y="434"/>
                    <a:pt x="136" y="434"/>
                    <a:pt x="136" y="762"/>
                  </a:cubicBezTo>
                  <a:cubicBezTo>
                    <a:pt x="136" y="765"/>
                    <a:pt x="140" y="767"/>
                    <a:pt x="142" y="765"/>
                  </a:cubicBezTo>
                  <a:cubicBezTo>
                    <a:pt x="142" y="765"/>
                    <a:pt x="142" y="765"/>
                    <a:pt x="241" y="685"/>
                  </a:cubicBezTo>
                  <a:cubicBezTo>
                    <a:pt x="241" y="685"/>
                    <a:pt x="241" y="685"/>
                    <a:pt x="340" y="765"/>
                  </a:cubicBezTo>
                  <a:cubicBezTo>
                    <a:pt x="342" y="767"/>
                    <a:pt x="346" y="765"/>
                    <a:pt x="346" y="762"/>
                  </a:cubicBezTo>
                  <a:cubicBezTo>
                    <a:pt x="346" y="762"/>
                    <a:pt x="346" y="762"/>
                    <a:pt x="346" y="434"/>
                  </a:cubicBezTo>
                  <a:cubicBezTo>
                    <a:pt x="304" y="420"/>
                    <a:pt x="304" y="420"/>
                    <a:pt x="304" y="420"/>
                  </a:cubicBezTo>
                  <a:cubicBezTo>
                    <a:pt x="304" y="420"/>
                    <a:pt x="304" y="420"/>
                    <a:pt x="261" y="478"/>
                  </a:cubicBezTo>
                  <a:close/>
                  <a:moveTo>
                    <a:pt x="425" y="237"/>
                  </a:moveTo>
                  <a:cubicBezTo>
                    <a:pt x="479" y="172"/>
                    <a:pt x="479" y="172"/>
                    <a:pt x="479" y="172"/>
                  </a:cubicBezTo>
                  <a:cubicBezTo>
                    <a:pt x="481" y="169"/>
                    <a:pt x="482" y="166"/>
                    <a:pt x="481" y="163"/>
                  </a:cubicBezTo>
                  <a:cubicBezTo>
                    <a:pt x="480" y="160"/>
                    <a:pt x="478" y="158"/>
                    <a:pt x="475" y="157"/>
                  </a:cubicBezTo>
                  <a:cubicBezTo>
                    <a:pt x="390" y="135"/>
                    <a:pt x="390" y="135"/>
                    <a:pt x="390" y="135"/>
                  </a:cubicBezTo>
                  <a:cubicBezTo>
                    <a:pt x="393" y="53"/>
                    <a:pt x="393" y="53"/>
                    <a:pt x="393" y="53"/>
                  </a:cubicBezTo>
                  <a:cubicBezTo>
                    <a:pt x="393" y="50"/>
                    <a:pt x="392" y="47"/>
                    <a:pt x="389" y="46"/>
                  </a:cubicBezTo>
                  <a:cubicBezTo>
                    <a:pt x="387" y="44"/>
                    <a:pt x="384" y="43"/>
                    <a:pt x="381" y="44"/>
                  </a:cubicBezTo>
                  <a:cubicBezTo>
                    <a:pt x="298" y="73"/>
                    <a:pt x="298" y="73"/>
                    <a:pt x="298" y="73"/>
                  </a:cubicBezTo>
                  <a:cubicBezTo>
                    <a:pt x="247" y="4"/>
                    <a:pt x="247" y="4"/>
                    <a:pt x="247" y="4"/>
                  </a:cubicBezTo>
                  <a:cubicBezTo>
                    <a:pt x="246" y="2"/>
                    <a:pt x="243" y="0"/>
                    <a:pt x="240" y="0"/>
                  </a:cubicBezTo>
                  <a:cubicBezTo>
                    <a:pt x="237" y="0"/>
                    <a:pt x="234" y="2"/>
                    <a:pt x="233" y="4"/>
                  </a:cubicBezTo>
                  <a:cubicBezTo>
                    <a:pt x="184" y="73"/>
                    <a:pt x="184" y="73"/>
                    <a:pt x="184" y="73"/>
                  </a:cubicBezTo>
                  <a:cubicBezTo>
                    <a:pt x="101" y="44"/>
                    <a:pt x="101" y="44"/>
                    <a:pt x="101" y="44"/>
                  </a:cubicBezTo>
                  <a:cubicBezTo>
                    <a:pt x="98" y="43"/>
                    <a:pt x="95" y="44"/>
                    <a:pt x="92" y="46"/>
                  </a:cubicBezTo>
                  <a:cubicBezTo>
                    <a:pt x="90" y="47"/>
                    <a:pt x="89" y="50"/>
                    <a:pt x="89" y="53"/>
                  </a:cubicBezTo>
                  <a:cubicBezTo>
                    <a:pt x="91" y="135"/>
                    <a:pt x="91" y="135"/>
                    <a:pt x="91" y="135"/>
                  </a:cubicBezTo>
                  <a:cubicBezTo>
                    <a:pt x="7" y="157"/>
                    <a:pt x="7" y="157"/>
                    <a:pt x="7" y="157"/>
                  </a:cubicBezTo>
                  <a:cubicBezTo>
                    <a:pt x="4" y="158"/>
                    <a:pt x="2" y="160"/>
                    <a:pt x="1" y="163"/>
                  </a:cubicBezTo>
                  <a:cubicBezTo>
                    <a:pt x="0" y="166"/>
                    <a:pt x="1" y="169"/>
                    <a:pt x="3" y="171"/>
                  </a:cubicBezTo>
                  <a:cubicBezTo>
                    <a:pt x="56" y="237"/>
                    <a:pt x="56" y="237"/>
                    <a:pt x="56" y="237"/>
                  </a:cubicBezTo>
                  <a:cubicBezTo>
                    <a:pt x="3" y="301"/>
                    <a:pt x="3" y="301"/>
                    <a:pt x="3" y="301"/>
                  </a:cubicBezTo>
                  <a:cubicBezTo>
                    <a:pt x="1" y="303"/>
                    <a:pt x="0" y="306"/>
                    <a:pt x="1" y="309"/>
                  </a:cubicBezTo>
                  <a:cubicBezTo>
                    <a:pt x="2" y="312"/>
                    <a:pt x="4" y="314"/>
                    <a:pt x="7" y="315"/>
                  </a:cubicBezTo>
                  <a:cubicBezTo>
                    <a:pt x="91" y="338"/>
                    <a:pt x="91" y="338"/>
                    <a:pt x="91" y="338"/>
                  </a:cubicBezTo>
                  <a:cubicBezTo>
                    <a:pt x="89" y="420"/>
                    <a:pt x="89" y="420"/>
                    <a:pt x="89" y="420"/>
                  </a:cubicBezTo>
                  <a:cubicBezTo>
                    <a:pt x="89" y="423"/>
                    <a:pt x="90" y="426"/>
                    <a:pt x="92" y="427"/>
                  </a:cubicBezTo>
                  <a:cubicBezTo>
                    <a:pt x="95" y="429"/>
                    <a:pt x="98" y="430"/>
                    <a:pt x="101" y="429"/>
                  </a:cubicBezTo>
                  <a:cubicBezTo>
                    <a:pt x="184" y="401"/>
                    <a:pt x="184" y="401"/>
                    <a:pt x="184" y="401"/>
                  </a:cubicBezTo>
                  <a:cubicBezTo>
                    <a:pt x="233" y="469"/>
                    <a:pt x="233" y="469"/>
                    <a:pt x="233" y="469"/>
                  </a:cubicBezTo>
                  <a:cubicBezTo>
                    <a:pt x="234" y="471"/>
                    <a:pt x="237" y="473"/>
                    <a:pt x="240" y="473"/>
                  </a:cubicBezTo>
                  <a:cubicBezTo>
                    <a:pt x="243" y="473"/>
                    <a:pt x="246" y="471"/>
                    <a:pt x="247" y="469"/>
                  </a:cubicBezTo>
                  <a:cubicBezTo>
                    <a:pt x="298" y="400"/>
                    <a:pt x="298" y="400"/>
                    <a:pt x="298" y="400"/>
                  </a:cubicBezTo>
                  <a:cubicBezTo>
                    <a:pt x="381" y="429"/>
                    <a:pt x="381" y="429"/>
                    <a:pt x="381" y="429"/>
                  </a:cubicBezTo>
                  <a:cubicBezTo>
                    <a:pt x="384" y="430"/>
                    <a:pt x="387" y="429"/>
                    <a:pt x="389" y="427"/>
                  </a:cubicBezTo>
                  <a:cubicBezTo>
                    <a:pt x="392" y="426"/>
                    <a:pt x="393" y="423"/>
                    <a:pt x="393" y="420"/>
                  </a:cubicBezTo>
                  <a:cubicBezTo>
                    <a:pt x="390" y="338"/>
                    <a:pt x="390" y="338"/>
                    <a:pt x="390" y="338"/>
                  </a:cubicBezTo>
                  <a:cubicBezTo>
                    <a:pt x="475" y="315"/>
                    <a:pt x="475" y="315"/>
                    <a:pt x="475" y="315"/>
                  </a:cubicBezTo>
                  <a:cubicBezTo>
                    <a:pt x="478" y="314"/>
                    <a:pt x="480" y="312"/>
                    <a:pt x="481" y="309"/>
                  </a:cubicBezTo>
                  <a:cubicBezTo>
                    <a:pt x="482" y="306"/>
                    <a:pt x="481" y="303"/>
                    <a:pt x="479" y="301"/>
                  </a:cubicBezTo>
                  <a:cubicBezTo>
                    <a:pt x="425" y="237"/>
                    <a:pt x="425" y="237"/>
                    <a:pt x="425" y="237"/>
                  </a:cubicBezTo>
                  <a:close/>
                  <a:moveTo>
                    <a:pt x="241" y="327"/>
                  </a:moveTo>
                  <a:cubicBezTo>
                    <a:pt x="193" y="327"/>
                    <a:pt x="153" y="288"/>
                    <a:pt x="153" y="238"/>
                  </a:cubicBezTo>
                  <a:cubicBezTo>
                    <a:pt x="153" y="189"/>
                    <a:pt x="193" y="150"/>
                    <a:pt x="241" y="150"/>
                  </a:cubicBezTo>
                  <a:cubicBezTo>
                    <a:pt x="289" y="150"/>
                    <a:pt x="329" y="189"/>
                    <a:pt x="329" y="238"/>
                  </a:cubicBezTo>
                  <a:cubicBezTo>
                    <a:pt x="329" y="288"/>
                    <a:pt x="289" y="327"/>
                    <a:pt x="241" y="327"/>
                  </a:cubicBezTo>
                  <a:close/>
                </a:path>
              </a:pathLst>
            </a:custGeom>
            <a:solidFill>
              <a:srgbClr val="0A3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72" name="Rectangle 71">
            <a:extLst>
              <a:ext uri="{FF2B5EF4-FFF2-40B4-BE49-F238E27FC236}">
                <a16:creationId xmlns:a16="http://schemas.microsoft.com/office/drawing/2014/main" id="{0C3010F6-3721-4D8D-AF10-5A08BEE33C01}"/>
              </a:ext>
            </a:extLst>
          </p:cNvPr>
          <p:cNvSpPr/>
          <p:nvPr/>
        </p:nvSpPr>
        <p:spPr>
          <a:xfrm>
            <a:off x="4327762" y="6254987"/>
            <a:ext cx="3536479" cy="274365"/>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5799D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FFFFFF"/>
                </a:solidFill>
                <a:latin typeface="Arial" panose="020B0604020202020204" pitchFamily="34" charset="0"/>
                <a:cs typeface="Arial" panose="020B0604020202020204" pitchFamily="34" charset="0"/>
              </a:rPr>
              <a:t>Select details on next slides</a:t>
            </a:r>
          </a:p>
        </p:txBody>
      </p:sp>
      <p:pic>
        <p:nvPicPr>
          <p:cNvPr id="71" name="Picture 70" descr="A blue sign with white text&#10;&#10;Description automatically generated with low confidence">
            <a:extLst>
              <a:ext uri="{FF2B5EF4-FFF2-40B4-BE49-F238E27FC236}">
                <a16:creationId xmlns:a16="http://schemas.microsoft.com/office/drawing/2014/main" id="{BE6C38A4-7567-4968-B891-AB4589BDD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337803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7DAD4-0FEC-4B80-ACA0-D088B2E34030}"/>
              </a:ext>
            </a:extLst>
          </p:cNvPr>
          <p:cNvSpPr>
            <a:spLocks noGrp="1"/>
          </p:cNvSpPr>
          <p:nvPr>
            <p:ph type="title"/>
          </p:nvPr>
        </p:nvSpPr>
        <p:spPr>
          <a:xfrm>
            <a:off x="400050" y="387882"/>
            <a:ext cx="10190007" cy="566735"/>
          </a:xfrm>
        </p:spPr>
        <p:txBody>
          <a:bodyPr vert="horz">
            <a:noAutofit/>
          </a:bodyPr>
          <a:lstStyle/>
          <a:p>
            <a:r>
              <a:rPr lang="en-US" sz="2700" b="1" cap="none" dirty="0">
                <a:solidFill>
                  <a:srgbClr val="164484"/>
                </a:solidFill>
                <a:latin typeface="Arial" panose="020B0604020202020204" pitchFamily="34" charset="0"/>
              </a:rPr>
              <a:t>Local coordination | </a:t>
            </a:r>
            <a:r>
              <a:rPr lang="en-US" sz="2700" cap="none" dirty="0">
                <a:solidFill>
                  <a:srgbClr val="164484"/>
                </a:solidFill>
                <a:latin typeface="Arial" panose="020B0604020202020204" pitchFamily="34" charset="0"/>
              </a:rPr>
              <a:t>Eligible Entities to detail ongoing local coordination efforts and plan to fulfill future requirements </a:t>
            </a:r>
            <a:endParaRPr lang="en-US" sz="2700" dirty="0">
              <a:solidFill>
                <a:srgbClr val="164484"/>
              </a:solidFill>
            </a:endParaRPr>
          </a:p>
        </p:txBody>
      </p:sp>
      <p:sp>
        <p:nvSpPr>
          <p:cNvPr id="36" name="ee4pContent1">
            <a:extLst>
              <a:ext uri="{FF2B5EF4-FFF2-40B4-BE49-F238E27FC236}">
                <a16:creationId xmlns:a16="http://schemas.microsoft.com/office/drawing/2014/main" id="{18CC9599-482F-4868-8DF7-D4A63B517066}"/>
              </a:ext>
            </a:extLst>
          </p:cNvPr>
          <p:cNvSpPr txBox="1"/>
          <p:nvPr/>
        </p:nvSpPr>
        <p:spPr>
          <a:xfrm>
            <a:off x="399427" y="3246048"/>
            <a:ext cx="2082858"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Coordination must incl. Tribal, rural, suburban, and urban areas </a:t>
            </a:r>
          </a:p>
          <a:p>
            <a:endParaRPr lang="en-US" sz="1400" dirty="0"/>
          </a:p>
          <a:p>
            <a:r>
              <a:rPr lang="en-US" sz="1400" dirty="0"/>
              <a:t>Each political subdivision and Tribal / Native entity must be given:</a:t>
            </a:r>
          </a:p>
          <a:p>
            <a:pPr marL="259200" lvl="1" indent="-172800"/>
            <a:r>
              <a:rPr lang="en-US" sz="1400" dirty="0"/>
              <a:t>Opportunity to submit a plan for Eligible Entity consideration</a:t>
            </a:r>
          </a:p>
          <a:p>
            <a:pPr marL="259200" lvl="1" indent="-172800"/>
            <a:r>
              <a:rPr lang="en-US" sz="1400" dirty="0"/>
              <a:t>Opportunity to comment on Eligible Entity proposals</a:t>
            </a:r>
          </a:p>
          <a:p>
            <a:endParaRPr lang="en-US" sz="1400" dirty="0"/>
          </a:p>
        </p:txBody>
      </p:sp>
      <p:sp>
        <p:nvSpPr>
          <p:cNvPr id="37" name="ee4pContent2">
            <a:extLst>
              <a:ext uri="{FF2B5EF4-FFF2-40B4-BE49-F238E27FC236}">
                <a16:creationId xmlns:a16="http://schemas.microsoft.com/office/drawing/2014/main" id="{171CA429-4E38-400F-BDAE-29199768F442}"/>
              </a:ext>
            </a:extLst>
          </p:cNvPr>
          <p:cNvSpPr txBox="1"/>
          <p:nvPr/>
        </p:nvSpPr>
        <p:spPr>
          <a:xfrm>
            <a:off x="2664932" y="3246048"/>
            <a:ext cx="2082858"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Coordination must include a diversity of stakeholders</a:t>
            </a:r>
          </a:p>
          <a:p>
            <a:endParaRPr lang="en-US" sz="1400" dirty="0"/>
          </a:p>
          <a:p>
            <a:r>
              <a:rPr lang="en-US" sz="1400" dirty="0"/>
              <a:t>Eligible Entities must ensure Tribal / Native entities are involved in developing plans (incl. via a formal Tribal consultation process)</a:t>
            </a:r>
          </a:p>
          <a:p>
            <a:endParaRPr lang="en-US" sz="1400" dirty="0"/>
          </a:p>
          <a:p>
            <a:r>
              <a:rPr lang="en-US" sz="1400" dirty="0"/>
              <a:t>Example stakeholders include State agencies, CAIs, non-profits, etc.</a:t>
            </a:r>
          </a:p>
        </p:txBody>
      </p:sp>
      <p:sp>
        <p:nvSpPr>
          <p:cNvPr id="38" name="ee4pContent3">
            <a:extLst>
              <a:ext uri="{FF2B5EF4-FFF2-40B4-BE49-F238E27FC236}">
                <a16:creationId xmlns:a16="http://schemas.microsoft.com/office/drawing/2014/main" id="{75141C0C-DC52-48F8-B6B9-DBDEBA0D1E16}"/>
              </a:ext>
            </a:extLst>
          </p:cNvPr>
          <p:cNvSpPr txBox="1"/>
          <p:nvPr/>
        </p:nvSpPr>
        <p:spPr>
          <a:xfrm>
            <a:off x="4930435" y="3246048"/>
            <a:ext cx="2082858"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Coordination must include multiple mechanisms to ensure broad awareness and participation</a:t>
            </a:r>
          </a:p>
          <a:p>
            <a:endParaRPr lang="en-US" sz="1400" dirty="0"/>
          </a:p>
          <a:p>
            <a:r>
              <a:rPr lang="en-US" sz="1400" dirty="0"/>
              <a:t>Example mechanisms include listening sessions, public meetings, websites, social media, etc.</a:t>
            </a:r>
          </a:p>
        </p:txBody>
      </p:sp>
      <p:sp>
        <p:nvSpPr>
          <p:cNvPr id="39" name="ee4pContent4">
            <a:extLst>
              <a:ext uri="{FF2B5EF4-FFF2-40B4-BE49-F238E27FC236}">
                <a16:creationId xmlns:a16="http://schemas.microsoft.com/office/drawing/2014/main" id="{B73FE02F-AFDA-4B9F-914E-F2BAC6BDDACA}"/>
              </a:ext>
            </a:extLst>
          </p:cNvPr>
          <p:cNvSpPr txBox="1"/>
          <p:nvPr/>
        </p:nvSpPr>
        <p:spPr>
          <a:xfrm>
            <a:off x="7195940" y="3246048"/>
            <a:ext cx="2082858"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Coordination must include clear procedures to ensure transparency</a:t>
            </a:r>
          </a:p>
          <a:p>
            <a:endParaRPr lang="en-US" sz="1400" dirty="0"/>
          </a:p>
          <a:p>
            <a:r>
              <a:rPr lang="en-US" sz="1400" dirty="0"/>
              <a:t>Examples include websites, periodic reports, in-person meetings, etc.</a:t>
            </a:r>
          </a:p>
        </p:txBody>
      </p:sp>
      <p:sp>
        <p:nvSpPr>
          <p:cNvPr id="40" name="ee4pContent5">
            <a:extLst>
              <a:ext uri="{FF2B5EF4-FFF2-40B4-BE49-F238E27FC236}">
                <a16:creationId xmlns:a16="http://schemas.microsoft.com/office/drawing/2014/main" id="{0933FB70-D470-4C6F-BB62-E1C8FA11CBCC}"/>
              </a:ext>
            </a:extLst>
          </p:cNvPr>
          <p:cNvSpPr txBox="1"/>
          <p:nvPr/>
        </p:nvSpPr>
        <p:spPr>
          <a:xfrm>
            <a:off x="9461442" y="3246048"/>
            <a:ext cx="2082858"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400" dirty="0"/>
              <a:t>Coordination must target un-/underserved, and underrepresented communities that have historically faced barriers in participating in federal programs </a:t>
            </a:r>
          </a:p>
          <a:p>
            <a:endParaRPr lang="en-US" sz="1400" dirty="0"/>
          </a:p>
          <a:p>
            <a:r>
              <a:rPr lang="en-US" sz="1400" dirty="0"/>
              <a:t>Examples include an advisory board with representatives, surveys to better understand needs, etc.</a:t>
            </a:r>
          </a:p>
        </p:txBody>
      </p:sp>
      <p:sp>
        <p:nvSpPr>
          <p:cNvPr id="41" name="ee4pHeader1">
            <a:extLst>
              <a:ext uri="{FF2B5EF4-FFF2-40B4-BE49-F238E27FC236}">
                <a16:creationId xmlns:a16="http://schemas.microsoft.com/office/drawing/2014/main" id="{A58F4E14-0C30-492E-8AE3-3249AD193603}"/>
              </a:ext>
            </a:extLst>
          </p:cNvPr>
          <p:cNvSpPr txBox="1"/>
          <p:nvPr/>
        </p:nvSpPr>
        <p:spPr>
          <a:xfrm>
            <a:off x="399427" y="2000781"/>
            <a:ext cx="2082858" cy="758361"/>
          </a:xfrm>
          <a:prstGeom prst="rect">
            <a:avLst/>
          </a:prstGeom>
          <a:noFill/>
          <a:ln cap="rnd">
            <a:noFill/>
          </a:ln>
        </p:spPr>
        <p:txBody>
          <a:bodyPr vert="horz" wrap="square" lIns="0" tIns="0" rIns="0" bIns="0" rtlCol="0" anchor="b" anchorCtr="0">
            <a:noAutofit/>
          </a:bodyPr>
          <a:lstStyle/>
          <a:p>
            <a:pPr marL="0" lvl="3"/>
            <a:r>
              <a:rPr lang="en-US" sz="1600" b="1" dirty="0">
                <a:solidFill>
                  <a:srgbClr val="164484"/>
                </a:solidFill>
                <a:latin typeface="Arial" panose="020B0604020202020204" pitchFamily="34" charset="0"/>
              </a:rPr>
              <a:t>Geographic coverage </a:t>
            </a:r>
          </a:p>
        </p:txBody>
      </p:sp>
      <p:sp>
        <p:nvSpPr>
          <p:cNvPr id="42" name="ee4pHeader2">
            <a:extLst>
              <a:ext uri="{FF2B5EF4-FFF2-40B4-BE49-F238E27FC236}">
                <a16:creationId xmlns:a16="http://schemas.microsoft.com/office/drawing/2014/main" id="{B68A47E0-9323-4FEC-A2BA-275E2FD76C3B}"/>
              </a:ext>
            </a:extLst>
          </p:cNvPr>
          <p:cNvSpPr txBox="1"/>
          <p:nvPr/>
        </p:nvSpPr>
        <p:spPr>
          <a:xfrm>
            <a:off x="2664932" y="2000781"/>
            <a:ext cx="2082858" cy="758361"/>
          </a:xfrm>
          <a:prstGeom prst="rect">
            <a:avLst/>
          </a:prstGeom>
          <a:noFill/>
          <a:ln cap="rnd">
            <a:noFill/>
          </a:ln>
        </p:spPr>
        <p:txBody>
          <a:bodyPr vert="horz" wrap="square" lIns="0" tIns="0" rIns="0" bIns="0" rtlCol="0" anchor="b" anchorCtr="0">
            <a:noAutofit/>
          </a:bodyPr>
          <a:lstStyle/>
          <a:p>
            <a:pPr marL="0" lvl="3"/>
            <a:r>
              <a:rPr lang="en-US" sz="1600" b="1" dirty="0">
                <a:solidFill>
                  <a:srgbClr val="164484"/>
                </a:solidFill>
                <a:latin typeface="Arial" panose="020B0604020202020204" pitchFamily="34" charset="0"/>
              </a:rPr>
              <a:t>Diverse stakeholders</a:t>
            </a:r>
          </a:p>
        </p:txBody>
      </p:sp>
      <p:sp>
        <p:nvSpPr>
          <p:cNvPr id="43" name="ee4pHeader3">
            <a:extLst>
              <a:ext uri="{FF2B5EF4-FFF2-40B4-BE49-F238E27FC236}">
                <a16:creationId xmlns:a16="http://schemas.microsoft.com/office/drawing/2014/main" id="{CF58912C-82F6-41A6-866E-4BF4AF481198}"/>
              </a:ext>
            </a:extLst>
          </p:cNvPr>
          <p:cNvSpPr txBox="1"/>
          <p:nvPr/>
        </p:nvSpPr>
        <p:spPr>
          <a:xfrm>
            <a:off x="4930435" y="2000781"/>
            <a:ext cx="2082858" cy="758361"/>
          </a:xfrm>
          <a:prstGeom prst="rect">
            <a:avLst/>
          </a:prstGeom>
          <a:noFill/>
          <a:ln cap="rnd">
            <a:noFill/>
          </a:ln>
        </p:spPr>
        <p:txBody>
          <a:bodyPr vert="horz" wrap="square" lIns="0" tIns="0" rIns="0" bIns="0" rtlCol="0" anchor="b" anchorCtr="0">
            <a:noAutofit/>
          </a:bodyPr>
          <a:lstStyle/>
          <a:p>
            <a:pPr marL="0" lvl="3"/>
            <a:r>
              <a:rPr lang="en-US" sz="1600" b="1" dirty="0">
                <a:solidFill>
                  <a:srgbClr val="164484"/>
                </a:solidFill>
                <a:latin typeface="Arial" panose="020B0604020202020204" pitchFamily="34" charset="0"/>
              </a:rPr>
              <a:t>Outreach mechanisms</a:t>
            </a:r>
          </a:p>
        </p:txBody>
      </p:sp>
      <p:sp>
        <p:nvSpPr>
          <p:cNvPr id="44" name="ee4pHeader4">
            <a:extLst>
              <a:ext uri="{FF2B5EF4-FFF2-40B4-BE49-F238E27FC236}">
                <a16:creationId xmlns:a16="http://schemas.microsoft.com/office/drawing/2014/main" id="{47EE6F44-32DE-460A-B2D6-B3FCFE09D3F3}"/>
              </a:ext>
            </a:extLst>
          </p:cNvPr>
          <p:cNvSpPr txBox="1"/>
          <p:nvPr/>
        </p:nvSpPr>
        <p:spPr>
          <a:xfrm>
            <a:off x="7195940" y="2000781"/>
            <a:ext cx="2082858" cy="758361"/>
          </a:xfrm>
          <a:prstGeom prst="rect">
            <a:avLst/>
          </a:prstGeom>
          <a:noFill/>
          <a:ln cap="rnd">
            <a:noFill/>
          </a:ln>
        </p:spPr>
        <p:txBody>
          <a:bodyPr vert="horz" wrap="square" lIns="0" tIns="0" rIns="0" bIns="0" rtlCol="0" anchor="b" anchorCtr="0">
            <a:noAutofit/>
          </a:bodyPr>
          <a:lstStyle/>
          <a:p>
            <a:pPr marL="0" lvl="3"/>
            <a:r>
              <a:rPr lang="en-US" sz="1600" b="1" dirty="0">
                <a:solidFill>
                  <a:srgbClr val="164484"/>
                </a:solidFill>
                <a:latin typeface="Arial" panose="020B0604020202020204" pitchFamily="34" charset="0"/>
              </a:rPr>
              <a:t>Transparency</a:t>
            </a:r>
          </a:p>
        </p:txBody>
      </p:sp>
      <p:sp>
        <p:nvSpPr>
          <p:cNvPr id="45" name="ee4pHeader5">
            <a:extLst>
              <a:ext uri="{FF2B5EF4-FFF2-40B4-BE49-F238E27FC236}">
                <a16:creationId xmlns:a16="http://schemas.microsoft.com/office/drawing/2014/main" id="{E929E3F6-164E-49CE-AD17-1DDA930AC037}"/>
              </a:ext>
            </a:extLst>
          </p:cNvPr>
          <p:cNvSpPr txBox="1"/>
          <p:nvPr/>
        </p:nvSpPr>
        <p:spPr>
          <a:xfrm>
            <a:off x="9461442" y="2000781"/>
            <a:ext cx="2082858" cy="758361"/>
          </a:xfrm>
          <a:prstGeom prst="rect">
            <a:avLst/>
          </a:prstGeom>
          <a:noFill/>
          <a:ln cap="rnd">
            <a:noFill/>
          </a:ln>
        </p:spPr>
        <p:txBody>
          <a:bodyPr vert="horz" wrap="square" lIns="0" tIns="0" rIns="0" bIns="0" rtlCol="0" anchor="b" anchorCtr="0">
            <a:noAutofit/>
          </a:bodyPr>
          <a:lstStyle/>
          <a:p>
            <a:pPr marL="0" lvl="3"/>
            <a:r>
              <a:rPr lang="en-US" sz="1600" b="1" dirty="0">
                <a:solidFill>
                  <a:srgbClr val="164484"/>
                </a:solidFill>
                <a:latin typeface="Arial" panose="020B0604020202020204" pitchFamily="34" charset="0"/>
              </a:rPr>
              <a:t>Un-/underserved and under-represented communities</a:t>
            </a:r>
          </a:p>
        </p:txBody>
      </p:sp>
      <p:grpSp>
        <p:nvGrpSpPr>
          <p:cNvPr id="57" name="Group 56">
            <a:extLst>
              <a:ext uri="{FF2B5EF4-FFF2-40B4-BE49-F238E27FC236}">
                <a16:creationId xmlns:a16="http://schemas.microsoft.com/office/drawing/2014/main" id="{200B20FB-42A2-4CFA-8F38-996EBA13F55F}"/>
              </a:ext>
            </a:extLst>
          </p:cNvPr>
          <p:cNvGrpSpPr/>
          <p:nvPr/>
        </p:nvGrpSpPr>
        <p:grpSpPr>
          <a:xfrm>
            <a:off x="2664930" y="2873963"/>
            <a:ext cx="2082859" cy="240066"/>
            <a:chOff x="399426" y="1809597"/>
            <a:chExt cx="2082859" cy="240066"/>
          </a:xfrm>
        </p:grpSpPr>
        <p:cxnSp>
          <p:nvCxnSpPr>
            <p:cNvPr id="53" name="Straight Connector 52">
              <a:extLst>
                <a:ext uri="{FF2B5EF4-FFF2-40B4-BE49-F238E27FC236}">
                  <a16:creationId xmlns:a16="http://schemas.microsoft.com/office/drawing/2014/main" id="{5489ABB5-7D10-4180-8540-A95EF828F41C}"/>
                </a:ext>
              </a:extLst>
            </p:cNvPr>
            <p:cNvCxnSpPr/>
            <p:nvPr/>
          </p:nvCxnSpPr>
          <p:spPr>
            <a:xfrm rot="5400000">
              <a:off x="1440856" y="888200"/>
              <a:ext cx="0" cy="2082859"/>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E89555E0-1A80-48F7-AD0E-4CD1C96C2F28}"/>
                </a:ext>
              </a:extLst>
            </p:cNvPr>
            <p:cNvGrpSpPr/>
            <p:nvPr/>
          </p:nvGrpSpPr>
          <p:grpSpPr>
            <a:xfrm rot="5400000">
              <a:off x="1320823" y="1809307"/>
              <a:ext cx="240066" cy="240645"/>
              <a:chOff x="5937564" y="3833745"/>
              <a:chExt cx="306171" cy="306910"/>
            </a:xfrm>
          </p:grpSpPr>
          <p:sp>
            <p:nvSpPr>
              <p:cNvPr id="55" name="Freeform 94">
                <a:extLst>
                  <a:ext uri="{FF2B5EF4-FFF2-40B4-BE49-F238E27FC236}">
                    <a16:creationId xmlns:a16="http://schemas.microsoft.com/office/drawing/2014/main" id="{FEA71F4D-2FC9-4A9E-8869-031F485EF475}"/>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56" name="Freeform 95">
                <a:extLst>
                  <a:ext uri="{FF2B5EF4-FFF2-40B4-BE49-F238E27FC236}">
                    <a16:creationId xmlns:a16="http://schemas.microsoft.com/office/drawing/2014/main" id="{91B17745-163E-42DA-92A2-61976F18566A}"/>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58" name="Group 57">
            <a:extLst>
              <a:ext uri="{FF2B5EF4-FFF2-40B4-BE49-F238E27FC236}">
                <a16:creationId xmlns:a16="http://schemas.microsoft.com/office/drawing/2014/main" id="{853A75E2-84E0-4BEE-A027-55A9227A04EF}"/>
              </a:ext>
            </a:extLst>
          </p:cNvPr>
          <p:cNvGrpSpPr/>
          <p:nvPr/>
        </p:nvGrpSpPr>
        <p:grpSpPr>
          <a:xfrm>
            <a:off x="399427" y="2873963"/>
            <a:ext cx="2082859" cy="240066"/>
            <a:chOff x="399426" y="1809597"/>
            <a:chExt cx="2082859" cy="240066"/>
          </a:xfrm>
        </p:grpSpPr>
        <p:cxnSp>
          <p:nvCxnSpPr>
            <p:cNvPr id="59" name="Straight Connector 58">
              <a:extLst>
                <a:ext uri="{FF2B5EF4-FFF2-40B4-BE49-F238E27FC236}">
                  <a16:creationId xmlns:a16="http://schemas.microsoft.com/office/drawing/2014/main" id="{434FE741-22E4-4776-9374-BC68B1053A0A}"/>
                </a:ext>
              </a:extLst>
            </p:cNvPr>
            <p:cNvCxnSpPr/>
            <p:nvPr/>
          </p:nvCxnSpPr>
          <p:spPr>
            <a:xfrm rot="5400000">
              <a:off x="1440856" y="888200"/>
              <a:ext cx="0" cy="2082859"/>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68618731-9394-4F6A-9800-6ADEF7D1AB7C}"/>
                </a:ext>
              </a:extLst>
            </p:cNvPr>
            <p:cNvGrpSpPr/>
            <p:nvPr/>
          </p:nvGrpSpPr>
          <p:grpSpPr>
            <a:xfrm rot="5400000">
              <a:off x="1320823" y="1809307"/>
              <a:ext cx="240066" cy="240645"/>
              <a:chOff x="5937564" y="3833745"/>
              <a:chExt cx="306171" cy="306910"/>
            </a:xfrm>
          </p:grpSpPr>
          <p:sp>
            <p:nvSpPr>
              <p:cNvPr id="61" name="Freeform 94">
                <a:extLst>
                  <a:ext uri="{FF2B5EF4-FFF2-40B4-BE49-F238E27FC236}">
                    <a16:creationId xmlns:a16="http://schemas.microsoft.com/office/drawing/2014/main" id="{97AB8844-77E9-4130-AE62-F273FD970A60}"/>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62" name="Freeform 95">
                <a:extLst>
                  <a:ext uri="{FF2B5EF4-FFF2-40B4-BE49-F238E27FC236}">
                    <a16:creationId xmlns:a16="http://schemas.microsoft.com/office/drawing/2014/main" id="{B1A8F96C-61EA-420C-B3D2-852797C008F5}"/>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63" name="Group 62">
            <a:extLst>
              <a:ext uri="{FF2B5EF4-FFF2-40B4-BE49-F238E27FC236}">
                <a16:creationId xmlns:a16="http://schemas.microsoft.com/office/drawing/2014/main" id="{2CA8C206-369B-4074-98CE-417BE08142B8}"/>
              </a:ext>
            </a:extLst>
          </p:cNvPr>
          <p:cNvGrpSpPr/>
          <p:nvPr/>
        </p:nvGrpSpPr>
        <p:grpSpPr>
          <a:xfrm>
            <a:off x="4930434" y="2873963"/>
            <a:ext cx="2082859" cy="240066"/>
            <a:chOff x="399426" y="1809597"/>
            <a:chExt cx="2082859" cy="240066"/>
          </a:xfrm>
        </p:grpSpPr>
        <p:cxnSp>
          <p:nvCxnSpPr>
            <p:cNvPr id="64" name="Straight Connector 63">
              <a:extLst>
                <a:ext uri="{FF2B5EF4-FFF2-40B4-BE49-F238E27FC236}">
                  <a16:creationId xmlns:a16="http://schemas.microsoft.com/office/drawing/2014/main" id="{22D95DAD-B648-4336-BD0C-F3A0742FA2B8}"/>
                </a:ext>
              </a:extLst>
            </p:cNvPr>
            <p:cNvCxnSpPr/>
            <p:nvPr/>
          </p:nvCxnSpPr>
          <p:spPr>
            <a:xfrm rot="5400000">
              <a:off x="1440856" y="888200"/>
              <a:ext cx="0" cy="2082859"/>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B1C50C9B-A55C-4F4D-A3B8-1EBAC8795F01}"/>
                </a:ext>
              </a:extLst>
            </p:cNvPr>
            <p:cNvGrpSpPr/>
            <p:nvPr/>
          </p:nvGrpSpPr>
          <p:grpSpPr>
            <a:xfrm rot="5400000">
              <a:off x="1320823" y="1809307"/>
              <a:ext cx="240066" cy="240645"/>
              <a:chOff x="5937564" y="3833745"/>
              <a:chExt cx="306171" cy="306910"/>
            </a:xfrm>
          </p:grpSpPr>
          <p:sp>
            <p:nvSpPr>
              <p:cNvPr id="66" name="Freeform 94">
                <a:extLst>
                  <a:ext uri="{FF2B5EF4-FFF2-40B4-BE49-F238E27FC236}">
                    <a16:creationId xmlns:a16="http://schemas.microsoft.com/office/drawing/2014/main" id="{5413FA84-CBB1-45B9-9F36-E2B84B7C0B31}"/>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67" name="Freeform 95">
                <a:extLst>
                  <a:ext uri="{FF2B5EF4-FFF2-40B4-BE49-F238E27FC236}">
                    <a16:creationId xmlns:a16="http://schemas.microsoft.com/office/drawing/2014/main" id="{E419A640-B350-4CF6-B896-CE4E46FEB659}"/>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68" name="Group 67">
            <a:extLst>
              <a:ext uri="{FF2B5EF4-FFF2-40B4-BE49-F238E27FC236}">
                <a16:creationId xmlns:a16="http://schemas.microsoft.com/office/drawing/2014/main" id="{790C08BC-F495-41A4-90F8-0DE8BDF5FFB7}"/>
              </a:ext>
            </a:extLst>
          </p:cNvPr>
          <p:cNvGrpSpPr/>
          <p:nvPr/>
        </p:nvGrpSpPr>
        <p:grpSpPr>
          <a:xfrm>
            <a:off x="7195938" y="2873963"/>
            <a:ext cx="2082859" cy="240066"/>
            <a:chOff x="399426" y="1809597"/>
            <a:chExt cx="2082859" cy="240066"/>
          </a:xfrm>
        </p:grpSpPr>
        <p:cxnSp>
          <p:nvCxnSpPr>
            <p:cNvPr id="69" name="Straight Connector 68">
              <a:extLst>
                <a:ext uri="{FF2B5EF4-FFF2-40B4-BE49-F238E27FC236}">
                  <a16:creationId xmlns:a16="http://schemas.microsoft.com/office/drawing/2014/main" id="{B18311F3-8437-4A5B-9D94-80A3CE58F76E}"/>
                </a:ext>
              </a:extLst>
            </p:cNvPr>
            <p:cNvCxnSpPr/>
            <p:nvPr/>
          </p:nvCxnSpPr>
          <p:spPr>
            <a:xfrm rot="5400000">
              <a:off x="1440856" y="888200"/>
              <a:ext cx="0" cy="2082859"/>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1B02A500-ABEB-47ED-8FA7-2B5D0126182A}"/>
                </a:ext>
              </a:extLst>
            </p:cNvPr>
            <p:cNvGrpSpPr/>
            <p:nvPr/>
          </p:nvGrpSpPr>
          <p:grpSpPr>
            <a:xfrm rot="5400000">
              <a:off x="1320823" y="1809307"/>
              <a:ext cx="240066" cy="240645"/>
              <a:chOff x="5937564" y="3833745"/>
              <a:chExt cx="306171" cy="306910"/>
            </a:xfrm>
          </p:grpSpPr>
          <p:sp>
            <p:nvSpPr>
              <p:cNvPr id="71" name="Freeform 94">
                <a:extLst>
                  <a:ext uri="{FF2B5EF4-FFF2-40B4-BE49-F238E27FC236}">
                    <a16:creationId xmlns:a16="http://schemas.microsoft.com/office/drawing/2014/main" id="{EC2F901F-7EF0-46AD-A364-61D7E614A1A0}"/>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72" name="Freeform 95">
                <a:extLst>
                  <a:ext uri="{FF2B5EF4-FFF2-40B4-BE49-F238E27FC236}">
                    <a16:creationId xmlns:a16="http://schemas.microsoft.com/office/drawing/2014/main" id="{44C9829E-DB9A-48A7-84F8-BF6D1B9B5C29}"/>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73" name="Group 72">
            <a:extLst>
              <a:ext uri="{FF2B5EF4-FFF2-40B4-BE49-F238E27FC236}">
                <a16:creationId xmlns:a16="http://schemas.microsoft.com/office/drawing/2014/main" id="{719EE10D-F694-450A-81EB-28C7D72D21DB}"/>
              </a:ext>
            </a:extLst>
          </p:cNvPr>
          <p:cNvGrpSpPr/>
          <p:nvPr/>
        </p:nvGrpSpPr>
        <p:grpSpPr>
          <a:xfrm>
            <a:off x="9461441" y="2873963"/>
            <a:ext cx="2082859" cy="240066"/>
            <a:chOff x="399426" y="1809597"/>
            <a:chExt cx="2082859" cy="240066"/>
          </a:xfrm>
        </p:grpSpPr>
        <p:cxnSp>
          <p:nvCxnSpPr>
            <p:cNvPr id="74" name="Straight Connector 73">
              <a:extLst>
                <a:ext uri="{FF2B5EF4-FFF2-40B4-BE49-F238E27FC236}">
                  <a16:creationId xmlns:a16="http://schemas.microsoft.com/office/drawing/2014/main" id="{05557A5E-FC8D-43E5-9F45-1D1CD9B15279}"/>
                </a:ext>
              </a:extLst>
            </p:cNvPr>
            <p:cNvCxnSpPr/>
            <p:nvPr/>
          </p:nvCxnSpPr>
          <p:spPr>
            <a:xfrm rot="5400000">
              <a:off x="1440856" y="888200"/>
              <a:ext cx="0" cy="2082859"/>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6919CE56-5625-4ACE-A9D3-EE0758823B14}"/>
                </a:ext>
              </a:extLst>
            </p:cNvPr>
            <p:cNvGrpSpPr/>
            <p:nvPr/>
          </p:nvGrpSpPr>
          <p:grpSpPr>
            <a:xfrm rot="5400000">
              <a:off x="1320823" y="1809307"/>
              <a:ext cx="240066" cy="240645"/>
              <a:chOff x="5937564" y="3833745"/>
              <a:chExt cx="306171" cy="306910"/>
            </a:xfrm>
          </p:grpSpPr>
          <p:sp>
            <p:nvSpPr>
              <p:cNvPr id="76" name="Freeform 94">
                <a:extLst>
                  <a:ext uri="{FF2B5EF4-FFF2-40B4-BE49-F238E27FC236}">
                    <a16:creationId xmlns:a16="http://schemas.microsoft.com/office/drawing/2014/main" id="{138A0AA6-5EAF-47E7-99A6-82D0E935B76B}"/>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77" name="Freeform 95">
                <a:extLst>
                  <a:ext uri="{FF2B5EF4-FFF2-40B4-BE49-F238E27FC236}">
                    <a16:creationId xmlns:a16="http://schemas.microsoft.com/office/drawing/2014/main" id="{E8BDEACE-FFAE-48EB-A9AC-971B18C9F65F}"/>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78" name="bcgIcons_Geopolitics">
            <a:extLst>
              <a:ext uri="{FF2B5EF4-FFF2-40B4-BE49-F238E27FC236}">
                <a16:creationId xmlns:a16="http://schemas.microsoft.com/office/drawing/2014/main" id="{2BF6AB4E-A5DC-44F7-8982-278D1B873D5E}"/>
              </a:ext>
            </a:extLst>
          </p:cNvPr>
          <p:cNvGrpSpPr>
            <a:grpSpLocks noChangeAspect="1"/>
          </p:cNvGrpSpPr>
          <p:nvPr/>
        </p:nvGrpSpPr>
        <p:grpSpPr bwMode="auto">
          <a:xfrm>
            <a:off x="399427" y="1413390"/>
            <a:ext cx="757659" cy="758361"/>
            <a:chOff x="1682" y="0"/>
            <a:chExt cx="4316" cy="4320"/>
          </a:xfrm>
        </p:grpSpPr>
        <p:sp>
          <p:nvSpPr>
            <p:cNvPr id="79" name="AutoShape 3">
              <a:extLst>
                <a:ext uri="{FF2B5EF4-FFF2-40B4-BE49-F238E27FC236}">
                  <a16:creationId xmlns:a16="http://schemas.microsoft.com/office/drawing/2014/main" id="{6F39E25D-629B-4210-9930-D44D1008A73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5">
              <a:extLst>
                <a:ext uri="{FF2B5EF4-FFF2-40B4-BE49-F238E27FC236}">
                  <a16:creationId xmlns:a16="http://schemas.microsoft.com/office/drawing/2014/main" id="{293A06F3-FFA0-4637-B44B-FF51F746A849}"/>
                </a:ext>
              </a:extLst>
            </p:cNvPr>
            <p:cNvSpPr>
              <a:spLocks noEditPoints="1"/>
            </p:cNvSpPr>
            <p:nvPr/>
          </p:nvSpPr>
          <p:spPr bwMode="auto">
            <a:xfrm>
              <a:off x="2295" y="611"/>
              <a:ext cx="3094" cy="3098"/>
            </a:xfrm>
            <a:custGeom>
              <a:avLst/>
              <a:gdLst>
                <a:gd name="T0" fmla="*/ 769 w 1652"/>
                <a:gd name="T1" fmla="*/ 804 h 1652"/>
                <a:gd name="T2" fmla="*/ 382 w 1652"/>
                <a:gd name="T3" fmla="*/ 579 h 1652"/>
                <a:gd name="T4" fmla="*/ 475 w 1652"/>
                <a:gd name="T5" fmla="*/ 375 h 1652"/>
                <a:gd name="T6" fmla="*/ 804 w 1652"/>
                <a:gd name="T7" fmla="*/ 452 h 1652"/>
                <a:gd name="T8" fmla="*/ 882 w 1652"/>
                <a:gd name="T9" fmla="*/ 372 h 1652"/>
                <a:gd name="T10" fmla="*/ 1074 w 1652"/>
                <a:gd name="T11" fmla="*/ 339 h 1652"/>
                <a:gd name="T12" fmla="*/ 909 w 1652"/>
                <a:gd name="T13" fmla="*/ 4 h 1652"/>
                <a:gd name="T14" fmla="*/ 848 w 1652"/>
                <a:gd name="T15" fmla="*/ 338 h 1652"/>
                <a:gd name="T16" fmla="*/ 1251 w 1652"/>
                <a:gd name="T17" fmla="*/ 490 h 1652"/>
                <a:gd name="T18" fmla="*/ 1084 w 1652"/>
                <a:gd name="T19" fmla="*/ 395 h 1652"/>
                <a:gd name="T20" fmla="*/ 848 w 1652"/>
                <a:gd name="T21" fmla="*/ 452 h 1652"/>
                <a:gd name="T22" fmla="*/ 883 w 1652"/>
                <a:gd name="T23" fmla="*/ 804 h 1652"/>
                <a:gd name="T24" fmla="*/ 1290 w 1652"/>
                <a:gd name="T25" fmla="*/ 770 h 1652"/>
                <a:gd name="T26" fmla="*/ 589 w 1652"/>
                <a:gd name="T27" fmla="*/ 848 h 1652"/>
                <a:gd name="T28" fmla="*/ 427 w 1652"/>
                <a:gd name="T29" fmla="*/ 1252 h 1652"/>
                <a:gd name="T30" fmla="*/ 647 w 1652"/>
                <a:gd name="T31" fmla="*/ 1245 h 1652"/>
                <a:gd name="T32" fmla="*/ 804 w 1652"/>
                <a:gd name="T33" fmla="*/ 883 h 1652"/>
                <a:gd name="T34" fmla="*/ 589 w 1652"/>
                <a:gd name="T35" fmla="*/ 848 h 1652"/>
                <a:gd name="T36" fmla="*/ 1256 w 1652"/>
                <a:gd name="T37" fmla="*/ 848 h 1652"/>
                <a:gd name="T38" fmla="*/ 848 w 1652"/>
                <a:gd name="T39" fmla="*/ 883 h 1652"/>
                <a:gd name="T40" fmla="*/ 1005 w 1652"/>
                <a:gd name="T41" fmla="*/ 1245 h 1652"/>
                <a:gd name="T42" fmla="*/ 1225 w 1652"/>
                <a:gd name="T43" fmla="*/ 1252 h 1652"/>
                <a:gd name="T44" fmla="*/ 1379 w 1652"/>
                <a:gd name="T45" fmla="*/ 339 h 1652"/>
                <a:gd name="T46" fmla="*/ 1334 w 1652"/>
                <a:gd name="T47" fmla="*/ 769 h 1652"/>
                <a:gd name="T48" fmla="*/ 1652 w 1652"/>
                <a:gd name="T49" fmla="*/ 804 h 1652"/>
                <a:gd name="T50" fmla="*/ 1376 w 1652"/>
                <a:gd name="T51" fmla="*/ 306 h 1652"/>
                <a:gd name="T52" fmla="*/ 1151 w 1652"/>
                <a:gd name="T53" fmla="*/ 1421 h 1652"/>
                <a:gd name="T54" fmla="*/ 1166 w 1652"/>
                <a:gd name="T55" fmla="*/ 1319 h 1652"/>
                <a:gd name="T56" fmla="*/ 848 w 1652"/>
                <a:gd name="T57" fmla="*/ 1435 h 1652"/>
                <a:gd name="T58" fmla="*/ 909 w 1652"/>
                <a:gd name="T59" fmla="*/ 1648 h 1652"/>
                <a:gd name="T60" fmla="*/ 1180 w 1652"/>
                <a:gd name="T61" fmla="*/ 193 h 1652"/>
                <a:gd name="T62" fmla="*/ 1360 w 1652"/>
                <a:gd name="T63" fmla="*/ 265 h 1652"/>
                <a:gd name="T64" fmla="*/ 1042 w 1652"/>
                <a:gd name="T65" fmla="*/ 29 h 1652"/>
                <a:gd name="T66" fmla="*/ 1274 w 1652"/>
                <a:gd name="T67" fmla="*/ 1352 h 1652"/>
                <a:gd name="T68" fmla="*/ 1225 w 1652"/>
                <a:gd name="T69" fmla="*/ 1374 h 1652"/>
                <a:gd name="T70" fmla="*/ 1042 w 1652"/>
                <a:gd name="T71" fmla="*/ 1623 h 1652"/>
                <a:gd name="T72" fmla="*/ 1274 w 1652"/>
                <a:gd name="T73" fmla="*/ 1352 h 1652"/>
                <a:gd name="T74" fmla="*/ 427 w 1652"/>
                <a:gd name="T75" fmla="*/ 1374 h 1652"/>
                <a:gd name="T76" fmla="*/ 378 w 1652"/>
                <a:gd name="T77" fmla="*/ 1352 h 1652"/>
                <a:gd name="T78" fmla="*/ 610 w 1652"/>
                <a:gd name="T79" fmla="*/ 1623 h 1652"/>
                <a:gd name="T80" fmla="*/ 650 w 1652"/>
                <a:gd name="T81" fmla="*/ 1289 h 1652"/>
                <a:gd name="T82" fmla="*/ 468 w 1652"/>
                <a:gd name="T83" fmla="*/ 1357 h 1652"/>
                <a:gd name="T84" fmla="*/ 743 w 1652"/>
                <a:gd name="T85" fmla="*/ 1648 h 1652"/>
                <a:gd name="T86" fmla="*/ 804 w 1652"/>
                <a:gd name="T87" fmla="*/ 1435 h 1652"/>
                <a:gd name="T88" fmla="*/ 1370 w 1652"/>
                <a:gd name="T89" fmla="*/ 848 h 1652"/>
                <a:gd name="T90" fmla="*/ 1267 w 1652"/>
                <a:gd name="T91" fmla="*/ 1267 h 1652"/>
                <a:gd name="T92" fmla="*/ 1440 w 1652"/>
                <a:gd name="T93" fmla="*/ 1378 h 1652"/>
                <a:gd name="T94" fmla="*/ 1370 w 1652"/>
                <a:gd name="T95" fmla="*/ 848 h 1652"/>
                <a:gd name="T96" fmla="*/ 338 w 1652"/>
                <a:gd name="T97" fmla="*/ 575 h 1652"/>
                <a:gd name="T98" fmla="*/ 365 w 1652"/>
                <a:gd name="T99" fmla="*/ 342 h 1652"/>
                <a:gd name="T100" fmla="*/ 0 w 1652"/>
                <a:gd name="T101" fmla="*/ 804 h 1652"/>
                <a:gd name="T102" fmla="*/ 385 w 1652"/>
                <a:gd name="T103" fmla="*/ 1267 h 1652"/>
                <a:gd name="T104" fmla="*/ 90 w 1652"/>
                <a:gd name="T105" fmla="*/ 848 h 1652"/>
                <a:gd name="T106" fmla="*/ 212 w 1652"/>
                <a:gd name="T107" fmla="*/ 1378 h 1652"/>
                <a:gd name="T108" fmla="*/ 385 w 1652"/>
                <a:gd name="T109" fmla="*/ 1267 h 1652"/>
                <a:gd name="T110" fmla="*/ 426 w 1652"/>
                <a:gd name="T111" fmla="*/ 278 h 1652"/>
                <a:gd name="T112" fmla="*/ 463 w 1652"/>
                <a:gd name="T113" fmla="*/ 209 h 1652"/>
                <a:gd name="T114" fmla="*/ 244 w 1652"/>
                <a:gd name="T115" fmla="*/ 241 h 1652"/>
                <a:gd name="T116" fmla="*/ 804 w 1652"/>
                <a:gd name="T117" fmla="*/ 0 h 1652"/>
                <a:gd name="T118" fmla="*/ 501 w 1652"/>
                <a:gd name="T119" fmla="*/ 231 h 1652"/>
                <a:gd name="T120" fmla="*/ 486 w 1652"/>
                <a:gd name="T121" fmla="*/ 333 h 1652"/>
                <a:gd name="T122" fmla="*/ 804 w 1652"/>
                <a:gd name="T123" fmla="*/ 338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2" h="1652">
                  <a:moveTo>
                    <a:pt x="804" y="769"/>
                  </a:moveTo>
                  <a:cubicBezTo>
                    <a:pt x="788" y="775"/>
                    <a:pt x="775" y="788"/>
                    <a:pt x="769" y="804"/>
                  </a:cubicBezTo>
                  <a:cubicBezTo>
                    <a:pt x="589" y="804"/>
                    <a:pt x="589" y="804"/>
                    <a:pt x="589" y="804"/>
                  </a:cubicBezTo>
                  <a:cubicBezTo>
                    <a:pt x="579" y="690"/>
                    <a:pt x="493" y="598"/>
                    <a:pt x="382" y="579"/>
                  </a:cubicBezTo>
                  <a:cubicBezTo>
                    <a:pt x="393" y="516"/>
                    <a:pt x="408" y="456"/>
                    <a:pt x="427" y="400"/>
                  </a:cubicBezTo>
                  <a:cubicBezTo>
                    <a:pt x="446" y="400"/>
                    <a:pt x="464" y="390"/>
                    <a:pt x="475" y="375"/>
                  </a:cubicBezTo>
                  <a:cubicBezTo>
                    <a:pt x="567" y="398"/>
                    <a:pt x="666" y="412"/>
                    <a:pt x="769" y="416"/>
                  </a:cubicBezTo>
                  <a:cubicBezTo>
                    <a:pt x="775" y="432"/>
                    <a:pt x="788" y="446"/>
                    <a:pt x="804" y="452"/>
                  </a:cubicBezTo>
                  <a:lnTo>
                    <a:pt x="804" y="769"/>
                  </a:lnTo>
                  <a:close/>
                  <a:moveTo>
                    <a:pt x="882" y="372"/>
                  </a:moveTo>
                  <a:cubicBezTo>
                    <a:pt x="948" y="369"/>
                    <a:pt x="1012" y="363"/>
                    <a:pt x="1074" y="352"/>
                  </a:cubicBezTo>
                  <a:cubicBezTo>
                    <a:pt x="1074" y="348"/>
                    <a:pt x="1074" y="343"/>
                    <a:pt x="1074" y="339"/>
                  </a:cubicBezTo>
                  <a:cubicBezTo>
                    <a:pt x="1074" y="287"/>
                    <a:pt x="1100" y="240"/>
                    <a:pt x="1140" y="213"/>
                  </a:cubicBezTo>
                  <a:cubicBezTo>
                    <a:pt x="1075" y="104"/>
                    <a:pt x="995" y="32"/>
                    <a:pt x="909" y="4"/>
                  </a:cubicBezTo>
                  <a:cubicBezTo>
                    <a:pt x="889" y="2"/>
                    <a:pt x="869" y="1"/>
                    <a:pt x="848" y="0"/>
                  </a:cubicBezTo>
                  <a:cubicBezTo>
                    <a:pt x="848" y="338"/>
                    <a:pt x="848" y="338"/>
                    <a:pt x="848" y="338"/>
                  </a:cubicBezTo>
                  <a:cubicBezTo>
                    <a:pt x="864" y="344"/>
                    <a:pt x="876" y="356"/>
                    <a:pt x="882" y="372"/>
                  </a:cubicBezTo>
                  <a:close/>
                  <a:moveTo>
                    <a:pt x="1251" y="490"/>
                  </a:moveTo>
                  <a:cubicBezTo>
                    <a:pt x="1243" y="491"/>
                    <a:pt x="1235" y="492"/>
                    <a:pt x="1227" y="492"/>
                  </a:cubicBezTo>
                  <a:cubicBezTo>
                    <a:pt x="1162" y="492"/>
                    <a:pt x="1107" y="452"/>
                    <a:pt x="1084" y="395"/>
                  </a:cubicBezTo>
                  <a:cubicBezTo>
                    <a:pt x="1020" y="406"/>
                    <a:pt x="952" y="413"/>
                    <a:pt x="883" y="416"/>
                  </a:cubicBezTo>
                  <a:cubicBezTo>
                    <a:pt x="877" y="432"/>
                    <a:pt x="864" y="446"/>
                    <a:pt x="848" y="452"/>
                  </a:cubicBezTo>
                  <a:cubicBezTo>
                    <a:pt x="848" y="769"/>
                    <a:pt x="848" y="769"/>
                    <a:pt x="848" y="769"/>
                  </a:cubicBezTo>
                  <a:cubicBezTo>
                    <a:pt x="864" y="775"/>
                    <a:pt x="877" y="788"/>
                    <a:pt x="883" y="804"/>
                  </a:cubicBezTo>
                  <a:cubicBezTo>
                    <a:pt x="1256" y="804"/>
                    <a:pt x="1256" y="804"/>
                    <a:pt x="1256" y="804"/>
                  </a:cubicBezTo>
                  <a:cubicBezTo>
                    <a:pt x="1262" y="788"/>
                    <a:pt x="1274" y="776"/>
                    <a:pt x="1290" y="770"/>
                  </a:cubicBezTo>
                  <a:cubicBezTo>
                    <a:pt x="1286" y="672"/>
                    <a:pt x="1273" y="578"/>
                    <a:pt x="1251" y="490"/>
                  </a:cubicBezTo>
                  <a:close/>
                  <a:moveTo>
                    <a:pt x="589" y="848"/>
                  </a:moveTo>
                  <a:cubicBezTo>
                    <a:pt x="579" y="962"/>
                    <a:pt x="493" y="1054"/>
                    <a:pt x="382" y="1073"/>
                  </a:cubicBezTo>
                  <a:cubicBezTo>
                    <a:pt x="393" y="1136"/>
                    <a:pt x="408" y="1196"/>
                    <a:pt x="427" y="1252"/>
                  </a:cubicBezTo>
                  <a:cubicBezTo>
                    <a:pt x="446" y="1252"/>
                    <a:pt x="464" y="1262"/>
                    <a:pt x="475" y="1277"/>
                  </a:cubicBezTo>
                  <a:cubicBezTo>
                    <a:pt x="530" y="1263"/>
                    <a:pt x="588" y="1252"/>
                    <a:pt x="647" y="1245"/>
                  </a:cubicBezTo>
                  <a:cubicBezTo>
                    <a:pt x="653" y="1159"/>
                    <a:pt x="719" y="1090"/>
                    <a:pt x="804" y="1079"/>
                  </a:cubicBezTo>
                  <a:cubicBezTo>
                    <a:pt x="804" y="883"/>
                    <a:pt x="804" y="883"/>
                    <a:pt x="804" y="883"/>
                  </a:cubicBezTo>
                  <a:cubicBezTo>
                    <a:pt x="788" y="877"/>
                    <a:pt x="775" y="864"/>
                    <a:pt x="769" y="848"/>
                  </a:cubicBezTo>
                  <a:lnTo>
                    <a:pt x="589" y="848"/>
                  </a:lnTo>
                  <a:close/>
                  <a:moveTo>
                    <a:pt x="1290" y="882"/>
                  </a:moveTo>
                  <a:cubicBezTo>
                    <a:pt x="1274" y="876"/>
                    <a:pt x="1262" y="864"/>
                    <a:pt x="1256" y="848"/>
                  </a:cubicBezTo>
                  <a:cubicBezTo>
                    <a:pt x="883" y="848"/>
                    <a:pt x="883" y="848"/>
                    <a:pt x="883" y="848"/>
                  </a:cubicBezTo>
                  <a:cubicBezTo>
                    <a:pt x="877" y="864"/>
                    <a:pt x="864" y="877"/>
                    <a:pt x="848" y="883"/>
                  </a:cubicBezTo>
                  <a:cubicBezTo>
                    <a:pt x="848" y="1079"/>
                    <a:pt x="848" y="1079"/>
                    <a:pt x="848" y="1079"/>
                  </a:cubicBezTo>
                  <a:cubicBezTo>
                    <a:pt x="933" y="1090"/>
                    <a:pt x="999" y="1159"/>
                    <a:pt x="1005" y="1245"/>
                  </a:cubicBezTo>
                  <a:cubicBezTo>
                    <a:pt x="1064" y="1252"/>
                    <a:pt x="1122" y="1263"/>
                    <a:pt x="1177" y="1277"/>
                  </a:cubicBezTo>
                  <a:cubicBezTo>
                    <a:pt x="1188" y="1262"/>
                    <a:pt x="1206" y="1252"/>
                    <a:pt x="1225" y="1252"/>
                  </a:cubicBezTo>
                  <a:cubicBezTo>
                    <a:pt x="1263" y="1140"/>
                    <a:pt x="1285" y="1014"/>
                    <a:pt x="1290" y="882"/>
                  </a:cubicBezTo>
                  <a:close/>
                  <a:moveTo>
                    <a:pt x="1379" y="339"/>
                  </a:moveTo>
                  <a:cubicBezTo>
                    <a:pt x="1379" y="399"/>
                    <a:pt x="1344" y="452"/>
                    <a:pt x="1293" y="477"/>
                  </a:cubicBezTo>
                  <a:cubicBezTo>
                    <a:pt x="1316" y="568"/>
                    <a:pt x="1330" y="667"/>
                    <a:pt x="1334" y="769"/>
                  </a:cubicBezTo>
                  <a:cubicBezTo>
                    <a:pt x="1350" y="775"/>
                    <a:pt x="1363" y="788"/>
                    <a:pt x="1370" y="804"/>
                  </a:cubicBezTo>
                  <a:cubicBezTo>
                    <a:pt x="1652" y="804"/>
                    <a:pt x="1652" y="804"/>
                    <a:pt x="1652" y="804"/>
                  </a:cubicBezTo>
                  <a:cubicBezTo>
                    <a:pt x="1646" y="600"/>
                    <a:pt x="1567" y="415"/>
                    <a:pt x="1440" y="274"/>
                  </a:cubicBezTo>
                  <a:cubicBezTo>
                    <a:pt x="1419" y="285"/>
                    <a:pt x="1398" y="296"/>
                    <a:pt x="1376" y="306"/>
                  </a:cubicBezTo>
                  <a:cubicBezTo>
                    <a:pt x="1378" y="317"/>
                    <a:pt x="1379" y="328"/>
                    <a:pt x="1379" y="339"/>
                  </a:cubicBezTo>
                  <a:close/>
                  <a:moveTo>
                    <a:pt x="1151" y="1421"/>
                  </a:moveTo>
                  <a:cubicBezTo>
                    <a:pt x="1163" y="1401"/>
                    <a:pt x="1174" y="1379"/>
                    <a:pt x="1184" y="1357"/>
                  </a:cubicBezTo>
                  <a:cubicBezTo>
                    <a:pt x="1174" y="1347"/>
                    <a:pt x="1167" y="1334"/>
                    <a:pt x="1166" y="1319"/>
                  </a:cubicBezTo>
                  <a:cubicBezTo>
                    <a:pt x="1113" y="1306"/>
                    <a:pt x="1059" y="1296"/>
                    <a:pt x="1002" y="1289"/>
                  </a:cubicBezTo>
                  <a:cubicBezTo>
                    <a:pt x="988" y="1366"/>
                    <a:pt x="926" y="1425"/>
                    <a:pt x="848" y="1435"/>
                  </a:cubicBezTo>
                  <a:cubicBezTo>
                    <a:pt x="848" y="1652"/>
                    <a:pt x="848" y="1652"/>
                    <a:pt x="848" y="1652"/>
                  </a:cubicBezTo>
                  <a:cubicBezTo>
                    <a:pt x="869" y="1651"/>
                    <a:pt x="889" y="1650"/>
                    <a:pt x="909" y="1648"/>
                  </a:cubicBezTo>
                  <a:cubicBezTo>
                    <a:pt x="1000" y="1618"/>
                    <a:pt x="1083" y="1540"/>
                    <a:pt x="1151" y="1421"/>
                  </a:cubicBezTo>
                  <a:close/>
                  <a:moveTo>
                    <a:pt x="1180" y="193"/>
                  </a:moveTo>
                  <a:cubicBezTo>
                    <a:pt x="1195" y="189"/>
                    <a:pt x="1210" y="186"/>
                    <a:pt x="1227" y="186"/>
                  </a:cubicBezTo>
                  <a:cubicBezTo>
                    <a:pt x="1284" y="186"/>
                    <a:pt x="1334" y="218"/>
                    <a:pt x="1360" y="265"/>
                  </a:cubicBezTo>
                  <a:cubicBezTo>
                    <a:pt x="1377" y="257"/>
                    <a:pt x="1393" y="249"/>
                    <a:pt x="1408" y="241"/>
                  </a:cubicBezTo>
                  <a:cubicBezTo>
                    <a:pt x="1308" y="141"/>
                    <a:pt x="1183" y="67"/>
                    <a:pt x="1042" y="29"/>
                  </a:cubicBezTo>
                  <a:cubicBezTo>
                    <a:pt x="1093" y="69"/>
                    <a:pt x="1139" y="125"/>
                    <a:pt x="1180" y="193"/>
                  </a:cubicBezTo>
                  <a:close/>
                  <a:moveTo>
                    <a:pt x="1274" y="1352"/>
                  </a:moveTo>
                  <a:cubicBezTo>
                    <a:pt x="1262" y="1365"/>
                    <a:pt x="1245" y="1374"/>
                    <a:pt x="1227" y="1374"/>
                  </a:cubicBezTo>
                  <a:cubicBezTo>
                    <a:pt x="1226" y="1374"/>
                    <a:pt x="1225" y="1374"/>
                    <a:pt x="1225" y="1374"/>
                  </a:cubicBezTo>
                  <a:cubicBezTo>
                    <a:pt x="1214" y="1398"/>
                    <a:pt x="1202" y="1421"/>
                    <a:pt x="1189" y="1443"/>
                  </a:cubicBezTo>
                  <a:cubicBezTo>
                    <a:pt x="1146" y="1519"/>
                    <a:pt x="1096" y="1579"/>
                    <a:pt x="1042" y="1623"/>
                  </a:cubicBezTo>
                  <a:cubicBezTo>
                    <a:pt x="1182" y="1585"/>
                    <a:pt x="1308" y="1511"/>
                    <a:pt x="1408" y="1411"/>
                  </a:cubicBezTo>
                  <a:cubicBezTo>
                    <a:pt x="1367" y="1389"/>
                    <a:pt x="1321" y="1369"/>
                    <a:pt x="1274" y="1352"/>
                  </a:cubicBezTo>
                  <a:close/>
                  <a:moveTo>
                    <a:pt x="463" y="1443"/>
                  </a:moveTo>
                  <a:cubicBezTo>
                    <a:pt x="450" y="1421"/>
                    <a:pt x="438" y="1398"/>
                    <a:pt x="427" y="1374"/>
                  </a:cubicBezTo>
                  <a:cubicBezTo>
                    <a:pt x="427" y="1374"/>
                    <a:pt x="426" y="1374"/>
                    <a:pt x="426" y="1374"/>
                  </a:cubicBezTo>
                  <a:cubicBezTo>
                    <a:pt x="407" y="1374"/>
                    <a:pt x="390" y="1365"/>
                    <a:pt x="378" y="1352"/>
                  </a:cubicBezTo>
                  <a:cubicBezTo>
                    <a:pt x="331" y="1369"/>
                    <a:pt x="285" y="1389"/>
                    <a:pt x="244" y="1411"/>
                  </a:cubicBezTo>
                  <a:cubicBezTo>
                    <a:pt x="344" y="1511"/>
                    <a:pt x="470" y="1585"/>
                    <a:pt x="610" y="1623"/>
                  </a:cubicBezTo>
                  <a:cubicBezTo>
                    <a:pt x="556" y="1579"/>
                    <a:pt x="506" y="1519"/>
                    <a:pt x="463" y="1443"/>
                  </a:cubicBezTo>
                  <a:close/>
                  <a:moveTo>
                    <a:pt x="650" y="1289"/>
                  </a:moveTo>
                  <a:cubicBezTo>
                    <a:pt x="593" y="1296"/>
                    <a:pt x="539" y="1306"/>
                    <a:pt x="486" y="1319"/>
                  </a:cubicBezTo>
                  <a:cubicBezTo>
                    <a:pt x="485" y="1334"/>
                    <a:pt x="478" y="1347"/>
                    <a:pt x="468" y="1357"/>
                  </a:cubicBezTo>
                  <a:cubicBezTo>
                    <a:pt x="478" y="1379"/>
                    <a:pt x="489" y="1401"/>
                    <a:pt x="501" y="1421"/>
                  </a:cubicBezTo>
                  <a:cubicBezTo>
                    <a:pt x="569" y="1540"/>
                    <a:pt x="652" y="1618"/>
                    <a:pt x="743" y="1648"/>
                  </a:cubicBezTo>
                  <a:cubicBezTo>
                    <a:pt x="763" y="1650"/>
                    <a:pt x="783" y="1651"/>
                    <a:pt x="804" y="1652"/>
                  </a:cubicBezTo>
                  <a:cubicBezTo>
                    <a:pt x="804" y="1435"/>
                    <a:pt x="804" y="1435"/>
                    <a:pt x="804" y="1435"/>
                  </a:cubicBezTo>
                  <a:cubicBezTo>
                    <a:pt x="726" y="1425"/>
                    <a:pt x="664" y="1366"/>
                    <a:pt x="650" y="1289"/>
                  </a:cubicBezTo>
                  <a:close/>
                  <a:moveTo>
                    <a:pt x="1370" y="848"/>
                  </a:moveTo>
                  <a:cubicBezTo>
                    <a:pt x="1363" y="864"/>
                    <a:pt x="1350" y="877"/>
                    <a:pt x="1334" y="883"/>
                  </a:cubicBezTo>
                  <a:cubicBezTo>
                    <a:pt x="1329" y="1020"/>
                    <a:pt x="1306" y="1151"/>
                    <a:pt x="1267" y="1267"/>
                  </a:cubicBezTo>
                  <a:cubicBezTo>
                    <a:pt x="1279" y="1278"/>
                    <a:pt x="1287" y="1293"/>
                    <a:pt x="1287" y="1310"/>
                  </a:cubicBezTo>
                  <a:cubicBezTo>
                    <a:pt x="1342" y="1329"/>
                    <a:pt x="1393" y="1352"/>
                    <a:pt x="1440" y="1378"/>
                  </a:cubicBezTo>
                  <a:cubicBezTo>
                    <a:pt x="1567" y="1237"/>
                    <a:pt x="1646" y="1052"/>
                    <a:pt x="1652" y="848"/>
                  </a:cubicBezTo>
                  <a:lnTo>
                    <a:pt x="1370" y="848"/>
                  </a:lnTo>
                  <a:close/>
                  <a:moveTo>
                    <a:pt x="90" y="804"/>
                  </a:moveTo>
                  <a:cubicBezTo>
                    <a:pt x="101" y="676"/>
                    <a:pt x="208" y="576"/>
                    <a:pt x="338" y="575"/>
                  </a:cubicBezTo>
                  <a:cubicBezTo>
                    <a:pt x="349" y="509"/>
                    <a:pt x="365" y="445"/>
                    <a:pt x="385" y="385"/>
                  </a:cubicBezTo>
                  <a:cubicBezTo>
                    <a:pt x="373" y="374"/>
                    <a:pt x="365" y="359"/>
                    <a:pt x="365" y="342"/>
                  </a:cubicBezTo>
                  <a:cubicBezTo>
                    <a:pt x="310" y="323"/>
                    <a:pt x="259" y="300"/>
                    <a:pt x="212" y="274"/>
                  </a:cubicBezTo>
                  <a:cubicBezTo>
                    <a:pt x="85" y="415"/>
                    <a:pt x="6" y="600"/>
                    <a:pt x="0" y="804"/>
                  </a:cubicBezTo>
                  <a:lnTo>
                    <a:pt x="90" y="804"/>
                  </a:lnTo>
                  <a:close/>
                  <a:moveTo>
                    <a:pt x="385" y="1267"/>
                  </a:moveTo>
                  <a:cubicBezTo>
                    <a:pt x="365" y="1207"/>
                    <a:pt x="349" y="1143"/>
                    <a:pt x="338" y="1077"/>
                  </a:cubicBezTo>
                  <a:cubicBezTo>
                    <a:pt x="208" y="1076"/>
                    <a:pt x="101" y="976"/>
                    <a:pt x="90" y="848"/>
                  </a:cubicBezTo>
                  <a:cubicBezTo>
                    <a:pt x="0" y="848"/>
                    <a:pt x="0" y="848"/>
                    <a:pt x="0" y="848"/>
                  </a:cubicBezTo>
                  <a:cubicBezTo>
                    <a:pt x="6" y="1052"/>
                    <a:pt x="85" y="1237"/>
                    <a:pt x="212" y="1378"/>
                  </a:cubicBezTo>
                  <a:cubicBezTo>
                    <a:pt x="259" y="1352"/>
                    <a:pt x="310" y="1329"/>
                    <a:pt x="365" y="1310"/>
                  </a:cubicBezTo>
                  <a:cubicBezTo>
                    <a:pt x="365" y="1293"/>
                    <a:pt x="373" y="1278"/>
                    <a:pt x="385" y="1267"/>
                  </a:cubicBezTo>
                  <a:close/>
                  <a:moveTo>
                    <a:pt x="378" y="300"/>
                  </a:moveTo>
                  <a:cubicBezTo>
                    <a:pt x="390" y="287"/>
                    <a:pt x="407" y="278"/>
                    <a:pt x="426" y="278"/>
                  </a:cubicBezTo>
                  <a:cubicBezTo>
                    <a:pt x="426" y="278"/>
                    <a:pt x="427" y="278"/>
                    <a:pt x="427" y="278"/>
                  </a:cubicBezTo>
                  <a:cubicBezTo>
                    <a:pt x="438" y="254"/>
                    <a:pt x="450" y="231"/>
                    <a:pt x="463" y="209"/>
                  </a:cubicBezTo>
                  <a:cubicBezTo>
                    <a:pt x="506" y="133"/>
                    <a:pt x="556" y="73"/>
                    <a:pt x="610" y="29"/>
                  </a:cubicBezTo>
                  <a:cubicBezTo>
                    <a:pt x="470" y="67"/>
                    <a:pt x="344" y="141"/>
                    <a:pt x="244" y="241"/>
                  </a:cubicBezTo>
                  <a:cubicBezTo>
                    <a:pt x="285" y="263"/>
                    <a:pt x="331" y="283"/>
                    <a:pt x="378" y="300"/>
                  </a:cubicBezTo>
                  <a:close/>
                  <a:moveTo>
                    <a:pt x="804" y="0"/>
                  </a:moveTo>
                  <a:cubicBezTo>
                    <a:pt x="783" y="1"/>
                    <a:pt x="763" y="2"/>
                    <a:pt x="743" y="4"/>
                  </a:cubicBezTo>
                  <a:cubicBezTo>
                    <a:pt x="652" y="34"/>
                    <a:pt x="569" y="112"/>
                    <a:pt x="501" y="231"/>
                  </a:cubicBezTo>
                  <a:cubicBezTo>
                    <a:pt x="489" y="251"/>
                    <a:pt x="478" y="273"/>
                    <a:pt x="468" y="295"/>
                  </a:cubicBezTo>
                  <a:cubicBezTo>
                    <a:pt x="478" y="305"/>
                    <a:pt x="485" y="318"/>
                    <a:pt x="486" y="333"/>
                  </a:cubicBezTo>
                  <a:cubicBezTo>
                    <a:pt x="575" y="355"/>
                    <a:pt x="671" y="368"/>
                    <a:pt x="770" y="372"/>
                  </a:cubicBezTo>
                  <a:cubicBezTo>
                    <a:pt x="776" y="356"/>
                    <a:pt x="788" y="344"/>
                    <a:pt x="804" y="338"/>
                  </a:cubicBezTo>
                  <a:lnTo>
                    <a:pt x="804" y="0"/>
                  </a:ln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
              <a:extLst>
                <a:ext uri="{FF2B5EF4-FFF2-40B4-BE49-F238E27FC236}">
                  <a16:creationId xmlns:a16="http://schemas.microsoft.com/office/drawing/2014/main" id="{96588B5D-832F-47F6-AD40-78E837157998}"/>
                </a:ext>
              </a:extLst>
            </p:cNvPr>
            <p:cNvSpPr>
              <a:spLocks noEditPoints="1"/>
            </p:cNvSpPr>
            <p:nvPr/>
          </p:nvSpPr>
          <p:spPr bwMode="auto">
            <a:xfrm>
              <a:off x="2130" y="446"/>
              <a:ext cx="3424" cy="3428"/>
            </a:xfrm>
            <a:custGeom>
              <a:avLst/>
              <a:gdLst>
                <a:gd name="T0" fmla="*/ 268 w 1828"/>
                <a:gd name="T1" fmla="*/ 1560 h 1828"/>
                <a:gd name="T2" fmla="*/ 268 w 1828"/>
                <a:gd name="T3" fmla="*/ 268 h 1828"/>
                <a:gd name="T4" fmla="*/ 1560 w 1828"/>
                <a:gd name="T5" fmla="*/ 268 h 1828"/>
                <a:gd name="T6" fmla="*/ 1560 w 1828"/>
                <a:gd name="T7" fmla="*/ 1560 h 1828"/>
                <a:gd name="T8" fmla="*/ 914 w 1828"/>
                <a:gd name="T9" fmla="*/ 44 h 1828"/>
                <a:gd name="T10" fmla="*/ 914 w 1828"/>
                <a:gd name="T11" fmla="*/ 1784 h 1828"/>
                <a:gd name="T12" fmla="*/ 914 w 1828"/>
                <a:gd name="T13" fmla="*/ 44 h 1828"/>
                <a:gd name="T14" fmla="*/ 989 w 1828"/>
                <a:gd name="T15" fmla="*/ 1335 h 1828"/>
                <a:gd name="T16" fmla="*/ 979 w 1828"/>
                <a:gd name="T17" fmla="*/ 1311 h 1828"/>
                <a:gd name="T18" fmla="*/ 973 w 1828"/>
                <a:gd name="T19" fmla="*/ 1277 h 1828"/>
                <a:gd name="T20" fmla="*/ 976 w 1828"/>
                <a:gd name="T21" fmla="*/ 1277 h 1828"/>
                <a:gd name="T22" fmla="*/ 904 w 1828"/>
                <a:gd name="T23" fmla="*/ 1237 h 1828"/>
                <a:gd name="T24" fmla="*/ 853 w 1828"/>
                <a:gd name="T25" fmla="*/ 1388 h 1828"/>
                <a:gd name="T26" fmla="*/ 856 w 1828"/>
                <a:gd name="T27" fmla="*/ 1440 h 1828"/>
                <a:gd name="T28" fmla="*/ 931 w 1828"/>
                <a:gd name="T29" fmla="*/ 1453 h 1828"/>
                <a:gd name="T30" fmla="*/ 936 w 1828"/>
                <a:gd name="T31" fmla="*/ 1416 h 1828"/>
                <a:gd name="T32" fmla="*/ 981 w 1828"/>
                <a:gd name="T33" fmla="*/ 1392 h 1828"/>
                <a:gd name="T34" fmla="*/ 980 w 1828"/>
                <a:gd name="T35" fmla="*/ 1365 h 1828"/>
                <a:gd name="T36" fmla="*/ 990 w 1828"/>
                <a:gd name="T37" fmla="*/ 1337 h 1828"/>
                <a:gd name="T38" fmla="*/ 359 w 1828"/>
                <a:gd name="T39" fmla="*/ 1052 h 1828"/>
                <a:gd name="T40" fmla="*/ 444 w 1828"/>
                <a:gd name="T41" fmla="*/ 1078 h 1828"/>
                <a:gd name="T42" fmla="*/ 458 w 1828"/>
                <a:gd name="T43" fmla="*/ 1070 h 1828"/>
                <a:gd name="T44" fmla="*/ 481 w 1828"/>
                <a:gd name="T45" fmla="*/ 1016 h 1828"/>
                <a:gd name="T46" fmla="*/ 528 w 1828"/>
                <a:gd name="T47" fmla="*/ 967 h 1828"/>
                <a:gd name="T48" fmla="*/ 558 w 1828"/>
                <a:gd name="T49" fmla="*/ 929 h 1828"/>
                <a:gd name="T50" fmla="*/ 532 w 1828"/>
                <a:gd name="T51" fmla="*/ 880 h 1828"/>
                <a:gd name="T52" fmla="*/ 519 w 1828"/>
                <a:gd name="T53" fmla="*/ 811 h 1828"/>
                <a:gd name="T54" fmla="*/ 417 w 1828"/>
                <a:gd name="T55" fmla="*/ 750 h 1828"/>
                <a:gd name="T56" fmla="*/ 357 w 1828"/>
                <a:gd name="T57" fmla="*/ 1016 h 1828"/>
                <a:gd name="T58" fmla="*/ 1258 w 1828"/>
                <a:gd name="T59" fmla="*/ 444 h 1828"/>
                <a:gd name="T60" fmla="*/ 1257 w 1828"/>
                <a:gd name="T61" fmla="*/ 467 h 1828"/>
                <a:gd name="T62" fmla="*/ 1296 w 1828"/>
                <a:gd name="T63" fmla="*/ 487 h 1828"/>
                <a:gd name="T64" fmla="*/ 1300 w 1828"/>
                <a:gd name="T65" fmla="*/ 519 h 1828"/>
                <a:gd name="T66" fmla="*/ 1364 w 1828"/>
                <a:gd name="T67" fmla="*/ 508 h 1828"/>
                <a:gd name="T68" fmla="*/ 1367 w 1828"/>
                <a:gd name="T69" fmla="*/ 464 h 1828"/>
                <a:gd name="T70" fmla="*/ 1323 w 1828"/>
                <a:gd name="T71" fmla="*/ 335 h 1828"/>
                <a:gd name="T72" fmla="*/ 1262 w 1828"/>
                <a:gd name="T73" fmla="*/ 369 h 1828"/>
                <a:gd name="T74" fmla="*/ 1264 w 1828"/>
                <a:gd name="T75" fmla="*/ 369 h 1828"/>
                <a:gd name="T76" fmla="*/ 1259 w 1828"/>
                <a:gd name="T77" fmla="*/ 398 h 1828"/>
                <a:gd name="T78" fmla="*/ 1251 w 1828"/>
                <a:gd name="T79" fmla="*/ 419 h 1828"/>
                <a:gd name="T80" fmla="*/ 1242 w 1828"/>
                <a:gd name="T81" fmla="*/ 435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8" h="1828">
                  <a:moveTo>
                    <a:pt x="914" y="1828"/>
                  </a:moveTo>
                  <a:cubicBezTo>
                    <a:pt x="670" y="1828"/>
                    <a:pt x="440" y="1733"/>
                    <a:pt x="268" y="1560"/>
                  </a:cubicBezTo>
                  <a:cubicBezTo>
                    <a:pt x="95" y="1388"/>
                    <a:pt x="0" y="1158"/>
                    <a:pt x="0" y="914"/>
                  </a:cubicBezTo>
                  <a:cubicBezTo>
                    <a:pt x="0" y="670"/>
                    <a:pt x="95" y="440"/>
                    <a:pt x="268" y="268"/>
                  </a:cubicBezTo>
                  <a:cubicBezTo>
                    <a:pt x="440" y="95"/>
                    <a:pt x="670" y="0"/>
                    <a:pt x="914" y="0"/>
                  </a:cubicBezTo>
                  <a:cubicBezTo>
                    <a:pt x="1158" y="0"/>
                    <a:pt x="1388" y="95"/>
                    <a:pt x="1560" y="268"/>
                  </a:cubicBezTo>
                  <a:cubicBezTo>
                    <a:pt x="1733" y="440"/>
                    <a:pt x="1828" y="670"/>
                    <a:pt x="1828" y="914"/>
                  </a:cubicBezTo>
                  <a:cubicBezTo>
                    <a:pt x="1828" y="1158"/>
                    <a:pt x="1733" y="1388"/>
                    <a:pt x="1560" y="1560"/>
                  </a:cubicBezTo>
                  <a:cubicBezTo>
                    <a:pt x="1388" y="1733"/>
                    <a:pt x="1158" y="1828"/>
                    <a:pt x="914" y="1828"/>
                  </a:cubicBezTo>
                  <a:close/>
                  <a:moveTo>
                    <a:pt x="914" y="44"/>
                  </a:moveTo>
                  <a:cubicBezTo>
                    <a:pt x="434" y="44"/>
                    <a:pt x="44" y="434"/>
                    <a:pt x="44" y="914"/>
                  </a:cubicBezTo>
                  <a:cubicBezTo>
                    <a:pt x="44" y="1394"/>
                    <a:pt x="434" y="1784"/>
                    <a:pt x="914" y="1784"/>
                  </a:cubicBezTo>
                  <a:cubicBezTo>
                    <a:pt x="1394" y="1784"/>
                    <a:pt x="1784" y="1394"/>
                    <a:pt x="1784" y="914"/>
                  </a:cubicBezTo>
                  <a:cubicBezTo>
                    <a:pt x="1784" y="434"/>
                    <a:pt x="1394" y="44"/>
                    <a:pt x="914" y="44"/>
                  </a:cubicBezTo>
                  <a:close/>
                  <a:moveTo>
                    <a:pt x="990" y="1337"/>
                  </a:moveTo>
                  <a:cubicBezTo>
                    <a:pt x="990" y="1336"/>
                    <a:pt x="989" y="1336"/>
                    <a:pt x="989" y="1335"/>
                  </a:cubicBezTo>
                  <a:cubicBezTo>
                    <a:pt x="986" y="1332"/>
                    <a:pt x="983" y="1327"/>
                    <a:pt x="981" y="1319"/>
                  </a:cubicBezTo>
                  <a:cubicBezTo>
                    <a:pt x="980" y="1317"/>
                    <a:pt x="980" y="1314"/>
                    <a:pt x="979" y="1311"/>
                  </a:cubicBezTo>
                  <a:cubicBezTo>
                    <a:pt x="978" y="1307"/>
                    <a:pt x="977" y="1303"/>
                    <a:pt x="976" y="1299"/>
                  </a:cubicBezTo>
                  <a:cubicBezTo>
                    <a:pt x="975" y="1295"/>
                    <a:pt x="974" y="1283"/>
                    <a:pt x="973" y="1277"/>
                  </a:cubicBezTo>
                  <a:cubicBezTo>
                    <a:pt x="974" y="1277"/>
                    <a:pt x="975" y="1277"/>
                    <a:pt x="976" y="1277"/>
                  </a:cubicBezTo>
                  <a:cubicBezTo>
                    <a:pt x="976" y="1277"/>
                    <a:pt x="976" y="1277"/>
                    <a:pt x="976" y="1277"/>
                  </a:cubicBezTo>
                  <a:cubicBezTo>
                    <a:pt x="979" y="1266"/>
                    <a:pt x="994" y="1249"/>
                    <a:pt x="989" y="1249"/>
                  </a:cubicBezTo>
                  <a:cubicBezTo>
                    <a:pt x="941" y="1250"/>
                    <a:pt x="956" y="1237"/>
                    <a:pt x="904" y="1237"/>
                  </a:cubicBezTo>
                  <a:cubicBezTo>
                    <a:pt x="859" y="1237"/>
                    <a:pt x="836" y="1264"/>
                    <a:pt x="825" y="1287"/>
                  </a:cubicBezTo>
                  <a:cubicBezTo>
                    <a:pt x="805" y="1329"/>
                    <a:pt x="837" y="1371"/>
                    <a:pt x="853" y="1388"/>
                  </a:cubicBezTo>
                  <a:cubicBezTo>
                    <a:pt x="853" y="1436"/>
                    <a:pt x="853" y="1436"/>
                    <a:pt x="853" y="1436"/>
                  </a:cubicBezTo>
                  <a:cubicBezTo>
                    <a:pt x="853" y="1438"/>
                    <a:pt x="854" y="1439"/>
                    <a:pt x="856" y="1440"/>
                  </a:cubicBezTo>
                  <a:cubicBezTo>
                    <a:pt x="888" y="1453"/>
                    <a:pt x="928" y="1453"/>
                    <a:pt x="931" y="1453"/>
                  </a:cubicBezTo>
                  <a:cubicBezTo>
                    <a:pt x="931" y="1453"/>
                    <a:pt x="931" y="1453"/>
                    <a:pt x="931" y="1453"/>
                  </a:cubicBezTo>
                  <a:cubicBezTo>
                    <a:pt x="934" y="1453"/>
                    <a:pt x="936" y="1451"/>
                    <a:pt x="936" y="1449"/>
                  </a:cubicBezTo>
                  <a:cubicBezTo>
                    <a:pt x="936" y="1416"/>
                    <a:pt x="936" y="1416"/>
                    <a:pt x="936" y="1416"/>
                  </a:cubicBezTo>
                  <a:cubicBezTo>
                    <a:pt x="956" y="1418"/>
                    <a:pt x="970" y="1416"/>
                    <a:pt x="975" y="1413"/>
                  </a:cubicBezTo>
                  <a:cubicBezTo>
                    <a:pt x="980" y="1411"/>
                    <a:pt x="980" y="1404"/>
                    <a:pt x="981" y="1392"/>
                  </a:cubicBezTo>
                  <a:cubicBezTo>
                    <a:pt x="981" y="1391"/>
                    <a:pt x="981" y="1391"/>
                    <a:pt x="981" y="1391"/>
                  </a:cubicBezTo>
                  <a:cubicBezTo>
                    <a:pt x="982" y="1383"/>
                    <a:pt x="981" y="1371"/>
                    <a:pt x="980" y="1365"/>
                  </a:cubicBezTo>
                  <a:cubicBezTo>
                    <a:pt x="995" y="1364"/>
                    <a:pt x="998" y="1357"/>
                    <a:pt x="999" y="1354"/>
                  </a:cubicBezTo>
                  <a:cubicBezTo>
                    <a:pt x="1001" y="1349"/>
                    <a:pt x="996" y="1343"/>
                    <a:pt x="990" y="1337"/>
                  </a:cubicBezTo>
                  <a:close/>
                  <a:moveTo>
                    <a:pt x="357" y="1016"/>
                  </a:moveTo>
                  <a:cubicBezTo>
                    <a:pt x="359" y="1052"/>
                    <a:pt x="359" y="1052"/>
                    <a:pt x="359" y="1052"/>
                  </a:cubicBezTo>
                  <a:cubicBezTo>
                    <a:pt x="359" y="1055"/>
                    <a:pt x="361" y="1057"/>
                    <a:pt x="363" y="1058"/>
                  </a:cubicBezTo>
                  <a:cubicBezTo>
                    <a:pt x="392" y="1076"/>
                    <a:pt x="429" y="1078"/>
                    <a:pt x="444" y="1078"/>
                  </a:cubicBezTo>
                  <a:cubicBezTo>
                    <a:pt x="448" y="1078"/>
                    <a:pt x="451" y="1078"/>
                    <a:pt x="451" y="1078"/>
                  </a:cubicBezTo>
                  <a:cubicBezTo>
                    <a:pt x="455" y="1077"/>
                    <a:pt x="458" y="1074"/>
                    <a:pt x="458" y="1070"/>
                  </a:cubicBezTo>
                  <a:cubicBezTo>
                    <a:pt x="458" y="1015"/>
                    <a:pt x="458" y="1015"/>
                    <a:pt x="458" y="1015"/>
                  </a:cubicBezTo>
                  <a:cubicBezTo>
                    <a:pt x="466" y="1016"/>
                    <a:pt x="476" y="1016"/>
                    <a:pt x="481" y="1016"/>
                  </a:cubicBezTo>
                  <a:cubicBezTo>
                    <a:pt x="510" y="1016"/>
                    <a:pt x="517" y="1012"/>
                    <a:pt x="521" y="1009"/>
                  </a:cubicBezTo>
                  <a:cubicBezTo>
                    <a:pt x="525" y="1005"/>
                    <a:pt x="528" y="997"/>
                    <a:pt x="528" y="967"/>
                  </a:cubicBezTo>
                  <a:cubicBezTo>
                    <a:pt x="528" y="958"/>
                    <a:pt x="528" y="950"/>
                    <a:pt x="528" y="944"/>
                  </a:cubicBezTo>
                  <a:cubicBezTo>
                    <a:pt x="546" y="944"/>
                    <a:pt x="555" y="935"/>
                    <a:pt x="558" y="929"/>
                  </a:cubicBezTo>
                  <a:cubicBezTo>
                    <a:pt x="561" y="921"/>
                    <a:pt x="552" y="908"/>
                    <a:pt x="546" y="902"/>
                  </a:cubicBezTo>
                  <a:cubicBezTo>
                    <a:pt x="540" y="896"/>
                    <a:pt x="535" y="887"/>
                    <a:pt x="532" y="880"/>
                  </a:cubicBezTo>
                  <a:cubicBezTo>
                    <a:pt x="530" y="876"/>
                    <a:pt x="529" y="859"/>
                    <a:pt x="530" y="848"/>
                  </a:cubicBezTo>
                  <a:cubicBezTo>
                    <a:pt x="531" y="828"/>
                    <a:pt x="522" y="815"/>
                    <a:pt x="519" y="811"/>
                  </a:cubicBezTo>
                  <a:cubicBezTo>
                    <a:pt x="521" y="808"/>
                    <a:pt x="522" y="805"/>
                    <a:pt x="524" y="802"/>
                  </a:cubicBezTo>
                  <a:cubicBezTo>
                    <a:pt x="527" y="786"/>
                    <a:pt x="495" y="750"/>
                    <a:pt x="417" y="750"/>
                  </a:cubicBezTo>
                  <a:cubicBezTo>
                    <a:pt x="349" y="750"/>
                    <a:pt x="308" y="787"/>
                    <a:pt x="291" y="823"/>
                  </a:cubicBezTo>
                  <a:cubicBezTo>
                    <a:pt x="234" y="941"/>
                    <a:pt x="310" y="997"/>
                    <a:pt x="357" y="1016"/>
                  </a:cubicBezTo>
                  <a:close/>
                  <a:moveTo>
                    <a:pt x="1242" y="435"/>
                  </a:moveTo>
                  <a:cubicBezTo>
                    <a:pt x="1242" y="437"/>
                    <a:pt x="1246" y="444"/>
                    <a:pt x="1258" y="444"/>
                  </a:cubicBezTo>
                  <a:cubicBezTo>
                    <a:pt x="1258" y="450"/>
                    <a:pt x="1257" y="460"/>
                    <a:pt x="1257" y="466"/>
                  </a:cubicBezTo>
                  <a:cubicBezTo>
                    <a:pt x="1257" y="467"/>
                    <a:pt x="1257" y="467"/>
                    <a:pt x="1257" y="467"/>
                  </a:cubicBezTo>
                  <a:cubicBezTo>
                    <a:pt x="1258" y="477"/>
                    <a:pt x="1258" y="483"/>
                    <a:pt x="1263" y="485"/>
                  </a:cubicBezTo>
                  <a:cubicBezTo>
                    <a:pt x="1266" y="487"/>
                    <a:pt x="1279" y="489"/>
                    <a:pt x="1296" y="487"/>
                  </a:cubicBezTo>
                  <a:cubicBezTo>
                    <a:pt x="1296" y="515"/>
                    <a:pt x="1296" y="515"/>
                    <a:pt x="1296" y="515"/>
                  </a:cubicBezTo>
                  <a:cubicBezTo>
                    <a:pt x="1296" y="518"/>
                    <a:pt x="1297" y="519"/>
                    <a:pt x="1300" y="519"/>
                  </a:cubicBezTo>
                  <a:cubicBezTo>
                    <a:pt x="1300" y="519"/>
                    <a:pt x="1300" y="519"/>
                    <a:pt x="1300" y="519"/>
                  </a:cubicBezTo>
                  <a:cubicBezTo>
                    <a:pt x="1302" y="519"/>
                    <a:pt x="1337" y="519"/>
                    <a:pt x="1364" y="508"/>
                  </a:cubicBezTo>
                  <a:cubicBezTo>
                    <a:pt x="1366" y="508"/>
                    <a:pt x="1367" y="506"/>
                    <a:pt x="1367" y="504"/>
                  </a:cubicBezTo>
                  <a:cubicBezTo>
                    <a:pt x="1367" y="464"/>
                    <a:pt x="1367" y="464"/>
                    <a:pt x="1367" y="464"/>
                  </a:cubicBezTo>
                  <a:cubicBezTo>
                    <a:pt x="1380" y="449"/>
                    <a:pt x="1408" y="414"/>
                    <a:pt x="1391" y="378"/>
                  </a:cubicBezTo>
                  <a:cubicBezTo>
                    <a:pt x="1381" y="358"/>
                    <a:pt x="1362" y="335"/>
                    <a:pt x="1323" y="335"/>
                  </a:cubicBezTo>
                  <a:cubicBezTo>
                    <a:pt x="1279" y="335"/>
                    <a:pt x="1292" y="346"/>
                    <a:pt x="1251" y="345"/>
                  </a:cubicBezTo>
                  <a:cubicBezTo>
                    <a:pt x="1246" y="345"/>
                    <a:pt x="1259" y="360"/>
                    <a:pt x="1262" y="369"/>
                  </a:cubicBezTo>
                  <a:cubicBezTo>
                    <a:pt x="1262" y="369"/>
                    <a:pt x="1262" y="369"/>
                    <a:pt x="1262" y="369"/>
                  </a:cubicBezTo>
                  <a:cubicBezTo>
                    <a:pt x="1262" y="369"/>
                    <a:pt x="1263" y="369"/>
                    <a:pt x="1264" y="369"/>
                  </a:cubicBezTo>
                  <a:cubicBezTo>
                    <a:pt x="1264" y="374"/>
                    <a:pt x="1263" y="384"/>
                    <a:pt x="1262" y="388"/>
                  </a:cubicBezTo>
                  <a:cubicBezTo>
                    <a:pt x="1261" y="391"/>
                    <a:pt x="1260" y="395"/>
                    <a:pt x="1259" y="398"/>
                  </a:cubicBezTo>
                  <a:cubicBezTo>
                    <a:pt x="1259" y="401"/>
                    <a:pt x="1258" y="404"/>
                    <a:pt x="1257" y="405"/>
                  </a:cubicBezTo>
                  <a:cubicBezTo>
                    <a:pt x="1255" y="411"/>
                    <a:pt x="1253" y="416"/>
                    <a:pt x="1251" y="419"/>
                  </a:cubicBezTo>
                  <a:cubicBezTo>
                    <a:pt x="1250" y="419"/>
                    <a:pt x="1250" y="420"/>
                    <a:pt x="1249" y="420"/>
                  </a:cubicBezTo>
                  <a:cubicBezTo>
                    <a:pt x="1244" y="425"/>
                    <a:pt x="1240" y="430"/>
                    <a:pt x="1242" y="435"/>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2" name="Group 81">
            <a:extLst>
              <a:ext uri="{FF2B5EF4-FFF2-40B4-BE49-F238E27FC236}">
                <a16:creationId xmlns:a16="http://schemas.microsoft.com/office/drawing/2014/main" id="{8CF6C4DE-BA81-4486-973D-95C3FF4E5184}"/>
              </a:ext>
            </a:extLst>
          </p:cNvPr>
          <p:cNvGrpSpPr>
            <a:grpSpLocks noChangeAspect="1"/>
          </p:cNvGrpSpPr>
          <p:nvPr/>
        </p:nvGrpSpPr>
        <p:grpSpPr>
          <a:xfrm>
            <a:off x="9461442" y="1413390"/>
            <a:ext cx="758361" cy="758361"/>
            <a:chOff x="5273675" y="2606675"/>
            <a:chExt cx="1644650" cy="1644650"/>
          </a:xfrm>
        </p:grpSpPr>
        <p:sp>
          <p:nvSpPr>
            <p:cNvPr id="83" name="AutoShape 3">
              <a:extLst>
                <a:ext uri="{FF2B5EF4-FFF2-40B4-BE49-F238E27FC236}">
                  <a16:creationId xmlns:a16="http://schemas.microsoft.com/office/drawing/2014/main" id="{03BDA9EC-BC35-46B8-924C-6819141CC4AE}"/>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4" name="Group 83">
              <a:extLst>
                <a:ext uri="{FF2B5EF4-FFF2-40B4-BE49-F238E27FC236}">
                  <a16:creationId xmlns:a16="http://schemas.microsoft.com/office/drawing/2014/main" id="{DCA3FB58-8CC7-4305-A634-DE91A3FA03BE}"/>
                </a:ext>
              </a:extLst>
            </p:cNvPr>
            <p:cNvGrpSpPr/>
            <p:nvPr/>
          </p:nvGrpSpPr>
          <p:grpSpPr>
            <a:xfrm>
              <a:off x="5332413" y="3094038"/>
              <a:ext cx="1533525" cy="614362"/>
              <a:chOff x="5332413" y="3094038"/>
              <a:chExt cx="1533525" cy="614362"/>
            </a:xfrm>
          </p:grpSpPr>
          <p:sp>
            <p:nvSpPr>
              <p:cNvPr id="85" name="Freeform 10">
                <a:extLst>
                  <a:ext uri="{FF2B5EF4-FFF2-40B4-BE49-F238E27FC236}">
                    <a16:creationId xmlns:a16="http://schemas.microsoft.com/office/drawing/2014/main" id="{AC8B63F1-ACC6-4F6B-9767-64D336CF05A0}"/>
                  </a:ext>
                </a:extLst>
              </p:cNvPr>
              <p:cNvSpPr>
                <a:spLocks/>
              </p:cNvSpPr>
              <p:nvPr/>
            </p:nvSpPr>
            <p:spPr bwMode="auto">
              <a:xfrm>
                <a:off x="5332413" y="3094038"/>
                <a:ext cx="1533525" cy="542925"/>
              </a:xfrm>
              <a:custGeom>
                <a:avLst/>
                <a:gdLst>
                  <a:gd name="connsiteX0" fmla="*/ 1246187 w 1533525"/>
                  <a:gd name="connsiteY0" fmla="*/ 511175 h 542925"/>
                  <a:gd name="connsiteX1" fmla="*/ 1517878 w 1533525"/>
                  <a:gd name="connsiteY1" fmla="*/ 511175 h 542925"/>
                  <a:gd name="connsiteX2" fmla="*/ 1533525 w 1533525"/>
                  <a:gd name="connsiteY2" fmla="*/ 527050 h 542925"/>
                  <a:gd name="connsiteX3" fmla="*/ 1517878 w 1533525"/>
                  <a:gd name="connsiteY3" fmla="*/ 542925 h 542925"/>
                  <a:gd name="connsiteX4" fmla="*/ 1255433 w 1533525"/>
                  <a:gd name="connsiteY4" fmla="*/ 542925 h 542925"/>
                  <a:gd name="connsiteX5" fmla="*/ 1246187 w 1533525"/>
                  <a:gd name="connsiteY5" fmla="*/ 511175 h 542925"/>
                  <a:gd name="connsiteX6" fmla="*/ 735012 w 1533525"/>
                  <a:gd name="connsiteY6" fmla="*/ 511175 h 542925"/>
                  <a:gd name="connsiteX7" fmla="*/ 792162 w 1533525"/>
                  <a:gd name="connsiteY7" fmla="*/ 511175 h 542925"/>
                  <a:gd name="connsiteX8" fmla="*/ 783101 w 1533525"/>
                  <a:gd name="connsiteY8" fmla="*/ 542925 h 542925"/>
                  <a:gd name="connsiteX9" fmla="*/ 744072 w 1533525"/>
                  <a:gd name="connsiteY9" fmla="*/ 542925 h 542925"/>
                  <a:gd name="connsiteX10" fmla="*/ 735012 w 1533525"/>
                  <a:gd name="connsiteY10" fmla="*/ 511175 h 542925"/>
                  <a:gd name="connsiteX11" fmla="*/ 15650 w 1533525"/>
                  <a:gd name="connsiteY11" fmla="*/ 511175 h 542925"/>
                  <a:gd name="connsiteX12" fmla="*/ 280988 w 1533525"/>
                  <a:gd name="connsiteY12" fmla="*/ 511175 h 542925"/>
                  <a:gd name="connsiteX13" fmla="*/ 271740 w 1533525"/>
                  <a:gd name="connsiteY13" fmla="*/ 542925 h 542925"/>
                  <a:gd name="connsiteX14" fmla="*/ 15650 w 1533525"/>
                  <a:gd name="connsiteY14" fmla="*/ 542925 h 542925"/>
                  <a:gd name="connsiteX15" fmla="*/ 0 w 1533525"/>
                  <a:gd name="connsiteY15" fmla="*/ 527050 h 542925"/>
                  <a:gd name="connsiteX16" fmla="*/ 15650 w 1533525"/>
                  <a:gd name="connsiteY16" fmla="*/ 511175 h 542925"/>
                  <a:gd name="connsiteX17" fmla="*/ 764317 w 1533525"/>
                  <a:gd name="connsiteY17" fmla="*/ 349250 h 542925"/>
                  <a:gd name="connsiteX18" fmla="*/ 778175 w 1533525"/>
                  <a:gd name="connsiteY18" fmla="*/ 350679 h 542925"/>
                  <a:gd name="connsiteX19" fmla="*/ 788387 w 1533525"/>
                  <a:gd name="connsiteY19" fmla="*/ 352822 h 542925"/>
                  <a:gd name="connsiteX20" fmla="*/ 789845 w 1533525"/>
                  <a:gd name="connsiteY20" fmla="*/ 355680 h 542925"/>
                  <a:gd name="connsiteX21" fmla="*/ 773799 w 1533525"/>
                  <a:gd name="connsiteY21" fmla="*/ 380683 h 542925"/>
                  <a:gd name="connsiteX22" fmla="*/ 773799 w 1533525"/>
                  <a:gd name="connsiteY22" fmla="*/ 382826 h 542925"/>
                  <a:gd name="connsiteX23" fmla="*/ 789116 w 1533525"/>
                  <a:gd name="connsiteY23" fmla="*/ 477838 h 542925"/>
                  <a:gd name="connsiteX24" fmla="*/ 736600 w 1533525"/>
                  <a:gd name="connsiteY24" fmla="*/ 477838 h 542925"/>
                  <a:gd name="connsiteX25" fmla="*/ 753376 w 1533525"/>
                  <a:gd name="connsiteY25" fmla="*/ 382826 h 542925"/>
                  <a:gd name="connsiteX26" fmla="*/ 753376 w 1533525"/>
                  <a:gd name="connsiteY26" fmla="*/ 380683 h 542925"/>
                  <a:gd name="connsiteX27" fmla="*/ 737329 w 1533525"/>
                  <a:gd name="connsiteY27" fmla="*/ 355680 h 542925"/>
                  <a:gd name="connsiteX28" fmla="*/ 738788 w 1533525"/>
                  <a:gd name="connsiteY28" fmla="*/ 352822 h 542925"/>
                  <a:gd name="connsiteX29" fmla="*/ 749729 w 1533525"/>
                  <a:gd name="connsiteY29" fmla="*/ 350679 h 542925"/>
                  <a:gd name="connsiteX30" fmla="*/ 764317 w 1533525"/>
                  <a:gd name="connsiteY30" fmla="*/ 349250 h 542925"/>
                  <a:gd name="connsiteX31" fmla="*/ 1200963 w 1533525"/>
                  <a:gd name="connsiteY31" fmla="*/ 334962 h 542925"/>
                  <a:gd name="connsiteX32" fmla="*/ 1203105 w 1533525"/>
                  <a:gd name="connsiteY32" fmla="*/ 337095 h 542925"/>
                  <a:gd name="connsiteX33" fmla="*/ 1268787 w 1533525"/>
                  <a:gd name="connsiteY33" fmla="*/ 409598 h 542925"/>
                  <a:gd name="connsiteX34" fmla="*/ 1280210 w 1533525"/>
                  <a:gd name="connsiteY34" fmla="*/ 409598 h 542925"/>
                  <a:gd name="connsiteX35" fmla="*/ 1345893 w 1533525"/>
                  <a:gd name="connsiteY35" fmla="*/ 337095 h 542925"/>
                  <a:gd name="connsiteX36" fmla="*/ 1348034 w 1533525"/>
                  <a:gd name="connsiteY36" fmla="*/ 334962 h 542925"/>
                  <a:gd name="connsiteX37" fmla="*/ 1441561 w 1533525"/>
                  <a:gd name="connsiteY37" fmla="*/ 351311 h 542925"/>
                  <a:gd name="connsiteX38" fmla="*/ 1492250 w 1533525"/>
                  <a:gd name="connsiteY38" fmla="*/ 477837 h 542925"/>
                  <a:gd name="connsiteX39" fmla="*/ 1232376 w 1533525"/>
                  <a:gd name="connsiteY39" fmla="*/ 477837 h 542925"/>
                  <a:gd name="connsiteX40" fmla="*/ 1198821 w 1533525"/>
                  <a:gd name="connsiteY40" fmla="*/ 440164 h 542925"/>
                  <a:gd name="connsiteX41" fmla="*/ 1101725 w 1533525"/>
                  <a:gd name="connsiteY41" fmla="*/ 421682 h 542925"/>
                  <a:gd name="connsiteX42" fmla="*/ 1111720 w 1533525"/>
                  <a:gd name="connsiteY42" fmla="*/ 409598 h 542925"/>
                  <a:gd name="connsiteX43" fmla="*/ 1112434 w 1533525"/>
                  <a:gd name="connsiteY43" fmla="*/ 408177 h 542925"/>
                  <a:gd name="connsiteX44" fmla="*/ 1118859 w 1533525"/>
                  <a:gd name="connsiteY44" fmla="*/ 394671 h 542925"/>
                  <a:gd name="connsiteX45" fmla="*/ 1120287 w 1533525"/>
                  <a:gd name="connsiteY45" fmla="*/ 390406 h 542925"/>
                  <a:gd name="connsiteX46" fmla="*/ 1155271 w 1533525"/>
                  <a:gd name="connsiteY46" fmla="*/ 338516 h 542925"/>
                  <a:gd name="connsiteX47" fmla="*/ 1200963 w 1533525"/>
                  <a:gd name="connsiteY47" fmla="*/ 334962 h 542925"/>
                  <a:gd name="connsiteX48" fmla="*/ 837524 w 1533525"/>
                  <a:gd name="connsiteY48" fmla="*/ 334962 h 542925"/>
                  <a:gd name="connsiteX49" fmla="*/ 883153 w 1533525"/>
                  <a:gd name="connsiteY49" fmla="*/ 338545 h 542925"/>
                  <a:gd name="connsiteX50" fmla="*/ 917375 w 1533525"/>
                  <a:gd name="connsiteY50" fmla="*/ 389427 h 542925"/>
                  <a:gd name="connsiteX51" fmla="*/ 919514 w 1533525"/>
                  <a:gd name="connsiteY51" fmla="*/ 395160 h 542925"/>
                  <a:gd name="connsiteX52" fmla="*/ 928069 w 1533525"/>
                  <a:gd name="connsiteY52" fmla="*/ 412360 h 542925"/>
                  <a:gd name="connsiteX53" fmla="*/ 936625 w 1533525"/>
                  <a:gd name="connsiteY53" fmla="*/ 422393 h 542925"/>
                  <a:gd name="connsiteX54" fmla="*/ 839663 w 1533525"/>
                  <a:gd name="connsiteY54" fmla="*/ 441026 h 542925"/>
                  <a:gd name="connsiteX55" fmla="*/ 817562 w 1533525"/>
                  <a:gd name="connsiteY55" fmla="*/ 460375 h 542925"/>
                  <a:gd name="connsiteX56" fmla="*/ 835386 w 1533525"/>
                  <a:gd name="connsiteY56" fmla="*/ 337112 h 542925"/>
                  <a:gd name="connsiteX57" fmla="*/ 837524 w 1533525"/>
                  <a:gd name="connsiteY57" fmla="*/ 334962 h 542925"/>
                  <a:gd name="connsiteX58" fmla="*/ 689650 w 1533525"/>
                  <a:gd name="connsiteY58" fmla="*/ 334962 h 542925"/>
                  <a:gd name="connsiteX59" fmla="*/ 691789 w 1533525"/>
                  <a:gd name="connsiteY59" fmla="*/ 337112 h 542925"/>
                  <a:gd name="connsiteX60" fmla="*/ 709613 w 1533525"/>
                  <a:gd name="connsiteY60" fmla="*/ 460375 h 542925"/>
                  <a:gd name="connsiteX61" fmla="*/ 687511 w 1533525"/>
                  <a:gd name="connsiteY61" fmla="*/ 441026 h 542925"/>
                  <a:gd name="connsiteX62" fmla="*/ 590550 w 1533525"/>
                  <a:gd name="connsiteY62" fmla="*/ 422393 h 542925"/>
                  <a:gd name="connsiteX63" fmla="*/ 600531 w 1533525"/>
                  <a:gd name="connsiteY63" fmla="*/ 410210 h 542925"/>
                  <a:gd name="connsiteX64" fmla="*/ 601244 w 1533525"/>
                  <a:gd name="connsiteY64" fmla="*/ 408777 h 542925"/>
                  <a:gd name="connsiteX65" fmla="*/ 607661 w 1533525"/>
                  <a:gd name="connsiteY65" fmla="*/ 395160 h 542925"/>
                  <a:gd name="connsiteX66" fmla="*/ 609087 w 1533525"/>
                  <a:gd name="connsiteY66" fmla="*/ 390860 h 542925"/>
                  <a:gd name="connsiteX67" fmla="*/ 644021 w 1533525"/>
                  <a:gd name="connsiteY67" fmla="*/ 338545 h 542925"/>
                  <a:gd name="connsiteX68" fmla="*/ 689650 w 1533525"/>
                  <a:gd name="connsiteY68" fmla="*/ 334962 h 542925"/>
                  <a:gd name="connsiteX69" fmla="*/ 180120 w 1533525"/>
                  <a:gd name="connsiteY69" fmla="*/ 334962 h 542925"/>
                  <a:gd name="connsiteX70" fmla="*/ 252360 w 1533525"/>
                  <a:gd name="connsiteY70" fmla="*/ 369082 h 542925"/>
                  <a:gd name="connsiteX71" fmla="*/ 323885 w 1533525"/>
                  <a:gd name="connsiteY71" fmla="*/ 334962 h 542925"/>
                  <a:gd name="connsiteX72" fmla="*/ 371806 w 1533525"/>
                  <a:gd name="connsiteY72" fmla="*/ 338516 h 542925"/>
                  <a:gd name="connsiteX73" fmla="*/ 406138 w 1533525"/>
                  <a:gd name="connsiteY73" fmla="*/ 388985 h 542925"/>
                  <a:gd name="connsiteX74" fmla="*/ 408284 w 1533525"/>
                  <a:gd name="connsiteY74" fmla="*/ 394671 h 542925"/>
                  <a:gd name="connsiteX75" fmla="*/ 416867 w 1533525"/>
                  <a:gd name="connsiteY75" fmla="*/ 411731 h 542925"/>
                  <a:gd name="connsiteX76" fmla="*/ 425450 w 1533525"/>
                  <a:gd name="connsiteY76" fmla="*/ 421682 h 542925"/>
                  <a:gd name="connsiteX77" fmla="*/ 328176 w 1533525"/>
                  <a:gd name="connsiteY77" fmla="*/ 440164 h 542925"/>
                  <a:gd name="connsiteX78" fmla="*/ 294560 w 1533525"/>
                  <a:gd name="connsiteY78" fmla="*/ 477837 h 542925"/>
                  <a:gd name="connsiteX79" fmla="*/ 34925 w 1533525"/>
                  <a:gd name="connsiteY79" fmla="*/ 477837 h 542925"/>
                  <a:gd name="connsiteX80" fmla="*/ 84992 w 1533525"/>
                  <a:gd name="connsiteY80" fmla="*/ 351311 h 542925"/>
                  <a:gd name="connsiteX81" fmla="*/ 180120 w 1533525"/>
                  <a:gd name="connsiteY81" fmla="*/ 334962 h 542925"/>
                  <a:gd name="connsiteX82" fmla="*/ 1381410 w 1533525"/>
                  <a:gd name="connsiteY82" fmla="*/ 215900 h 542925"/>
                  <a:gd name="connsiteX83" fmla="*/ 1414463 w 1533525"/>
                  <a:gd name="connsiteY83" fmla="*/ 298275 h 542925"/>
                  <a:gd name="connsiteX84" fmla="*/ 1376380 w 1533525"/>
                  <a:gd name="connsiteY84" fmla="*/ 320675 h 542925"/>
                  <a:gd name="connsiteX85" fmla="*/ 1349074 w 1533525"/>
                  <a:gd name="connsiteY85" fmla="*/ 319230 h 542925"/>
                  <a:gd name="connsiteX86" fmla="*/ 1346200 w 1533525"/>
                  <a:gd name="connsiteY86" fmla="*/ 317785 h 542925"/>
                  <a:gd name="connsiteX87" fmla="*/ 1346200 w 1533525"/>
                  <a:gd name="connsiteY87" fmla="*/ 293939 h 542925"/>
                  <a:gd name="connsiteX88" fmla="*/ 1381410 w 1533525"/>
                  <a:gd name="connsiteY88" fmla="*/ 215900 h 542925"/>
                  <a:gd name="connsiteX89" fmla="*/ 1167890 w 1533525"/>
                  <a:gd name="connsiteY89" fmla="*/ 215900 h 542925"/>
                  <a:gd name="connsiteX90" fmla="*/ 1203325 w 1533525"/>
                  <a:gd name="connsiteY90" fmla="*/ 293939 h 542925"/>
                  <a:gd name="connsiteX91" fmla="*/ 1203325 w 1533525"/>
                  <a:gd name="connsiteY91" fmla="*/ 317785 h 542925"/>
                  <a:gd name="connsiteX92" fmla="*/ 1200490 w 1533525"/>
                  <a:gd name="connsiteY92" fmla="*/ 319230 h 542925"/>
                  <a:gd name="connsiteX93" fmla="*/ 1173559 w 1533525"/>
                  <a:gd name="connsiteY93" fmla="*/ 320675 h 542925"/>
                  <a:gd name="connsiteX94" fmla="*/ 1163637 w 1533525"/>
                  <a:gd name="connsiteY94" fmla="*/ 317785 h 542925"/>
                  <a:gd name="connsiteX95" fmla="*/ 1171433 w 1533525"/>
                  <a:gd name="connsiteY95" fmla="*/ 278765 h 542925"/>
                  <a:gd name="connsiteX96" fmla="*/ 1165055 w 1533525"/>
                  <a:gd name="connsiteY96" fmla="*/ 233242 h 542925"/>
                  <a:gd name="connsiteX97" fmla="*/ 1167890 w 1533525"/>
                  <a:gd name="connsiteY97" fmla="*/ 215900 h 542925"/>
                  <a:gd name="connsiteX98" fmla="*/ 1275200 w 1533525"/>
                  <a:gd name="connsiteY98" fmla="*/ 0 h 542925"/>
                  <a:gd name="connsiteX99" fmla="*/ 1397875 w 1533525"/>
                  <a:gd name="connsiteY99" fmla="*/ 124537 h 542925"/>
                  <a:gd name="connsiteX100" fmla="*/ 1393596 w 1533525"/>
                  <a:gd name="connsiteY100" fmla="*/ 166524 h 542925"/>
                  <a:gd name="connsiteX101" fmla="*/ 1393596 w 1533525"/>
                  <a:gd name="connsiteY101" fmla="*/ 165812 h 542925"/>
                  <a:gd name="connsiteX102" fmla="*/ 1380044 w 1533525"/>
                  <a:gd name="connsiteY102" fmla="*/ 185026 h 542925"/>
                  <a:gd name="connsiteX103" fmla="*/ 1378618 w 1533525"/>
                  <a:gd name="connsiteY103" fmla="*/ 185738 h 542925"/>
                  <a:gd name="connsiteX104" fmla="*/ 1370772 w 1533525"/>
                  <a:gd name="connsiteY104" fmla="*/ 185738 h 542925"/>
                  <a:gd name="connsiteX105" fmla="*/ 1370059 w 1533525"/>
                  <a:gd name="connsiteY105" fmla="*/ 185026 h 542925"/>
                  <a:gd name="connsiteX106" fmla="*/ 1208870 w 1533525"/>
                  <a:gd name="connsiteY106" fmla="*/ 100341 h 542925"/>
                  <a:gd name="connsiteX107" fmla="*/ 1207444 w 1533525"/>
                  <a:gd name="connsiteY107" fmla="*/ 99630 h 542925"/>
                  <a:gd name="connsiteX108" fmla="*/ 1159658 w 1533525"/>
                  <a:gd name="connsiteY108" fmla="*/ 175064 h 542925"/>
                  <a:gd name="connsiteX109" fmla="*/ 1152525 w 1533525"/>
                  <a:gd name="connsiteY109" fmla="*/ 124537 h 542925"/>
                  <a:gd name="connsiteX110" fmla="*/ 1275200 w 1533525"/>
                  <a:gd name="connsiteY110" fmla="*/ 0 h 542925"/>
                  <a:gd name="connsiteX111" fmla="*/ 763587 w 1533525"/>
                  <a:gd name="connsiteY111" fmla="*/ 0 h 542925"/>
                  <a:gd name="connsiteX112" fmla="*/ 884237 w 1533525"/>
                  <a:gd name="connsiteY112" fmla="*/ 123004 h 542925"/>
                  <a:gd name="connsiteX113" fmla="*/ 879953 w 1533525"/>
                  <a:gd name="connsiteY113" fmla="*/ 164953 h 542925"/>
                  <a:gd name="connsiteX114" fmla="*/ 866389 w 1533525"/>
                  <a:gd name="connsiteY114" fmla="*/ 184150 h 542925"/>
                  <a:gd name="connsiteX115" fmla="*/ 857108 w 1533525"/>
                  <a:gd name="connsiteY115" fmla="*/ 184150 h 542925"/>
                  <a:gd name="connsiteX116" fmla="*/ 856394 w 1533525"/>
                  <a:gd name="connsiteY116" fmla="*/ 93142 h 542925"/>
                  <a:gd name="connsiteX117" fmla="*/ 697194 w 1533525"/>
                  <a:gd name="connsiteY117" fmla="*/ 98830 h 542925"/>
                  <a:gd name="connsiteX118" fmla="*/ 667923 w 1533525"/>
                  <a:gd name="connsiteY118" fmla="*/ 182017 h 542925"/>
                  <a:gd name="connsiteX119" fmla="*/ 660070 w 1533525"/>
                  <a:gd name="connsiteY119" fmla="*/ 181306 h 542925"/>
                  <a:gd name="connsiteX120" fmla="*/ 647934 w 1533525"/>
                  <a:gd name="connsiteY120" fmla="*/ 166375 h 542925"/>
                  <a:gd name="connsiteX121" fmla="*/ 642937 w 1533525"/>
                  <a:gd name="connsiteY121" fmla="*/ 123004 h 542925"/>
                  <a:gd name="connsiteX122" fmla="*/ 763587 w 1533525"/>
                  <a:gd name="connsiteY122" fmla="*/ 0 h 542925"/>
                  <a:gd name="connsiteX123" fmla="*/ 252412 w 1533525"/>
                  <a:gd name="connsiteY123" fmla="*/ 0 h 542925"/>
                  <a:gd name="connsiteX124" fmla="*/ 373062 w 1533525"/>
                  <a:gd name="connsiteY124" fmla="*/ 123004 h 542925"/>
                  <a:gd name="connsiteX125" fmla="*/ 368778 w 1533525"/>
                  <a:gd name="connsiteY125" fmla="*/ 164953 h 542925"/>
                  <a:gd name="connsiteX126" fmla="*/ 368064 w 1533525"/>
                  <a:gd name="connsiteY126" fmla="*/ 164953 h 542925"/>
                  <a:gd name="connsiteX127" fmla="*/ 354500 w 1533525"/>
                  <a:gd name="connsiteY127" fmla="*/ 184150 h 542925"/>
                  <a:gd name="connsiteX128" fmla="*/ 345933 w 1533525"/>
                  <a:gd name="connsiteY128" fmla="*/ 184150 h 542925"/>
                  <a:gd name="connsiteX129" fmla="*/ 344506 w 1533525"/>
                  <a:gd name="connsiteY129" fmla="*/ 93142 h 542925"/>
                  <a:gd name="connsiteX130" fmla="*/ 186019 w 1533525"/>
                  <a:gd name="connsiteY130" fmla="*/ 98830 h 542925"/>
                  <a:gd name="connsiteX131" fmla="*/ 156748 w 1533525"/>
                  <a:gd name="connsiteY131" fmla="*/ 182017 h 542925"/>
                  <a:gd name="connsiteX132" fmla="*/ 148182 w 1533525"/>
                  <a:gd name="connsiteY132" fmla="*/ 181306 h 542925"/>
                  <a:gd name="connsiteX133" fmla="*/ 136759 w 1533525"/>
                  <a:gd name="connsiteY133" fmla="*/ 166375 h 542925"/>
                  <a:gd name="connsiteX134" fmla="*/ 131762 w 1533525"/>
                  <a:gd name="connsiteY134" fmla="*/ 123004 h 542925"/>
                  <a:gd name="connsiteX135" fmla="*/ 252412 w 1533525"/>
                  <a:gd name="connsiteY13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533525" h="542925">
                    <a:moveTo>
                      <a:pt x="1246187" y="511175"/>
                    </a:moveTo>
                    <a:cubicBezTo>
                      <a:pt x="1246187" y="511175"/>
                      <a:pt x="1246187" y="511175"/>
                      <a:pt x="1517878" y="511175"/>
                    </a:cubicBezTo>
                    <a:cubicBezTo>
                      <a:pt x="1526413" y="511175"/>
                      <a:pt x="1533525" y="518391"/>
                      <a:pt x="1533525" y="527050"/>
                    </a:cubicBezTo>
                    <a:cubicBezTo>
                      <a:pt x="1533525" y="536431"/>
                      <a:pt x="1526413" y="542925"/>
                      <a:pt x="1517878" y="542925"/>
                    </a:cubicBezTo>
                    <a:cubicBezTo>
                      <a:pt x="1517878" y="542925"/>
                      <a:pt x="1517878" y="542925"/>
                      <a:pt x="1255433" y="542925"/>
                    </a:cubicBezTo>
                    <a:cubicBezTo>
                      <a:pt x="1252588" y="531380"/>
                      <a:pt x="1249032" y="521277"/>
                      <a:pt x="1246187" y="511175"/>
                    </a:cubicBezTo>
                    <a:close/>
                    <a:moveTo>
                      <a:pt x="735012" y="511175"/>
                    </a:moveTo>
                    <a:cubicBezTo>
                      <a:pt x="735012" y="511175"/>
                      <a:pt x="735012" y="511175"/>
                      <a:pt x="792162" y="511175"/>
                    </a:cubicBezTo>
                    <a:cubicBezTo>
                      <a:pt x="789374" y="521277"/>
                      <a:pt x="786586" y="531380"/>
                      <a:pt x="783101" y="542925"/>
                    </a:cubicBezTo>
                    <a:cubicBezTo>
                      <a:pt x="783101" y="542925"/>
                      <a:pt x="783101" y="542925"/>
                      <a:pt x="744072" y="542925"/>
                    </a:cubicBezTo>
                    <a:cubicBezTo>
                      <a:pt x="740587" y="531380"/>
                      <a:pt x="737800" y="521277"/>
                      <a:pt x="735012" y="511175"/>
                    </a:cubicBezTo>
                    <a:close/>
                    <a:moveTo>
                      <a:pt x="15650" y="511175"/>
                    </a:moveTo>
                    <a:cubicBezTo>
                      <a:pt x="15650" y="511175"/>
                      <a:pt x="15650" y="511175"/>
                      <a:pt x="280988" y="511175"/>
                    </a:cubicBezTo>
                    <a:cubicBezTo>
                      <a:pt x="278142" y="521277"/>
                      <a:pt x="274586" y="531380"/>
                      <a:pt x="271740" y="542925"/>
                    </a:cubicBezTo>
                    <a:cubicBezTo>
                      <a:pt x="271740" y="542925"/>
                      <a:pt x="271740" y="542925"/>
                      <a:pt x="15650" y="542925"/>
                    </a:cubicBezTo>
                    <a:cubicBezTo>
                      <a:pt x="6402" y="542925"/>
                      <a:pt x="0" y="536431"/>
                      <a:pt x="0" y="527050"/>
                    </a:cubicBezTo>
                    <a:cubicBezTo>
                      <a:pt x="0" y="518391"/>
                      <a:pt x="6402" y="511175"/>
                      <a:pt x="15650" y="511175"/>
                    </a:cubicBezTo>
                    <a:close/>
                    <a:moveTo>
                      <a:pt x="764317" y="349250"/>
                    </a:moveTo>
                    <a:cubicBezTo>
                      <a:pt x="768693" y="349250"/>
                      <a:pt x="773799" y="349965"/>
                      <a:pt x="778175" y="350679"/>
                    </a:cubicBezTo>
                    <a:cubicBezTo>
                      <a:pt x="782551" y="351393"/>
                      <a:pt x="786198" y="352108"/>
                      <a:pt x="788387" y="352822"/>
                    </a:cubicBezTo>
                    <a:cubicBezTo>
                      <a:pt x="789845" y="352822"/>
                      <a:pt x="790575" y="354251"/>
                      <a:pt x="789845" y="355680"/>
                    </a:cubicBezTo>
                    <a:cubicBezTo>
                      <a:pt x="789845" y="355680"/>
                      <a:pt x="789845" y="355680"/>
                      <a:pt x="773799" y="380683"/>
                    </a:cubicBezTo>
                    <a:cubicBezTo>
                      <a:pt x="773799" y="381397"/>
                      <a:pt x="773799" y="382112"/>
                      <a:pt x="773799" y="382826"/>
                    </a:cubicBezTo>
                    <a:cubicBezTo>
                      <a:pt x="773799" y="382826"/>
                      <a:pt x="773799" y="382826"/>
                      <a:pt x="789116" y="477838"/>
                    </a:cubicBezTo>
                    <a:cubicBezTo>
                      <a:pt x="789116" y="477838"/>
                      <a:pt x="789116" y="477838"/>
                      <a:pt x="736600" y="477838"/>
                    </a:cubicBezTo>
                    <a:lnTo>
                      <a:pt x="753376" y="382826"/>
                    </a:lnTo>
                    <a:cubicBezTo>
                      <a:pt x="753376" y="382112"/>
                      <a:pt x="753376" y="381397"/>
                      <a:pt x="753376" y="380683"/>
                    </a:cubicBezTo>
                    <a:cubicBezTo>
                      <a:pt x="753376" y="380683"/>
                      <a:pt x="753376" y="380683"/>
                      <a:pt x="737329" y="355680"/>
                    </a:cubicBezTo>
                    <a:cubicBezTo>
                      <a:pt x="736600" y="354965"/>
                      <a:pt x="737329" y="352822"/>
                      <a:pt x="738788" y="352822"/>
                    </a:cubicBezTo>
                    <a:cubicBezTo>
                      <a:pt x="741705" y="352108"/>
                      <a:pt x="745352" y="351393"/>
                      <a:pt x="749729" y="350679"/>
                    </a:cubicBezTo>
                    <a:cubicBezTo>
                      <a:pt x="754105" y="349965"/>
                      <a:pt x="759940" y="349250"/>
                      <a:pt x="764317" y="349250"/>
                    </a:cubicBezTo>
                    <a:close/>
                    <a:moveTo>
                      <a:pt x="1200963" y="334962"/>
                    </a:moveTo>
                    <a:cubicBezTo>
                      <a:pt x="1202391" y="334962"/>
                      <a:pt x="1203105" y="335673"/>
                      <a:pt x="1203105" y="337095"/>
                    </a:cubicBezTo>
                    <a:cubicBezTo>
                      <a:pt x="1203105" y="337095"/>
                      <a:pt x="1203105" y="337095"/>
                      <a:pt x="1268787" y="409598"/>
                    </a:cubicBezTo>
                    <a:cubicBezTo>
                      <a:pt x="1271643" y="413863"/>
                      <a:pt x="1277354" y="413863"/>
                      <a:pt x="1280210" y="409598"/>
                    </a:cubicBezTo>
                    <a:cubicBezTo>
                      <a:pt x="1280210" y="409598"/>
                      <a:pt x="1280210" y="409598"/>
                      <a:pt x="1345893" y="337095"/>
                    </a:cubicBezTo>
                    <a:cubicBezTo>
                      <a:pt x="1345893" y="335673"/>
                      <a:pt x="1347320" y="334962"/>
                      <a:pt x="1348034" y="334962"/>
                    </a:cubicBezTo>
                    <a:cubicBezTo>
                      <a:pt x="1359457" y="334962"/>
                      <a:pt x="1411575" y="337095"/>
                      <a:pt x="1441561" y="351311"/>
                    </a:cubicBezTo>
                    <a:cubicBezTo>
                      <a:pt x="1465834" y="361973"/>
                      <a:pt x="1484397" y="447983"/>
                      <a:pt x="1492250" y="477837"/>
                    </a:cubicBezTo>
                    <a:cubicBezTo>
                      <a:pt x="1492250" y="477837"/>
                      <a:pt x="1492250" y="477837"/>
                      <a:pt x="1232376" y="477837"/>
                    </a:cubicBezTo>
                    <a:cubicBezTo>
                      <a:pt x="1223095" y="458645"/>
                      <a:pt x="1212386" y="446561"/>
                      <a:pt x="1198821" y="440164"/>
                    </a:cubicBezTo>
                    <a:cubicBezTo>
                      <a:pt x="1168836" y="425947"/>
                      <a:pt x="1123143" y="422393"/>
                      <a:pt x="1101725" y="421682"/>
                    </a:cubicBezTo>
                    <a:cubicBezTo>
                      <a:pt x="1106008" y="417417"/>
                      <a:pt x="1109578" y="413152"/>
                      <a:pt x="1111720" y="409598"/>
                    </a:cubicBezTo>
                    <a:cubicBezTo>
                      <a:pt x="1111720" y="409598"/>
                      <a:pt x="1111720" y="409598"/>
                      <a:pt x="1112434" y="408177"/>
                    </a:cubicBezTo>
                    <a:cubicBezTo>
                      <a:pt x="1116004" y="402490"/>
                      <a:pt x="1116717" y="400358"/>
                      <a:pt x="1118859" y="394671"/>
                    </a:cubicBezTo>
                    <a:cubicBezTo>
                      <a:pt x="1119573" y="393960"/>
                      <a:pt x="1119573" y="392539"/>
                      <a:pt x="1120287" y="390406"/>
                    </a:cubicBezTo>
                    <a:cubicBezTo>
                      <a:pt x="1133852" y="376901"/>
                      <a:pt x="1148131" y="354865"/>
                      <a:pt x="1155271" y="338516"/>
                    </a:cubicBezTo>
                    <a:cubicBezTo>
                      <a:pt x="1175975" y="335673"/>
                      <a:pt x="1195251" y="334962"/>
                      <a:pt x="1200963" y="334962"/>
                    </a:cubicBezTo>
                    <a:close/>
                    <a:moveTo>
                      <a:pt x="837524" y="334962"/>
                    </a:moveTo>
                    <a:cubicBezTo>
                      <a:pt x="843941" y="334962"/>
                      <a:pt x="862478" y="335679"/>
                      <a:pt x="883153" y="338545"/>
                    </a:cubicBezTo>
                    <a:cubicBezTo>
                      <a:pt x="891709" y="356461"/>
                      <a:pt x="905968" y="377244"/>
                      <a:pt x="917375" y="389427"/>
                    </a:cubicBezTo>
                    <a:cubicBezTo>
                      <a:pt x="918801" y="392294"/>
                      <a:pt x="918801" y="393727"/>
                      <a:pt x="919514" y="395160"/>
                    </a:cubicBezTo>
                    <a:cubicBezTo>
                      <a:pt x="921653" y="402327"/>
                      <a:pt x="923792" y="405910"/>
                      <a:pt x="928069" y="412360"/>
                    </a:cubicBezTo>
                    <a:cubicBezTo>
                      <a:pt x="930208" y="415226"/>
                      <a:pt x="933060" y="418810"/>
                      <a:pt x="936625" y="422393"/>
                    </a:cubicBezTo>
                    <a:cubicBezTo>
                      <a:pt x="915949" y="423110"/>
                      <a:pt x="870320" y="426693"/>
                      <a:pt x="839663" y="441026"/>
                    </a:cubicBezTo>
                    <a:cubicBezTo>
                      <a:pt x="831108" y="444609"/>
                      <a:pt x="823978" y="451059"/>
                      <a:pt x="817562" y="460375"/>
                    </a:cubicBezTo>
                    <a:cubicBezTo>
                      <a:pt x="817562" y="460375"/>
                      <a:pt x="817562" y="460375"/>
                      <a:pt x="835386" y="337112"/>
                    </a:cubicBezTo>
                    <a:cubicBezTo>
                      <a:pt x="835386" y="335679"/>
                      <a:pt x="836811" y="334962"/>
                      <a:pt x="837524" y="334962"/>
                    </a:cubicBezTo>
                    <a:close/>
                    <a:moveTo>
                      <a:pt x="689650" y="334962"/>
                    </a:moveTo>
                    <a:cubicBezTo>
                      <a:pt x="690363" y="334962"/>
                      <a:pt x="691789" y="335679"/>
                      <a:pt x="691789" y="337112"/>
                    </a:cubicBezTo>
                    <a:cubicBezTo>
                      <a:pt x="691789" y="337112"/>
                      <a:pt x="691789" y="337112"/>
                      <a:pt x="709613" y="460375"/>
                    </a:cubicBezTo>
                    <a:cubicBezTo>
                      <a:pt x="703196" y="451059"/>
                      <a:pt x="696067" y="444609"/>
                      <a:pt x="687511" y="441026"/>
                    </a:cubicBezTo>
                    <a:cubicBezTo>
                      <a:pt x="656854" y="426693"/>
                      <a:pt x="611225" y="423110"/>
                      <a:pt x="590550" y="422393"/>
                    </a:cubicBezTo>
                    <a:cubicBezTo>
                      <a:pt x="594827" y="418093"/>
                      <a:pt x="598392" y="413793"/>
                      <a:pt x="600531" y="410210"/>
                    </a:cubicBezTo>
                    <a:cubicBezTo>
                      <a:pt x="600531" y="410210"/>
                      <a:pt x="600531" y="410210"/>
                      <a:pt x="601244" y="408777"/>
                    </a:cubicBezTo>
                    <a:cubicBezTo>
                      <a:pt x="604809" y="403043"/>
                      <a:pt x="605522" y="400894"/>
                      <a:pt x="607661" y="395160"/>
                    </a:cubicBezTo>
                    <a:cubicBezTo>
                      <a:pt x="607661" y="394444"/>
                      <a:pt x="608374" y="393010"/>
                      <a:pt x="609087" y="390860"/>
                    </a:cubicBezTo>
                    <a:cubicBezTo>
                      <a:pt x="622633" y="377244"/>
                      <a:pt x="636179" y="355028"/>
                      <a:pt x="644021" y="338545"/>
                    </a:cubicBezTo>
                    <a:cubicBezTo>
                      <a:pt x="664697" y="335679"/>
                      <a:pt x="683234" y="334962"/>
                      <a:pt x="689650" y="334962"/>
                    </a:cubicBezTo>
                    <a:close/>
                    <a:moveTo>
                      <a:pt x="180120" y="334962"/>
                    </a:moveTo>
                    <a:cubicBezTo>
                      <a:pt x="180120" y="334962"/>
                      <a:pt x="204438" y="368371"/>
                      <a:pt x="252360" y="369082"/>
                    </a:cubicBezTo>
                    <a:cubicBezTo>
                      <a:pt x="299566" y="368371"/>
                      <a:pt x="323885" y="334962"/>
                      <a:pt x="323885" y="334962"/>
                    </a:cubicBezTo>
                    <a:cubicBezTo>
                      <a:pt x="323885" y="334962"/>
                      <a:pt x="346773" y="334962"/>
                      <a:pt x="371806" y="338516"/>
                    </a:cubicBezTo>
                    <a:cubicBezTo>
                      <a:pt x="379674" y="356287"/>
                      <a:pt x="394694" y="376901"/>
                      <a:pt x="406138" y="388985"/>
                    </a:cubicBezTo>
                    <a:cubicBezTo>
                      <a:pt x="406853" y="391828"/>
                      <a:pt x="407569" y="393249"/>
                      <a:pt x="408284" y="394671"/>
                    </a:cubicBezTo>
                    <a:cubicBezTo>
                      <a:pt x="410430" y="401779"/>
                      <a:pt x="411860" y="405333"/>
                      <a:pt x="416867" y="411731"/>
                    </a:cubicBezTo>
                    <a:cubicBezTo>
                      <a:pt x="419013" y="414574"/>
                      <a:pt x="421874" y="418128"/>
                      <a:pt x="425450" y="421682"/>
                    </a:cubicBezTo>
                    <a:cubicBezTo>
                      <a:pt x="404708" y="422393"/>
                      <a:pt x="358932" y="425947"/>
                      <a:pt x="328176" y="440164"/>
                    </a:cubicBezTo>
                    <a:cubicBezTo>
                      <a:pt x="314586" y="446561"/>
                      <a:pt x="303858" y="458645"/>
                      <a:pt x="294560" y="477837"/>
                    </a:cubicBezTo>
                    <a:cubicBezTo>
                      <a:pt x="294560" y="477837"/>
                      <a:pt x="294560" y="477837"/>
                      <a:pt x="34925" y="477837"/>
                    </a:cubicBezTo>
                    <a:cubicBezTo>
                      <a:pt x="43508" y="444429"/>
                      <a:pt x="61389" y="361973"/>
                      <a:pt x="84992" y="351311"/>
                    </a:cubicBezTo>
                    <a:cubicBezTo>
                      <a:pt x="118609" y="335673"/>
                      <a:pt x="180120" y="334962"/>
                      <a:pt x="180120" y="334962"/>
                    </a:cubicBezTo>
                    <a:close/>
                    <a:moveTo>
                      <a:pt x="1381410" y="215900"/>
                    </a:moveTo>
                    <a:cubicBezTo>
                      <a:pt x="1388595" y="215900"/>
                      <a:pt x="1375661" y="294662"/>
                      <a:pt x="1414463" y="298275"/>
                    </a:cubicBezTo>
                    <a:cubicBezTo>
                      <a:pt x="1400811" y="312727"/>
                      <a:pt x="1387158" y="318507"/>
                      <a:pt x="1376380" y="320675"/>
                    </a:cubicBezTo>
                    <a:cubicBezTo>
                      <a:pt x="1364164" y="319230"/>
                      <a:pt x="1354104" y="319230"/>
                      <a:pt x="1349074" y="319230"/>
                    </a:cubicBezTo>
                    <a:cubicBezTo>
                      <a:pt x="1347637" y="318507"/>
                      <a:pt x="1346200" y="317785"/>
                      <a:pt x="1346200" y="317785"/>
                    </a:cubicBezTo>
                    <a:cubicBezTo>
                      <a:pt x="1346200" y="317785"/>
                      <a:pt x="1346200" y="317785"/>
                      <a:pt x="1346200" y="293939"/>
                    </a:cubicBezTo>
                    <a:cubicBezTo>
                      <a:pt x="1346200" y="293939"/>
                      <a:pt x="1376380" y="238300"/>
                      <a:pt x="1381410" y="215900"/>
                    </a:cubicBezTo>
                    <a:close/>
                    <a:moveTo>
                      <a:pt x="1167890" y="215900"/>
                    </a:moveTo>
                    <a:cubicBezTo>
                      <a:pt x="1172851" y="236855"/>
                      <a:pt x="1203325" y="293939"/>
                      <a:pt x="1203325" y="293939"/>
                    </a:cubicBezTo>
                    <a:cubicBezTo>
                      <a:pt x="1203325" y="293939"/>
                      <a:pt x="1203325" y="293939"/>
                      <a:pt x="1203325" y="317785"/>
                    </a:cubicBezTo>
                    <a:cubicBezTo>
                      <a:pt x="1203325" y="317785"/>
                      <a:pt x="1201908" y="318507"/>
                      <a:pt x="1200490" y="319230"/>
                    </a:cubicBezTo>
                    <a:cubicBezTo>
                      <a:pt x="1196238" y="319230"/>
                      <a:pt x="1185607" y="319230"/>
                      <a:pt x="1173559" y="320675"/>
                    </a:cubicBezTo>
                    <a:cubicBezTo>
                      <a:pt x="1170016" y="319953"/>
                      <a:pt x="1167181" y="319230"/>
                      <a:pt x="1163637" y="317785"/>
                    </a:cubicBezTo>
                    <a:cubicBezTo>
                      <a:pt x="1167181" y="306946"/>
                      <a:pt x="1171433" y="293939"/>
                      <a:pt x="1171433" y="278765"/>
                    </a:cubicBezTo>
                    <a:cubicBezTo>
                      <a:pt x="1171433" y="262868"/>
                      <a:pt x="1169307" y="247694"/>
                      <a:pt x="1165055" y="233242"/>
                    </a:cubicBezTo>
                    <a:cubicBezTo>
                      <a:pt x="1165763" y="223126"/>
                      <a:pt x="1165763" y="215900"/>
                      <a:pt x="1167890" y="215900"/>
                    </a:cubicBezTo>
                    <a:close/>
                    <a:moveTo>
                      <a:pt x="1275200" y="0"/>
                    </a:moveTo>
                    <a:cubicBezTo>
                      <a:pt x="1344383" y="0"/>
                      <a:pt x="1397875" y="55508"/>
                      <a:pt x="1397875" y="124537"/>
                    </a:cubicBezTo>
                    <a:cubicBezTo>
                      <a:pt x="1397875" y="138770"/>
                      <a:pt x="1398588" y="153003"/>
                      <a:pt x="1393596" y="166524"/>
                    </a:cubicBezTo>
                    <a:cubicBezTo>
                      <a:pt x="1393596" y="166524"/>
                      <a:pt x="1393596" y="165812"/>
                      <a:pt x="1393596" y="165812"/>
                    </a:cubicBezTo>
                    <a:cubicBezTo>
                      <a:pt x="1392882" y="166524"/>
                      <a:pt x="1391456" y="172217"/>
                      <a:pt x="1380044" y="185026"/>
                    </a:cubicBezTo>
                    <a:cubicBezTo>
                      <a:pt x="1380044" y="185026"/>
                      <a:pt x="1379331" y="185738"/>
                      <a:pt x="1378618" y="185738"/>
                    </a:cubicBezTo>
                    <a:cubicBezTo>
                      <a:pt x="1378618" y="185738"/>
                      <a:pt x="1378618" y="185738"/>
                      <a:pt x="1370772" y="185738"/>
                    </a:cubicBezTo>
                    <a:cubicBezTo>
                      <a:pt x="1370772" y="185738"/>
                      <a:pt x="1370772" y="185738"/>
                      <a:pt x="1370059" y="185026"/>
                    </a:cubicBezTo>
                    <a:cubicBezTo>
                      <a:pt x="1370059" y="185026"/>
                      <a:pt x="1370059" y="185026"/>
                      <a:pt x="1208870" y="100341"/>
                    </a:cubicBezTo>
                    <a:cubicBezTo>
                      <a:pt x="1208157" y="99630"/>
                      <a:pt x="1208157" y="99630"/>
                      <a:pt x="1207444" y="99630"/>
                    </a:cubicBezTo>
                    <a:cubicBezTo>
                      <a:pt x="1171782" y="111728"/>
                      <a:pt x="1171782" y="185738"/>
                      <a:pt x="1159658" y="175064"/>
                    </a:cubicBezTo>
                    <a:cubicBezTo>
                      <a:pt x="1154665" y="161542"/>
                      <a:pt x="1152525" y="139482"/>
                      <a:pt x="1152525" y="124537"/>
                    </a:cubicBezTo>
                    <a:cubicBezTo>
                      <a:pt x="1152525" y="55508"/>
                      <a:pt x="1206017" y="0"/>
                      <a:pt x="1275200" y="0"/>
                    </a:cubicBezTo>
                    <a:close/>
                    <a:moveTo>
                      <a:pt x="763587" y="0"/>
                    </a:moveTo>
                    <a:cubicBezTo>
                      <a:pt x="832122" y="0"/>
                      <a:pt x="884237" y="55458"/>
                      <a:pt x="884237" y="123004"/>
                    </a:cubicBezTo>
                    <a:cubicBezTo>
                      <a:pt x="884237" y="137935"/>
                      <a:pt x="884237" y="152155"/>
                      <a:pt x="879953" y="164953"/>
                    </a:cubicBezTo>
                    <a:cubicBezTo>
                      <a:pt x="879239" y="164953"/>
                      <a:pt x="877098" y="171352"/>
                      <a:pt x="866389" y="184150"/>
                    </a:cubicBezTo>
                    <a:cubicBezTo>
                      <a:pt x="866389" y="184150"/>
                      <a:pt x="866389" y="184150"/>
                      <a:pt x="857108" y="184150"/>
                    </a:cubicBezTo>
                    <a:cubicBezTo>
                      <a:pt x="857108" y="184150"/>
                      <a:pt x="857108" y="179173"/>
                      <a:pt x="856394" y="93142"/>
                    </a:cubicBezTo>
                    <a:cubicBezTo>
                      <a:pt x="842116" y="162109"/>
                      <a:pt x="697194" y="98830"/>
                      <a:pt x="697194" y="98830"/>
                    </a:cubicBezTo>
                    <a:cubicBezTo>
                      <a:pt x="661498" y="110206"/>
                      <a:pt x="667923" y="182017"/>
                      <a:pt x="667923" y="182017"/>
                    </a:cubicBezTo>
                    <a:cubicBezTo>
                      <a:pt x="667923" y="182017"/>
                      <a:pt x="667923" y="182017"/>
                      <a:pt x="660070" y="181306"/>
                    </a:cubicBezTo>
                    <a:cubicBezTo>
                      <a:pt x="660070" y="181306"/>
                      <a:pt x="660070" y="177040"/>
                      <a:pt x="647934" y="166375"/>
                    </a:cubicBezTo>
                    <a:cubicBezTo>
                      <a:pt x="642937" y="152866"/>
                      <a:pt x="642937" y="138646"/>
                      <a:pt x="642937" y="123004"/>
                    </a:cubicBezTo>
                    <a:cubicBezTo>
                      <a:pt x="642937" y="55458"/>
                      <a:pt x="695052" y="0"/>
                      <a:pt x="763587" y="0"/>
                    </a:cubicBezTo>
                    <a:close/>
                    <a:moveTo>
                      <a:pt x="252412" y="0"/>
                    </a:moveTo>
                    <a:cubicBezTo>
                      <a:pt x="320233" y="0"/>
                      <a:pt x="373062" y="55458"/>
                      <a:pt x="373062" y="123004"/>
                    </a:cubicBezTo>
                    <a:cubicBezTo>
                      <a:pt x="373062" y="137935"/>
                      <a:pt x="373062" y="152155"/>
                      <a:pt x="368778" y="164953"/>
                    </a:cubicBezTo>
                    <a:cubicBezTo>
                      <a:pt x="368064" y="164953"/>
                      <a:pt x="368064" y="164953"/>
                      <a:pt x="368064" y="164953"/>
                    </a:cubicBezTo>
                    <a:cubicBezTo>
                      <a:pt x="368064" y="164953"/>
                      <a:pt x="365923" y="171352"/>
                      <a:pt x="354500" y="184150"/>
                    </a:cubicBezTo>
                    <a:cubicBezTo>
                      <a:pt x="354500" y="184150"/>
                      <a:pt x="354500" y="184150"/>
                      <a:pt x="345933" y="184150"/>
                    </a:cubicBezTo>
                    <a:cubicBezTo>
                      <a:pt x="345933" y="184150"/>
                      <a:pt x="345933" y="179173"/>
                      <a:pt x="344506" y="93142"/>
                    </a:cubicBezTo>
                    <a:cubicBezTo>
                      <a:pt x="330941" y="162109"/>
                      <a:pt x="186019" y="98830"/>
                      <a:pt x="186019" y="98830"/>
                    </a:cubicBezTo>
                    <a:cubicBezTo>
                      <a:pt x="150323" y="110206"/>
                      <a:pt x="156748" y="182017"/>
                      <a:pt x="156748" y="182017"/>
                    </a:cubicBezTo>
                    <a:cubicBezTo>
                      <a:pt x="156748" y="182017"/>
                      <a:pt x="156748" y="182017"/>
                      <a:pt x="148182" y="181306"/>
                    </a:cubicBezTo>
                    <a:cubicBezTo>
                      <a:pt x="148182" y="181306"/>
                      <a:pt x="148182" y="177040"/>
                      <a:pt x="136759" y="166375"/>
                    </a:cubicBezTo>
                    <a:cubicBezTo>
                      <a:pt x="131762" y="152866"/>
                      <a:pt x="131762" y="138646"/>
                      <a:pt x="131762" y="123004"/>
                    </a:cubicBezTo>
                    <a:cubicBezTo>
                      <a:pt x="131762" y="55458"/>
                      <a:pt x="183877" y="0"/>
                      <a:pt x="252412"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11">
                <a:extLst>
                  <a:ext uri="{FF2B5EF4-FFF2-40B4-BE49-F238E27FC236}">
                    <a16:creationId xmlns:a16="http://schemas.microsoft.com/office/drawing/2014/main" id="{AE393265-6D65-4C4D-9D85-796165BC905F}"/>
                  </a:ext>
                </a:extLst>
              </p:cNvPr>
              <p:cNvSpPr>
                <a:spLocks/>
              </p:cNvSpPr>
              <p:nvPr/>
            </p:nvSpPr>
            <p:spPr bwMode="auto">
              <a:xfrm>
                <a:off x="5620327" y="3249613"/>
                <a:ext cx="951344" cy="458787"/>
              </a:xfrm>
              <a:custGeom>
                <a:avLst/>
                <a:gdLst>
                  <a:gd name="connsiteX0" fmla="*/ 660078 w 951344"/>
                  <a:gd name="connsiteY0" fmla="*/ 296862 h 458787"/>
                  <a:gd name="connsiteX1" fmla="*/ 691398 w 951344"/>
                  <a:gd name="connsiteY1" fmla="*/ 313982 h 458787"/>
                  <a:gd name="connsiteX2" fmla="*/ 709193 w 951344"/>
                  <a:gd name="connsiteY2" fmla="*/ 318262 h 458787"/>
                  <a:gd name="connsiteX3" fmla="*/ 731260 w 951344"/>
                  <a:gd name="connsiteY3" fmla="*/ 319689 h 458787"/>
                  <a:gd name="connsiteX4" fmla="*/ 753326 w 951344"/>
                  <a:gd name="connsiteY4" fmla="*/ 318262 h 458787"/>
                  <a:gd name="connsiteX5" fmla="*/ 771121 w 951344"/>
                  <a:gd name="connsiteY5" fmla="*/ 313982 h 458787"/>
                  <a:gd name="connsiteX6" fmla="*/ 803153 w 951344"/>
                  <a:gd name="connsiteY6" fmla="*/ 296862 h 458787"/>
                  <a:gd name="connsiteX7" fmla="*/ 897824 w 951344"/>
                  <a:gd name="connsiteY7" fmla="*/ 313269 h 458787"/>
                  <a:gd name="connsiteX8" fmla="*/ 907790 w 951344"/>
                  <a:gd name="connsiteY8" fmla="*/ 322542 h 458787"/>
                  <a:gd name="connsiteX9" fmla="*/ 916332 w 951344"/>
                  <a:gd name="connsiteY9" fmla="*/ 337522 h 458787"/>
                  <a:gd name="connsiteX10" fmla="*/ 923450 w 951344"/>
                  <a:gd name="connsiteY10" fmla="*/ 353928 h 458787"/>
                  <a:gd name="connsiteX11" fmla="*/ 923450 w 951344"/>
                  <a:gd name="connsiteY11" fmla="*/ 355355 h 458787"/>
                  <a:gd name="connsiteX12" fmla="*/ 934127 w 951344"/>
                  <a:gd name="connsiteY12" fmla="*/ 386741 h 458787"/>
                  <a:gd name="connsiteX13" fmla="*/ 951210 w 951344"/>
                  <a:gd name="connsiteY13" fmla="*/ 451654 h 458787"/>
                  <a:gd name="connsiteX14" fmla="*/ 945516 w 951344"/>
                  <a:gd name="connsiteY14" fmla="*/ 458787 h 458787"/>
                  <a:gd name="connsiteX15" fmla="*/ 517004 w 951344"/>
                  <a:gd name="connsiteY15" fmla="*/ 458787 h 458787"/>
                  <a:gd name="connsiteX16" fmla="*/ 512021 w 951344"/>
                  <a:gd name="connsiteY16" fmla="*/ 451654 h 458787"/>
                  <a:gd name="connsiteX17" fmla="*/ 529104 w 951344"/>
                  <a:gd name="connsiteY17" fmla="*/ 386741 h 458787"/>
                  <a:gd name="connsiteX18" fmla="*/ 539070 w 951344"/>
                  <a:gd name="connsiteY18" fmla="*/ 355355 h 458787"/>
                  <a:gd name="connsiteX19" fmla="*/ 539782 w 951344"/>
                  <a:gd name="connsiteY19" fmla="*/ 353928 h 458787"/>
                  <a:gd name="connsiteX20" fmla="*/ 546188 w 951344"/>
                  <a:gd name="connsiteY20" fmla="*/ 337522 h 458787"/>
                  <a:gd name="connsiteX21" fmla="*/ 554730 w 951344"/>
                  <a:gd name="connsiteY21" fmla="*/ 322542 h 458787"/>
                  <a:gd name="connsiteX22" fmla="*/ 565407 w 951344"/>
                  <a:gd name="connsiteY22" fmla="*/ 313269 h 458787"/>
                  <a:gd name="connsiteX23" fmla="*/ 660078 w 951344"/>
                  <a:gd name="connsiteY23" fmla="*/ 296862 h 458787"/>
                  <a:gd name="connsiteX24" fmla="*/ 148191 w 951344"/>
                  <a:gd name="connsiteY24" fmla="*/ 296862 h 458787"/>
                  <a:gd name="connsiteX25" fmla="*/ 178799 w 951344"/>
                  <a:gd name="connsiteY25" fmla="*/ 313269 h 458787"/>
                  <a:gd name="connsiteX26" fmla="*/ 198018 w 951344"/>
                  <a:gd name="connsiteY26" fmla="*/ 318262 h 458787"/>
                  <a:gd name="connsiteX27" fmla="*/ 220084 w 951344"/>
                  <a:gd name="connsiteY27" fmla="*/ 319689 h 458787"/>
                  <a:gd name="connsiteX28" fmla="*/ 242151 w 951344"/>
                  <a:gd name="connsiteY28" fmla="*/ 318262 h 458787"/>
                  <a:gd name="connsiteX29" fmla="*/ 259946 w 951344"/>
                  <a:gd name="connsiteY29" fmla="*/ 313982 h 458787"/>
                  <a:gd name="connsiteX30" fmla="*/ 291266 w 951344"/>
                  <a:gd name="connsiteY30" fmla="*/ 296862 h 458787"/>
                  <a:gd name="connsiteX31" fmla="*/ 385937 w 951344"/>
                  <a:gd name="connsiteY31" fmla="*/ 313269 h 458787"/>
                  <a:gd name="connsiteX32" fmla="*/ 396614 w 951344"/>
                  <a:gd name="connsiteY32" fmla="*/ 322542 h 458787"/>
                  <a:gd name="connsiteX33" fmla="*/ 405156 w 951344"/>
                  <a:gd name="connsiteY33" fmla="*/ 337522 h 458787"/>
                  <a:gd name="connsiteX34" fmla="*/ 411562 w 951344"/>
                  <a:gd name="connsiteY34" fmla="*/ 353928 h 458787"/>
                  <a:gd name="connsiteX35" fmla="*/ 412274 w 951344"/>
                  <a:gd name="connsiteY35" fmla="*/ 355355 h 458787"/>
                  <a:gd name="connsiteX36" fmla="*/ 422240 w 951344"/>
                  <a:gd name="connsiteY36" fmla="*/ 386741 h 458787"/>
                  <a:gd name="connsiteX37" fmla="*/ 439323 w 951344"/>
                  <a:gd name="connsiteY37" fmla="*/ 451654 h 458787"/>
                  <a:gd name="connsiteX38" fmla="*/ 434340 w 951344"/>
                  <a:gd name="connsiteY38" fmla="*/ 458787 h 458787"/>
                  <a:gd name="connsiteX39" fmla="*/ 5828 w 951344"/>
                  <a:gd name="connsiteY39" fmla="*/ 458787 h 458787"/>
                  <a:gd name="connsiteX40" fmla="*/ 134 w 951344"/>
                  <a:gd name="connsiteY40" fmla="*/ 451654 h 458787"/>
                  <a:gd name="connsiteX41" fmla="*/ 17217 w 951344"/>
                  <a:gd name="connsiteY41" fmla="*/ 386741 h 458787"/>
                  <a:gd name="connsiteX42" fmla="*/ 27894 w 951344"/>
                  <a:gd name="connsiteY42" fmla="*/ 355355 h 458787"/>
                  <a:gd name="connsiteX43" fmla="*/ 27894 w 951344"/>
                  <a:gd name="connsiteY43" fmla="*/ 353928 h 458787"/>
                  <a:gd name="connsiteX44" fmla="*/ 33589 w 951344"/>
                  <a:gd name="connsiteY44" fmla="*/ 341088 h 458787"/>
                  <a:gd name="connsiteX45" fmla="*/ 43554 w 951344"/>
                  <a:gd name="connsiteY45" fmla="*/ 322542 h 458787"/>
                  <a:gd name="connsiteX46" fmla="*/ 53520 w 951344"/>
                  <a:gd name="connsiteY46" fmla="*/ 313269 h 458787"/>
                  <a:gd name="connsiteX47" fmla="*/ 148191 w 951344"/>
                  <a:gd name="connsiteY47" fmla="*/ 296862 h 458787"/>
                  <a:gd name="connsiteX48" fmla="*/ 731260 w 951344"/>
                  <a:gd name="connsiteY48" fmla="*/ 0 h 458787"/>
                  <a:gd name="connsiteX49" fmla="*/ 851910 w 951344"/>
                  <a:gd name="connsiteY49" fmla="*/ 123188 h 458787"/>
                  <a:gd name="connsiteX50" fmla="*/ 849055 w 951344"/>
                  <a:gd name="connsiteY50" fmla="*/ 142414 h 458787"/>
                  <a:gd name="connsiteX51" fmla="*/ 848341 w 951344"/>
                  <a:gd name="connsiteY51" fmla="*/ 143838 h 458787"/>
                  <a:gd name="connsiteX52" fmla="*/ 842629 w 951344"/>
                  <a:gd name="connsiteY52" fmla="*/ 161640 h 458787"/>
                  <a:gd name="connsiteX53" fmla="*/ 842629 w 951344"/>
                  <a:gd name="connsiteY53" fmla="*/ 162352 h 458787"/>
                  <a:gd name="connsiteX54" fmla="*/ 838346 w 951344"/>
                  <a:gd name="connsiteY54" fmla="*/ 171609 h 458787"/>
                  <a:gd name="connsiteX55" fmla="*/ 826210 w 951344"/>
                  <a:gd name="connsiteY55" fmla="*/ 192971 h 458787"/>
                  <a:gd name="connsiteX56" fmla="*/ 806220 w 951344"/>
                  <a:gd name="connsiteY56" fmla="*/ 216470 h 458787"/>
                  <a:gd name="connsiteX57" fmla="*/ 796940 w 951344"/>
                  <a:gd name="connsiteY57" fmla="*/ 238544 h 458787"/>
                  <a:gd name="connsiteX58" fmla="*/ 791228 w 951344"/>
                  <a:gd name="connsiteY58" fmla="*/ 244952 h 458787"/>
                  <a:gd name="connsiteX59" fmla="*/ 770525 w 951344"/>
                  <a:gd name="connsiteY59" fmla="*/ 258482 h 458787"/>
                  <a:gd name="connsiteX60" fmla="*/ 731260 w 951344"/>
                  <a:gd name="connsiteY60" fmla="*/ 269875 h 458787"/>
                  <a:gd name="connsiteX61" fmla="*/ 691995 w 951344"/>
                  <a:gd name="connsiteY61" fmla="*/ 257770 h 458787"/>
                  <a:gd name="connsiteX62" fmla="*/ 671292 w 951344"/>
                  <a:gd name="connsiteY62" fmla="*/ 244240 h 458787"/>
                  <a:gd name="connsiteX63" fmla="*/ 665581 w 951344"/>
                  <a:gd name="connsiteY63" fmla="*/ 238544 h 458787"/>
                  <a:gd name="connsiteX64" fmla="*/ 656300 w 951344"/>
                  <a:gd name="connsiteY64" fmla="*/ 216470 h 458787"/>
                  <a:gd name="connsiteX65" fmla="*/ 637025 w 951344"/>
                  <a:gd name="connsiteY65" fmla="*/ 192971 h 458787"/>
                  <a:gd name="connsiteX66" fmla="*/ 624174 w 951344"/>
                  <a:gd name="connsiteY66" fmla="*/ 171609 h 458787"/>
                  <a:gd name="connsiteX67" fmla="*/ 619177 w 951344"/>
                  <a:gd name="connsiteY67" fmla="*/ 159504 h 458787"/>
                  <a:gd name="connsiteX68" fmla="*/ 619177 w 951344"/>
                  <a:gd name="connsiteY68" fmla="*/ 158080 h 458787"/>
                  <a:gd name="connsiteX69" fmla="*/ 610610 w 951344"/>
                  <a:gd name="connsiteY69" fmla="*/ 123188 h 458787"/>
                  <a:gd name="connsiteX70" fmla="*/ 731260 w 951344"/>
                  <a:gd name="connsiteY70" fmla="*/ 0 h 458787"/>
                  <a:gd name="connsiteX71" fmla="*/ 220085 w 951344"/>
                  <a:gd name="connsiteY71" fmla="*/ 0 h 458787"/>
                  <a:gd name="connsiteX72" fmla="*/ 340735 w 951344"/>
                  <a:gd name="connsiteY72" fmla="*/ 123188 h 458787"/>
                  <a:gd name="connsiteX73" fmla="*/ 331454 w 951344"/>
                  <a:gd name="connsiteY73" fmla="*/ 161640 h 458787"/>
                  <a:gd name="connsiteX74" fmla="*/ 331454 w 951344"/>
                  <a:gd name="connsiteY74" fmla="*/ 162352 h 458787"/>
                  <a:gd name="connsiteX75" fmla="*/ 327171 w 951344"/>
                  <a:gd name="connsiteY75" fmla="*/ 171609 h 458787"/>
                  <a:gd name="connsiteX76" fmla="*/ 315034 w 951344"/>
                  <a:gd name="connsiteY76" fmla="*/ 192971 h 458787"/>
                  <a:gd name="connsiteX77" fmla="*/ 295045 w 951344"/>
                  <a:gd name="connsiteY77" fmla="*/ 216470 h 458787"/>
                  <a:gd name="connsiteX78" fmla="*/ 285764 w 951344"/>
                  <a:gd name="connsiteY78" fmla="*/ 238544 h 458787"/>
                  <a:gd name="connsiteX79" fmla="*/ 279339 w 951344"/>
                  <a:gd name="connsiteY79" fmla="*/ 244952 h 458787"/>
                  <a:gd name="connsiteX80" fmla="*/ 259350 w 951344"/>
                  <a:gd name="connsiteY80" fmla="*/ 258482 h 458787"/>
                  <a:gd name="connsiteX81" fmla="*/ 220085 w 951344"/>
                  <a:gd name="connsiteY81" fmla="*/ 269875 h 458787"/>
                  <a:gd name="connsiteX82" fmla="*/ 180106 w 951344"/>
                  <a:gd name="connsiteY82" fmla="*/ 257770 h 458787"/>
                  <a:gd name="connsiteX83" fmla="*/ 159403 w 951344"/>
                  <a:gd name="connsiteY83" fmla="*/ 244240 h 458787"/>
                  <a:gd name="connsiteX84" fmla="*/ 154405 w 951344"/>
                  <a:gd name="connsiteY84" fmla="*/ 238544 h 458787"/>
                  <a:gd name="connsiteX85" fmla="*/ 145125 w 951344"/>
                  <a:gd name="connsiteY85" fmla="*/ 216470 h 458787"/>
                  <a:gd name="connsiteX86" fmla="*/ 125849 w 951344"/>
                  <a:gd name="connsiteY86" fmla="*/ 192971 h 458787"/>
                  <a:gd name="connsiteX87" fmla="*/ 112999 w 951344"/>
                  <a:gd name="connsiteY87" fmla="*/ 171609 h 458787"/>
                  <a:gd name="connsiteX88" fmla="*/ 108002 w 951344"/>
                  <a:gd name="connsiteY88" fmla="*/ 159504 h 458787"/>
                  <a:gd name="connsiteX89" fmla="*/ 107288 w 951344"/>
                  <a:gd name="connsiteY89" fmla="*/ 158080 h 458787"/>
                  <a:gd name="connsiteX90" fmla="*/ 99435 w 951344"/>
                  <a:gd name="connsiteY90" fmla="*/ 123188 h 458787"/>
                  <a:gd name="connsiteX91" fmla="*/ 220085 w 951344"/>
                  <a:gd name="connsiteY91" fmla="*/ 0 h 45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51344" h="458787">
                    <a:moveTo>
                      <a:pt x="660078" y="296862"/>
                    </a:moveTo>
                    <a:cubicBezTo>
                      <a:pt x="660078" y="296862"/>
                      <a:pt x="670756" y="306849"/>
                      <a:pt x="691398" y="313982"/>
                    </a:cubicBezTo>
                    <a:cubicBezTo>
                      <a:pt x="696381" y="315409"/>
                      <a:pt x="702787" y="316835"/>
                      <a:pt x="709193" y="318262"/>
                    </a:cubicBezTo>
                    <a:cubicBezTo>
                      <a:pt x="716312" y="318975"/>
                      <a:pt x="723430" y="319689"/>
                      <a:pt x="731260" y="319689"/>
                    </a:cubicBezTo>
                    <a:cubicBezTo>
                      <a:pt x="739090" y="319689"/>
                      <a:pt x="746920" y="318975"/>
                      <a:pt x="753326" y="318262"/>
                    </a:cubicBezTo>
                    <a:cubicBezTo>
                      <a:pt x="759732" y="316835"/>
                      <a:pt x="766139" y="315409"/>
                      <a:pt x="771121" y="313982"/>
                    </a:cubicBezTo>
                    <a:cubicBezTo>
                      <a:pt x="792476" y="306849"/>
                      <a:pt x="803153" y="296862"/>
                      <a:pt x="803153" y="296862"/>
                    </a:cubicBezTo>
                    <a:cubicBezTo>
                      <a:pt x="803153" y="296862"/>
                      <a:pt x="864369" y="297575"/>
                      <a:pt x="897824" y="313269"/>
                    </a:cubicBezTo>
                    <a:cubicBezTo>
                      <a:pt x="901383" y="314695"/>
                      <a:pt x="904231" y="318262"/>
                      <a:pt x="907790" y="322542"/>
                    </a:cubicBezTo>
                    <a:cubicBezTo>
                      <a:pt x="910637" y="326822"/>
                      <a:pt x="913484" y="331815"/>
                      <a:pt x="916332" y="337522"/>
                    </a:cubicBezTo>
                    <a:cubicBezTo>
                      <a:pt x="918467" y="342515"/>
                      <a:pt x="921314" y="348222"/>
                      <a:pt x="923450" y="353928"/>
                    </a:cubicBezTo>
                    <a:cubicBezTo>
                      <a:pt x="923450" y="354642"/>
                      <a:pt x="923450" y="355355"/>
                      <a:pt x="923450" y="355355"/>
                    </a:cubicBezTo>
                    <a:cubicBezTo>
                      <a:pt x="927721" y="365341"/>
                      <a:pt x="930568" y="376041"/>
                      <a:pt x="934127" y="386741"/>
                    </a:cubicBezTo>
                    <a:cubicBezTo>
                      <a:pt x="941957" y="415274"/>
                      <a:pt x="947651" y="443094"/>
                      <a:pt x="951210" y="451654"/>
                    </a:cubicBezTo>
                    <a:cubicBezTo>
                      <a:pt x="951922" y="455221"/>
                      <a:pt x="949787" y="458787"/>
                      <a:pt x="945516" y="458787"/>
                    </a:cubicBezTo>
                    <a:cubicBezTo>
                      <a:pt x="945516" y="458787"/>
                      <a:pt x="945516" y="458787"/>
                      <a:pt x="517004" y="458787"/>
                    </a:cubicBezTo>
                    <a:cubicBezTo>
                      <a:pt x="513445" y="458787"/>
                      <a:pt x="510597" y="455221"/>
                      <a:pt x="512021" y="451654"/>
                    </a:cubicBezTo>
                    <a:cubicBezTo>
                      <a:pt x="514868" y="443094"/>
                      <a:pt x="520563" y="415274"/>
                      <a:pt x="529104" y="386741"/>
                    </a:cubicBezTo>
                    <a:cubicBezTo>
                      <a:pt x="531952" y="376041"/>
                      <a:pt x="535511" y="365341"/>
                      <a:pt x="539070" y="355355"/>
                    </a:cubicBezTo>
                    <a:cubicBezTo>
                      <a:pt x="539070" y="355355"/>
                      <a:pt x="539070" y="354642"/>
                      <a:pt x="539782" y="353928"/>
                    </a:cubicBezTo>
                    <a:cubicBezTo>
                      <a:pt x="541917" y="348222"/>
                      <a:pt x="544053" y="342515"/>
                      <a:pt x="546188" y="337522"/>
                    </a:cubicBezTo>
                    <a:cubicBezTo>
                      <a:pt x="549035" y="331815"/>
                      <a:pt x="551882" y="326822"/>
                      <a:pt x="554730" y="322542"/>
                    </a:cubicBezTo>
                    <a:cubicBezTo>
                      <a:pt x="558289" y="318262"/>
                      <a:pt x="561848" y="314695"/>
                      <a:pt x="565407" y="313269"/>
                    </a:cubicBezTo>
                    <a:cubicBezTo>
                      <a:pt x="598150" y="297575"/>
                      <a:pt x="660078" y="296862"/>
                      <a:pt x="660078" y="296862"/>
                    </a:cubicBezTo>
                    <a:close/>
                    <a:moveTo>
                      <a:pt x="148191" y="296862"/>
                    </a:moveTo>
                    <a:cubicBezTo>
                      <a:pt x="148191" y="296862"/>
                      <a:pt x="158868" y="306849"/>
                      <a:pt x="178799" y="313269"/>
                    </a:cubicBezTo>
                    <a:cubicBezTo>
                      <a:pt x="184494" y="315409"/>
                      <a:pt x="190900" y="316835"/>
                      <a:pt x="198018" y="318262"/>
                    </a:cubicBezTo>
                    <a:cubicBezTo>
                      <a:pt x="204424" y="318975"/>
                      <a:pt x="212254" y="319689"/>
                      <a:pt x="220084" y="319689"/>
                    </a:cubicBezTo>
                    <a:cubicBezTo>
                      <a:pt x="227914" y="319689"/>
                      <a:pt x="235032" y="318975"/>
                      <a:pt x="242151" y="318262"/>
                    </a:cubicBezTo>
                    <a:cubicBezTo>
                      <a:pt x="248557" y="316835"/>
                      <a:pt x="254963" y="315409"/>
                      <a:pt x="259946" y="313982"/>
                    </a:cubicBezTo>
                    <a:cubicBezTo>
                      <a:pt x="280588" y="306849"/>
                      <a:pt x="291266" y="296862"/>
                      <a:pt x="291266" y="296862"/>
                    </a:cubicBezTo>
                    <a:cubicBezTo>
                      <a:pt x="291266" y="296862"/>
                      <a:pt x="353194" y="297575"/>
                      <a:pt x="385937" y="313269"/>
                    </a:cubicBezTo>
                    <a:cubicBezTo>
                      <a:pt x="389496" y="314695"/>
                      <a:pt x="393055" y="318262"/>
                      <a:pt x="396614" y="322542"/>
                    </a:cubicBezTo>
                    <a:cubicBezTo>
                      <a:pt x="399462" y="326822"/>
                      <a:pt x="402309" y="331815"/>
                      <a:pt x="405156" y="337522"/>
                    </a:cubicBezTo>
                    <a:cubicBezTo>
                      <a:pt x="407291" y="342515"/>
                      <a:pt x="409427" y="348222"/>
                      <a:pt x="411562" y="353928"/>
                    </a:cubicBezTo>
                    <a:cubicBezTo>
                      <a:pt x="412274" y="354642"/>
                      <a:pt x="412274" y="355355"/>
                      <a:pt x="412274" y="355355"/>
                    </a:cubicBezTo>
                    <a:cubicBezTo>
                      <a:pt x="415833" y="365341"/>
                      <a:pt x="419392" y="376041"/>
                      <a:pt x="422240" y="386741"/>
                    </a:cubicBezTo>
                    <a:cubicBezTo>
                      <a:pt x="430781" y="415274"/>
                      <a:pt x="436476" y="443094"/>
                      <a:pt x="439323" y="451654"/>
                    </a:cubicBezTo>
                    <a:cubicBezTo>
                      <a:pt x="440747" y="455221"/>
                      <a:pt x="437900" y="458787"/>
                      <a:pt x="434340" y="458787"/>
                    </a:cubicBezTo>
                    <a:cubicBezTo>
                      <a:pt x="434340" y="458787"/>
                      <a:pt x="434340" y="458787"/>
                      <a:pt x="5828" y="458787"/>
                    </a:cubicBezTo>
                    <a:cubicBezTo>
                      <a:pt x="1557" y="458787"/>
                      <a:pt x="-578" y="455221"/>
                      <a:pt x="134" y="451654"/>
                    </a:cubicBezTo>
                    <a:cubicBezTo>
                      <a:pt x="3693" y="443094"/>
                      <a:pt x="9387" y="415274"/>
                      <a:pt x="17217" y="386741"/>
                    </a:cubicBezTo>
                    <a:cubicBezTo>
                      <a:pt x="20776" y="376041"/>
                      <a:pt x="23623" y="365341"/>
                      <a:pt x="27894" y="355355"/>
                    </a:cubicBezTo>
                    <a:cubicBezTo>
                      <a:pt x="27894" y="355355"/>
                      <a:pt x="27894" y="354642"/>
                      <a:pt x="27894" y="353928"/>
                    </a:cubicBezTo>
                    <a:cubicBezTo>
                      <a:pt x="30030" y="349648"/>
                      <a:pt x="31453" y="345368"/>
                      <a:pt x="33589" y="341088"/>
                    </a:cubicBezTo>
                    <a:cubicBezTo>
                      <a:pt x="36436" y="333955"/>
                      <a:pt x="39995" y="327535"/>
                      <a:pt x="43554" y="322542"/>
                    </a:cubicBezTo>
                    <a:cubicBezTo>
                      <a:pt x="47113" y="318262"/>
                      <a:pt x="49961" y="314695"/>
                      <a:pt x="53520" y="313269"/>
                    </a:cubicBezTo>
                    <a:cubicBezTo>
                      <a:pt x="86975" y="297575"/>
                      <a:pt x="148191" y="296862"/>
                      <a:pt x="148191" y="296862"/>
                    </a:cubicBezTo>
                    <a:close/>
                    <a:moveTo>
                      <a:pt x="731260" y="0"/>
                    </a:moveTo>
                    <a:cubicBezTo>
                      <a:pt x="799795" y="0"/>
                      <a:pt x="851910" y="55541"/>
                      <a:pt x="851910" y="123188"/>
                    </a:cubicBezTo>
                    <a:cubicBezTo>
                      <a:pt x="851910" y="129597"/>
                      <a:pt x="850482" y="136005"/>
                      <a:pt x="849055" y="142414"/>
                    </a:cubicBezTo>
                    <a:cubicBezTo>
                      <a:pt x="849055" y="143126"/>
                      <a:pt x="848341" y="143126"/>
                      <a:pt x="848341" y="143838"/>
                    </a:cubicBezTo>
                    <a:cubicBezTo>
                      <a:pt x="846913" y="150247"/>
                      <a:pt x="844771" y="155943"/>
                      <a:pt x="842629" y="161640"/>
                    </a:cubicBezTo>
                    <a:cubicBezTo>
                      <a:pt x="842629" y="161640"/>
                      <a:pt x="842629" y="161640"/>
                      <a:pt x="842629" y="162352"/>
                    </a:cubicBezTo>
                    <a:cubicBezTo>
                      <a:pt x="842629" y="163776"/>
                      <a:pt x="841202" y="167337"/>
                      <a:pt x="838346" y="171609"/>
                    </a:cubicBezTo>
                    <a:cubicBezTo>
                      <a:pt x="835490" y="178018"/>
                      <a:pt x="831207" y="185850"/>
                      <a:pt x="826210" y="192971"/>
                    </a:cubicBezTo>
                    <a:cubicBezTo>
                      <a:pt x="819785" y="202940"/>
                      <a:pt x="811932" y="212197"/>
                      <a:pt x="806220" y="216470"/>
                    </a:cubicBezTo>
                    <a:cubicBezTo>
                      <a:pt x="799081" y="234983"/>
                      <a:pt x="803365" y="227863"/>
                      <a:pt x="796940" y="238544"/>
                    </a:cubicBezTo>
                    <a:cubicBezTo>
                      <a:pt x="795512" y="240680"/>
                      <a:pt x="793370" y="242816"/>
                      <a:pt x="791228" y="244952"/>
                    </a:cubicBezTo>
                    <a:cubicBezTo>
                      <a:pt x="786231" y="249225"/>
                      <a:pt x="779092" y="254209"/>
                      <a:pt x="770525" y="258482"/>
                    </a:cubicBezTo>
                    <a:cubicBezTo>
                      <a:pt x="757675" y="264890"/>
                      <a:pt x="742683" y="269875"/>
                      <a:pt x="731260" y="269875"/>
                    </a:cubicBezTo>
                    <a:cubicBezTo>
                      <a:pt x="719838" y="269875"/>
                      <a:pt x="704846" y="264178"/>
                      <a:pt x="691995" y="257770"/>
                    </a:cubicBezTo>
                    <a:cubicBezTo>
                      <a:pt x="683429" y="253497"/>
                      <a:pt x="676290" y="248513"/>
                      <a:pt x="671292" y="244240"/>
                    </a:cubicBezTo>
                    <a:cubicBezTo>
                      <a:pt x="669150" y="242104"/>
                      <a:pt x="667009" y="239968"/>
                      <a:pt x="665581" y="238544"/>
                    </a:cubicBezTo>
                    <a:cubicBezTo>
                      <a:pt x="659870" y="229999"/>
                      <a:pt x="663439" y="234983"/>
                      <a:pt x="656300" y="216470"/>
                    </a:cubicBezTo>
                    <a:cubicBezTo>
                      <a:pt x="652017" y="213621"/>
                      <a:pt x="644164" y="203652"/>
                      <a:pt x="637025" y="192971"/>
                    </a:cubicBezTo>
                    <a:cubicBezTo>
                      <a:pt x="632027" y="185850"/>
                      <a:pt x="627744" y="178730"/>
                      <a:pt x="624174" y="171609"/>
                    </a:cubicBezTo>
                    <a:cubicBezTo>
                      <a:pt x="621319" y="166625"/>
                      <a:pt x="619177" y="162352"/>
                      <a:pt x="619177" y="159504"/>
                    </a:cubicBezTo>
                    <a:cubicBezTo>
                      <a:pt x="619177" y="158792"/>
                      <a:pt x="619177" y="158792"/>
                      <a:pt x="619177" y="158080"/>
                    </a:cubicBezTo>
                    <a:cubicBezTo>
                      <a:pt x="616321" y="147399"/>
                      <a:pt x="610610" y="135293"/>
                      <a:pt x="610610" y="123188"/>
                    </a:cubicBezTo>
                    <a:cubicBezTo>
                      <a:pt x="610610" y="55541"/>
                      <a:pt x="663439" y="0"/>
                      <a:pt x="731260" y="0"/>
                    </a:cubicBezTo>
                    <a:close/>
                    <a:moveTo>
                      <a:pt x="220085" y="0"/>
                    </a:moveTo>
                    <a:cubicBezTo>
                      <a:pt x="287906" y="0"/>
                      <a:pt x="340735" y="55541"/>
                      <a:pt x="340735" y="123188"/>
                    </a:cubicBezTo>
                    <a:cubicBezTo>
                      <a:pt x="340735" y="136718"/>
                      <a:pt x="335024" y="149535"/>
                      <a:pt x="331454" y="161640"/>
                    </a:cubicBezTo>
                    <a:cubicBezTo>
                      <a:pt x="331454" y="161640"/>
                      <a:pt x="331454" y="161640"/>
                      <a:pt x="331454" y="162352"/>
                    </a:cubicBezTo>
                    <a:cubicBezTo>
                      <a:pt x="331454" y="163776"/>
                      <a:pt x="330026" y="167337"/>
                      <a:pt x="327171" y="171609"/>
                    </a:cubicBezTo>
                    <a:cubicBezTo>
                      <a:pt x="324315" y="178018"/>
                      <a:pt x="320032" y="185850"/>
                      <a:pt x="315034" y="192971"/>
                    </a:cubicBezTo>
                    <a:cubicBezTo>
                      <a:pt x="307895" y="202940"/>
                      <a:pt x="300756" y="212197"/>
                      <a:pt x="295045" y="216470"/>
                    </a:cubicBezTo>
                    <a:cubicBezTo>
                      <a:pt x="287192" y="234983"/>
                      <a:pt x="291475" y="227863"/>
                      <a:pt x="285764" y="238544"/>
                    </a:cubicBezTo>
                    <a:cubicBezTo>
                      <a:pt x="284336" y="240680"/>
                      <a:pt x="282195" y="242816"/>
                      <a:pt x="279339" y="244952"/>
                    </a:cubicBezTo>
                    <a:cubicBezTo>
                      <a:pt x="274342" y="249225"/>
                      <a:pt x="267203" y="254209"/>
                      <a:pt x="259350" y="258482"/>
                    </a:cubicBezTo>
                    <a:cubicBezTo>
                      <a:pt x="246499" y="264890"/>
                      <a:pt x="231507" y="269875"/>
                      <a:pt x="220085" y="269875"/>
                    </a:cubicBezTo>
                    <a:cubicBezTo>
                      <a:pt x="207948" y="269875"/>
                      <a:pt x="192956" y="264178"/>
                      <a:pt x="180106" y="257770"/>
                    </a:cubicBezTo>
                    <a:cubicBezTo>
                      <a:pt x="172253" y="253497"/>
                      <a:pt x="164400" y="248513"/>
                      <a:pt x="159403" y="244240"/>
                    </a:cubicBezTo>
                    <a:cubicBezTo>
                      <a:pt x="157261" y="242104"/>
                      <a:pt x="155833" y="239968"/>
                      <a:pt x="154405" y="238544"/>
                    </a:cubicBezTo>
                    <a:cubicBezTo>
                      <a:pt x="148694" y="229999"/>
                      <a:pt x="152264" y="234983"/>
                      <a:pt x="145125" y="216470"/>
                    </a:cubicBezTo>
                    <a:cubicBezTo>
                      <a:pt x="140841" y="213621"/>
                      <a:pt x="132988" y="203652"/>
                      <a:pt x="125849" y="192971"/>
                    </a:cubicBezTo>
                    <a:cubicBezTo>
                      <a:pt x="120852" y="185850"/>
                      <a:pt x="115855" y="178730"/>
                      <a:pt x="112999" y="171609"/>
                    </a:cubicBezTo>
                    <a:cubicBezTo>
                      <a:pt x="110143" y="166625"/>
                      <a:pt x="108002" y="162352"/>
                      <a:pt x="108002" y="159504"/>
                    </a:cubicBezTo>
                    <a:cubicBezTo>
                      <a:pt x="107288" y="158792"/>
                      <a:pt x="108002" y="158792"/>
                      <a:pt x="107288" y="158080"/>
                    </a:cubicBezTo>
                    <a:cubicBezTo>
                      <a:pt x="105146" y="147399"/>
                      <a:pt x="99435" y="135293"/>
                      <a:pt x="99435" y="123188"/>
                    </a:cubicBezTo>
                    <a:cubicBezTo>
                      <a:pt x="99435" y="55541"/>
                      <a:pt x="151550" y="0"/>
                      <a:pt x="220085"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87" name="bcgIcons_MagnifyingGlassSearch">
            <a:extLst>
              <a:ext uri="{FF2B5EF4-FFF2-40B4-BE49-F238E27FC236}">
                <a16:creationId xmlns:a16="http://schemas.microsoft.com/office/drawing/2014/main" id="{E5B53386-CD5A-4202-9D2A-EE94F232D3FF}"/>
              </a:ext>
            </a:extLst>
          </p:cNvPr>
          <p:cNvGrpSpPr>
            <a:grpSpLocks noChangeAspect="1"/>
          </p:cNvGrpSpPr>
          <p:nvPr/>
        </p:nvGrpSpPr>
        <p:grpSpPr bwMode="auto">
          <a:xfrm>
            <a:off x="7196113" y="1413390"/>
            <a:ext cx="757659" cy="758361"/>
            <a:chOff x="1682" y="0"/>
            <a:chExt cx="4316" cy="4320"/>
          </a:xfrm>
        </p:grpSpPr>
        <p:sp>
          <p:nvSpPr>
            <p:cNvPr id="88" name="AutoShape 8">
              <a:extLst>
                <a:ext uri="{FF2B5EF4-FFF2-40B4-BE49-F238E27FC236}">
                  <a16:creationId xmlns:a16="http://schemas.microsoft.com/office/drawing/2014/main" id="{B8C5DFDE-7B2B-4256-8F23-3767CCACC74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0">
              <a:extLst>
                <a:ext uri="{FF2B5EF4-FFF2-40B4-BE49-F238E27FC236}">
                  <a16:creationId xmlns:a16="http://schemas.microsoft.com/office/drawing/2014/main" id="{1B0674E2-AA87-4081-8EC3-1558906A6352}"/>
                </a:ext>
              </a:extLst>
            </p:cNvPr>
            <p:cNvSpPr>
              <a:spLocks noEditPoints="1"/>
            </p:cNvSpPr>
            <p:nvPr/>
          </p:nvSpPr>
          <p:spPr bwMode="auto">
            <a:xfrm>
              <a:off x="3280" y="703"/>
              <a:ext cx="1821" cy="1802"/>
            </a:xfrm>
            <a:custGeom>
              <a:avLst/>
              <a:gdLst>
                <a:gd name="T0" fmla="*/ 748 w 972"/>
                <a:gd name="T1" fmla="*/ 142 h 961"/>
                <a:gd name="T2" fmla="*/ 145 w 972"/>
                <a:gd name="T3" fmla="*/ 223 h 961"/>
                <a:gd name="T4" fmla="*/ 225 w 972"/>
                <a:gd name="T5" fmla="*/ 818 h 961"/>
                <a:gd name="T6" fmla="*/ 827 w 972"/>
                <a:gd name="T7" fmla="*/ 738 h 961"/>
                <a:gd name="T8" fmla="*/ 748 w 972"/>
                <a:gd name="T9" fmla="*/ 142 h 961"/>
                <a:gd name="T10" fmla="*/ 777 w 972"/>
                <a:gd name="T11" fmla="*/ 700 h 961"/>
                <a:gd name="T12" fmla="*/ 701 w 972"/>
                <a:gd name="T13" fmla="*/ 774 h 961"/>
                <a:gd name="T14" fmla="*/ 688 w 972"/>
                <a:gd name="T15" fmla="*/ 778 h 961"/>
                <a:gd name="T16" fmla="*/ 670 w 972"/>
                <a:gd name="T17" fmla="*/ 769 h 961"/>
                <a:gd name="T18" fmla="*/ 675 w 972"/>
                <a:gd name="T19" fmla="*/ 738 h 961"/>
                <a:gd name="T20" fmla="*/ 742 w 972"/>
                <a:gd name="T21" fmla="*/ 673 h 961"/>
                <a:gd name="T22" fmla="*/ 806 w 972"/>
                <a:gd name="T23" fmla="*/ 438 h 961"/>
                <a:gd name="T24" fmla="*/ 683 w 972"/>
                <a:gd name="T25" fmla="*/ 227 h 961"/>
                <a:gd name="T26" fmla="*/ 641 w 972"/>
                <a:gd name="T27" fmla="*/ 200 h 961"/>
                <a:gd name="T28" fmla="*/ 632 w 972"/>
                <a:gd name="T29" fmla="*/ 170 h 961"/>
                <a:gd name="T30" fmla="*/ 661 w 972"/>
                <a:gd name="T31" fmla="*/ 161 h 961"/>
                <a:gd name="T32" fmla="*/ 709 w 972"/>
                <a:gd name="T33" fmla="*/ 192 h 961"/>
                <a:gd name="T34" fmla="*/ 850 w 972"/>
                <a:gd name="T35" fmla="*/ 432 h 961"/>
                <a:gd name="T36" fmla="*/ 777 w 972"/>
                <a:gd name="T37" fmla="*/ 70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2" h="961">
                  <a:moveTo>
                    <a:pt x="748" y="142"/>
                  </a:moveTo>
                  <a:cubicBezTo>
                    <a:pt x="560" y="0"/>
                    <a:pt x="290" y="36"/>
                    <a:pt x="145" y="223"/>
                  </a:cubicBezTo>
                  <a:cubicBezTo>
                    <a:pt x="0" y="409"/>
                    <a:pt x="35" y="676"/>
                    <a:pt x="225" y="818"/>
                  </a:cubicBezTo>
                  <a:cubicBezTo>
                    <a:pt x="413" y="961"/>
                    <a:pt x="683" y="925"/>
                    <a:pt x="827" y="738"/>
                  </a:cubicBezTo>
                  <a:cubicBezTo>
                    <a:pt x="972" y="551"/>
                    <a:pt x="936" y="285"/>
                    <a:pt x="748" y="142"/>
                  </a:cubicBezTo>
                  <a:close/>
                  <a:moveTo>
                    <a:pt x="777" y="700"/>
                  </a:moveTo>
                  <a:cubicBezTo>
                    <a:pt x="755" y="729"/>
                    <a:pt x="730" y="753"/>
                    <a:pt x="701" y="774"/>
                  </a:cubicBezTo>
                  <a:cubicBezTo>
                    <a:pt x="697" y="777"/>
                    <a:pt x="692" y="778"/>
                    <a:pt x="688" y="778"/>
                  </a:cubicBezTo>
                  <a:cubicBezTo>
                    <a:pt x="681" y="778"/>
                    <a:pt x="674" y="775"/>
                    <a:pt x="670" y="769"/>
                  </a:cubicBezTo>
                  <a:cubicBezTo>
                    <a:pt x="663" y="759"/>
                    <a:pt x="665" y="746"/>
                    <a:pt x="675" y="738"/>
                  </a:cubicBezTo>
                  <a:cubicBezTo>
                    <a:pt x="700" y="720"/>
                    <a:pt x="723" y="698"/>
                    <a:pt x="742" y="673"/>
                  </a:cubicBezTo>
                  <a:cubicBezTo>
                    <a:pt x="795" y="606"/>
                    <a:pt x="817" y="522"/>
                    <a:pt x="806" y="438"/>
                  </a:cubicBezTo>
                  <a:cubicBezTo>
                    <a:pt x="795" y="353"/>
                    <a:pt x="751" y="279"/>
                    <a:pt x="683" y="227"/>
                  </a:cubicBezTo>
                  <a:cubicBezTo>
                    <a:pt x="669" y="217"/>
                    <a:pt x="655" y="208"/>
                    <a:pt x="641" y="200"/>
                  </a:cubicBezTo>
                  <a:cubicBezTo>
                    <a:pt x="630" y="194"/>
                    <a:pt x="626" y="181"/>
                    <a:pt x="632" y="170"/>
                  </a:cubicBezTo>
                  <a:cubicBezTo>
                    <a:pt x="637" y="159"/>
                    <a:pt x="651" y="155"/>
                    <a:pt x="661" y="161"/>
                  </a:cubicBezTo>
                  <a:cubicBezTo>
                    <a:pt x="678" y="170"/>
                    <a:pt x="694" y="180"/>
                    <a:pt x="709" y="192"/>
                  </a:cubicBezTo>
                  <a:cubicBezTo>
                    <a:pt x="787" y="251"/>
                    <a:pt x="837" y="336"/>
                    <a:pt x="850" y="432"/>
                  </a:cubicBezTo>
                  <a:cubicBezTo>
                    <a:pt x="862" y="528"/>
                    <a:pt x="837" y="623"/>
                    <a:pt x="777" y="70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1">
              <a:extLst>
                <a:ext uri="{FF2B5EF4-FFF2-40B4-BE49-F238E27FC236}">
                  <a16:creationId xmlns:a16="http://schemas.microsoft.com/office/drawing/2014/main" id="{34C50DF5-09ED-44DA-B877-8FFA0FCC5FFD}"/>
                </a:ext>
              </a:extLst>
            </p:cNvPr>
            <p:cNvSpPr>
              <a:spLocks noEditPoints="1"/>
            </p:cNvSpPr>
            <p:nvPr/>
          </p:nvSpPr>
          <p:spPr bwMode="auto">
            <a:xfrm>
              <a:off x="2422" y="465"/>
              <a:ext cx="2904" cy="3306"/>
            </a:xfrm>
            <a:custGeom>
              <a:avLst/>
              <a:gdLst>
                <a:gd name="T0" fmla="*/ 1270 w 1550"/>
                <a:gd name="T1" fmla="*/ 179 h 1763"/>
                <a:gd name="T2" fmla="*/ 517 w 1550"/>
                <a:gd name="T3" fmla="*/ 280 h 1763"/>
                <a:gd name="T4" fmla="*/ 545 w 1550"/>
                <a:gd name="T5" fmla="*/ 965 h 1763"/>
                <a:gd name="T6" fmla="*/ 437 w 1550"/>
                <a:gd name="T7" fmla="*/ 1107 h 1763"/>
                <a:gd name="T8" fmla="*/ 587 w 1550"/>
                <a:gd name="T9" fmla="*/ 1222 h 1763"/>
                <a:gd name="T10" fmla="*/ 694 w 1550"/>
                <a:gd name="T11" fmla="*/ 1082 h 1763"/>
                <a:gd name="T12" fmla="*/ 1370 w 1550"/>
                <a:gd name="T13" fmla="*/ 933 h 1763"/>
                <a:gd name="T14" fmla="*/ 1270 w 1550"/>
                <a:gd name="T15" fmla="*/ 179 h 1763"/>
                <a:gd name="T16" fmla="*/ 1317 w 1550"/>
                <a:gd name="T17" fmla="*/ 892 h 1763"/>
                <a:gd name="T18" fmla="*/ 701 w 1550"/>
                <a:gd name="T19" fmla="*/ 1009 h 1763"/>
                <a:gd name="T20" fmla="*/ 658 w 1550"/>
                <a:gd name="T21" fmla="*/ 980 h 1763"/>
                <a:gd name="T22" fmla="*/ 614 w 1550"/>
                <a:gd name="T23" fmla="*/ 941 h 1763"/>
                <a:gd name="T24" fmla="*/ 570 w 1550"/>
                <a:gd name="T25" fmla="*/ 320 h 1763"/>
                <a:gd name="T26" fmla="*/ 1229 w 1550"/>
                <a:gd name="T27" fmla="*/ 233 h 1763"/>
                <a:gd name="T28" fmla="*/ 1317 w 1550"/>
                <a:gd name="T29" fmla="*/ 892 h 1763"/>
                <a:gd name="T30" fmla="*/ 181 w 1550"/>
                <a:gd name="T31" fmla="*/ 1763 h 1763"/>
                <a:gd name="T32" fmla="*/ 162 w 1550"/>
                <a:gd name="T33" fmla="*/ 1761 h 1763"/>
                <a:gd name="T34" fmla="*/ 83 w 1550"/>
                <a:gd name="T35" fmla="*/ 1724 h 1763"/>
                <a:gd name="T36" fmla="*/ 27 w 1550"/>
                <a:gd name="T37" fmla="*/ 1584 h 1763"/>
                <a:gd name="T38" fmla="*/ 367 w 1550"/>
                <a:gd name="T39" fmla="*/ 1136 h 1763"/>
                <a:gd name="T40" fmla="*/ 382 w 1550"/>
                <a:gd name="T41" fmla="*/ 1128 h 1763"/>
                <a:gd name="T42" fmla="*/ 398 w 1550"/>
                <a:gd name="T43" fmla="*/ 1132 h 1763"/>
                <a:gd name="T44" fmla="*/ 568 w 1550"/>
                <a:gd name="T45" fmla="*/ 1263 h 1763"/>
                <a:gd name="T46" fmla="*/ 572 w 1550"/>
                <a:gd name="T47" fmla="*/ 1294 h 1763"/>
                <a:gd name="T48" fmla="*/ 233 w 1550"/>
                <a:gd name="T49" fmla="*/ 1740 h 1763"/>
                <a:gd name="T50" fmla="*/ 181 w 1550"/>
                <a:gd name="T51" fmla="*/ 1763 h 1763"/>
                <a:gd name="T52" fmla="*/ 389 w 1550"/>
                <a:gd name="T53" fmla="*/ 1181 h 1763"/>
                <a:gd name="T54" fmla="*/ 62 w 1550"/>
                <a:gd name="T55" fmla="*/ 1610 h 1763"/>
                <a:gd name="T56" fmla="*/ 109 w 1550"/>
                <a:gd name="T57" fmla="*/ 1689 h 1763"/>
                <a:gd name="T58" fmla="*/ 170 w 1550"/>
                <a:gd name="T59" fmla="*/ 1718 h 1763"/>
                <a:gd name="T60" fmla="*/ 198 w 1550"/>
                <a:gd name="T61" fmla="*/ 1714 h 1763"/>
                <a:gd name="T62" fmla="*/ 524 w 1550"/>
                <a:gd name="T63" fmla="*/ 1284 h 1763"/>
                <a:gd name="T64" fmla="*/ 389 w 1550"/>
                <a:gd name="T65" fmla="*/ 1181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0" h="1763">
                  <a:moveTo>
                    <a:pt x="1270" y="179"/>
                  </a:moveTo>
                  <a:cubicBezTo>
                    <a:pt x="1034" y="0"/>
                    <a:pt x="697" y="45"/>
                    <a:pt x="517" y="280"/>
                  </a:cubicBezTo>
                  <a:cubicBezTo>
                    <a:pt x="358" y="488"/>
                    <a:pt x="375" y="777"/>
                    <a:pt x="545" y="965"/>
                  </a:cubicBezTo>
                  <a:cubicBezTo>
                    <a:pt x="466" y="1068"/>
                    <a:pt x="444" y="1098"/>
                    <a:pt x="437" y="1107"/>
                  </a:cubicBezTo>
                  <a:cubicBezTo>
                    <a:pt x="587" y="1222"/>
                    <a:pt x="587" y="1222"/>
                    <a:pt x="587" y="1222"/>
                  </a:cubicBezTo>
                  <a:cubicBezTo>
                    <a:pt x="694" y="1082"/>
                    <a:pt x="694" y="1082"/>
                    <a:pt x="694" y="1082"/>
                  </a:cubicBezTo>
                  <a:cubicBezTo>
                    <a:pt x="921" y="1201"/>
                    <a:pt x="1209" y="1143"/>
                    <a:pt x="1370" y="933"/>
                  </a:cubicBezTo>
                  <a:cubicBezTo>
                    <a:pt x="1550" y="697"/>
                    <a:pt x="1505" y="360"/>
                    <a:pt x="1270" y="179"/>
                  </a:cubicBezTo>
                  <a:close/>
                  <a:moveTo>
                    <a:pt x="1317" y="892"/>
                  </a:moveTo>
                  <a:cubicBezTo>
                    <a:pt x="1170" y="1084"/>
                    <a:pt x="903" y="1131"/>
                    <a:pt x="701" y="1009"/>
                  </a:cubicBezTo>
                  <a:cubicBezTo>
                    <a:pt x="686" y="1000"/>
                    <a:pt x="672" y="990"/>
                    <a:pt x="658" y="980"/>
                  </a:cubicBezTo>
                  <a:cubicBezTo>
                    <a:pt x="643" y="968"/>
                    <a:pt x="628" y="955"/>
                    <a:pt x="614" y="941"/>
                  </a:cubicBezTo>
                  <a:cubicBezTo>
                    <a:pt x="447" y="778"/>
                    <a:pt x="425" y="511"/>
                    <a:pt x="570" y="320"/>
                  </a:cubicBezTo>
                  <a:cubicBezTo>
                    <a:pt x="728" y="114"/>
                    <a:pt x="1023" y="75"/>
                    <a:pt x="1229" y="233"/>
                  </a:cubicBezTo>
                  <a:cubicBezTo>
                    <a:pt x="1435" y="390"/>
                    <a:pt x="1474" y="686"/>
                    <a:pt x="1317" y="892"/>
                  </a:cubicBezTo>
                  <a:close/>
                  <a:moveTo>
                    <a:pt x="181" y="1763"/>
                  </a:moveTo>
                  <a:cubicBezTo>
                    <a:pt x="175" y="1763"/>
                    <a:pt x="169" y="1762"/>
                    <a:pt x="162" y="1761"/>
                  </a:cubicBezTo>
                  <a:cubicBezTo>
                    <a:pt x="137" y="1757"/>
                    <a:pt x="108" y="1743"/>
                    <a:pt x="83" y="1724"/>
                  </a:cubicBezTo>
                  <a:cubicBezTo>
                    <a:pt x="24" y="1679"/>
                    <a:pt x="0" y="1619"/>
                    <a:pt x="27" y="1584"/>
                  </a:cubicBezTo>
                  <a:cubicBezTo>
                    <a:pt x="367" y="1136"/>
                    <a:pt x="367" y="1136"/>
                    <a:pt x="367" y="1136"/>
                  </a:cubicBezTo>
                  <a:cubicBezTo>
                    <a:pt x="371" y="1132"/>
                    <a:pt x="376" y="1129"/>
                    <a:pt x="382" y="1128"/>
                  </a:cubicBezTo>
                  <a:cubicBezTo>
                    <a:pt x="387" y="1127"/>
                    <a:pt x="393" y="1129"/>
                    <a:pt x="398" y="1132"/>
                  </a:cubicBezTo>
                  <a:cubicBezTo>
                    <a:pt x="568" y="1263"/>
                    <a:pt x="568" y="1263"/>
                    <a:pt x="568" y="1263"/>
                  </a:cubicBezTo>
                  <a:cubicBezTo>
                    <a:pt x="578" y="1270"/>
                    <a:pt x="579" y="1284"/>
                    <a:pt x="572" y="1294"/>
                  </a:cubicBezTo>
                  <a:cubicBezTo>
                    <a:pt x="233" y="1740"/>
                    <a:pt x="233" y="1740"/>
                    <a:pt x="233" y="1740"/>
                  </a:cubicBezTo>
                  <a:cubicBezTo>
                    <a:pt x="221" y="1755"/>
                    <a:pt x="203" y="1763"/>
                    <a:pt x="181" y="1763"/>
                  </a:cubicBezTo>
                  <a:close/>
                  <a:moveTo>
                    <a:pt x="389" y="1181"/>
                  </a:moveTo>
                  <a:cubicBezTo>
                    <a:pt x="62" y="1610"/>
                    <a:pt x="62" y="1610"/>
                    <a:pt x="62" y="1610"/>
                  </a:cubicBezTo>
                  <a:cubicBezTo>
                    <a:pt x="54" y="1621"/>
                    <a:pt x="69" y="1658"/>
                    <a:pt x="109" y="1689"/>
                  </a:cubicBezTo>
                  <a:cubicBezTo>
                    <a:pt x="129" y="1704"/>
                    <a:pt x="151" y="1714"/>
                    <a:pt x="170" y="1718"/>
                  </a:cubicBezTo>
                  <a:cubicBezTo>
                    <a:pt x="183" y="1720"/>
                    <a:pt x="194" y="1718"/>
                    <a:pt x="198" y="1714"/>
                  </a:cubicBezTo>
                  <a:cubicBezTo>
                    <a:pt x="524" y="1284"/>
                    <a:pt x="524" y="1284"/>
                    <a:pt x="524" y="1284"/>
                  </a:cubicBezTo>
                  <a:lnTo>
                    <a:pt x="389" y="1181"/>
                  </a:ln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bcgIcons_Megaphone">
            <a:extLst>
              <a:ext uri="{FF2B5EF4-FFF2-40B4-BE49-F238E27FC236}">
                <a16:creationId xmlns:a16="http://schemas.microsoft.com/office/drawing/2014/main" id="{55FD5DC0-FD5F-4D65-B1C2-CB4B7BCCCDBE}"/>
              </a:ext>
            </a:extLst>
          </p:cNvPr>
          <p:cNvGrpSpPr>
            <a:grpSpLocks noChangeAspect="1"/>
          </p:cNvGrpSpPr>
          <p:nvPr/>
        </p:nvGrpSpPr>
        <p:grpSpPr bwMode="auto">
          <a:xfrm>
            <a:off x="4930785" y="1413390"/>
            <a:ext cx="757659" cy="758361"/>
            <a:chOff x="1682" y="0"/>
            <a:chExt cx="4316" cy="4320"/>
          </a:xfrm>
        </p:grpSpPr>
        <p:sp>
          <p:nvSpPr>
            <p:cNvPr id="92" name="AutoShape 18">
              <a:extLst>
                <a:ext uri="{FF2B5EF4-FFF2-40B4-BE49-F238E27FC236}">
                  <a16:creationId xmlns:a16="http://schemas.microsoft.com/office/drawing/2014/main" id="{5ED5AE36-A32C-4F91-9940-76FAB643712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0">
              <a:extLst>
                <a:ext uri="{FF2B5EF4-FFF2-40B4-BE49-F238E27FC236}">
                  <a16:creationId xmlns:a16="http://schemas.microsoft.com/office/drawing/2014/main" id="{AD8C891A-537F-4AFB-A82B-A2E4D273B449}"/>
                </a:ext>
              </a:extLst>
            </p:cNvPr>
            <p:cNvSpPr>
              <a:spLocks noEditPoints="1"/>
            </p:cNvSpPr>
            <p:nvPr/>
          </p:nvSpPr>
          <p:spPr bwMode="auto">
            <a:xfrm>
              <a:off x="2115" y="741"/>
              <a:ext cx="3130" cy="2949"/>
            </a:xfrm>
            <a:custGeom>
              <a:avLst/>
              <a:gdLst>
                <a:gd name="T0" fmla="*/ 234 w 1671"/>
                <a:gd name="T1" fmla="*/ 835 h 1573"/>
                <a:gd name="T2" fmla="*/ 0 w 1671"/>
                <a:gd name="T3" fmla="*/ 585 h 1573"/>
                <a:gd name="T4" fmla="*/ 234 w 1671"/>
                <a:gd name="T5" fmla="*/ 335 h 1573"/>
                <a:gd name="T6" fmla="*/ 234 w 1671"/>
                <a:gd name="T7" fmla="*/ 379 h 1573"/>
                <a:gd name="T8" fmla="*/ 44 w 1671"/>
                <a:gd name="T9" fmla="*/ 585 h 1573"/>
                <a:gd name="T10" fmla="*/ 234 w 1671"/>
                <a:gd name="T11" fmla="*/ 791 h 1573"/>
                <a:gd name="T12" fmla="*/ 234 w 1671"/>
                <a:gd name="T13" fmla="*/ 835 h 1573"/>
                <a:gd name="T14" fmla="*/ 1569 w 1671"/>
                <a:gd name="T15" fmla="*/ 0 h 1573"/>
                <a:gd name="T16" fmla="*/ 1524 w 1671"/>
                <a:gd name="T17" fmla="*/ 10 h 1573"/>
                <a:gd name="T18" fmla="*/ 1196 w 1671"/>
                <a:gd name="T19" fmla="*/ 169 h 1573"/>
                <a:gd name="T20" fmla="*/ 1202 w 1671"/>
                <a:gd name="T21" fmla="*/ 197 h 1573"/>
                <a:gd name="T22" fmla="*/ 1202 w 1671"/>
                <a:gd name="T23" fmla="*/ 215 h 1573"/>
                <a:gd name="T24" fmla="*/ 1544 w 1671"/>
                <a:gd name="T25" fmla="*/ 49 h 1573"/>
                <a:gd name="T26" fmla="*/ 1569 w 1671"/>
                <a:gd name="T27" fmla="*/ 44 h 1573"/>
                <a:gd name="T28" fmla="*/ 1627 w 1671"/>
                <a:gd name="T29" fmla="*/ 102 h 1573"/>
                <a:gd name="T30" fmla="*/ 1627 w 1671"/>
                <a:gd name="T31" fmla="*/ 1104 h 1573"/>
                <a:gd name="T32" fmla="*/ 1609 w 1671"/>
                <a:gd name="T33" fmla="*/ 1146 h 1573"/>
                <a:gd name="T34" fmla="*/ 1569 w 1671"/>
                <a:gd name="T35" fmla="*/ 1163 h 1573"/>
                <a:gd name="T36" fmla="*/ 1569 w 1671"/>
                <a:gd name="T37" fmla="*/ 1163 h 1573"/>
                <a:gd name="T38" fmla="*/ 1544 w 1671"/>
                <a:gd name="T39" fmla="*/ 1157 h 1573"/>
                <a:gd name="T40" fmla="*/ 1200 w 1671"/>
                <a:gd name="T41" fmla="*/ 990 h 1573"/>
                <a:gd name="T42" fmla="*/ 1173 w 1671"/>
                <a:gd name="T43" fmla="*/ 1026 h 1573"/>
                <a:gd name="T44" fmla="*/ 1524 w 1671"/>
                <a:gd name="T45" fmla="*/ 1196 h 1573"/>
                <a:gd name="T46" fmla="*/ 1569 w 1671"/>
                <a:gd name="T47" fmla="*/ 1207 h 1573"/>
                <a:gd name="T48" fmla="*/ 1569 w 1671"/>
                <a:gd name="T49" fmla="*/ 1207 h 1573"/>
                <a:gd name="T50" fmla="*/ 1640 w 1671"/>
                <a:gd name="T51" fmla="*/ 1178 h 1573"/>
                <a:gd name="T52" fmla="*/ 1671 w 1671"/>
                <a:gd name="T53" fmla="*/ 1104 h 1573"/>
                <a:gd name="T54" fmla="*/ 1671 w 1671"/>
                <a:gd name="T55" fmla="*/ 102 h 1573"/>
                <a:gd name="T56" fmla="*/ 1569 w 1671"/>
                <a:gd name="T57" fmla="*/ 0 h 1573"/>
                <a:gd name="T58" fmla="*/ 623 w 1671"/>
                <a:gd name="T59" fmla="*/ 960 h 1573"/>
                <a:gd name="T60" fmla="*/ 572 w 1671"/>
                <a:gd name="T61" fmla="*/ 953 h 1573"/>
                <a:gd name="T62" fmla="*/ 812 w 1671"/>
                <a:gd name="T63" fmla="*/ 1529 h 1573"/>
                <a:gd name="T64" fmla="*/ 600 w 1671"/>
                <a:gd name="T65" fmla="*/ 1529 h 1573"/>
                <a:gd name="T66" fmla="*/ 347 w 1671"/>
                <a:gd name="T67" fmla="*/ 919 h 1573"/>
                <a:gd name="T68" fmla="*/ 296 w 1671"/>
                <a:gd name="T69" fmla="*/ 912 h 1573"/>
                <a:gd name="T70" fmla="*/ 565 w 1671"/>
                <a:gd name="T71" fmla="*/ 1560 h 1573"/>
                <a:gd name="T72" fmla="*/ 586 w 1671"/>
                <a:gd name="T73" fmla="*/ 1573 h 1573"/>
                <a:gd name="T74" fmla="*/ 845 w 1671"/>
                <a:gd name="T75" fmla="*/ 1573 h 1573"/>
                <a:gd name="T76" fmla="*/ 863 w 1671"/>
                <a:gd name="T77" fmla="*/ 1563 h 1573"/>
                <a:gd name="T78" fmla="*/ 865 w 1671"/>
                <a:gd name="T79" fmla="*/ 1543 h 1573"/>
                <a:gd name="T80" fmla="*/ 623 w 1671"/>
                <a:gd name="T81" fmla="*/ 96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1" h="1573">
                  <a:moveTo>
                    <a:pt x="234" y="835"/>
                  </a:moveTo>
                  <a:cubicBezTo>
                    <a:pt x="101" y="815"/>
                    <a:pt x="0" y="710"/>
                    <a:pt x="0" y="585"/>
                  </a:cubicBezTo>
                  <a:cubicBezTo>
                    <a:pt x="0" y="459"/>
                    <a:pt x="101" y="355"/>
                    <a:pt x="234" y="335"/>
                  </a:cubicBezTo>
                  <a:cubicBezTo>
                    <a:pt x="234" y="379"/>
                    <a:pt x="234" y="379"/>
                    <a:pt x="234" y="379"/>
                  </a:cubicBezTo>
                  <a:cubicBezTo>
                    <a:pt x="126" y="399"/>
                    <a:pt x="44" y="483"/>
                    <a:pt x="44" y="585"/>
                  </a:cubicBezTo>
                  <a:cubicBezTo>
                    <a:pt x="44" y="686"/>
                    <a:pt x="126" y="771"/>
                    <a:pt x="234" y="791"/>
                  </a:cubicBezTo>
                  <a:lnTo>
                    <a:pt x="234" y="835"/>
                  </a:lnTo>
                  <a:close/>
                  <a:moveTo>
                    <a:pt x="1569" y="0"/>
                  </a:moveTo>
                  <a:cubicBezTo>
                    <a:pt x="1553" y="0"/>
                    <a:pt x="1539" y="3"/>
                    <a:pt x="1524" y="10"/>
                  </a:cubicBezTo>
                  <a:cubicBezTo>
                    <a:pt x="1196" y="169"/>
                    <a:pt x="1196" y="169"/>
                    <a:pt x="1196" y="169"/>
                  </a:cubicBezTo>
                  <a:cubicBezTo>
                    <a:pt x="1200" y="177"/>
                    <a:pt x="1202" y="187"/>
                    <a:pt x="1202" y="197"/>
                  </a:cubicBezTo>
                  <a:cubicBezTo>
                    <a:pt x="1202" y="215"/>
                    <a:pt x="1202" y="215"/>
                    <a:pt x="1202" y="215"/>
                  </a:cubicBezTo>
                  <a:cubicBezTo>
                    <a:pt x="1544" y="49"/>
                    <a:pt x="1544" y="49"/>
                    <a:pt x="1544" y="49"/>
                  </a:cubicBezTo>
                  <a:cubicBezTo>
                    <a:pt x="1552" y="46"/>
                    <a:pt x="1560" y="44"/>
                    <a:pt x="1569" y="44"/>
                  </a:cubicBezTo>
                  <a:cubicBezTo>
                    <a:pt x="1597" y="44"/>
                    <a:pt x="1627" y="66"/>
                    <a:pt x="1627" y="102"/>
                  </a:cubicBezTo>
                  <a:cubicBezTo>
                    <a:pt x="1627" y="1104"/>
                    <a:pt x="1627" y="1104"/>
                    <a:pt x="1627" y="1104"/>
                  </a:cubicBezTo>
                  <a:cubicBezTo>
                    <a:pt x="1627" y="1120"/>
                    <a:pt x="1621" y="1135"/>
                    <a:pt x="1609" y="1146"/>
                  </a:cubicBezTo>
                  <a:cubicBezTo>
                    <a:pt x="1598" y="1157"/>
                    <a:pt x="1584" y="1163"/>
                    <a:pt x="1569" y="1163"/>
                  </a:cubicBezTo>
                  <a:cubicBezTo>
                    <a:pt x="1569" y="1163"/>
                    <a:pt x="1569" y="1163"/>
                    <a:pt x="1569" y="1163"/>
                  </a:cubicBezTo>
                  <a:cubicBezTo>
                    <a:pt x="1560" y="1163"/>
                    <a:pt x="1552" y="1161"/>
                    <a:pt x="1544" y="1157"/>
                  </a:cubicBezTo>
                  <a:cubicBezTo>
                    <a:pt x="1200" y="990"/>
                    <a:pt x="1200" y="990"/>
                    <a:pt x="1200" y="990"/>
                  </a:cubicBezTo>
                  <a:cubicBezTo>
                    <a:pt x="1196" y="1006"/>
                    <a:pt x="1186" y="1018"/>
                    <a:pt x="1173" y="1026"/>
                  </a:cubicBezTo>
                  <a:cubicBezTo>
                    <a:pt x="1524" y="1196"/>
                    <a:pt x="1524" y="1196"/>
                    <a:pt x="1524" y="1196"/>
                  </a:cubicBezTo>
                  <a:cubicBezTo>
                    <a:pt x="1539" y="1203"/>
                    <a:pt x="1553" y="1207"/>
                    <a:pt x="1569" y="1207"/>
                  </a:cubicBezTo>
                  <a:cubicBezTo>
                    <a:pt x="1569" y="1207"/>
                    <a:pt x="1569" y="1207"/>
                    <a:pt x="1569" y="1207"/>
                  </a:cubicBezTo>
                  <a:cubicBezTo>
                    <a:pt x="1595" y="1207"/>
                    <a:pt x="1621" y="1196"/>
                    <a:pt x="1640" y="1178"/>
                  </a:cubicBezTo>
                  <a:cubicBezTo>
                    <a:pt x="1660" y="1158"/>
                    <a:pt x="1671" y="1132"/>
                    <a:pt x="1671" y="1104"/>
                  </a:cubicBezTo>
                  <a:cubicBezTo>
                    <a:pt x="1671" y="102"/>
                    <a:pt x="1671" y="102"/>
                    <a:pt x="1671" y="102"/>
                  </a:cubicBezTo>
                  <a:cubicBezTo>
                    <a:pt x="1671" y="45"/>
                    <a:pt x="1625" y="0"/>
                    <a:pt x="1569" y="0"/>
                  </a:cubicBezTo>
                  <a:close/>
                  <a:moveTo>
                    <a:pt x="623" y="960"/>
                  </a:moveTo>
                  <a:cubicBezTo>
                    <a:pt x="572" y="953"/>
                    <a:pt x="572" y="953"/>
                    <a:pt x="572" y="953"/>
                  </a:cubicBezTo>
                  <a:cubicBezTo>
                    <a:pt x="812" y="1529"/>
                    <a:pt x="812" y="1529"/>
                    <a:pt x="812" y="1529"/>
                  </a:cubicBezTo>
                  <a:cubicBezTo>
                    <a:pt x="600" y="1529"/>
                    <a:pt x="600" y="1529"/>
                    <a:pt x="600" y="1529"/>
                  </a:cubicBezTo>
                  <a:cubicBezTo>
                    <a:pt x="347" y="919"/>
                    <a:pt x="347" y="919"/>
                    <a:pt x="347" y="919"/>
                  </a:cubicBezTo>
                  <a:cubicBezTo>
                    <a:pt x="296" y="912"/>
                    <a:pt x="296" y="912"/>
                    <a:pt x="296" y="912"/>
                  </a:cubicBezTo>
                  <a:cubicBezTo>
                    <a:pt x="565" y="1560"/>
                    <a:pt x="565" y="1560"/>
                    <a:pt x="565" y="1560"/>
                  </a:cubicBezTo>
                  <a:cubicBezTo>
                    <a:pt x="569" y="1568"/>
                    <a:pt x="577" y="1573"/>
                    <a:pt x="586" y="1573"/>
                  </a:cubicBezTo>
                  <a:cubicBezTo>
                    <a:pt x="845" y="1573"/>
                    <a:pt x="845" y="1573"/>
                    <a:pt x="845" y="1573"/>
                  </a:cubicBezTo>
                  <a:cubicBezTo>
                    <a:pt x="852" y="1573"/>
                    <a:pt x="859" y="1569"/>
                    <a:pt x="863" y="1563"/>
                  </a:cubicBezTo>
                  <a:cubicBezTo>
                    <a:pt x="867" y="1557"/>
                    <a:pt x="868" y="1550"/>
                    <a:pt x="865" y="1543"/>
                  </a:cubicBezTo>
                  <a:lnTo>
                    <a:pt x="623" y="960"/>
                  </a:ln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1">
              <a:extLst>
                <a:ext uri="{FF2B5EF4-FFF2-40B4-BE49-F238E27FC236}">
                  <a16:creationId xmlns:a16="http://schemas.microsoft.com/office/drawing/2014/main" id="{2442516A-2CA9-49A0-949F-C7696AE2C361}"/>
                </a:ext>
              </a:extLst>
            </p:cNvPr>
            <p:cNvSpPr>
              <a:spLocks noEditPoints="1"/>
            </p:cNvSpPr>
            <p:nvPr/>
          </p:nvSpPr>
          <p:spPr bwMode="auto">
            <a:xfrm>
              <a:off x="2636" y="1074"/>
              <a:ext cx="2916" cy="1525"/>
            </a:xfrm>
            <a:custGeom>
              <a:avLst/>
              <a:gdLst>
                <a:gd name="T0" fmla="*/ 1557 w 1557"/>
                <a:gd name="T1" fmla="*/ 412 h 813"/>
                <a:gd name="T2" fmla="*/ 1437 w 1557"/>
                <a:gd name="T3" fmla="*/ 575 h 813"/>
                <a:gd name="T4" fmla="*/ 1437 w 1557"/>
                <a:gd name="T5" fmla="*/ 246 h 813"/>
                <a:gd name="T6" fmla="*/ 1557 w 1557"/>
                <a:gd name="T7" fmla="*/ 412 h 813"/>
                <a:gd name="T8" fmla="*/ 880 w 1557"/>
                <a:gd name="T9" fmla="*/ 797 h 813"/>
                <a:gd name="T10" fmla="*/ 880 w 1557"/>
                <a:gd name="T11" fmla="*/ 797 h 813"/>
                <a:gd name="T12" fmla="*/ 880 w 1557"/>
                <a:gd name="T13" fmla="*/ 19 h 813"/>
                <a:gd name="T14" fmla="*/ 861 w 1557"/>
                <a:gd name="T15" fmla="*/ 0 h 813"/>
                <a:gd name="T16" fmla="*/ 19 w 1557"/>
                <a:gd name="T17" fmla="*/ 108 h 813"/>
                <a:gd name="T18" fmla="*/ 0 w 1557"/>
                <a:gd name="T19" fmla="*/ 127 h 813"/>
                <a:gd name="T20" fmla="*/ 0 w 1557"/>
                <a:gd name="T21" fmla="*/ 671 h 813"/>
                <a:gd name="T22" fmla="*/ 19 w 1557"/>
                <a:gd name="T23" fmla="*/ 690 h 813"/>
                <a:gd name="T24" fmla="*/ 861 w 1557"/>
                <a:gd name="T25" fmla="*/ 813 h 813"/>
                <a:gd name="T26" fmla="*/ 880 w 1557"/>
                <a:gd name="T27"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7" h="813">
                  <a:moveTo>
                    <a:pt x="1557" y="412"/>
                  </a:moveTo>
                  <a:cubicBezTo>
                    <a:pt x="1557" y="486"/>
                    <a:pt x="1506" y="550"/>
                    <a:pt x="1437" y="575"/>
                  </a:cubicBezTo>
                  <a:cubicBezTo>
                    <a:pt x="1437" y="246"/>
                    <a:pt x="1437" y="246"/>
                    <a:pt x="1437" y="246"/>
                  </a:cubicBezTo>
                  <a:cubicBezTo>
                    <a:pt x="1506" y="271"/>
                    <a:pt x="1557" y="335"/>
                    <a:pt x="1557" y="412"/>
                  </a:cubicBezTo>
                  <a:close/>
                  <a:moveTo>
                    <a:pt x="880" y="797"/>
                  </a:moveTo>
                  <a:cubicBezTo>
                    <a:pt x="880" y="797"/>
                    <a:pt x="880" y="797"/>
                    <a:pt x="880" y="797"/>
                  </a:cubicBezTo>
                  <a:cubicBezTo>
                    <a:pt x="880" y="19"/>
                    <a:pt x="880" y="19"/>
                    <a:pt x="880" y="19"/>
                  </a:cubicBezTo>
                  <a:cubicBezTo>
                    <a:pt x="880" y="7"/>
                    <a:pt x="873" y="0"/>
                    <a:pt x="861" y="0"/>
                  </a:cubicBezTo>
                  <a:cubicBezTo>
                    <a:pt x="861" y="0"/>
                    <a:pt x="861" y="0"/>
                    <a:pt x="19" y="108"/>
                  </a:cubicBezTo>
                  <a:cubicBezTo>
                    <a:pt x="9" y="108"/>
                    <a:pt x="0" y="117"/>
                    <a:pt x="0" y="127"/>
                  </a:cubicBezTo>
                  <a:cubicBezTo>
                    <a:pt x="0" y="127"/>
                    <a:pt x="0" y="127"/>
                    <a:pt x="0" y="671"/>
                  </a:cubicBezTo>
                  <a:cubicBezTo>
                    <a:pt x="0" y="683"/>
                    <a:pt x="9" y="690"/>
                    <a:pt x="19" y="690"/>
                  </a:cubicBezTo>
                  <a:cubicBezTo>
                    <a:pt x="19" y="690"/>
                    <a:pt x="19" y="690"/>
                    <a:pt x="861" y="813"/>
                  </a:cubicBezTo>
                  <a:cubicBezTo>
                    <a:pt x="873" y="813"/>
                    <a:pt x="880" y="806"/>
                    <a:pt x="880" y="797"/>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 name="Group 94">
            <a:extLst>
              <a:ext uri="{FF2B5EF4-FFF2-40B4-BE49-F238E27FC236}">
                <a16:creationId xmlns:a16="http://schemas.microsoft.com/office/drawing/2014/main" id="{EB5A08D9-D865-43E8-9F65-4041FBA32191}"/>
              </a:ext>
            </a:extLst>
          </p:cNvPr>
          <p:cNvGrpSpPr>
            <a:grpSpLocks noChangeAspect="1"/>
          </p:cNvGrpSpPr>
          <p:nvPr/>
        </p:nvGrpSpPr>
        <p:grpSpPr>
          <a:xfrm>
            <a:off x="2664755" y="1413390"/>
            <a:ext cx="758361" cy="758361"/>
            <a:chOff x="5273803" y="2606803"/>
            <a:chExt cx="1645920" cy="1645920"/>
          </a:xfrm>
        </p:grpSpPr>
        <p:sp>
          <p:nvSpPr>
            <p:cNvPr id="96" name="AutoShape 23">
              <a:extLst>
                <a:ext uri="{FF2B5EF4-FFF2-40B4-BE49-F238E27FC236}">
                  <a16:creationId xmlns:a16="http://schemas.microsoft.com/office/drawing/2014/main" id="{6EF3F3C7-8A24-4513-86D5-E3178A1B976E}"/>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7" name="Group 96">
              <a:extLst>
                <a:ext uri="{FF2B5EF4-FFF2-40B4-BE49-F238E27FC236}">
                  <a16:creationId xmlns:a16="http://schemas.microsoft.com/office/drawing/2014/main" id="{3DD99749-E90C-4A06-9434-AA4399F40CF6}"/>
                </a:ext>
              </a:extLst>
            </p:cNvPr>
            <p:cNvGrpSpPr/>
            <p:nvPr/>
          </p:nvGrpSpPr>
          <p:grpSpPr>
            <a:xfrm>
              <a:off x="5484691" y="2758822"/>
              <a:ext cx="1224143" cy="1341882"/>
              <a:chOff x="5355525" y="2801969"/>
              <a:chExt cx="1522662" cy="1670659"/>
            </a:xfrm>
          </p:grpSpPr>
          <p:sp>
            <p:nvSpPr>
              <p:cNvPr id="98" name="Freeform 25">
                <a:extLst>
                  <a:ext uri="{FF2B5EF4-FFF2-40B4-BE49-F238E27FC236}">
                    <a16:creationId xmlns:a16="http://schemas.microsoft.com/office/drawing/2014/main" id="{35111A4F-8CA9-45E1-B89E-48CDFC214F42}"/>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6">
                <a:extLst>
                  <a:ext uri="{FF2B5EF4-FFF2-40B4-BE49-F238E27FC236}">
                    <a16:creationId xmlns:a16="http://schemas.microsoft.com/office/drawing/2014/main" id="{4DE30A7A-4546-465C-9CA1-BFC50894E799}"/>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01" name="Oval 50">
            <a:extLst>
              <a:ext uri="{FF2B5EF4-FFF2-40B4-BE49-F238E27FC236}">
                <a16:creationId xmlns:a16="http://schemas.microsoft.com/office/drawing/2014/main" id="{349B84AC-22FF-41EE-87F6-75A358FA5779}"/>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c</a:t>
            </a:r>
          </a:p>
        </p:txBody>
      </p:sp>
      <p:pic>
        <p:nvPicPr>
          <p:cNvPr id="100" name="Picture 99" descr="A blue sign with white text&#10;&#10;Description automatically generated with low confidence">
            <a:extLst>
              <a:ext uri="{FF2B5EF4-FFF2-40B4-BE49-F238E27FC236}">
                <a16:creationId xmlns:a16="http://schemas.microsoft.com/office/drawing/2014/main" id="{EBE868CA-2587-49BC-A756-66743D44B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862507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7DAD4-0FEC-4B80-ACA0-D088B2E34030}"/>
              </a:ext>
            </a:extLst>
          </p:cNvPr>
          <p:cNvSpPr>
            <a:spLocks noGrp="1"/>
          </p:cNvSpPr>
          <p:nvPr>
            <p:ph type="title"/>
          </p:nvPr>
        </p:nvSpPr>
        <p:spPr>
          <a:xfrm>
            <a:off x="400050" y="387882"/>
            <a:ext cx="10796034" cy="566735"/>
          </a:xfrm>
        </p:spPr>
        <p:txBody>
          <a:bodyPr vert="horz">
            <a:noAutofit/>
          </a:bodyPr>
          <a:lstStyle/>
          <a:p>
            <a:r>
              <a:rPr lang="en-US" sz="2700" b="1" cap="none" dirty="0">
                <a:solidFill>
                  <a:srgbClr val="164484"/>
                </a:solidFill>
              </a:rPr>
              <a:t>Fair labor practices and highly skilled workforce | </a:t>
            </a:r>
            <a:r>
              <a:rPr lang="en-US" sz="2700" cap="none" dirty="0">
                <a:solidFill>
                  <a:srgbClr val="164484"/>
                </a:solidFill>
              </a:rPr>
              <a:t>Entities must also consider fair labor practices and plan for a highly skilled workforce</a:t>
            </a:r>
            <a:endParaRPr lang="en-US" sz="2700" dirty="0">
              <a:solidFill>
                <a:srgbClr val="164484"/>
              </a:solidFill>
            </a:endParaRPr>
          </a:p>
        </p:txBody>
      </p:sp>
      <p:sp>
        <p:nvSpPr>
          <p:cNvPr id="100" name="Rectangle 99">
            <a:extLst>
              <a:ext uri="{FF2B5EF4-FFF2-40B4-BE49-F238E27FC236}">
                <a16:creationId xmlns:a16="http://schemas.microsoft.com/office/drawing/2014/main" id="{DF82FB09-EDA5-43EE-A649-F62FBF996726}"/>
              </a:ext>
            </a:extLst>
          </p:cNvPr>
          <p:cNvSpPr/>
          <p:nvPr/>
        </p:nvSpPr>
        <p:spPr>
          <a:xfrm>
            <a:off x="400051" y="1337621"/>
            <a:ext cx="11391103" cy="2089614"/>
          </a:xfrm>
          <a:prstGeom prst="rect">
            <a:avLst/>
          </a:prstGeom>
          <a:solidFill>
            <a:srgbClr val="F2F2F2"/>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02" name="Rectangle 101">
            <a:extLst>
              <a:ext uri="{FF2B5EF4-FFF2-40B4-BE49-F238E27FC236}">
                <a16:creationId xmlns:a16="http://schemas.microsoft.com/office/drawing/2014/main" id="{C9E3A062-DDA8-4FF2-B29C-93348FA1D5A0}"/>
              </a:ext>
            </a:extLst>
          </p:cNvPr>
          <p:cNvSpPr/>
          <p:nvPr/>
        </p:nvSpPr>
        <p:spPr>
          <a:xfrm>
            <a:off x="400448" y="3518717"/>
            <a:ext cx="11391103" cy="2545021"/>
          </a:xfrm>
          <a:prstGeom prst="rect">
            <a:avLst/>
          </a:prstGeom>
          <a:solidFill>
            <a:srgbClr val="F2F2F2"/>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03" name="ee4pHeader1">
            <a:extLst>
              <a:ext uri="{FF2B5EF4-FFF2-40B4-BE49-F238E27FC236}">
                <a16:creationId xmlns:a16="http://schemas.microsoft.com/office/drawing/2014/main" id="{157BF648-210A-40CD-B3BC-8ED91D42264D}"/>
              </a:ext>
            </a:extLst>
          </p:cNvPr>
          <p:cNvSpPr txBox="1"/>
          <p:nvPr/>
        </p:nvSpPr>
        <p:spPr>
          <a:xfrm>
            <a:off x="1515318" y="4498724"/>
            <a:ext cx="3123862" cy="276999"/>
          </a:xfrm>
          <a:prstGeom prst="rect">
            <a:avLst/>
          </a:prstGeom>
          <a:noFill/>
          <a:ln cap="rnd">
            <a:noFill/>
          </a:ln>
        </p:spPr>
        <p:txBody>
          <a:bodyPr wrap="square" lIns="0" tIns="0" rIns="0" bIns="0" rtlCol="0" anchor="b" anchorCtr="0">
            <a:noAutofit/>
          </a:bodyPr>
          <a:lstStyle/>
          <a:p>
            <a:pPr marL="0" lvl="3" algn="ctr"/>
            <a:r>
              <a:rPr lang="en-US" b="1" dirty="0">
                <a:solidFill>
                  <a:srgbClr val="164484"/>
                </a:solidFill>
                <a:latin typeface="Arial" panose="020B0604020202020204" pitchFamily="34" charset="0"/>
                <a:cs typeface="Arial" panose="020B0604020202020204" pitchFamily="34" charset="0"/>
              </a:rPr>
              <a:t>Highly Skilled Workforce</a:t>
            </a:r>
          </a:p>
        </p:txBody>
      </p:sp>
      <p:sp>
        <p:nvSpPr>
          <p:cNvPr id="104" name="ee4pHeader1">
            <a:extLst>
              <a:ext uri="{FF2B5EF4-FFF2-40B4-BE49-F238E27FC236}">
                <a16:creationId xmlns:a16="http://schemas.microsoft.com/office/drawing/2014/main" id="{A32A566B-8519-43CE-9DB8-75405A7B5504}"/>
              </a:ext>
            </a:extLst>
          </p:cNvPr>
          <p:cNvSpPr txBox="1"/>
          <p:nvPr/>
        </p:nvSpPr>
        <p:spPr>
          <a:xfrm>
            <a:off x="1727715" y="2317626"/>
            <a:ext cx="2698275" cy="276999"/>
          </a:xfrm>
          <a:prstGeom prst="rect">
            <a:avLst/>
          </a:prstGeom>
          <a:noFill/>
          <a:ln cap="rnd">
            <a:noFill/>
          </a:ln>
        </p:spPr>
        <p:txBody>
          <a:bodyPr wrap="square" lIns="0" tIns="0" rIns="0" bIns="0" rtlCol="0" anchor="b" anchorCtr="0">
            <a:spAutoFit/>
          </a:bodyPr>
          <a:lstStyle/>
          <a:p>
            <a:pPr marL="0" lvl="3" algn="ctr"/>
            <a:r>
              <a:rPr lang="en-US" b="1" dirty="0">
                <a:solidFill>
                  <a:srgbClr val="164484"/>
                </a:solidFill>
                <a:latin typeface="Arial" panose="020B0604020202020204" pitchFamily="34" charset="0"/>
                <a:cs typeface="Arial" panose="020B0604020202020204" pitchFamily="34" charset="0"/>
              </a:rPr>
              <a:t>Fair Labor Practices</a:t>
            </a:r>
          </a:p>
        </p:txBody>
      </p:sp>
      <p:grpSp>
        <p:nvGrpSpPr>
          <p:cNvPr id="105" name="Group 104">
            <a:extLst>
              <a:ext uri="{FF2B5EF4-FFF2-40B4-BE49-F238E27FC236}">
                <a16:creationId xmlns:a16="http://schemas.microsoft.com/office/drawing/2014/main" id="{F9157E91-DBDB-4DE4-90D4-E9ECD0B59EF9}"/>
              </a:ext>
            </a:extLst>
          </p:cNvPr>
          <p:cNvGrpSpPr>
            <a:grpSpLocks noChangeAspect="1"/>
          </p:cNvGrpSpPr>
          <p:nvPr/>
        </p:nvGrpSpPr>
        <p:grpSpPr>
          <a:xfrm>
            <a:off x="400846" y="1714437"/>
            <a:ext cx="1483378" cy="1483378"/>
            <a:chOff x="5273675" y="2606675"/>
            <a:chExt cx="1644650" cy="1644650"/>
          </a:xfrm>
        </p:grpSpPr>
        <p:sp>
          <p:nvSpPr>
            <p:cNvPr id="106" name="AutoShape 121">
              <a:extLst>
                <a:ext uri="{FF2B5EF4-FFF2-40B4-BE49-F238E27FC236}">
                  <a16:creationId xmlns:a16="http://schemas.microsoft.com/office/drawing/2014/main" id="{999FC1EE-91AE-44B9-B320-207DC677948E}"/>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7" name="Group 106">
              <a:extLst>
                <a:ext uri="{FF2B5EF4-FFF2-40B4-BE49-F238E27FC236}">
                  <a16:creationId xmlns:a16="http://schemas.microsoft.com/office/drawing/2014/main" id="{3A698AC2-6B5F-4DD3-B96B-688414F6F634}"/>
                </a:ext>
              </a:extLst>
            </p:cNvPr>
            <p:cNvGrpSpPr/>
            <p:nvPr/>
          </p:nvGrpSpPr>
          <p:grpSpPr>
            <a:xfrm>
              <a:off x="5613400" y="2879725"/>
              <a:ext cx="962025" cy="1096963"/>
              <a:chOff x="5613400" y="2879725"/>
              <a:chExt cx="962025" cy="1096963"/>
            </a:xfrm>
          </p:grpSpPr>
          <p:sp>
            <p:nvSpPr>
              <p:cNvPr id="108" name="Freeform 123">
                <a:extLst>
                  <a:ext uri="{FF2B5EF4-FFF2-40B4-BE49-F238E27FC236}">
                    <a16:creationId xmlns:a16="http://schemas.microsoft.com/office/drawing/2014/main" id="{05E6A176-5AF7-48E2-8CD2-BB3BCABE30AD}"/>
                  </a:ext>
                </a:extLst>
              </p:cNvPr>
              <p:cNvSpPr>
                <a:spLocks noEditPoints="1"/>
              </p:cNvSpPr>
              <p:nvPr/>
            </p:nvSpPr>
            <p:spPr bwMode="auto">
              <a:xfrm>
                <a:off x="5613400" y="2879725"/>
                <a:ext cx="962025" cy="1096963"/>
              </a:xfrm>
              <a:custGeom>
                <a:avLst/>
                <a:gdLst>
                  <a:gd name="T0" fmla="*/ 435 w 1346"/>
                  <a:gd name="T1" fmla="*/ 61 h 1536"/>
                  <a:gd name="T2" fmla="*/ 236 w 1346"/>
                  <a:gd name="T3" fmla="*/ 156 h 1536"/>
                  <a:gd name="T4" fmla="*/ 165 w 1346"/>
                  <a:gd name="T5" fmla="*/ 345 h 1536"/>
                  <a:gd name="T6" fmla="*/ 65 w 1346"/>
                  <a:gd name="T7" fmla="*/ 922 h 1536"/>
                  <a:gd name="T8" fmla="*/ 118 w 1346"/>
                  <a:gd name="T9" fmla="*/ 1343 h 1536"/>
                  <a:gd name="T10" fmla="*/ 225 w 1346"/>
                  <a:gd name="T11" fmla="*/ 1445 h 1536"/>
                  <a:gd name="T12" fmla="*/ 252 w 1346"/>
                  <a:gd name="T13" fmla="*/ 1446 h 1536"/>
                  <a:gd name="T14" fmla="*/ 318 w 1346"/>
                  <a:gd name="T15" fmla="*/ 1441 h 1536"/>
                  <a:gd name="T16" fmla="*/ 480 w 1346"/>
                  <a:gd name="T17" fmla="*/ 1465 h 1536"/>
                  <a:gd name="T18" fmla="*/ 690 w 1346"/>
                  <a:gd name="T19" fmla="*/ 1493 h 1536"/>
                  <a:gd name="T20" fmla="*/ 971 w 1346"/>
                  <a:gd name="T21" fmla="*/ 1449 h 1536"/>
                  <a:gd name="T22" fmla="*/ 1128 w 1346"/>
                  <a:gd name="T23" fmla="*/ 1416 h 1536"/>
                  <a:gd name="T24" fmla="*/ 1233 w 1346"/>
                  <a:gd name="T25" fmla="*/ 1403 h 1536"/>
                  <a:gd name="T26" fmla="*/ 1287 w 1346"/>
                  <a:gd name="T27" fmla="*/ 1388 h 1536"/>
                  <a:gd name="T28" fmla="*/ 1302 w 1346"/>
                  <a:gd name="T29" fmla="*/ 846 h 1536"/>
                  <a:gd name="T30" fmla="*/ 1156 w 1346"/>
                  <a:gd name="T31" fmla="*/ 752 h 1536"/>
                  <a:gd name="T32" fmla="*/ 965 w 1346"/>
                  <a:gd name="T33" fmla="*/ 862 h 1536"/>
                  <a:gd name="T34" fmla="*/ 628 w 1346"/>
                  <a:gd name="T35" fmla="*/ 875 h 1536"/>
                  <a:gd name="T36" fmla="*/ 510 w 1346"/>
                  <a:gd name="T37" fmla="*/ 715 h 1536"/>
                  <a:gd name="T38" fmla="*/ 459 w 1346"/>
                  <a:gd name="T39" fmla="*/ 639 h 1536"/>
                  <a:gd name="T40" fmla="*/ 455 w 1346"/>
                  <a:gd name="T41" fmla="*/ 412 h 1536"/>
                  <a:gd name="T42" fmla="*/ 510 w 1346"/>
                  <a:gd name="T43" fmla="*/ 400 h 1536"/>
                  <a:gd name="T44" fmla="*/ 579 w 1346"/>
                  <a:gd name="T45" fmla="*/ 409 h 1536"/>
                  <a:gd name="T46" fmla="*/ 676 w 1346"/>
                  <a:gd name="T47" fmla="*/ 316 h 1536"/>
                  <a:gd name="T48" fmla="*/ 695 w 1346"/>
                  <a:gd name="T49" fmla="*/ 278 h 1536"/>
                  <a:gd name="T50" fmla="*/ 624 w 1346"/>
                  <a:gd name="T51" fmla="*/ 112 h 1536"/>
                  <a:gd name="T52" fmla="*/ 497 w 1346"/>
                  <a:gd name="T53" fmla="*/ 43 h 1536"/>
                  <a:gd name="T54" fmla="*/ 615 w 1346"/>
                  <a:gd name="T55" fmla="*/ 50 h 1536"/>
                  <a:gd name="T56" fmla="*/ 718 w 1346"/>
                  <a:gd name="T57" fmla="*/ 135 h 1536"/>
                  <a:gd name="T58" fmla="*/ 727 w 1346"/>
                  <a:gd name="T59" fmla="*/ 307 h 1536"/>
                  <a:gd name="T60" fmla="*/ 696 w 1346"/>
                  <a:gd name="T61" fmla="*/ 393 h 1536"/>
                  <a:gd name="T62" fmla="*/ 553 w 1346"/>
                  <a:gd name="T63" fmla="*/ 449 h 1536"/>
                  <a:gd name="T64" fmla="*/ 497 w 1346"/>
                  <a:gd name="T65" fmla="*/ 444 h 1536"/>
                  <a:gd name="T66" fmla="*/ 495 w 1346"/>
                  <a:gd name="T67" fmla="*/ 615 h 1536"/>
                  <a:gd name="T68" fmla="*/ 542 w 1346"/>
                  <a:gd name="T69" fmla="*/ 687 h 1536"/>
                  <a:gd name="T70" fmla="*/ 808 w 1346"/>
                  <a:gd name="T71" fmla="*/ 796 h 1536"/>
                  <a:gd name="T72" fmla="*/ 948 w 1346"/>
                  <a:gd name="T73" fmla="*/ 809 h 1536"/>
                  <a:gd name="T74" fmla="*/ 1288 w 1346"/>
                  <a:gd name="T75" fmla="*/ 744 h 1536"/>
                  <a:gd name="T76" fmla="*/ 1346 w 1346"/>
                  <a:gd name="T77" fmla="*/ 1342 h 1536"/>
                  <a:gd name="T78" fmla="*/ 1247 w 1346"/>
                  <a:gd name="T79" fmla="*/ 1446 h 1536"/>
                  <a:gd name="T80" fmla="*/ 1214 w 1346"/>
                  <a:gd name="T81" fmla="*/ 1444 h 1536"/>
                  <a:gd name="T82" fmla="*/ 1088 w 1346"/>
                  <a:gd name="T83" fmla="*/ 1469 h 1536"/>
                  <a:gd name="T84" fmla="*/ 745 w 1346"/>
                  <a:gd name="T85" fmla="*/ 1533 h 1536"/>
                  <a:gd name="T86" fmla="*/ 513 w 1346"/>
                  <a:gd name="T87" fmla="*/ 1514 h 1536"/>
                  <a:gd name="T88" fmla="*/ 430 w 1346"/>
                  <a:gd name="T89" fmla="*/ 1499 h 1536"/>
                  <a:gd name="T90" fmla="*/ 282 w 1346"/>
                  <a:gd name="T91" fmla="*/ 1487 h 1536"/>
                  <a:gd name="T92" fmla="*/ 229 w 1346"/>
                  <a:gd name="T93" fmla="*/ 1488 h 1536"/>
                  <a:gd name="T94" fmla="*/ 115 w 1346"/>
                  <a:gd name="T95" fmla="*/ 1451 h 1536"/>
                  <a:gd name="T96" fmla="*/ 54 w 1346"/>
                  <a:gd name="T97" fmla="*/ 1259 h 1536"/>
                  <a:gd name="T98" fmla="*/ 24 w 1346"/>
                  <a:gd name="T99" fmla="*/ 912 h 1536"/>
                  <a:gd name="T100" fmla="*/ 122 w 1346"/>
                  <a:gd name="T101" fmla="*/ 338 h 1536"/>
                  <a:gd name="T102" fmla="*/ 203 w 1346"/>
                  <a:gd name="T103" fmla="*/ 128 h 1536"/>
                  <a:gd name="T104" fmla="*/ 414 w 1346"/>
                  <a:gd name="T105" fmla="*/ 23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6" h="1536">
                    <a:moveTo>
                      <a:pt x="497" y="43"/>
                    </a:moveTo>
                    <a:cubicBezTo>
                      <a:pt x="476" y="43"/>
                      <a:pt x="456" y="49"/>
                      <a:pt x="435" y="61"/>
                    </a:cubicBezTo>
                    <a:cubicBezTo>
                      <a:pt x="419" y="69"/>
                      <a:pt x="399" y="76"/>
                      <a:pt x="373" y="81"/>
                    </a:cubicBezTo>
                    <a:cubicBezTo>
                      <a:pt x="316" y="91"/>
                      <a:pt x="270" y="116"/>
                      <a:pt x="236" y="156"/>
                    </a:cubicBezTo>
                    <a:cubicBezTo>
                      <a:pt x="207" y="190"/>
                      <a:pt x="187" y="234"/>
                      <a:pt x="175" y="291"/>
                    </a:cubicBezTo>
                    <a:cubicBezTo>
                      <a:pt x="171" y="311"/>
                      <a:pt x="168" y="329"/>
                      <a:pt x="165" y="345"/>
                    </a:cubicBezTo>
                    <a:cubicBezTo>
                      <a:pt x="153" y="414"/>
                      <a:pt x="142" y="483"/>
                      <a:pt x="132" y="549"/>
                    </a:cubicBezTo>
                    <a:cubicBezTo>
                      <a:pt x="114" y="672"/>
                      <a:pt x="95" y="800"/>
                      <a:pt x="65" y="922"/>
                    </a:cubicBezTo>
                    <a:cubicBezTo>
                      <a:pt x="40" y="1024"/>
                      <a:pt x="26" y="1133"/>
                      <a:pt x="90" y="1236"/>
                    </a:cubicBezTo>
                    <a:cubicBezTo>
                      <a:pt x="110" y="1266"/>
                      <a:pt x="115" y="1300"/>
                      <a:pt x="118" y="1343"/>
                    </a:cubicBezTo>
                    <a:cubicBezTo>
                      <a:pt x="121" y="1374"/>
                      <a:pt x="124" y="1401"/>
                      <a:pt x="146" y="1421"/>
                    </a:cubicBezTo>
                    <a:cubicBezTo>
                      <a:pt x="167" y="1441"/>
                      <a:pt x="194" y="1444"/>
                      <a:pt x="225" y="1445"/>
                    </a:cubicBezTo>
                    <a:cubicBezTo>
                      <a:pt x="227" y="1445"/>
                      <a:pt x="229" y="1445"/>
                      <a:pt x="232" y="1446"/>
                    </a:cubicBezTo>
                    <a:cubicBezTo>
                      <a:pt x="238" y="1446"/>
                      <a:pt x="245" y="1446"/>
                      <a:pt x="252" y="1446"/>
                    </a:cubicBezTo>
                    <a:cubicBezTo>
                      <a:pt x="260" y="1446"/>
                      <a:pt x="267" y="1446"/>
                      <a:pt x="274" y="1445"/>
                    </a:cubicBezTo>
                    <a:cubicBezTo>
                      <a:pt x="288" y="1442"/>
                      <a:pt x="303" y="1441"/>
                      <a:pt x="318" y="1441"/>
                    </a:cubicBezTo>
                    <a:cubicBezTo>
                      <a:pt x="357" y="1441"/>
                      <a:pt x="397" y="1449"/>
                      <a:pt x="438" y="1457"/>
                    </a:cubicBezTo>
                    <a:cubicBezTo>
                      <a:pt x="452" y="1459"/>
                      <a:pt x="466" y="1462"/>
                      <a:pt x="480" y="1465"/>
                    </a:cubicBezTo>
                    <a:cubicBezTo>
                      <a:pt x="494" y="1467"/>
                      <a:pt x="508" y="1470"/>
                      <a:pt x="521" y="1472"/>
                    </a:cubicBezTo>
                    <a:cubicBezTo>
                      <a:pt x="575" y="1482"/>
                      <a:pt x="631" y="1493"/>
                      <a:pt x="690" y="1493"/>
                    </a:cubicBezTo>
                    <a:cubicBezTo>
                      <a:pt x="707" y="1493"/>
                      <a:pt x="724" y="1492"/>
                      <a:pt x="740" y="1490"/>
                    </a:cubicBezTo>
                    <a:cubicBezTo>
                      <a:pt x="819" y="1481"/>
                      <a:pt x="896" y="1465"/>
                      <a:pt x="971" y="1449"/>
                    </a:cubicBezTo>
                    <a:cubicBezTo>
                      <a:pt x="1007" y="1441"/>
                      <a:pt x="1043" y="1434"/>
                      <a:pt x="1080" y="1427"/>
                    </a:cubicBezTo>
                    <a:cubicBezTo>
                      <a:pt x="1097" y="1424"/>
                      <a:pt x="1113" y="1420"/>
                      <a:pt x="1128" y="1416"/>
                    </a:cubicBezTo>
                    <a:cubicBezTo>
                      <a:pt x="1158" y="1408"/>
                      <a:pt x="1187" y="1401"/>
                      <a:pt x="1214" y="1401"/>
                    </a:cubicBezTo>
                    <a:cubicBezTo>
                      <a:pt x="1220" y="1401"/>
                      <a:pt x="1227" y="1402"/>
                      <a:pt x="1233" y="1403"/>
                    </a:cubicBezTo>
                    <a:cubicBezTo>
                      <a:pt x="1238" y="1403"/>
                      <a:pt x="1243" y="1404"/>
                      <a:pt x="1247" y="1404"/>
                    </a:cubicBezTo>
                    <a:cubicBezTo>
                      <a:pt x="1268" y="1404"/>
                      <a:pt x="1280" y="1395"/>
                      <a:pt x="1287" y="1388"/>
                    </a:cubicBezTo>
                    <a:cubicBezTo>
                      <a:pt x="1303" y="1372"/>
                      <a:pt x="1303" y="1352"/>
                      <a:pt x="1303" y="1342"/>
                    </a:cubicBezTo>
                    <a:cubicBezTo>
                      <a:pt x="1302" y="1173"/>
                      <a:pt x="1302" y="1003"/>
                      <a:pt x="1302" y="846"/>
                    </a:cubicBezTo>
                    <a:cubicBezTo>
                      <a:pt x="1302" y="835"/>
                      <a:pt x="1302" y="801"/>
                      <a:pt x="1267" y="782"/>
                    </a:cubicBezTo>
                    <a:cubicBezTo>
                      <a:pt x="1233" y="762"/>
                      <a:pt x="1194" y="752"/>
                      <a:pt x="1156" y="752"/>
                    </a:cubicBezTo>
                    <a:cubicBezTo>
                      <a:pt x="1089" y="752"/>
                      <a:pt x="1024" y="783"/>
                      <a:pt x="981" y="836"/>
                    </a:cubicBezTo>
                    <a:cubicBezTo>
                      <a:pt x="976" y="842"/>
                      <a:pt x="969" y="851"/>
                      <a:pt x="965" y="862"/>
                    </a:cubicBezTo>
                    <a:cubicBezTo>
                      <a:pt x="914" y="847"/>
                      <a:pt x="860" y="838"/>
                      <a:pt x="808" y="838"/>
                    </a:cubicBezTo>
                    <a:cubicBezTo>
                      <a:pt x="743" y="838"/>
                      <a:pt x="683" y="851"/>
                      <a:pt x="628" y="875"/>
                    </a:cubicBezTo>
                    <a:cubicBezTo>
                      <a:pt x="611" y="882"/>
                      <a:pt x="595" y="891"/>
                      <a:pt x="580" y="900"/>
                    </a:cubicBezTo>
                    <a:cubicBezTo>
                      <a:pt x="574" y="837"/>
                      <a:pt x="559" y="771"/>
                      <a:pt x="510" y="715"/>
                    </a:cubicBezTo>
                    <a:cubicBezTo>
                      <a:pt x="498" y="701"/>
                      <a:pt x="488" y="685"/>
                      <a:pt x="477" y="667"/>
                    </a:cubicBezTo>
                    <a:cubicBezTo>
                      <a:pt x="471" y="658"/>
                      <a:pt x="466" y="648"/>
                      <a:pt x="459" y="639"/>
                    </a:cubicBezTo>
                    <a:cubicBezTo>
                      <a:pt x="447" y="620"/>
                      <a:pt x="442" y="599"/>
                      <a:pt x="445" y="575"/>
                    </a:cubicBezTo>
                    <a:cubicBezTo>
                      <a:pt x="451" y="524"/>
                      <a:pt x="454" y="471"/>
                      <a:pt x="455" y="412"/>
                    </a:cubicBezTo>
                    <a:cubicBezTo>
                      <a:pt x="460" y="411"/>
                      <a:pt x="466" y="409"/>
                      <a:pt x="471" y="407"/>
                    </a:cubicBezTo>
                    <a:cubicBezTo>
                      <a:pt x="483" y="402"/>
                      <a:pt x="496" y="400"/>
                      <a:pt x="510" y="400"/>
                    </a:cubicBezTo>
                    <a:cubicBezTo>
                      <a:pt x="525" y="400"/>
                      <a:pt x="541" y="402"/>
                      <a:pt x="564" y="407"/>
                    </a:cubicBezTo>
                    <a:cubicBezTo>
                      <a:pt x="568" y="409"/>
                      <a:pt x="573" y="409"/>
                      <a:pt x="579" y="409"/>
                    </a:cubicBezTo>
                    <a:cubicBezTo>
                      <a:pt x="610" y="409"/>
                      <a:pt x="645" y="387"/>
                      <a:pt x="662" y="366"/>
                    </a:cubicBezTo>
                    <a:cubicBezTo>
                      <a:pt x="680" y="345"/>
                      <a:pt x="678" y="325"/>
                      <a:pt x="676" y="316"/>
                    </a:cubicBezTo>
                    <a:cubicBezTo>
                      <a:pt x="674" y="306"/>
                      <a:pt x="677" y="301"/>
                      <a:pt x="693" y="280"/>
                    </a:cubicBezTo>
                    <a:cubicBezTo>
                      <a:pt x="693" y="280"/>
                      <a:pt x="693" y="280"/>
                      <a:pt x="695" y="278"/>
                    </a:cubicBezTo>
                    <a:cubicBezTo>
                      <a:pt x="725" y="241"/>
                      <a:pt x="722" y="199"/>
                      <a:pt x="688" y="165"/>
                    </a:cubicBezTo>
                    <a:cubicBezTo>
                      <a:pt x="667" y="145"/>
                      <a:pt x="645" y="128"/>
                      <a:pt x="624" y="112"/>
                    </a:cubicBezTo>
                    <a:cubicBezTo>
                      <a:pt x="611" y="102"/>
                      <a:pt x="599" y="92"/>
                      <a:pt x="587" y="82"/>
                    </a:cubicBezTo>
                    <a:cubicBezTo>
                      <a:pt x="568" y="65"/>
                      <a:pt x="537" y="43"/>
                      <a:pt x="497" y="43"/>
                    </a:cubicBezTo>
                    <a:close/>
                    <a:moveTo>
                      <a:pt x="497" y="0"/>
                    </a:moveTo>
                    <a:cubicBezTo>
                      <a:pt x="558" y="0"/>
                      <a:pt x="601" y="38"/>
                      <a:pt x="615" y="50"/>
                    </a:cubicBezTo>
                    <a:cubicBezTo>
                      <a:pt x="626" y="59"/>
                      <a:pt x="638" y="68"/>
                      <a:pt x="650" y="78"/>
                    </a:cubicBezTo>
                    <a:cubicBezTo>
                      <a:pt x="672" y="95"/>
                      <a:pt x="696" y="113"/>
                      <a:pt x="718" y="135"/>
                    </a:cubicBezTo>
                    <a:cubicBezTo>
                      <a:pt x="768" y="185"/>
                      <a:pt x="772" y="250"/>
                      <a:pt x="728" y="305"/>
                    </a:cubicBezTo>
                    <a:cubicBezTo>
                      <a:pt x="728" y="305"/>
                      <a:pt x="728" y="305"/>
                      <a:pt x="727" y="307"/>
                    </a:cubicBezTo>
                    <a:cubicBezTo>
                      <a:pt x="723" y="311"/>
                      <a:pt x="721" y="314"/>
                      <a:pt x="719" y="316"/>
                    </a:cubicBezTo>
                    <a:cubicBezTo>
                      <a:pt x="722" y="335"/>
                      <a:pt x="720" y="363"/>
                      <a:pt x="696" y="393"/>
                    </a:cubicBezTo>
                    <a:cubicBezTo>
                      <a:pt x="672" y="422"/>
                      <a:pt x="625" y="452"/>
                      <a:pt x="579" y="452"/>
                    </a:cubicBezTo>
                    <a:cubicBezTo>
                      <a:pt x="570" y="452"/>
                      <a:pt x="562" y="451"/>
                      <a:pt x="553" y="449"/>
                    </a:cubicBezTo>
                    <a:cubicBezTo>
                      <a:pt x="535" y="444"/>
                      <a:pt x="521" y="442"/>
                      <a:pt x="510" y="442"/>
                    </a:cubicBezTo>
                    <a:cubicBezTo>
                      <a:pt x="505" y="442"/>
                      <a:pt x="501" y="443"/>
                      <a:pt x="497" y="444"/>
                    </a:cubicBezTo>
                    <a:cubicBezTo>
                      <a:pt x="496" y="492"/>
                      <a:pt x="493" y="537"/>
                      <a:pt x="488" y="580"/>
                    </a:cubicBezTo>
                    <a:cubicBezTo>
                      <a:pt x="486" y="594"/>
                      <a:pt x="488" y="605"/>
                      <a:pt x="495" y="615"/>
                    </a:cubicBezTo>
                    <a:cubicBezTo>
                      <a:pt x="502" y="625"/>
                      <a:pt x="508" y="635"/>
                      <a:pt x="514" y="645"/>
                    </a:cubicBezTo>
                    <a:cubicBezTo>
                      <a:pt x="523" y="661"/>
                      <a:pt x="533" y="676"/>
                      <a:pt x="542" y="687"/>
                    </a:cubicBezTo>
                    <a:cubicBezTo>
                      <a:pt x="583" y="734"/>
                      <a:pt x="603" y="786"/>
                      <a:pt x="614" y="835"/>
                    </a:cubicBezTo>
                    <a:cubicBezTo>
                      <a:pt x="672" y="809"/>
                      <a:pt x="738" y="796"/>
                      <a:pt x="808" y="796"/>
                    </a:cubicBezTo>
                    <a:cubicBezTo>
                      <a:pt x="853" y="796"/>
                      <a:pt x="900" y="801"/>
                      <a:pt x="945" y="812"/>
                    </a:cubicBezTo>
                    <a:cubicBezTo>
                      <a:pt x="946" y="811"/>
                      <a:pt x="947" y="810"/>
                      <a:pt x="948" y="809"/>
                    </a:cubicBezTo>
                    <a:cubicBezTo>
                      <a:pt x="1000" y="746"/>
                      <a:pt x="1076" y="709"/>
                      <a:pt x="1156" y="709"/>
                    </a:cubicBezTo>
                    <a:cubicBezTo>
                      <a:pt x="1202" y="709"/>
                      <a:pt x="1247" y="721"/>
                      <a:pt x="1288" y="744"/>
                    </a:cubicBezTo>
                    <a:cubicBezTo>
                      <a:pt x="1314" y="759"/>
                      <a:pt x="1345" y="788"/>
                      <a:pt x="1345" y="846"/>
                    </a:cubicBezTo>
                    <a:cubicBezTo>
                      <a:pt x="1345" y="1003"/>
                      <a:pt x="1345" y="1173"/>
                      <a:pt x="1346" y="1342"/>
                    </a:cubicBezTo>
                    <a:cubicBezTo>
                      <a:pt x="1346" y="1355"/>
                      <a:pt x="1346" y="1390"/>
                      <a:pt x="1317" y="1419"/>
                    </a:cubicBezTo>
                    <a:cubicBezTo>
                      <a:pt x="1299" y="1437"/>
                      <a:pt x="1275" y="1446"/>
                      <a:pt x="1247" y="1446"/>
                    </a:cubicBezTo>
                    <a:cubicBezTo>
                      <a:pt x="1241" y="1446"/>
                      <a:pt x="1234" y="1446"/>
                      <a:pt x="1227" y="1445"/>
                    </a:cubicBezTo>
                    <a:cubicBezTo>
                      <a:pt x="1223" y="1444"/>
                      <a:pt x="1218" y="1444"/>
                      <a:pt x="1214" y="1444"/>
                    </a:cubicBezTo>
                    <a:cubicBezTo>
                      <a:pt x="1192" y="1444"/>
                      <a:pt x="1166" y="1451"/>
                      <a:pt x="1139" y="1457"/>
                    </a:cubicBezTo>
                    <a:cubicBezTo>
                      <a:pt x="1123" y="1461"/>
                      <a:pt x="1106" y="1465"/>
                      <a:pt x="1088" y="1469"/>
                    </a:cubicBezTo>
                    <a:cubicBezTo>
                      <a:pt x="1053" y="1475"/>
                      <a:pt x="1016" y="1483"/>
                      <a:pt x="981" y="1491"/>
                    </a:cubicBezTo>
                    <a:cubicBezTo>
                      <a:pt x="904" y="1507"/>
                      <a:pt x="826" y="1523"/>
                      <a:pt x="745" y="1533"/>
                    </a:cubicBezTo>
                    <a:cubicBezTo>
                      <a:pt x="727" y="1535"/>
                      <a:pt x="709" y="1536"/>
                      <a:pt x="690" y="1536"/>
                    </a:cubicBezTo>
                    <a:cubicBezTo>
                      <a:pt x="627" y="1536"/>
                      <a:pt x="569" y="1525"/>
                      <a:pt x="513" y="1514"/>
                    </a:cubicBezTo>
                    <a:cubicBezTo>
                      <a:pt x="500" y="1512"/>
                      <a:pt x="486" y="1509"/>
                      <a:pt x="473" y="1507"/>
                    </a:cubicBezTo>
                    <a:cubicBezTo>
                      <a:pt x="458" y="1504"/>
                      <a:pt x="444" y="1501"/>
                      <a:pt x="430" y="1499"/>
                    </a:cubicBezTo>
                    <a:cubicBezTo>
                      <a:pt x="390" y="1491"/>
                      <a:pt x="353" y="1484"/>
                      <a:pt x="318" y="1484"/>
                    </a:cubicBezTo>
                    <a:cubicBezTo>
                      <a:pt x="305" y="1484"/>
                      <a:pt x="293" y="1485"/>
                      <a:pt x="282" y="1487"/>
                    </a:cubicBezTo>
                    <a:cubicBezTo>
                      <a:pt x="272" y="1488"/>
                      <a:pt x="263" y="1489"/>
                      <a:pt x="252" y="1489"/>
                    </a:cubicBezTo>
                    <a:cubicBezTo>
                      <a:pt x="243" y="1489"/>
                      <a:pt x="235" y="1489"/>
                      <a:pt x="229" y="1488"/>
                    </a:cubicBezTo>
                    <a:cubicBezTo>
                      <a:pt x="227" y="1488"/>
                      <a:pt x="225" y="1488"/>
                      <a:pt x="223" y="1488"/>
                    </a:cubicBezTo>
                    <a:cubicBezTo>
                      <a:pt x="193" y="1486"/>
                      <a:pt x="149" y="1484"/>
                      <a:pt x="115" y="1451"/>
                    </a:cubicBezTo>
                    <a:cubicBezTo>
                      <a:pt x="81" y="1418"/>
                      <a:pt x="78" y="1375"/>
                      <a:pt x="76" y="1346"/>
                    </a:cubicBezTo>
                    <a:cubicBezTo>
                      <a:pt x="73" y="1310"/>
                      <a:pt x="69" y="1281"/>
                      <a:pt x="54" y="1259"/>
                    </a:cubicBezTo>
                    <a:cubicBezTo>
                      <a:pt x="21" y="1205"/>
                      <a:pt x="3" y="1146"/>
                      <a:pt x="2" y="1080"/>
                    </a:cubicBezTo>
                    <a:cubicBezTo>
                      <a:pt x="0" y="1018"/>
                      <a:pt x="13" y="958"/>
                      <a:pt x="24" y="912"/>
                    </a:cubicBezTo>
                    <a:cubicBezTo>
                      <a:pt x="53" y="791"/>
                      <a:pt x="72" y="665"/>
                      <a:pt x="90" y="543"/>
                    </a:cubicBezTo>
                    <a:cubicBezTo>
                      <a:pt x="100" y="476"/>
                      <a:pt x="110" y="407"/>
                      <a:pt x="122" y="338"/>
                    </a:cubicBezTo>
                    <a:cubicBezTo>
                      <a:pt x="125" y="321"/>
                      <a:pt x="128" y="303"/>
                      <a:pt x="133" y="282"/>
                    </a:cubicBezTo>
                    <a:cubicBezTo>
                      <a:pt x="146" y="218"/>
                      <a:pt x="169" y="168"/>
                      <a:pt x="203" y="128"/>
                    </a:cubicBezTo>
                    <a:cubicBezTo>
                      <a:pt x="244" y="81"/>
                      <a:pt x="298" y="51"/>
                      <a:pt x="365" y="38"/>
                    </a:cubicBezTo>
                    <a:cubicBezTo>
                      <a:pt x="386" y="35"/>
                      <a:pt x="403" y="29"/>
                      <a:pt x="414" y="23"/>
                    </a:cubicBezTo>
                    <a:cubicBezTo>
                      <a:pt x="441" y="8"/>
                      <a:pt x="469" y="0"/>
                      <a:pt x="497"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24">
                <a:extLst>
                  <a:ext uri="{FF2B5EF4-FFF2-40B4-BE49-F238E27FC236}">
                    <a16:creationId xmlns:a16="http://schemas.microsoft.com/office/drawing/2014/main" id="{C9D4D957-F3B5-4BDB-9D4F-8EFF44A04CE3}"/>
                  </a:ext>
                </a:extLst>
              </p:cNvPr>
              <p:cNvSpPr>
                <a:spLocks/>
              </p:cNvSpPr>
              <p:nvPr/>
            </p:nvSpPr>
            <p:spPr bwMode="auto">
              <a:xfrm>
                <a:off x="5664200" y="2935288"/>
                <a:ext cx="849313" cy="982663"/>
              </a:xfrm>
              <a:custGeom>
                <a:avLst/>
                <a:gdLst>
                  <a:gd name="T0" fmla="*/ 359 w 1189"/>
                  <a:gd name="T1" fmla="*/ 291 h 1378"/>
                  <a:gd name="T2" fmla="*/ 342 w 1189"/>
                  <a:gd name="T3" fmla="*/ 303 h 1378"/>
                  <a:gd name="T4" fmla="*/ 333 w 1189"/>
                  <a:gd name="T5" fmla="*/ 493 h 1378"/>
                  <a:gd name="T6" fmla="*/ 354 w 1189"/>
                  <a:gd name="T7" fmla="*/ 585 h 1378"/>
                  <a:gd name="T8" fmla="*/ 408 w 1189"/>
                  <a:gd name="T9" fmla="*/ 666 h 1378"/>
                  <a:gd name="T10" fmla="*/ 470 w 1189"/>
                  <a:gd name="T11" fmla="*/ 846 h 1378"/>
                  <a:gd name="T12" fmla="*/ 454 w 1189"/>
                  <a:gd name="T13" fmla="*/ 892 h 1378"/>
                  <a:gd name="T14" fmla="*/ 405 w 1189"/>
                  <a:gd name="T15" fmla="*/ 954 h 1378"/>
                  <a:gd name="T16" fmla="*/ 400 w 1189"/>
                  <a:gd name="T17" fmla="*/ 961 h 1378"/>
                  <a:gd name="T18" fmla="*/ 421 w 1189"/>
                  <a:gd name="T19" fmla="*/ 974 h 1378"/>
                  <a:gd name="T20" fmla="*/ 436 w 1189"/>
                  <a:gd name="T21" fmla="*/ 954 h 1378"/>
                  <a:gd name="T22" fmla="*/ 889 w 1189"/>
                  <a:gd name="T23" fmla="*/ 828 h 1378"/>
                  <a:gd name="T24" fmla="*/ 979 w 1189"/>
                  <a:gd name="T25" fmla="*/ 903 h 1378"/>
                  <a:gd name="T26" fmla="*/ 1002 w 1189"/>
                  <a:gd name="T27" fmla="*/ 895 h 1378"/>
                  <a:gd name="T28" fmla="*/ 949 w 1189"/>
                  <a:gd name="T29" fmla="*/ 825 h 1378"/>
                  <a:gd name="T30" fmla="*/ 943 w 1189"/>
                  <a:gd name="T31" fmla="*/ 786 h 1378"/>
                  <a:gd name="T32" fmla="*/ 1175 w 1189"/>
                  <a:gd name="T33" fmla="*/ 742 h 1378"/>
                  <a:gd name="T34" fmla="*/ 1188 w 1189"/>
                  <a:gd name="T35" fmla="*/ 769 h 1378"/>
                  <a:gd name="T36" fmla="*/ 1189 w 1189"/>
                  <a:gd name="T37" fmla="*/ 1263 h 1378"/>
                  <a:gd name="T38" fmla="*/ 1168 w 1189"/>
                  <a:gd name="T39" fmla="*/ 1281 h 1378"/>
                  <a:gd name="T40" fmla="*/ 1000 w 1189"/>
                  <a:gd name="T41" fmla="*/ 1306 h 1378"/>
                  <a:gd name="T42" fmla="*/ 664 w 1189"/>
                  <a:gd name="T43" fmla="*/ 1369 h 1378"/>
                  <a:gd name="T44" fmla="*/ 418 w 1189"/>
                  <a:gd name="T45" fmla="*/ 1344 h 1378"/>
                  <a:gd name="T46" fmla="*/ 196 w 1189"/>
                  <a:gd name="T47" fmla="*/ 1324 h 1378"/>
                  <a:gd name="T48" fmla="*/ 156 w 1189"/>
                  <a:gd name="T49" fmla="*/ 1324 h 1378"/>
                  <a:gd name="T50" fmla="*/ 91 w 1189"/>
                  <a:gd name="T51" fmla="*/ 1261 h 1378"/>
                  <a:gd name="T52" fmla="*/ 57 w 1189"/>
                  <a:gd name="T53" fmla="*/ 1134 h 1378"/>
                  <a:gd name="T54" fmla="*/ 37 w 1189"/>
                  <a:gd name="T55" fmla="*/ 855 h 1378"/>
                  <a:gd name="T56" fmla="*/ 136 w 1189"/>
                  <a:gd name="T57" fmla="*/ 277 h 1378"/>
                  <a:gd name="T58" fmla="*/ 146 w 1189"/>
                  <a:gd name="T59" fmla="*/ 224 h 1378"/>
                  <a:gd name="T60" fmla="*/ 311 w 1189"/>
                  <a:gd name="T61" fmla="*/ 48 h 1378"/>
                  <a:gd name="T62" fmla="*/ 386 w 1189"/>
                  <a:gd name="T63" fmla="*/ 23 h 1378"/>
                  <a:gd name="T64" fmla="*/ 489 w 1189"/>
                  <a:gd name="T65" fmla="*/ 40 h 1378"/>
                  <a:gd name="T66" fmla="*/ 587 w 1189"/>
                  <a:gd name="T67" fmla="*/ 120 h 1378"/>
                  <a:gd name="T68" fmla="*/ 591 w 1189"/>
                  <a:gd name="T69" fmla="*/ 176 h 1378"/>
                  <a:gd name="T70" fmla="*/ 564 w 1189"/>
                  <a:gd name="T71" fmla="*/ 249 h 1378"/>
                  <a:gd name="T72" fmla="*/ 504 w 1189"/>
                  <a:gd name="T73" fmla="*/ 289 h 1378"/>
                  <a:gd name="T74" fmla="*/ 384 w 1189"/>
                  <a:gd name="T75" fmla="*/ 291 h 1378"/>
                  <a:gd name="T76" fmla="*/ 359 w 1189"/>
                  <a:gd name="T77" fmla="*/ 291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9" h="1378">
                    <a:moveTo>
                      <a:pt x="359" y="291"/>
                    </a:moveTo>
                    <a:cubicBezTo>
                      <a:pt x="351" y="287"/>
                      <a:pt x="342" y="294"/>
                      <a:pt x="342" y="303"/>
                    </a:cubicBezTo>
                    <a:cubicBezTo>
                      <a:pt x="343" y="369"/>
                      <a:pt x="340" y="431"/>
                      <a:pt x="333" y="493"/>
                    </a:cubicBezTo>
                    <a:cubicBezTo>
                      <a:pt x="329" y="526"/>
                      <a:pt x="335" y="557"/>
                      <a:pt x="354" y="585"/>
                    </a:cubicBezTo>
                    <a:cubicBezTo>
                      <a:pt x="372" y="612"/>
                      <a:pt x="387" y="642"/>
                      <a:pt x="408" y="666"/>
                    </a:cubicBezTo>
                    <a:cubicBezTo>
                      <a:pt x="454" y="718"/>
                      <a:pt x="464" y="781"/>
                      <a:pt x="470" y="846"/>
                    </a:cubicBezTo>
                    <a:cubicBezTo>
                      <a:pt x="471" y="865"/>
                      <a:pt x="466" y="878"/>
                      <a:pt x="454" y="892"/>
                    </a:cubicBezTo>
                    <a:cubicBezTo>
                      <a:pt x="437" y="912"/>
                      <a:pt x="422" y="934"/>
                      <a:pt x="405" y="954"/>
                    </a:cubicBezTo>
                    <a:cubicBezTo>
                      <a:pt x="403" y="956"/>
                      <a:pt x="402" y="959"/>
                      <a:pt x="400" y="961"/>
                    </a:cubicBezTo>
                    <a:cubicBezTo>
                      <a:pt x="392" y="973"/>
                      <a:pt x="412" y="987"/>
                      <a:pt x="421" y="974"/>
                    </a:cubicBezTo>
                    <a:cubicBezTo>
                      <a:pt x="426" y="967"/>
                      <a:pt x="431" y="961"/>
                      <a:pt x="436" y="954"/>
                    </a:cubicBezTo>
                    <a:cubicBezTo>
                      <a:pt x="553" y="785"/>
                      <a:pt x="756" y="785"/>
                      <a:pt x="889" y="828"/>
                    </a:cubicBezTo>
                    <a:cubicBezTo>
                      <a:pt x="929" y="841"/>
                      <a:pt x="957" y="867"/>
                      <a:pt x="979" y="903"/>
                    </a:cubicBezTo>
                    <a:cubicBezTo>
                      <a:pt x="986" y="915"/>
                      <a:pt x="1004" y="908"/>
                      <a:pt x="1002" y="895"/>
                    </a:cubicBezTo>
                    <a:cubicBezTo>
                      <a:pt x="996" y="864"/>
                      <a:pt x="979" y="841"/>
                      <a:pt x="949" y="825"/>
                    </a:cubicBezTo>
                    <a:cubicBezTo>
                      <a:pt x="925" y="813"/>
                      <a:pt x="930" y="803"/>
                      <a:pt x="943" y="786"/>
                    </a:cubicBezTo>
                    <a:cubicBezTo>
                      <a:pt x="1000" y="716"/>
                      <a:pt x="1095" y="697"/>
                      <a:pt x="1175" y="742"/>
                    </a:cubicBezTo>
                    <a:cubicBezTo>
                      <a:pt x="1187" y="749"/>
                      <a:pt x="1188" y="757"/>
                      <a:pt x="1188" y="769"/>
                    </a:cubicBezTo>
                    <a:cubicBezTo>
                      <a:pt x="1188" y="934"/>
                      <a:pt x="1189" y="1098"/>
                      <a:pt x="1189" y="1263"/>
                    </a:cubicBezTo>
                    <a:cubicBezTo>
                      <a:pt x="1189" y="1279"/>
                      <a:pt x="1188" y="1284"/>
                      <a:pt x="1168" y="1281"/>
                    </a:cubicBezTo>
                    <a:cubicBezTo>
                      <a:pt x="1110" y="1273"/>
                      <a:pt x="1056" y="1295"/>
                      <a:pt x="1000" y="1306"/>
                    </a:cubicBezTo>
                    <a:cubicBezTo>
                      <a:pt x="888" y="1327"/>
                      <a:pt x="778" y="1355"/>
                      <a:pt x="664" y="1369"/>
                    </a:cubicBezTo>
                    <a:cubicBezTo>
                      <a:pt x="580" y="1378"/>
                      <a:pt x="499" y="1358"/>
                      <a:pt x="418" y="1344"/>
                    </a:cubicBezTo>
                    <a:cubicBezTo>
                      <a:pt x="344" y="1331"/>
                      <a:pt x="272" y="1310"/>
                      <a:pt x="196" y="1324"/>
                    </a:cubicBezTo>
                    <a:cubicBezTo>
                      <a:pt x="183" y="1326"/>
                      <a:pt x="169" y="1324"/>
                      <a:pt x="156" y="1324"/>
                    </a:cubicBezTo>
                    <a:cubicBezTo>
                      <a:pt x="102" y="1321"/>
                      <a:pt x="95" y="1314"/>
                      <a:pt x="91" y="1261"/>
                    </a:cubicBezTo>
                    <a:cubicBezTo>
                      <a:pt x="88" y="1216"/>
                      <a:pt x="81" y="1173"/>
                      <a:pt x="57" y="1134"/>
                    </a:cubicBezTo>
                    <a:cubicBezTo>
                      <a:pt x="0" y="1044"/>
                      <a:pt x="14" y="949"/>
                      <a:pt x="37" y="855"/>
                    </a:cubicBezTo>
                    <a:cubicBezTo>
                      <a:pt x="83" y="664"/>
                      <a:pt x="102" y="469"/>
                      <a:pt x="136" y="277"/>
                    </a:cubicBezTo>
                    <a:cubicBezTo>
                      <a:pt x="139" y="259"/>
                      <a:pt x="143" y="241"/>
                      <a:pt x="146" y="224"/>
                    </a:cubicBezTo>
                    <a:cubicBezTo>
                      <a:pt x="165" y="133"/>
                      <a:pt x="210" y="66"/>
                      <a:pt x="311" y="48"/>
                    </a:cubicBezTo>
                    <a:cubicBezTo>
                      <a:pt x="336" y="43"/>
                      <a:pt x="363" y="36"/>
                      <a:pt x="386" y="23"/>
                    </a:cubicBezTo>
                    <a:cubicBezTo>
                      <a:pt x="426" y="0"/>
                      <a:pt x="457" y="12"/>
                      <a:pt x="489" y="40"/>
                    </a:cubicBezTo>
                    <a:cubicBezTo>
                      <a:pt x="521" y="67"/>
                      <a:pt x="557" y="90"/>
                      <a:pt x="587" y="120"/>
                    </a:cubicBezTo>
                    <a:cubicBezTo>
                      <a:pt x="605" y="138"/>
                      <a:pt x="608" y="155"/>
                      <a:pt x="591" y="176"/>
                    </a:cubicBezTo>
                    <a:cubicBezTo>
                      <a:pt x="574" y="197"/>
                      <a:pt x="556" y="218"/>
                      <a:pt x="564" y="249"/>
                    </a:cubicBezTo>
                    <a:cubicBezTo>
                      <a:pt x="567" y="265"/>
                      <a:pt x="524" y="294"/>
                      <a:pt x="504" y="289"/>
                    </a:cubicBezTo>
                    <a:cubicBezTo>
                      <a:pt x="464" y="279"/>
                      <a:pt x="424" y="274"/>
                      <a:pt x="384" y="291"/>
                    </a:cubicBezTo>
                    <a:cubicBezTo>
                      <a:pt x="375" y="294"/>
                      <a:pt x="367" y="294"/>
                      <a:pt x="359" y="291"/>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10" name="TextBox 109">
            <a:extLst>
              <a:ext uri="{FF2B5EF4-FFF2-40B4-BE49-F238E27FC236}">
                <a16:creationId xmlns:a16="http://schemas.microsoft.com/office/drawing/2014/main" id="{687045C4-0485-4A2D-B557-E886C5514B3A}"/>
              </a:ext>
            </a:extLst>
          </p:cNvPr>
          <p:cNvSpPr txBox="1"/>
          <p:nvPr/>
        </p:nvSpPr>
        <p:spPr>
          <a:xfrm>
            <a:off x="4639180" y="1480373"/>
            <a:ext cx="7063397" cy="212365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indent="-313200">
              <a:spcAft>
                <a:spcPts val="600"/>
              </a:spcAft>
              <a:buClr>
                <a:srgbClr val="575454"/>
              </a:buClr>
              <a:buSzPct val="100000"/>
              <a:defRPr/>
            </a:pPr>
            <a:r>
              <a:rPr kumimoji="0" lang="en-US" sz="16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Eligible Entities are</a:t>
            </a:r>
            <a:r>
              <a:rPr lang="en-US" sz="1600" kern="0" dirty="0">
                <a:solidFill>
                  <a:srgbClr val="000000"/>
                </a:solidFill>
                <a:latin typeface="Arial" panose="020B0604020202020204" pitchFamily="34" charset="0"/>
                <a:cs typeface="Arial" panose="020B0604020202020204" pitchFamily="34" charset="0"/>
              </a:rPr>
              <a:t> required to give </a:t>
            </a:r>
            <a:r>
              <a:rPr lang="en-US" sz="1600" b="1" kern="0" dirty="0">
                <a:solidFill>
                  <a:srgbClr val="164484"/>
                </a:solidFill>
                <a:latin typeface="Arial" panose="020B0604020202020204" pitchFamily="34" charset="0"/>
                <a:cs typeface="Arial" panose="020B0604020202020204" pitchFamily="34" charset="0"/>
              </a:rPr>
              <a:t>preferential weight </a:t>
            </a:r>
            <a:r>
              <a:rPr lang="en-US" sz="1600" kern="0" dirty="0">
                <a:solidFill>
                  <a:srgbClr val="000000"/>
                </a:solidFill>
                <a:latin typeface="Arial" panose="020B0604020202020204" pitchFamily="34" charset="0"/>
                <a:cs typeface="Arial" panose="020B0604020202020204" pitchFamily="34" charset="0"/>
              </a:rPr>
              <a:t>to projects based on the strength of the showing in their application on </a:t>
            </a:r>
            <a:r>
              <a:rPr lang="en-US" sz="1600" b="1" kern="0" dirty="0">
                <a:solidFill>
                  <a:srgbClr val="164484"/>
                </a:solidFill>
                <a:latin typeface="Arial" panose="020B0604020202020204" pitchFamily="34" charset="0"/>
                <a:cs typeface="Arial" panose="020B0604020202020204" pitchFamily="34" charset="0"/>
              </a:rPr>
              <a:t>fair labor practices</a:t>
            </a:r>
          </a:p>
          <a:p>
            <a:pPr indent="-313200">
              <a:spcAft>
                <a:spcPts val="600"/>
              </a:spcAft>
              <a:buClr>
                <a:srgbClr val="575454"/>
              </a:buClr>
              <a:buSzPct val="100000"/>
              <a:defRPr/>
            </a:pPr>
            <a:r>
              <a:rPr kumimoji="0" lang="en-US" sz="16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Initial and Final Proposals must have descriptions of how subgrantees will: </a:t>
            </a:r>
          </a:p>
          <a:p>
            <a:pPr marL="259200" lvl="1" indent="-172800">
              <a:spcAft>
                <a:spcPts val="600"/>
              </a:spcAft>
              <a:buClr>
                <a:srgbClr val="0A3161"/>
              </a:buClr>
              <a:buSzPct val="100000"/>
              <a:buFont typeface="Trebuchet MS" panose="020B0603020202020204" pitchFamily="34" charset="0"/>
              <a:buChar char="•"/>
              <a:defRPr/>
            </a:pPr>
            <a:r>
              <a:rPr lang="en-US" sz="1600" dirty="0">
                <a:solidFill>
                  <a:srgbClr val="000000"/>
                </a:solidFill>
                <a:latin typeface="Arial" panose="020B0604020202020204" pitchFamily="34" charset="0"/>
                <a:cs typeface="Arial" panose="020B0604020202020204" pitchFamily="34" charset="0"/>
              </a:rPr>
              <a:t>Demonstrate their compliance with </a:t>
            </a:r>
            <a:r>
              <a:rPr lang="en-US" sz="1600" b="1" kern="0" dirty="0">
                <a:solidFill>
                  <a:srgbClr val="164484"/>
                </a:solidFill>
                <a:latin typeface="Arial" panose="020B0604020202020204" pitchFamily="34" charset="0"/>
                <a:cs typeface="Arial" panose="020B0604020202020204" pitchFamily="34" charset="0"/>
              </a:rPr>
              <a:t>federal labor and employment laws</a:t>
            </a:r>
          </a:p>
          <a:p>
            <a:pPr marL="259200" lvl="1" indent="-172800">
              <a:spcAft>
                <a:spcPts val="600"/>
              </a:spcAft>
              <a:buClr>
                <a:srgbClr val="0A3161"/>
              </a:buClr>
              <a:buSzPct val="100000"/>
              <a:buFont typeface="Trebuchet MS" panose="020B0603020202020204" pitchFamily="34" charset="0"/>
              <a:buChar char="•"/>
              <a:defRPr/>
            </a:pPr>
            <a:r>
              <a:rPr kumimoji="0" lang="en-US" sz="1600" i="0" u="none" strike="noStrike"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Ensure compliance in </a:t>
            </a:r>
            <a:r>
              <a:rPr lang="en-US" sz="1600" b="1" kern="0" dirty="0">
                <a:solidFill>
                  <a:srgbClr val="164484"/>
                </a:solidFill>
                <a:latin typeface="Arial" panose="020B0604020202020204" pitchFamily="34" charset="0"/>
                <a:cs typeface="Arial" panose="020B0604020202020204" pitchFamily="34" charset="0"/>
              </a:rPr>
              <a:t>their own labor and employment practices</a:t>
            </a:r>
            <a:r>
              <a:rPr kumimoji="0" lang="en-US" sz="1600" i="0" u="none" strike="noStrike"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as well as those of their contractors and subcontractors </a:t>
            </a:r>
          </a:p>
          <a:p>
            <a:pPr indent="-313200">
              <a:spcAft>
                <a:spcPts val="400"/>
              </a:spcAft>
              <a:buClr>
                <a:srgbClr val="575454"/>
              </a:buClr>
              <a:buSzPct val="100000"/>
              <a:defRPr/>
            </a:pPr>
            <a:endParaRPr kumimoji="0" lang="en-US" sz="16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32C82FC1-5A54-426E-9903-5C8B948A2054}"/>
              </a:ext>
            </a:extLst>
          </p:cNvPr>
          <p:cNvSpPr txBox="1"/>
          <p:nvPr/>
        </p:nvSpPr>
        <p:spPr>
          <a:xfrm>
            <a:off x="4639180" y="3616915"/>
            <a:ext cx="7063396" cy="2446824"/>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defTabSz="914400" eaLnBrk="1" fontAlgn="auto" latinLnBrk="0" hangingPunct="1">
              <a:lnSpc>
                <a:spcPct val="100000"/>
              </a:lnSpc>
              <a:spcAft>
                <a:spcPts val="600"/>
              </a:spcAft>
              <a:buClrTx/>
              <a:buSzPct val="100000"/>
              <a:buFont typeface="Trebuchet MS" panose="020B0603020202020204" pitchFamily="34" charset="0"/>
              <a:buChar char="​"/>
              <a:tabLst/>
              <a:defRPr/>
            </a:pPr>
            <a:r>
              <a:rPr kumimoji="0" lang="en-US" sz="16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Eligible Entities and subgrantees should invest in developing a highly-skilled, diverse workforce </a:t>
            </a:r>
            <a:r>
              <a:rPr kumimoji="0" lang="en-US" sz="160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fo</a:t>
            </a:r>
            <a:r>
              <a:rPr lang="en-US" sz="1600" kern="0" dirty="0">
                <a:solidFill>
                  <a:srgbClr val="000000"/>
                </a:solidFill>
                <a:latin typeface="Arial" panose="020B0604020202020204" pitchFamily="34" charset="0"/>
                <a:cs typeface="Arial" panose="020B0604020202020204" pitchFamily="34" charset="0"/>
              </a:rPr>
              <a:t>r the new jobs that need to be filled</a:t>
            </a:r>
          </a:p>
          <a:p>
            <a:pPr marL="0" marR="0" lvl="0" indent="0" defTabSz="914400" eaLnBrk="1" fontAlgn="auto" latinLnBrk="0" hangingPunct="1">
              <a:lnSpc>
                <a:spcPct val="100000"/>
              </a:lnSpc>
              <a:spcAft>
                <a:spcPts val="600"/>
              </a:spcAft>
              <a:buClrTx/>
              <a:buSzPct val="100000"/>
              <a:buFont typeface="Trebuchet MS" panose="020B0603020202020204" pitchFamily="34" charset="0"/>
              <a:buChar char="​"/>
              <a:tabLst/>
              <a:defRPr/>
            </a:pPr>
            <a:r>
              <a:rPr kumimoji="0" lang="en-US" sz="1600" u="none" strike="noStrike"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Initial and Final Proposals must include descriptions of how the EE will:</a:t>
            </a:r>
          </a:p>
          <a:p>
            <a:pPr marL="259200" lvl="1" indent="-172800">
              <a:spcAft>
                <a:spcPts val="600"/>
              </a:spcAft>
              <a:buClr>
                <a:srgbClr val="0A3161"/>
              </a:buClr>
              <a:buSzPct val="100000"/>
              <a:buFont typeface="Trebuchet MS" panose="020B0603020202020204" pitchFamily="34" charset="0"/>
              <a:buChar char="•"/>
              <a:defRPr/>
            </a:pPr>
            <a:r>
              <a:rPr lang="en-US" sz="1600" dirty="0">
                <a:solidFill>
                  <a:srgbClr val="000000"/>
                </a:solidFill>
                <a:latin typeface="Arial" panose="020B0604020202020204" pitchFamily="34" charset="0"/>
                <a:cs typeface="Arial" panose="020B0604020202020204" pitchFamily="34" charset="0"/>
              </a:rPr>
              <a:t>Ensure subgrantees use a </a:t>
            </a:r>
            <a:r>
              <a:rPr lang="en-US" sz="1600" b="1" kern="0" dirty="0">
                <a:solidFill>
                  <a:srgbClr val="164484"/>
                </a:solidFill>
                <a:latin typeface="Arial" panose="020B0604020202020204" pitchFamily="34" charset="0"/>
                <a:cs typeface="Arial" panose="020B0604020202020204" pitchFamily="34" charset="0"/>
              </a:rPr>
              <a:t>highly trained workforce </a:t>
            </a:r>
            <a:r>
              <a:rPr lang="en-US" sz="1600" dirty="0">
                <a:solidFill>
                  <a:srgbClr val="000000"/>
                </a:solidFill>
                <a:latin typeface="Arial" panose="020B0604020202020204" pitchFamily="34" charset="0"/>
                <a:cs typeface="Arial" panose="020B0604020202020204" pitchFamily="34" charset="0"/>
              </a:rPr>
              <a:t>able to carry out work safely and effectively</a:t>
            </a:r>
          </a:p>
          <a:p>
            <a:pPr marL="259200" lvl="1" indent="-172800">
              <a:spcAft>
                <a:spcPts val="600"/>
              </a:spcAft>
              <a:buClr>
                <a:srgbClr val="0A3161"/>
              </a:buClr>
              <a:buSzPct val="100000"/>
              <a:buFont typeface="Trebuchet MS" panose="020B0603020202020204" pitchFamily="34" charset="0"/>
              <a:buChar char="•"/>
              <a:defRPr/>
            </a:pPr>
            <a:r>
              <a:rPr kumimoji="0" lang="en-US" sz="1600" u="none" strike="noStrike"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Develop and promote </a:t>
            </a:r>
            <a:r>
              <a:rPr lang="en-US" sz="1600" b="1" kern="0" dirty="0">
                <a:solidFill>
                  <a:srgbClr val="164484"/>
                </a:solidFill>
                <a:latin typeface="Arial" panose="020B0604020202020204" pitchFamily="34" charset="0"/>
                <a:cs typeface="Arial" panose="020B0604020202020204" pitchFamily="34" charset="0"/>
              </a:rPr>
              <a:t>sector-based partnerships</a:t>
            </a:r>
          </a:p>
          <a:p>
            <a:pPr marL="259200" lvl="1" indent="-172800">
              <a:spcAft>
                <a:spcPts val="600"/>
              </a:spcAft>
              <a:buClr>
                <a:srgbClr val="0A3161"/>
              </a:buClr>
              <a:buSzPct val="100000"/>
              <a:buFont typeface="Trebuchet MS" panose="020B0603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Create</a:t>
            </a:r>
            <a:r>
              <a:rPr lang="en-US" sz="1600" b="1" kern="0" dirty="0">
                <a:solidFill>
                  <a:srgbClr val="164484"/>
                </a:solidFill>
                <a:latin typeface="Arial" panose="020B0604020202020204" pitchFamily="34" charset="0"/>
                <a:cs typeface="Arial" panose="020B0604020202020204" pitchFamily="34" charset="0"/>
              </a:rPr>
              <a:t> equitable on-ramps </a:t>
            </a:r>
            <a:r>
              <a:rPr lang="en-US" sz="1600" kern="0" dirty="0">
                <a:solidFill>
                  <a:srgbClr val="000000"/>
                </a:solidFill>
                <a:latin typeface="Arial" panose="020B0604020202020204" pitchFamily="34" charset="0"/>
                <a:cs typeface="Arial" panose="020B0604020202020204" pitchFamily="34" charset="0"/>
              </a:rPr>
              <a:t>into broadband-related jobs</a:t>
            </a:r>
          </a:p>
          <a:p>
            <a:pPr marL="259200" lvl="1" indent="-172800">
              <a:spcAft>
                <a:spcPts val="600"/>
              </a:spcAft>
              <a:buClr>
                <a:srgbClr val="0A3161"/>
              </a:buClr>
              <a:buSzPct val="100000"/>
              <a:buFont typeface="Trebuchet MS" panose="020B0603020202020204" pitchFamily="34" charset="0"/>
              <a:buChar char="•"/>
              <a:defRPr/>
            </a:pPr>
            <a:r>
              <a:rPr lang="en-US" sz="1600" dirty="0">
                <a:solidFill>
                  <a:srgbClr val="000000"/>
                </a:solidFill>
                <a:latin typeface="Arial" panose="020B0604020202020204" pitchFamily="34" charset="0"/>
                <a:cs typeface="Arial" panose="020B0604020202020204" pitchFamily="34" charset="0"/>
              </a:rPr>
              <a:t>Ensure that the new jobs are available to a </a:t>
            </a:r>
            <a:r>
              <a:rPr lang="en-US" sz="1600" b="1" kern="0" dirty="0">
                <a:solidFill>
                  <a:srgbClr val="164484"/>
                </a:solidFill>
                <a:latin typeface="Arial" panose="020B0604020202020204" pitchFamily="34" charset="0"/>
                <a:cs typeface="Arial" panose="020B0604020202020204" pitchFamily="34" charset="0"/>
              </a:rPr>
              <a:t>diverse pool </a:t>
            </a:r>
            <a:r>
              <a:rPr lang="en-US" sz="1600" dirty="0">
                <a:solidFill>
                  <a:srgbClr val="000000"/>
                </a:solidFill>
                <a:latin typeface="Arial" panose="020B0604020202020204" pitchFamily="34" charset="0"/>
                <a:cs typeface="Arial" panose="020B0604020202020204" pitchFamily="34" charset="0"/>
              </a:rPr>
              <a:t>of workers</a:t>
            </a:r>
            <a:endParaRPr kumimoji="0" lang="en-US" sz="1600" u="none" strike="noStrike"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12" name="Group 111">
            <a:extLst>
              <a:ext uri="{FF2B5EF4-FFF2-40B4-BE49-F238E27FC236}">
                <a16:creationId xmlns:a16="http://schemas.microsoft.com/office/drawing/2014/main" id="{7C9E7EF2-5A13-400A-A417-1C38C3191763}"/>
              </a:ext>
            </a:extLst>
          </p:cNvPr>
          <p:cNvGrpSpPr>
            <a:grpSpLocks noChangeAspect="1"/>
          </p:cNvGrpSpPr>
          <p:nvPr/>
        </p:nvGrpSpPr>
        <p:grpSpPr>
          <a:xfrm>
            <a:off x="400448" y="3896250"/>
            <a:ext cx="1483377" cy="1481946"/>
            <a:chOff x="6464300" y="2606675"/>
            <a:chExt cx="1646238" cy="1644650"/>
          </a:xfrm>
        </p:grpSpPr>
        <p:sp>
          <p:nvSpPr>
            <p:cNvPr id="113" name="AutoShape 3">
              <a:extLst>
                <a:ext uri="{FF2B5EF4-FFF2-40B4-BE49-F238E27FC236}">
                  <a16:creationId xmlns:a16="http://schemas.microsoft.com/office/drawing/2014/main" id="{C7E26130-7603-49D2-B970-46FFE7AF6139}"/>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14" name="Group 113">
              <a:extLst>
                <a:ext uri="{FF2B5EF4-FFF2-40B4-BE49-F238E27FC236}">
                  <a16:creationId xmlns:a16="http://schemas.microsoft.com/office/drawing/2014/main" id="{366A423F-3487-41A2-A112-3EFB9F7C2115}"/>
                </a:ext>
              </a:extLst>
            </p:cNvPr>
            <p:cNvGrpSpPr/>
            <p:nvPr/>
          </p:nvGrpSpPr>
          <p:grpSpPr>
            <a:xfrm>
              <a:off x="6729414" y="2881313"/>
              <a:ext cx="1122265" cy="1125538"/>
              <a:chOff x="6729414" y="2881313"/>
              <a:chExt cx="1122265" cy="1125538"/>
            </a:xfrm>
          </p:grpSpPr>
          <p:sp>
            <p:nvSpPr>
              <p:cNvPr id="115" name="Freeform 10">
                <a:extLst>
                  <a:ext uri="{FF2B5EF4-FFF2-40B4-BE49-F238E27FC236}">
                    <a16:creationId xmlns:a16="http://schemas.microsoft.com/office/drawing/2014/main" id="{D8035BC6-BB9B-43BD-A695-AE5A9D988ECF}"/>
                  </a:ext>
                </a:extLst>
              </p:cNvPr>
              <p:cNvSpPr>
                <a:spLocks/>
              </p:cNvSpPr>
              <p:nvPr/>
            </p:nvSpPr>
            <p:spPr bwMode="auto">
              <a:xfrm>
                <a:off x="7235824" y="2881313"/>
                <a:ext cx="528638" cy="582613"/>
              </a:xfrm>
              <a:custGeom>
                <a:avLst/>
                <a:gdLst>
                  <a:gd name="connsiteX0" fmla="*/ 514350 w 528638"/>
                  <a:gd name="connsiteY0" fmla="*/ 484187 h 582613"/>
                  <a:gd name="connsiteX1" fmla="*/ 390525 w 528638"/>
                  <a:gd name="connsiteY1" fmla="*/ 579437 h 582613"/>
                  <a:gd name="connsiteX2" fmla="*/ 423641 w 528638"/>
                  <a:gd name="connsiteY2" fmla="*/ 509066 h 582613"/>
                  <a:gd name="connsiteX3" fmla="*/ 514350 w 528638"/>
                  <a:gd name="connsiteY3" fmla="*/ 484187 h 582613"/>
                  <a:gd name="connsiteX4" fmla="*/ 198438 w 528638"/>
                  <a:gd name="connsiteY4" fmla="*/ 425450 h 582613"/>
                  <a:gd name="connsiteX5" fmla="*/ 266990 w 528638"/>
                  <a:gd name="connsiteY5" fmla="*/ 475457 h 582613"/>
                  <a:gd name="connsiteX6" fmla="*/ 390526 w 528638"/>
                  <a:gd name="connsiteY6" fmla="*/ 510461 h 582613"/>
                  <a:gd name="connsiteX7" fmla="*/ 352680 w 528638"/>
                  <a:gd name="connsiteY7" fmla="*/ 582613 h 582613"/>
                  <a:gd name="connsiteX8" fmla="*/ 198438 w 528638"/>
                  <a:gd name="connsiteY8" fmla="*/ 425450 h 582613"/>
                  <a:gd name="connsiteX9" fmla="*/ 382588 w 528638"/>
                  <a:gd name="connsiteY9" fmla="*/ 254000 h 582613"/>
                  <a:gd name="connsiteX10" fmla="*/ 528638 w 528638"/>
                  <a:gd name="connsiteY10" fmla="*/ 417126 h 582613"/>
                  <a:gd name="connsiteX11" fmla="*/ 526480 w 528638"/>
                  <a:gd name="connsiteY11" fmla="*/ 443483 h 582613"/>
                  <a:gd name="connsiteX12" fmla="*/ 432231 w 528638"/>
                  <a:gd name="connsiteY12" fmla="*/ 476250 h 582613"/>
                  <a:gd name="connsiteX13" fmla="*/ 382588 w 528638"/>
                  <a:gd name="connsiteY13" fmla="*/ 254000 h 582613"/>
                  <a:gd name="connsiteX14" fmla="*/ 342906 w 528638"/>
                  <a:gd name="connsiteY14" fmla="*/ 254000 h 582613"/>
                  <a:gd name="connsiteX15" fmla="*/ 399280 w 528638"/>
                  <a:gd name="connsiteY15" fmla="*/ 479425 h 582613"/>
                  <a:gd name="connsiteX16" fmla="*/ 282964 w 528638"/>
                  <a:gd name="connsiteY16" fmla="*/ 448037 h 582613"/>
                  <a:gd name="connsiteX17" fmla="*/ 201613 w 528638"/>
                  <a:gd name="connsiteY17" fmla="*/ 384547 h 582613"/>
                  <a:gd name="connsiteX18" fmla="*/ 342906 w 528638"/>
                  <a:gd name="connsiteY18" fmla="*/ 254000 h 582613"/>
                  <a:gd name="connsiteX19" fmla="*/ 63445 w 528638"/>
                  <a:gd name="connsiteY19" fmla="*/ 139700 h 582613"/>
                  <a:gd name="connsiteX20" fmla="*/ 144463 w 528638"/>
                  <a:gd name="connsiteY20" fmla="*/ 258046 h 582613"/>
                  <a:gd name="connsiteX21" fmla="*/ 128828 w 528638"/>
                  <a:gd name="connsiteY21" fmla="*/ 258763 h 582613"/>
                  <a:gd name="connsiteX22" fmla="*/ 22225 w 528638"/>
                  <a:gd name="connsiteY22" fmla="*/ 201383 h 582613"/>
                  <a:gd name="connsiteX23" fmla="*/ 63445 w 528638"/>
                  <a:gd name="connsiteY23" fmla="*/ 139700 h 582613"/>
                  <a:gd name="connsiteX24" fmla="*/ 194334 w 528638"/>
                  <a:gd name="connsiteY24" fmla="*/ 90557 h 582613"/>
                  <a:gd name="connsiteX25" fmla="*/ 255198 w 528638"/>
                  <a:gd name="connsiteY25" fmla="*/ 98609 h 582613"/>
                  <a:gd name="connsiteX26" fmla="*/ 258763 w 528638"/>
                  <a:gd name="connsiteY26" fmla="*/ 129388 h 582613"/>
                  <a:gd name="connsiteX27" fmla="*/ 185321 w 528638"/>
                  <a:gd name="connsiteY27" fmla="*/ 246063 h 582613"/>
                  <a:gd name="connsiteX28" fmla="*/ 90488 w 528638"/>
                  <a:gd name="connsiteY28" fmla="*/ 117936 h 582613"/>
                  <a:gd name="connsiteX29" fmla="*/ 159652 w 528638"/>
                  <a:gd name="connsiteY29" fmla="*/ 92883 h 582613"/>
                  <a:gd name="connsiteX30" fmla="*/ 194334 w 528638"/>
                  <a:gd name="connsiteY30" fmla="*/ 90557 h 582613"/>
                  <a:gd name="connsiteX31" fmla="*/ 65088 w 528638"/>
                  <a:gd name="connsiteY31" fmla="*/ 15875 h 582613"/>
                  <a:gd name="connsiteX32" fmla="*/ 57305 w 528638"/>
                  <a:gd name="connsiteY32" fmla="*/ 102268 h 582613"/>
                  <a:gd name="connsiteX33" fmla="*/ 4952 w 528638"/>
                  <a:gd name="connsiteY33" fmla="*/ 165100 h 582613"/>
                  <a:gd name="connsiteX34" fmla="*/ 0 w 528638"/>
                  <a:gd name="connsiteY34" fmla="*/ 128686 h 582613"/>
                  <a:gd name="connsiteX35" fmla="*/ 65088 w 528638"/>
                  <a:gd name="connsiteY35" fmla="*/ 15875 h 582613"/>
                  <a:gd name="connsiteX36" fmla="*/ 128096 w 528638"/>
                  <a:gd name="connsiteY36" fmla="*/ 0 h 582613"/>
                  <a:gd name="connsiteX37" fmla="*/ 239713 w 528638"/>
                  <a:gd name="connsiteY37" fmla="*/ 62794 h 582613"/>
                  <a:gd name="connsiteX38" fmla="*/ 155285 w 528638"/>
                  <a:gd name="connsiteY38" fmla="*/ 61383 h 582613"/>
                  <a:gd name="connsiteX39" fmla="*/ 87313 w 528638"/>
                  <a:gd name="connsiteY39" fmla="*/ 82550 h 582613"/>
                  <a:gd name="connsiteX40" fmla="*/ 98761 w 528638"/>
                  <a:gd name="connsiteY40" fmla="*/ 10583 h 582613"/>
                  <a:gd name="connsiteX41" fmla="*/ 100192 w 528638"/>
                  <a:gd name="connsiteY41" fmla="*/ 3528 h 582613"/>
                  <a:gd name="connsiteX42" fmla="*/ 128096 w 528638"/>
                  <a:gd name="connsiteY42" fmla="*/ 0 h 5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8638" h="582613">
                    <a:moveTo>
                      <a:pt x="514350" y="484187"/>
                    </a:moveTo>
                    <a:cubicBezTo>
                      <a:pt x="492033" y="533945"/>
                      <a:pt x="445959" y="570196"/>
                      <a:pt x="390525" y="579437"/>
                    </a:cubicBezTo>
                    <a:cubicBezTo>
                      <a:pt x="401324" y="560956"/>
                      <a:pt x="414282" y="536788"/>
                      <a:pt x="423641" y="509066"/>
                    </a:cubicBezTo>
                    <a:cubicBezTo>
                      <a:pt x="451718" y="506223"/>
                      <a:pt x="481954" y="498404"/>
                      <a:pt x="514350" y="484187"/>
                    </a:cubicBezTo>
                    <a:close/>
                    <a:moveTo>
                      <a:pt x="198438" y="425450"/>
                    </a:moveTo>
                    <a:cubicBezTo>
                      <a:pt x="216290" y="441881"/>
                      <a:pt x="239141" y="460455"/>
                      <a:pt x="266990" y="475457"/>
                    </a:cubicBezTo>
                    <a:cubicBezTo>
                      <a:pt x="299124" y="493316"/>
                      <a:pt x="341255" y="509032"/>
                      <a:pt x="390526" y="510461"/>
                    </a:cubicBezTo>
                    <a:cubicBezTo>
                      <a:pt x="378387" y="541894"/>
                      <a:pt x="363391" y="566897"/>
                      <a:pt x="352680" y="582613"/>
                    </a:cubicBezTo>
                    <a:cubicBezTo>
                      <a:pt x="269132" y="576898"/>
                      <a:pt x="202723" y="509747"/>
                      <a:pt x="198438" y="425450"/>
                    </a:cubicBezTo>
                    <a:close/>
                    <a:moveTo>
                      <a:pt x="382588" y="254000"/>
                    </a:moveTo>
                    <a:cubicBezTo>
                      <a:pt x="465326" y="263973"/>
                      <a:pt x="528638" y="333070"/>
                      <a:pt x="528638" y="417126"/>
                    </a:cubicBezTo>
                    <a:cubicBezTo>
                      <a:pt x="528638" y="426386"/>
                      <a:pt x="527919" y="434934"/>
                      <a:pt x="526480" y="443483"/>
                    </a:cubicBezTo>
                    <a:cubicBezTo>
                      <a:pt x="494824" y="460579"/>
                      <a:pt x="463887" y="471264"/>
                      <a:pt x="432231" y="476250"/>
                    </a:cubicBezTo>
                    <a:cubicBezTo>
                      <a:pt x="445901" y="416414"/>
                      <a:pt x="443742" y="335207"/>
                      <a:pt x="382588" y="254000"/>
                    </a:cubicBezTo>
                    <a:close/>
                    <a:moveTo>
                      <a:pt x="342906" y="254000"/>
                    </a:moveTo>
                    <a:cubicBezTo>
                      <a:pt x="401421" y="321057"/>
                      <a:pt x="420688" y="397388"/>
                      <a:pt x="399280" y="479425"/>
                    </a:cubicBezTo>
                    <a:cubicBezTo>
                      <a:pt x="360032" y="479425"/>
                      <a:pt x="320784" y="469438"/>
                      <a:pt x="282964" y="448037"/>
                    </a:cubicBezTo>
                    <a:cubicBezTo>
                      <a:pt x="245856" y="428062"/>
                      <a:pt x="218026" y="402381"/>
                      <a:pt x="201613" y="384547"/>
                    </a:cubicBezTo>
                    <a:cubicBezTo>
                      <a:pt x="215172" y="315350"/>
                      <a:pt x="272260" y="262561"/>
                      <a:pt x="342906" y="254000"/>
                    </a:cubicBezTo>
                    <a:close/>
                    <a:moveTo>
                      <a:pt x="63445" y="139700"/>
                    </a:moveTo>
                    <a:cubicBezTo>
                      <a:pt x="72683" y="179148"/>
                      <a:pt x="95425" y="222901"/>
                      <a:pt x="144463" y="258046"/>
                    </a:cubicBezTo>
                    <a:cubicBezTo>
                      <a:pt x="139488" y="258763"/>
                      <a:pt x="134513" y="258763"/>
                      <a:pt x="128828" y="258763"/>
                    </a:cubicBezTo>
                    <a:cubicBezTo>
                      <a:pt x="84765" y="258763"/>
                      <a:pt x="44967" y="236528"/>
                      <a:pt x="22225" y="201383"/>
                    </a:cubicBezTo>
                    <a:cubicBezTo>
                      <a:pt x="32885" y="176997"/>
                      <a:pt x="46388" y="156197"/>
                      <a:pt x="63445" y="139700"/>
                    </a:cubicBezTo>
                    <a:close/>
                    <a:moveTo>
                      <a:pt x="194334" y="90557"/>
                    </a:moveTo>
                    <a:cubicBezTo>
                      <a:pt x="226855" y="90825"/>
                      <a:pt x="251455" y="97536"/>
                      <a:pt x="255198" y="98609"/>
                    </a:cubicBezTo>
                    <a:cubicBezTo>
                      <a:pt x="257337" y="108630"/>
                      <a:pt x="258763" y="118651"/>
                      <a:pt x="258763" y="129388"/>
                    </a:cubicBezTo>
                    <a:cubicBezTo>
                      <a:pt x="258763" y="180926"/>
                      <a:pt x="228816" y="225305"/>
                      <a:pt x="185321" y="246063"/>
                    </a:cubicBezTo>
                    <a:cubicBezTo>
                      <a:pt x="131130" y="217431"/>
                      <a:pt x="99757" y="173768"/>
                      <a:pt x="90488" y="117936"/>
                    </a:cubicBezTo>
                    <a:cubicBezTo>
                      <a:pt x="110453" y="105051"/>
                      <a:pt x="133270" y="96462"/>
                      <a:pt x="159652" y="92883"/>
                    </a:cubicBezTo>
                    <a:cubicBezTo>
                      <a:pt x="171773" y="91093"/>
                      <a:pt x="183494" y="90467"/>
                      <a:pt x="194334" y="90557"/>
                    </a:cubicBezTo>
                    <a:close/>
                    <a:moveTo>
                      <a:pt x="65088" y="15875"/>
                    </a:moveTo>
                    <a:cubicBezTo>
                      <a:pt x="60135" y="34439"/>
                      <a:pt x="54476" y="65855"/>
                      <a:pt x="57305" y="102268"/>
                    </a:cubicBezTo>
                    <a:cubicBezTo>
                      <a:pt x="38204" y="117976"/>
                      <a:pt x="19809" y="137968"/>
                      <a:pt x="4952" y="165100"/>
                    </a:cubicBezTo>
                    <a:cubicBezTo>
                      <a:pt x="1415" y="153676"/>
                      <a:pt x="0" y="140824"/>
                      <a:pt x="0" y="128686"/>
                    </a:cubicBezTo>
                    <a:cubicBezTo>
                      <a:pt x="0" y="80134"/>
                      <a:pt x="26176" y="38009"/>
                      <a:pt x="65088" y="15875"/>
                    </a:cubicBezTo>
                    <a:close/>
                    <a:moveTo>
                      <a:pt x="128096" y="0"/>
                    </a:moveTo>
                    <a:cubicBezTo>
                      <a:pt x="176034" y="0"/>
                      <a:pt x="217533" y="25400"/>
                      <a:pt x="239713" y="62794"/>
                    </a:cubicBezTo>
                    <a:cubicBezTo>
                      <a:pt x="219679" y="59267"/>
                      <a:pt x="188913" y="56444"/>
                      <a:pt x="155285" y="61383"/>
                    </a:cubicBezTo>
                    <a:cubicBezTo>
                      <a:pt x="134535" y="64205"/>
                      <a:pt x="110209" y="70555"/>
                      <a:pt x="87313" y="82550"/>
                    </a:cubicBezTo>
                    <a:cubicBezTo>
                      <a:pt x="87313" y="41628"/>
                      <a:pt x="98761" y="10583"/>
                      <a:pt x="98761" y="10583"/>
                    </a:cubicBezTo>
                    <a:cubicBezTo>
                      <a:pt x="100192" y="7761"/>
                      <a:pt x="100192" y="5644"/>
                      <a:pt x="100192" y="3528"/>
                    </a:cubicBezTo>
                    <a:cubicBezTo>
                      <a:pt x="108778" y="1411"/>
                      <a:pt x="118794" y="0"/>
                      <a:pt x="128096"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6" name="Freeform 11">
                <a:extLst>
                  <a:ext uri="{FF2B5EF4-FFF2-40B4-BE49-F238E27FC236}">
                    <a16:creationId xmlns:a16="http://schemas.microsoft.com/office/drawing/2014/main" id="{555068AC-D5A1-4710-879C-56F196A3C93A}"/>
                  </a:ext>
                </a:extLst>
              </p:cNvPr>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117" name="Oval 50">
            <a:extLst>
              <a:ext uri="{FF2B5EF4-FFF2-40B4-BE49-F238E27FC236}">
                <a16:creationId xmlns:a16="http://schemas.microsoft.com/office/drawing/2014/main" id="{E0183469-9FF9-4661-8EA8-33F1B0988467}"/>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e</a:t>
            </a:r>
          </a:p>
        </p:txBody>
      </p:sp>
      <p:sp>
        <p:nvSpPr>
          <p:cNvPr id="118" name="Oval 50">
            <a:extLst>
              <a:ext uri="{FF2B5EF4-FFF2-40B4-BE49-F238E27FC236}">
                <a16:creationId xmlns:a16="http://schemas.microsoft.com/office/drawing/2014/main" id="{776BE0EF-E2A4-485C-B2C4-5264D2FD6386}"/>
              </a:ext>
            </a:extLst>
          </p:cNvPr>
          <p:cNvSpPr>
            <a:spLocks noChangeArrowheads="1"/>
          </p:cNvSpPr>
          <p:nvPr/>
        </p:nvSpPr>
        <p:spPr bwMode="auto">
          <a:xfrm>
            <a:off x="446167"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f</a:t>
            </a:r>
          </a:p>
        </p:txBody>
      </p:sp>
      <p:pic>
        <p:nvPicPr>
          <p:cNvPr id="22" name="Picture 21" descr="A blue sign with white text&#10;&#10;Description automatically generated with low confidence">
            <a:extLst>
              <a:ext uri="{FF2B5EF4-FFF2-40B4-BE49-F238E27FC236}">
                <a16:creationId xmlns:a16="http://schemas.microsoft.com/office/drawing/2014/main" id="{9A00BE56-B2EA-4D21-962F-2388A6CC5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560338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7DAD4-0FEC-4B80-ACA0-D088B2E34030}"/>
              </a:ext>
            </a:extLst>
          </p:cNvPr>
          <p:cNvSpPr>
            <a:spLocks noGrp="1"/>
          </p:cNvSpPr>
          <p:nvPr>
            <p:ph type="title"/>
          </p:nvPr>
        </p:nvSpPr>
        <p:spPr>
          <a:xfrm>
            <a:off x="400050" y="387882"/>
            <a:ext cx="10639425" cy="566735"/>
          </a:xfrm>
        </p:spPr>
        <p:txBody>
          <a:bodyPr vert="horz">
            <a:noAutofit/>
          </a:bodyPr>
          <a:lstStyle/>
          <a:p>
            <a:r>
              <a:rPr lang="en-US" sz="2700" b="1" cap="none" dirty="0">
                <a:solidFill>
                  <a:srgbClr val="164484"/>
                </a:solidFill>
              </a:rPr>
              <a:t>Climate resiliency | </a:t>
            </a:r>
            <a:r>
              <a:rPr lang="en-US" sz="2700" cap="none" dirty="0">
                <a:solidFill>
                  <a:srgbClr val="164484"/>
                </a:solidFill>
              </a:rPr>
              <a:t>Applicants must account for current and future weather- and climate-related risks </a:t>
            </a:r>
            <a:endParaRPr lang="en-US" sz="2700" dirty="0">
              <a:solidFill>
                <a:srgbClr val="164484"/>
              </a:solidFill>
            </a:endParaRPr>
          </a:p>
        </p:txBody>
      </p:sp>
      <p:pic>
        <p:nvPicPr>
          <p:cNvPr id="23" name="Picture 22">
            <a:extLst>
              <a:ext uri="{FF2B5EF4-FFF2-40B4-BE49-F238E27FC236}">
                <a16:creationId xmlns:a16="http://schemas.microsoft.com/office/drawing/2014/main" id="{86F28AF0-2E1F-4C03-9126-1275CA10063B}"/>
              </a:ext>
            </a:extLst>
          </p:cNvPr>
          <p:cNvPicPr>
            <a:picLocks noChangeAspect="1"/>
          </p:cNvPicPr>
          <p:nvPr/>
        </p:nvPicPr>
        <p:blipFill rotWithShape="1">
          <a:blip r:embed="rId7">
            <a:extLst>
              <a:ext uri="{28A0092B-C50C-407E-A947-70E740481C1C}">
                <a14:useLocalDpi xmlns:a14="http://schemas.microsoft.com/office/drawing/2010/main" val="0"/>
              </a:ext>
            </a:extLst>
          </a:blip>
          <a:srcRect r="-940"/>
          <a:stretch/>
        </p:blipFill>
        <p:spPr>
          <a:xfrm>
            <a:off x="-1171" y="1398074"/>
            <a:ext cx="12309711" cy="2294285"/>
          </a:xfrm>
          <a:prstGeom prst="rect">
            <a:avLst/>
          </a:prstGeom>
        </p:spPr>
      </p:pic>
      <p:sp>
        <p:nvSpPr>
          <p:cNvPr id="24" name="Rectangle 23">
            <a:extLst>
              <a:ext uri="{FF2B5EF4-FFF2-40B4-BE49-F238E27FC236}">
                <a16:creationId xmlns:a16="http://schemas.microsoft.com/office/drawing/2014/main" id="{CEC057A1-9D67-4953-87B0-79CA0585CA63}"/>
              </a:ext>
            </a:extLst>
          </p:cNvPr>
          <p:cNvSpPr/>
          <p:nvPr/>
        </p:nvSpPr>
        <p:spPr>
          <a:xfrm>
            <a:off x="-1171" y="1398074"/>
            <a:ext cx="12192000" cy="2294285"/>
          </a:xfrm>
          <a:prstGeom prst="rect">
            <a:avLst/>
          </a:prstGeom>
          <a:solidFill>
            <a:srgbClr val="F2F2F2">
              <a:alpha val="50196"/>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5" name="ee4pContent1">
            <a:extLst>
              <a:ext uri="{FF2B5EF4-FFF2-40B4-BE49-F238E27FC236}">
                <a16:creationId xmlns:a16="http://schemas.microsoft.com/office/drawing/2014/main" id="{998E6CF9-2E19-4488-B90C-0CE4C91A7E9C}"/>
              </a:ext>
            </a:extLst>
          </p:cNvPr>
          <p:cNvSpPr txBox="1"/>
          <p:nvPr>
            <p:custDataLst>
              <p:tags r:id="rId1"/>
            </p:custDataLst>
          </p:nvPr>
        </p:nvSpPr>
        <p:spPr>
          <a:xfrm>
            <a:off x="7843729" y="1975476"/>
            <a:ext cx="1197607" cy="1139482"/>
          </a:xfrm>
          <a:prstGeom prst="rect">
            <a:avLst/>
          </a:prstGeom>
          <a:solidFill>
            <a:srgbClr val="FFFFFF"/>
          </a:solidFill>
          <a:ln>
            <a:gradFill>
              <a:gsLst>
                <a:gs pos="0">
                  <a:schemeClr val="tx2"/>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95000"/>
              </a:lnSpc>
              <a:spcBef>
                <a:spcPct val="0"/>
              </a:spcBef>
              <a:spcAft>
                <a:spcPct val="0"/>
              </a:spcAft>
              <a:buClrTx/>
              <a:buSzTx/>
              <a:buFontTx/>
              <a:buNone/>
              <a:defRPr kumimoji="0" b="0" i="0" u="none" strike="noStrike" kern="0" cap="none" spc="0" normalizeH="0" baseline="0">
                <a:ln>
                  <a:noFill/>
                </a:ln>
                <a:solidFill>
                  <a:schemeClr val="bg1"/>
                </a:solidFill>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sp>
        <p:nvSpPr>
          <p:cNvPr id="26" name="ee4pContent1">
            <a:extLst>
              <a:ext uri="{FF2B5EF4-FFF2-40B4-BE49-F238E27FC236}">
                <a16:creationId xmlns:a16="http://schemas.microsoft.com/office/drawing/2014/main" id="{E0A358AB-42A7-40E5-9599-03F2131E015A}"/>
              </a:ext>
            </a:extLst>
          </p:cNvPr>
          <p:cNvSpPr txBox="1"/>
          <p:nvPr>
            <p:custDataLst>
              <p:tags r:id="rId2"/>
            </p:custDataLst>
          </p:nvPr>
        </p:nvSpPr>
        <p:spPr>
          <a:xfrm>
            <a:off x="10145745" y="1975476"/>
            <a:ext cx="1197607" cy="1139482"/>
          </a:xfrm>
          <a:prstGeom prst="rect">
            <a:avLst/>
          </a:prstGeom>
          <a:solidFill>
            <a:srgbClr val="FFFFFF"/>
          </a:solidFill>
          <a:ln>
            <a:gradFill>
              <a:gsLst>
                <a:gs pos="0">
                  <a:schemeClr val="tx2"/>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95000"/>
              </a:lnSpc>
              <a:spcBef>
                <a:spcPct val="0"/>
              </a:spcBef>
              <a:spcAft>
                <a:spcPct val="0"/>
              </a:spcAft>
              <a:buClrTx/>
              <a:buSzTx/>
              <a:buFontTx/>
              <a:buNone/>
              <a:defRPr kumimoji="0" b="0" i="0" u="none" strike="noStrike" kern="0" cap="none" spc="0" normalizeH="0" baseline="0">
                <a:ln>
                  <a:noFill/>
                </a:ln>
                <a:solidFill>
                  <a:schemeClr val="bg1"/>
                </a:solidFill>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grpSp>
        <p:nvGrpSpPr>
          <p:cNvPr id="27" name="Group 26">
            <a:extLst>
              <a:ext uri="{FF2B5EF4-FFF2-40B4-BE49-F238E27FC236}">
                <a16:creationId xmlns:a16="http://schemas.microsoft.com/office/drawing/2014/main" id="{F7A75108-FD1C-4636-B3CB-11DF65165C8D}"/>
              </a:ext>
            </a:extLst>
          </p:cNvPr>
          <p:cNvGrpSpPr/>
          <p:nvPr/>
        </p:nvGrpSpPr>
        <p:grpSpPr>
          <a:xfrm>
            <a:off x="519288" y="3954666"/>
            <a:ext cx="1856324" cy="306171"/>
            <a:chOff x="519288" y="5201618"/>
            <a:chExt cx="1856324" cy="306171"/>
          </a:xfrm>
        </p:grpSpPr>
        <p:cxnSp>
          <p:nvCxnSpPr>
            <p:cNvPr id="28" name="Straight Connector 27">
              <a:extLst>
                <a:ext uri="{FF2B5EF4-FFF2-40B4-BE49-F238E27FC236}">
                  <a16:creationId xmlns:a16="http://schemas.microsoft.com/office/drawing/2014/main" id="{BF4EFBD9-B325-4F4A-9955-3D2DCA4B57D4}"/>
                </a:ext>
              </a:extLst>
            </p:cNvPr>
            <p:cNvCxnSpPr/>
            <p:nvPr/>
          </p:nvCxnSpPr>
          <p:spPr>
            <a:xfrm rot="5400000" flipH="1">
              <a:off x="1447450" y="4426542"/>
              <a:ext cx="0" cy="1856324"/>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058145F8-5B2D-4E3B-BC57-A91E42B590DC}"/>
                </a:ext>
              </a:extLst>
            </p:cNvPr>
            <p:cNvGrpSpPr/>
            <p:nvPr/>
          </p:nvGrpSpPr>
          <p:grpSpPr>
            <a:xfrm rot="5400000">
              <a:off x="1294365" y="5201249"/>
              <a:ext cx="306171" cy="306910"/>
              <a:chOff x="5937564" y="3833745"/>
              <a:chExt cx="306171" cy="306910"/>
            </a:xfrm>
          </p:grpSpPr>
          <p:sp>
            <p:nvSpPr>
              <p:cNvPr id="30" name="Freeform 94">
                <a:extLst>
                  <a:ext uri="{FF2B5EF4-FFF2-40B4-BE49-F238E27FC236}">
                    <a16:creationId xmlns:a16="http://schemas.microsoft.com/office/drawing/2014/main" id="{C3100D7F-F778-4016-923A-C6BA4DE64D5F}"/>
                  </a:ext>
                </a:extLst>
              </p:cNvPr>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a:noFill/>
              </a:ln>
              <a:extLst>
                <a:ext uri="{91240B29-F687-4F45-9708-019B960494DF}">
                  <a14:hiddenLine xmlns:a14="http://schemas.microsoft.com/office/drawing/2010/main">
                    <a:solidFill>
                      <a:schemeClr val="tx2"/>
                    </a:solidFill>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31" name="Freeform 95">
                <a:extLst>
                  <a:ext uri="{FF2B5EF4-FFF2-40B4-BE49-F238E27FC236}">
                    <a16:creationId xmlns:a16="http://schemas.microsoft.com/office/drawing/2014/main" id="{F6FFBAA2-26CD-49C6-AB66-BEC38796DE4D}"/>
                  </a:ext>
                </a:extLst>
              </p:cNvPr>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grpSp>
        <p:nvGrpSpPr>
          <p:cNvPr id="32" name="Group 31">
            <a:extLst>
              <a:ext uri="{FF2B5EF4-FFF2-40B4-BE49-F238E27FC236}">
                <a16:creationId xmlns:a16="http://schemas.microsoft.com/office/drawing/2014/main" id="{CEFC1292-2482-41B6-BE8B-4BC7C1BD8505}"/>
              </a:ext>
            </a:extLst>
          </p:cNvPr>
          <p:cNvGrpSpPr/>
          <p:nvPr/>
        </p:nvGrpSpPr>
        <p:grpSpPr>
          <a:xfrm>
            <a:off x="2843563" y="3954666"/>
            <a:ext cx="1856324" cy="306171"/>
            <a:chOff x="519288" y="5201618"/>
            <a:chExt cx="1856324" cy="306171"/>
          </a:xfrm>
        </p:grpSpPr>
        <p:cxnSp>
          <p:nvCxnSpPr>
            <p:cNvPr id="33" name="Straight Connector 32">
              <a:extLst>
                <a:ext uri="{FF2B5EF4-FFF2-40B4-BE49-F238E27FC236}">
                  <a16:creationId xmlns:a16="http://schemas.microsoft.com/office/drawing/2014/main" id="{5BBD6967-17C6-4AB2-B465-F1FD92492C58}"/>
                </a:ext>
              </a:extLst>
            </p:cNvPr>
            <p:cNvCxnSpPr/>
            <p:nvPr/>
          </p:nvCxnSpPr>
          <p:spPr>
            <a:xfrm rot="5400000" flipH="1">
              <a:off x="1447450" y="4426542"/>
              <a:ext cx="0" cy="1856324"/>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C2B8669-ADE1-4FE3-BCD4-C46867A1C0AA}"/>
                </a:ext>
              </a:extLst>
            </p:cNvPr>
            <p:cNvGrpSpPr/>
            <p:nvPr/>
          </p:nvGrpSpPr>
          <p:grpSpPr>
            <a:xfrm rot="5400000">
              <a:off x="1294365" y="5201249"/>
              <a:ext cx="306171" cy="306910"/>
              <a:chOff x="5937564" y="3833745"/>
              <a:chExt cx="306171" cy="306910"/>
            </a:xfrm>
          </p:grpSpPr>
          <p:sp>
            <p:nvSpPr>
              <p:cNvPr id="35" name="Freeform 94">
                <a:extLst>
                  <a:ext uri="{FF2B5EF4-FFF2-40B4-BE49-F238E27FC236}">
                    <a16:creationId xmlns:a16="http://schemas.microsoft.com/office/drawing/2014/main" id="{7964057C-47D1-42B8-B113-FD1000F13E17}"/>
                  </a:ext>
                </a:extLst>
              </p:cNvPr>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a:noFill/>
              </a:ln>
              <a:extLst>
                <a:ext uri="{91240B29-F687-4F45-9708-019B960494DF}">
                  <a14:hiddenLine xmlns:a14="http://schemas.microsoft.com/office/drawing/2010/main">
                    <a:solidFill>
                      <a:schemeClr val="tx2"/>
                    </a:solidFill>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36" name="Freeform 95">
                <a:extLst>
                  <a:ext uri="{FF2B5EF4-FFF2-40B4-BE49-F238E27FC236}">
                    <a16:creationId xmlns:a16="http://schemas.microsoft.com/office/drawing/2014/main" id="{E32E146F-2F5F-416A-8A58-1FBCF297E57E}"/>
                  </a:ext>
                </a:extLst>
              </p:cNvPr>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grpSp>
        <p:nvGrpSpPr>
          <p:cNvPr id="37" name="Group 36">
            <a:extLst>
              <a:ext uri="{FF2B5EF4-FFF2-40B4-BE49-F238E27FC236}">
                <a16:creationId xmlns:a16="http://schemas.microsoft.com/office/drawing/2014/main" id="{D1064810-914B-4790-810A-FE01E598D37D}"/>
              </a:ext>
            </a:extLst>
          </p:cNvPr>
          <p:cNvGrpSpPr/>
          <p:nvPr/>
        </p:nvGrpSpPr>
        <p:grpSpPr>
          <a:xfrm>
            <a:off x="5167838" y="3954666"/>
            <a:ext cx="1856324" cy="306171"/>
            <a:chOff x="519288" y="5201618"/>
            <a:chExt cx="1856324" cy="306171"/>
          </a:xfrm>
        </p:grpSpPr>
        <p:cxnSp>
          <p:nvCxnSpPr>
            <p:cNvPr id="38" name="Straight Connector 37">
              <a:extLst>
                <a:ext uri="{FF2B5EF4-FFF2-40B4-BE49-F238E27FC236}">
                  <a16:creationId xmlns:a16="http://schemas.microsoft.com/office/drawing/2014/main" id="{2BDCAA78-428E-435C-9845-50712D2FAC9F}"/>
                </a:ext>
              </a:extLst>
            </p:cNvPr>
            <p:cNvCxnSpPr/>
            <p:nvPr/>
          </p:nvCxnSpPr>
          <p:spPr>
            <a:xfrm rot="5400000" flipH="1">
              <a:off x="1447450" y="4426542"/>
              <a:ext cx="0" cy="1856324"/>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64DFB4E5-6272-43C2-9B53-352D7F0F8BDE}"/>
                </a:ext>
              </a:extLst>
            </p:cNvPr>
            <p:cNvGrpSpPr/>
            <p:nvPr/>
          </p:nvGrpSpPr>
          <p:grpSpPr>
            <a:xfrm rot="5400000">
              <a:off x="1294365" y="5201249"/>
              <a:ext cx="306171" cy="306910"/>
              <a:chOff x="5937564" y="3833745"/>
              <a:chExt cx="306171" cy="306910"/>
            </a:xfrm>
          </p:grpSpPr>
          <p:sp>
            <p:nvSpPr>
              <p:cNvPr id="40" name="Freeform 94">
                <a:extLst>
                  <a:ext uri="{FF2B5EF4-FFF2-40B4-BE49-F238E27FC236}">
                    <a16:creationId xmlns:a16="http://schemas.microsoft.com/office/drawing/2014/main" id="{3A52D560-4169-4AAE-BC09-658C6E60E369}"/>
                  </a:ext>
                </a:extLst>
              </p:cNvPr>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a:noFill/>
              </a:ln>
              <a:extLst>
                <a:ext uri="{91240B29-F687-4F45-9708-019B960494DF}">
                  <a14:hiddenLine xmlns:a14="http://schemas.microsoft.com/office/drawing/2010/main">
                    <a:solidFill>
                      <a:schemeClr val="tx2"/>
                    </a:solidFill>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41" name="Freeform 95">
                <a:extLst>
                  <a:ext uri="{FF2B5EF4-FFF2-40B4-BE49-F238E27FC236}">
                    <a16:creationId xmlns:a16="http://schemas.microsoft.com/office/drawing/2014/main" id="{0110E651-BD77-45A9-85E6-3745C6DDE20E}"/>
                  </a:ext>
                </a:extLst>
              </p:cNvPr>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grpSp>
        <p:nvGrpSpPr>
          <p:cNvPr id="42" name="Group 41">
            <a:extLst>
              <a:ext uri="{FF2B5EF4-FFF2-40B4-BE49-F238E27FC236}">
                <a16:creationId xmlns:a16="http://schemas.microsoft.com/office/drawing/2014/main" id="{BF98312B-703C-4577-BC30-C1E4E6C09E3A}"/>
              </a:ext>
            </a:extLst>
          </p:cNvPr>
          <p:cNvGrpSpPr/>
          <p:nvPr/>
        </p:nvGrpSpPr>
        <p:grpSpPr>
          <a:xfrm>
            <a:off x="7492113" y="3954666"/>
            <a:ext cx="1856324" cy="306171"/>
            <a:chOff x="519288" y="5201618"/>
            <a:chExt cx="1856324" cy="306171"/>
          </a:xfrm>
        </p:grpSpPr>
        <p:cxnSp>
          <p:nvCxnSpPr>
            <p:cNvPr id="43" name="Straight Connector 42">
              <a:extLst>
                <a:ext uri="{FF2B5EF4-FFF2-40B4-BE49-F238E27FC236}">
                  <a16:creationId xmlns:a16="http://schemas.microsoft.com/office/drawing/2014/main" id="{AA55F08F-0E59-404A-9307-7E10B8D62522}"/>
                </a:ext>
              </a:extLst>
            </p:cNvPr>
            <p:cNvCxnSpPr/>
            <p:nvPr/>
          </p:nvCxnSpPr>
          <p:spPr>
            <a:xfrm rot="5400000" flipH="1">
              <a:off x="1447450" y="4426542"/>
              <a:ext cx="0" cy="1856324"/>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E01E106-FA30-42CE-B227-B9BF49C04A73}"/>
                </a:ext>
              </a:extLst>
            </p:cNvPr>
            <p:cNvGrpSpPr/>
            <p:nvPr/>
          </p:nvGrpSpPr>
          <p:grpSpPr>
            <a:xfrm rot="5400000">
              <a:off x="1294365" y="5201249"/>
              <a:ext cx="306171" cy="306910"/>
              <a:chOff x="5937564" y="3833745"/>
              <a:chExt cx="306171" cy="306910"/>
            </a:xfrm>
          </p:grpSpPr>
          <p:sp>
            <p:nvSpPr>
              <p:cNvPr id="45" name="Freeform 94">
                <a:extLst>
                  <a:ext uri="{FF2B5EF4-FFF2-40B4-BE49-F238E27FC236}">
                    <a16:creationId xmlns:a16="http://schemas.microsoft.com/office/drawing/2014/main" id="{08A6C8EB-6CA0-4E8F-969F-04314013E9A8}"/>
                  </a:ext>
                </a:extLst>
              </p:cNvPr>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a:noFill/>
              </a:ln>
              <a:extLst>
                <a:ext uri="{91240B29-F687-4F45-9708-019B960494DF}">
                  <a14:hiddenLine xmlns:a14="http://schemas.microsoft.com/office/drawing/2010/main">
                    <a:solidFill>
                      <a:schemeClr val="tx2"/>
                    </a:solidFill>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46" name="Freeform 95">
                <a:extLst>
                  <a:ext uri="{FF2B5EF4-FFF2-40B4-BE49-F238E27FC236}">
                    <a16:creationId xmlns:a16="http://schemas.microsoft.com/office/drawing/2014/main" id="{0A3EF476-D319-4FA7-B004-C6FA4688C56E}"/>
                  </a:ext>
                </a:extLst>
              </p:cNvPr>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grpSp>
        <p:nvGrpSpPr>
          <p:cNvPr id="47" name="Group 46">
            <a:extLst>
              <a:ext uri="{FF2B5EF4-FFF2-40B4-BE49-F238E27FC236}">
                <a16:creationId xmlns:a16="http://schemas.microsoft.com/office/drawing/2014/main" id="{D1A53D3F-8B6A-4AAB-933F-464CE17CA1EA}"/>
              </a:ext>
            </a:extLst>
          </p:cNvPr>
          <p:cNvGrpSpPr/>
          <p:nvPr/>
        </p:nvGrpSpPr>
        <p:grpSpPr>
          <a:xfrm>
            <a:off x="9816387" y="3954666"/>
            <a:ext cx="1856324" cy="306171"/>
            <a:chOff x="519288" y="5201618"/>
            <a:chExt cx="1856324" cy="306171"/>
          </a:xfrm>
        </p:grpSpPr>
        <p:cxnSp>
          <p:nvCxnSpPr>
            <p:cNvPr id="48" name="Straight Connector 47">
              <a:extLst>
                <a:ext uri="{FF2B5EF4-FFF2-40B4-BE49-F238E27FC236}">
                  <a16:creationId xmlns:a16="http://schemas.microsoft.com/office/drawing/2014/main" id="{0CC29F79-3E5B-4B64-B2D1-4002DB001413}"/>
                </a:ext>
              </a:extLst>
            </p:cNvPr>
            <p:cNvCxnSpPr/>
            <p:nvPr/>
          </p:nvCxnSpPr>
          <p:spPr>
            <a:xfrm rot="5400000" flipH="1">
              <a:off x="1447450" y="4426542"/>
              <a:ext cx="0" cy="1856324"/>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98EDC38A-64E6-46CB-B5A7-EE2B98CC0DB2}"/>
                </a:ext>
              </a:extLst>
            </p:cNvPr>
            <p:cNvGrpSpPr/>
            <p:nvPr/>
          </p:nvGrpSpPr>
          <p:grpSpPr>
            <a:xfrm rot="5400000">
              <a:off x="1294365" y="5201249"/>
              <a:ext cx="306171" cy="306910"/>
              <a:chOff x="5937564" y="3833745"/>
              <a:chExt cx="306171" cy="306910"/>
            </a:xfrm>
          </p:grpSpPr>
          <p:sp>
            <p:nvSpPr>
              <p:cNvPr id="50" name="Freeform 94">
                <a:extLst>
                  <a:ext uri="{FF2B5EF4-FFF2-40B4-BE49-F238E27FC236}">
                    <a16:creationId xmlns:a16="http://schemas.microsoft.com/office/drawing/2014/main" id="{1DF5EC3F-AFD7-4BC8-80A1-016F651D2EAC}"/>
                  </a:ext>
                </a:extLst>
              </p:cNvPr>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a:noFill/>
              </a:ln>
              <a:extLst>
                <a:ext uri="{91240B29-F687-4F45-9708-019B960494DF}">
                  <a14:hiddenLine xmlns:a14="http://schemas.microsoft.com/office/drawing/2010/main">
                    <a:solidFill>
                      <a:schemeClr val="tx2"/>
                    </a:solidFill>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51" name="Freeform 95">
                <a:extLst>
                  <a:ext uri="{FF2B5EF4-FFF2-40B4-BE49-F238E27FC236}">
                    <a16:creationId xmlns:a16="http://schemas.microsoft.com/office/drawing/2014/main" id="{A56E7883-7B94-4C35-A797-166CFAE0C4C5}"/>
                  </a:ext>
                </a:extLst>
              </p:cNvPr>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sp>
        <p:nvSpPr>
          <p:cNvPr id="52" name="TextBox 51">
            <a:extLst>
              <a:ext uri="{FF2B5EF4-FFF2-40B4-BE49-F238E27FC236}">
                <a16:creationId xmlns:a16="http://schemas.microsoft.com/office/drawing/2014/main" id="{A3E0F71A-8880-490C-AB06-EA2AF04114D7}"/>
              </a:ext>
            </a:extLst>
          </p:cNvPr>
          <p:cNvSpPr txBox="1"/>
          <p:nvPr/>
        </p:nvSpPr>
        <p:spPr>
          <a:xfrm>
            <a:off x="465182" y="4534239"/>
            <a:ext cx="1979373" cy="1231106"/>
          </a:xfrm>
          <a:prstGeom prst="rect">
            <a:avLst/>
          </a:prstGeom>
          <a:noFill/>
        </p:spPr>
        <p:txBody>
          <a:bodyPr wrap="square" lIns="0" tIns="0" rIns="0" bIns="0" rtlCol="0" anchor="t" anchorCtr="0">
            <a:spAutoFit/>
          </a:bodyPr>
          <a:lstStyle/>
          <a:p>
            <a:pPr algn="ctr">
              <a:buClr>
                <a:srgbClr val="0A3161"/>
              </a:buClr>
              <a:buSzTx/>
              <a:buFont typeface="Trebuchet MS" panose="020B0603020202020204" pitchFamily="34" charset="0"/>
              <a:buChar char="​"/>
            </a:pPr>
            <a:r>
              <a:rPr lang="en-US" sz="1600" dirty="0">
                <a:solidFill>
                  <a:srgbClr val="000000"/>
                </a:solidFill>
                <a:latin typeface="Arial" panose="020B0604020202020204" pitchFamily="34" charset="0"/>
              </a:rPr>
              <a:t>Identify </a:t>
            </a:r>
            <a:r>
              <a:rPr lang="en-US" sz="1600" b="1" dirty="0">
                <a:solidFill>
                  <a:srgbClr val="164484"/>
                </a:solidFill>
                <a:latin typeface="Arial" panose="020B0604020202020204" pitchFamily="34" charset="0"/>
              </a:rPr>
              <a:t>geographic areas </a:t>
            </a:r>
            <a:r>
              <a:rPr lang="en-US" sz="1600" dirty="0">
                <a:solidFill>
                  <a:srgbClr val="000000"/>
                </a:solidFill>
                <a:latin typeface="Arial" panose="020B0604020202020204" pitchFamily="34" charset="0"/>
              </a:rPr>
              <a:t>for an initial hazard screening and time scales for such screenings</a:t>
            </a:r>
            <a:endParaRPr lang="en-US" sz="1600" b="1" dirty="0">
              <a:solidFill>
                <a:srgbClr val="000000"/>
              </a:solidFill>
              <a:latin typeface="Arial" panose="020B0604020202020204" pitchFamily="34" charset="0"/>
            </a:endParaRPr>
          </a:p>
        </p:txBody>
      </p:sp>
      <p:sp>
        <p:nvSpPr>
          <p:cNvPr id="53" name="TextBox 52">
            <a:extLst>
              <a:ext uri="{FF2B5EF4-FFF2-40B4-BE49-F238E27FC236}">
                <a16:creationId xmlns:a16="http://schemas.microsoft.com/office/drawing/2014/main" id="{3E322E87-D942-43F3-B9AF-EE296D58BC29}"/>
              </a:ext>
            </a:extLst>
          </p:cNvPr>
          <p:cNvSpPr txBox="1"/>
          <p:nvPr/>
        </p:nvSpPr>
        <p:spPr>
          <a:xfrm>
            <a:off x="2787602" y="4534239"/>
            <a:ext cx="1979373" cy="984885"/>
          </a:xfrm>
          <a:prstGeom prst="rect">
            <a:avLst/>
          </a:prstGeom>
          <a:noFill/>
        </p:spPr>
        <p:txBody>
          <a:bodyPr wrap="square" lIns="0" tIns="0" rIns="0" bIns="0" rtlCol="0" anchor="t" anchorCtr="0">
            <a:spAutoFit/>
          </a:bodyPr>
          <a:lstStyle/>
          <a:p>
            <a:pPr algn="ctr">
              <a:buClr>
                <a:srgbClr val="0A3161"/>
              </a:buClr>
              <a:buSzTx/>
              <a:buFont typeface="Trebuchet MS" panose="020B0603020202020204" pitchFamily="34" charset="0"/>
              <a:buChar char="​"/>
            </a:pPr>
            <a:r>
              <a:rPr lang="en-US" sz="1600" dirty="0">
                <a:solidFill>
                  <a:srgbClr val="000000"/>
                </a:solidFill>
                <a:latin typeface="Arial" panose="020B0604020202020204" pitchFamily="34" charset="0"/>
              </a:rPr>
              <a:t>Identify the most important </a:t>
            </a:r>
            <a:r>
              <a:rPr lang="en-US" sz="1600" b="1" dirty="0">
                <a:solidFill>
                  <a:srgbClr val="164484"/>
                </a:solidFill>
                <a:latin typeface="Arial" panose="020B0604020202020204" pitchFamily="34" charset="0"/>
              </a:rPr>
              <a:t>weather and climate hazards </a:t>
            </a:r>
            <a:r>
              <a:rPr lang="en-US" sz="1600" dirty="0">
                <a:solidFill>
                  <a:srgbClr val="000000"/>
                </a:solidFill>
                <a:latin typeface="Arial" panose="020B0604020202020204" pitchFamily="34" charset="0"/>
              </a:rPr>
              <a:t>in these areas</a:t>
            </a:r>
            <a:endParaRPr lang="en-US" sz="1600" b="1" dirty="0">
              <a:solidFill>
                <a:srgbClr val="000000"/>
              </a:solidFill>
              <a:latin typeface="Arial" panose="020B0604020202020204" pitchFamily="34" charset="0"/>
            </a:endParaRPr>
          </a:p>
        </p:txBody>
      </p:sp>
      <p:sp>
        <p:nvSpPr>
          <p:cNvPr id="54" name="TextBox 53">
            <a:extLst>
              <a:ext uri="{FF2B5EF4-FFF2-40B4-BE49-F238E27FC236}">
                <a16:creationId xmlns:a16="http://schemas.microsoft.com/office/drawing/2014/main" id="{FD9168FC-E8CE-49A3-87C4-ED71BEC6AE7A}"/>
              </a:ext>
            </a:extLst>
          </p:cNvPr>
          <p:cNvSpPr txBox="1"/>
          <p:nvPr/>
        </p:nvSpPr>
        <p:spPr>
          <a:xfrm>
            <a:off x="5110022" y="4534239"/>
            <a:ext cx="1979373" cy="1231106"/>
          </a:xfrm>
          <a:prstGeom prst="rect">
            <a:avLst/>
          </a:prstGeom>
          <a:noFill/>
        </p:spPr>
        <p:txBody>
          <a:bodyPr wrap="square" lIns="0" tIns="0" rIns="0" bIns="0" rtlCol="0" anchor="t" anchorCtr="0">
            <a:spAutoFit/>
          </a:bodyPr>
          <a:lstStyle/>
          <a:p>
            <a:pPr algn="ctr">
              <a:buClr>
                <a:srgbClr val="0A3161"/>
              </a:buClr>
              <a:buSzTx/>
              <a:buFont typeface="Trebuchet MS" panose="020B0603020202020204" pitchFamily="34" charset="0"/>
              <a:buChar char="​"/>
            </a:pPr>
            <a:r>
              <a:rPr lang="en-US" sz="1600" dirty="0">
                <a:solidFill>
                  <a:srgbClr val="000000"/>
                </a:solidFill>
                <a:latin typeface="Arial" panose="020B0604020202020204" pitchFamily="34" charset="0"/>
              </a:rPr>
              <a:t>Characterize </a:t>
            </a:r>
            <a:r>
              <a:rPr lang="en-US" sz="1600" b="1" dirty="0">
                <a:solidFill>
                  <a:srgbClr val="164484"/>
                </a:solidFill>
                <a:latin typeface="Arial" panose="020B0604020202020204" pitchFamily="34" charset="0"/>
              </a:rPr>
              <a:t>risks to new infrastructure </a:t>
            </a:r>
            <a:r>
              <a:rPr lang="en-US" sz="1600" dirty="0">
                <a:solidFill>
                  <a:srgbClr val="000000"/>
                </a:solidFill>
                <a:latin typeface="Arial" panose="020B0604020202020204" pitchFamily="34" charset="0"/>
              </a:rPr>
              <a:t>funded by BEAD for 20 years following deployment</a:t>
            </a:r>
            <a:endParaRPr lang="en-US" sz="1600" b="1" dirty="0">
              <a:solidFill>
                <a:srgbClr val="000000"/>
              </a:solidFill>
              <a:latin typeface="Arial" panose="020B0604020202020204" pitchFamily="34" charset="0"/>
            </a:endParaRPr>
          </a:p>
        </p:txBody>
      </p:sp>
      <p:sp>
        <p:nvSpPr>
          <p:cNvPr id="55" name="TextBox 54">
            <a:extLst>
              <a:ext uri="{FF2B5EF4-FFF2-40B4-BE49-F238E27FC236}">
                <a16:creationId xmlns:a16="http://schemas.microsoft.com/office/drawing/2014/main" id="{FA990EB9-8EDD-4822-853D-ABBD5F351323}"/>
              </a:ext>
            </a:extLst>
          </p:cNvPr>
          <p:cNvSpPr txBox="1"/>
          <p:nvPr/>
        </p:nvSpPr>
        <p:spPr>
          <a:xfrm>
            <a:off x="7432442" y="4534239"/>
            <a:ext cx="1979373" cy="984885"/>
          </a:xfrm>
          <a:prstGeom prst="rect">
            <a:avLst/>
          </a:prstGeom>
          <a:noFill/>
        </p:spPr>
        <p:txBody>
          <a:bodyPr wrap="square" lIns="0" tIns="0" rIns="0" bIns="0" rtlCol="0" anchor="t" anchorCtr="0">
            <a:spAutoFit/>
          </a:bodyPr>
          <a:lstStyle/>
          <a:p>
            <a:pPr algn="ctr">
              <a:buClr>
                <a:srgbClr val="0A3161"/>
              </a:buClr>
              <a:buSzTx/>
              <a:buFont typeface="Trebuchet MS" panose="020B0603020202020204" pitchFamily="34" charset="0"/>
              <a:buChar char="​"/>
            </a:pPr>
            <a:r>
              <a:rPr lang="en-US" sz="1600" dirty="0">
                <a:solidFill>
                  <a:srgbClr val="000000"/>
                </a:solidFill>
                <a:latin typeface="Arial" panose="020B0604020202020204" pitchFamily="34" charset="0"/>
              </a:rPr>
              <a:t>Identify how the proposed plan will </a:t>
            </a:r>
            <a:r>
              <a:rPr lang="en-US" sz="1600" b="1" dirty="0">
                <a:solidFill>
                  <a:srgbClr val="164484"/>
                </a:solidFill>
                <a:latin typeface="Arial" panose="020B0604020202020204" pitchFamily="34" charset="0"/>
              </a:rPr>
              <a:t>avoid or mitigate the risks </a:t>
            </a:r>
            <a:r>
              <a:rPr lang="en-US" sz="1600" dirty="0">
                <a:solidFill>
                  <a:srgbClr val="000000"/>
                </a:solidFill>
                <a:latin typeface="Arial" panose="020B0604020202020204" pitchFamily="34" charset="0"/>
              </a:rPr>
              <a:t>identified</a:t>
            </a:r>
            <a:endParaRPr lang="en-US" sz="1600" b="1" dirty="0">
              <a:solidFill>
                <a:srgbClr val="000000"/>
              </a:solidFill>
              <a:latin typeface="Arial" panose="020B0604020202020204" pitchFamily="34" charset="0"/>
            </a:endParaRPr>
          </a:p>
        </p:txBody>
      </p:sp>
      <p:sp>
        <p:nvSpPr>
          <p:cNvPr id="56" name="TextBox 55">
            <a:extLst>
              <a:ext uri="{FF2B5EF4-FFF2-40B4-BE49-F238E27FC236}">
                <a16:creationId xmlns:a16="http://schemas.microsoft.com/office/drawing/2014/main" id="{596C463B-6957-4C5E-AB15-D2873AFD261E}"/>
              </a:ext>
            </a:extLst>
          </p:cNvPr>
          <p:cNvSpPr txBox="1"/>
          <p:nvPr/>
        </p:nvSpPr>
        <p:spPr>
          <a:xfrm>
            <a:off x="9754862" y="4534239"/>
            <a:ext cx="1979373" cy="1231106"/>
          </a:xfrm>
          <a:prstGeom prst="rect">
            <a:avLst/>
          </a:prstGeom>
          <a:noFill/>
        </p:spPr>
        <p:txBody>
          <a:bodyPr wrap="square" lIns="0" tIns="0" rIns="0" bIns="0" rtlCol="0" anchor="t" anchorCtr="0">
            <a:spAutoFit/>
          </a:bodyPr>
          <a:lstStyle/>
          <a:p>
            <a:pPr algn="ctr">
              <a:buClr>
                <a:srgbClr val="0A3161"/>
              </a:buClr>
              <a:buSzTx/>
              <a:buFont typeface="Trebuchet MS" panose="020B0603020202020204" pitchFamily="34" charset="0"/>
              <a:buChar char="​"/>
            </a:pPr>
            <a:r>
              <a:rPr lang="en-US" sz="1600" dirty="0">
                <a:solidFill>
                  <a:srgbClr val="000000"/>
                </a:solidFill>
                <a:latin typeface="Arial" panose="020B0604020202020204" pitchFamily="34" charset="0"/>
              </a:rPr>
              <a:t>Detail the applicant’s plans for periodically </a:t>
            </a:r>
            <a:r>
              <a:rPr lang="en-US" sz="1600" b="1" dirty="0">
                <a:solidFill>
                  <a:srgbClr val="164484"/>
                </a:solidFill>
                <a:latin typeface="Arial" panose="020B0604020202020204" pitchFamily="34" charset="0"/>
              </a:rPr>
              <a:t>repeating this process</a:t>
            </a:r>
            <a:r>
              <a:rPr lang="en-US" sz="1600" dirty="0">
                <a:solidFill>
                  <a:srgbClr val="164484"/>
                </a:solidFill>
                <a:latin typeface="Arial" panose="020B0604020202020204" pitchFamily="34" charset="0"/>
              </a:rPr>
              <a:t> </a:t>
            </a:r>
            <a:r>
              <a:rPr lang="en-US" sz="1600" dirty="0">
                <a:solidFill>
                  <a:srgbClr val="000000"/>
                </a:solidFill>
                <a:latin typeface="Arial" panose="020B0604020202020204" pitchFamily="34" charset="0"/>
              </a:rPr>
              <a:t>over the life of the project</a:t>
            </a:r>
            <a:endParaRPr lang="en-US" sz="1600" b="1" dirty="0">
              <a:solidFill>
                <a:srgbClr val="000000"/>
              </a:solidFill>
              <a:latin typeface="Arial" panose="020B0604020202020204" pitchFamily="34" charset="0"/>
            </a:endParaRPr>
          </a:p>
        </p:txBody>
      </p:sp>
      <p:sp>
        <p:nvSpPr>
          <p:cNvPr id="57" name="ee4pContent1">
            <a:extLst>
              <a:ext uri="{FF2B5EF4-FFF2-40B4-BE49-F238E27FC236}">
                <a16:creationId xmlns:a16="http://schemas.microsoft.com/office/drawing/2014/main" id="{66563B48-DAD6-47D1-932D-C0B455AAF1AF}"/>
              </a:ext>
            </a:extLst>
          </p:cNvPr>
          <p:cNvSpPr txBox="1"/>
          <p:nvPr>
            <p:custDataLst>
              <p:tags r:id="rId3"/>
            </p:custDataLst>
          </p:nvPr>
        </p:nvSpPr>
        <p:spPr>
          <a:xfrm>
            <a:off x="5512035" y="1975476"/>
            <a:ext cx="1197607" cy="1139482"/>
          </a:xfrm>
          <a:prstGeom prst="rect">
            <a:avLst/>
          </a:prstGeom>
          <a:solidFill>
            <a:srgbClr val="FFFFFF"/>
          </a:solidFill>
          <a:ln>
            <a:gradFill>
              <a:gsLst>
                <a:gs pos="0">
                  <a:schemeClr val="tx2"/>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95000"/>
              </a:lnSpc>
              <a:spcBef>
                <a:spcPct val="0"/>
              </a:spcBef>
              <a:spcAft>
                <a:spcPct val="0"/>
              </a:spcAft>
              <a:buClrTx/>
              <a:buSzTx/>
              <a:buFontTx/>
              <a:buNone/>
              <a:defRPr kumimoji="0" b="0" i="0" u="none" strike="noStrike" kern="0" cap="none" spc="0" normalizeH="0" baseline="0">
                <a:ln>
                  <a:noFill/>
                </a:ln>
                <a:solidFill>
                  <a:schemeClr val="bg1"/>
                </a:solidFill>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sp>
        <p:nvSpPr>
          <p:cNvPr id="58" name="ee4pContent1">
            <a:extLst>
              <a:ext uri="{FF2B5EF4-FFF2-40B4-BE49-F238E27FC236}">
                <a16:creationId xmlns:a16="http://schemas.microsoft.com/office/drawing/2014/main" id="{65D9F2B1-74A0-47FA-B094-A0A08A8DA3A8}"/>
              </a:ext>
            </a:extLst>
          </p:cNvPr>
          <p:cNvSpPr txBox="1"/>
          <p:nvPr>
            <p:custDataLst>
              <p:tags r:id="rId4"/>
            </p:custDataLst>
          </p:nvPr>
        </p:nvSpPr>
        <p:spPr>
          <a:xfrm>
            <a:off x="3172922" y="1975476"/>
            <a:ext cx="1197607" cy="1139482"/>
          </a:xfrm>
          <a:prstGeom prst="rect">
            <a:avLst/>
          </a:prstGeom>
          <a:solidFill>
            <a:srgbClr val="FFFFFF"/>
          </a:solidFill>
          <a:ln w="10795" cap="flat" cmpd="sng" algn="ctr">
            <a:gradFill>
              <a:gsLst>
                <a:gs pos="0">
                  <a:schemeClr val="tx2"/>
                </a:gs>
                <a:gs pos="100000">
                  <a:schemeClr val="accent4"/>
                </a:gs>
              </a:gsLst>
              <a:lin ang="5400000" scaled="1"/>
            </a:gra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95000"/>
              </a:lnSpc>
              <a:spcBef>
                <a:spcPct val="0"/>
              </a:spcBef>
              <a:spcAft>
                <a:spcPct val="0"/>
              </a:spcAft>
              <a:buClrTx/>
              <a:buSzTx/>
              <a:buFontTx/>
              <a:buNone/>
              <a:defRPr kumimoji="0" b="0" i="0" u="none" strike="noStrike" kern="0" cap="none" spc="0" normalizeH="0" baseline="0">
                <a:ln>
                  <a:noFill/>
                </a:ln>
                <a:solidFill>
                  <a:schemeClr val="bg1"/>
                </a:solidFill>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sp>
        <p:nvSpPr>
          <p:cNvPr id="59" name="ee4pContent1">
            <a:extLst>
              <a:ext uri="{FF2B5EF4-FFF2-40B4-BE49-F238E27FC236}">
                <a16:creationId xmlns:a16="http://schemas.microsoft.com/office/drawing/2014/main" id="{6EB7F9F5-F404-436F-8562-CB27EC5558F6}"/>
              </a:ext>
            </a:extLst>
          </p:cNvPr>
          <p:cNvSpPr txBox="1"/>
          <p:nvPr>
            <p:custDataLst>
              <p:tags r:id="rId5"/>
            </p:custDataLst>
          </p:nvPr>
        </p:nvSpPr>
        <p:spPr>
          <a:xfrm>
            <a:off x="856065" y="1975476"/>
            <a:ext cx="1197607" cy="1139482"/>
          </a:xfrm>
          <a:prstGeom prst="rect">
            <a:avLst/>
          </a:prstGeom>
          <a:solidFill>
            <a:srgbClr val="FFFFFF"/>
          </a:solidFill>
          <a:ln>
            <a:gradFill>
              <a:gsLst>
                <a:gs pos="0">
                  <a:schemeClr val="tx2"/>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95000"/>
              </a:lnSpc>
              <a:spcBef>
                <a:spcPct val="0"/>
              </a:spcBef>
              <a:spcAft>
                <a:spcPct val="0"/>
              </a:spcAft>
              <a:buClrTx/>
              <a:buSzTx/>
              <a:buFontTx/>
              <a:buNone/>
              <a:defRPr kumimoji="0" b="0" i="0" u="none" strike="noStrike" kern="0" cap="none" spc="0" normalizeH="0" baseline="0">
                <a:ln>
                  <a:noFill/>
                </a:ln>
                <a:solidFill>
                  <a:schemeClr val="bg1"/>
                </a:solidFill>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grpSp>
        <p:nvGrpSpPr>
          <p:cNvPr id="60" name="Group 59">
            <a:extLst>
              <a:ext uri="{FF2B5EF4-FFF2-40B4-BE49-F238E27FC236}">
                <a16:creationId xmlns:a16="http://schemas.microsoft.com/office/drawing/2014/main" id="{1E77E051-110B-4F3B-93D4-7B4E80B3AA43}"/>
              </a:ext>
            </a:extLst>
          </p:cNvPr>
          <p:cNvGrpSpPr>
            <a:grpSpLocks noChangeAspect="1"/>
          </p:cNvGrpSpPr>
          <p:nvPr/>
        </p:nvGrpSpPr>
        <p:grpSpPr>
          <a:xfrm>
            <a:off x="1044291" y="2134243"/>
            <a:ext cx="821155" cy="821947"/>
            <a:chOff x="5273675" y="2570163"/>
            <a:chExt cx="1644650" cy="1646237"/>
          </a:xfrm>
        </p:grpSpPr>
        <p:sp>
          <p:nvSpPr>
            <p:cNvPr id="61" name="AutoShape 35">
              <a:extLst>
                <a:ext uri="{FF2B5EF4-FFF2-40B4-BE49-F238E27FC236}">
                  <a16:creationId xmlns:a16="http://schemas.microsoft.com/office/drawing/2014/main" id="{8FCCE2B0-D0C1-40BC-AFC0-4B32494F1B71}"/>
                </a:ext>
              </a:extLst>
            </p:cNvPr>
            <p:cNvSpPr>
              <a:spLocks noChangeAspect="1" noChangeArrowheads="1" noTextEdit="1"/>
            </p:cNvSpPr>
            <p:nvPr/>
          </p:nvSpPr>
          <p:spPr bwMode="auto">
            <a:xfrm>
              <a:off x="5273675" y="2570163"/>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2" name="Group 61">
              <a:extLst>
                <a:ext uri="{FF2B5EF4-FFF2-40B4-BE49-F238E27FC236}">
                  <a16:creationId xmlns:a16="http://schemas.microsoft.com/office/drawing/2014/main" id="{74C89929-DE9B-49E4-AA91-193F9A3E4C89}"/>
                </a:ext>
              </a:extLst>
            </p:cNvPr>
            <p:cNvGrpSpPr/>
            <p:nvPr/>
          </p:nvGrpSpPr>
          <p:grpSpPr>
            <a:xfrm>
              <a:off x="5443538" y="2844800"/>
              <a:ext cx="1304925" cy="1100137"/>
              <a:chOff x="5443538" y="2844800"/>
              <a:chExt cx="1304925" cy="1100137"/>
            </a:xfrm>
          </p:grpSpPr>
          <p:sp>
            <p:nvSpPr>
              <p:cNvPr id="63" name="Freeform 24">
                <a:extLst>
                  <a:ext uri="{FF2B5EF4-FFF2-40B4-BE49-F238E27FC236}">
                    <a16:creationId xmlns:a16="http://schemas.microsoft.com/office/drawing/2014/main" id="{80D46A3D-0A2D-48FC-9589-DE315D25B8C2}"/>
                  </a:ext>
                </a:extLst>
              </p:cNvPr>
              <p:cNvSpPr>
                <a:spLocks/>
              </p:cNvSpPr>
              <p:nvPr/>
            </p:nvSpPr>
            <p:spPr bwMode="auto">
              <a:xfrm>
                <a:off x="5505450" y="2916238"/>
                <a:ext cx="1179513" cy="954087"/>
              </a:xfrm>
              <a:custGeom>
                <a:avLst/>
                <a:gdLst>
                  <a:gd name="connsiteX0" fmla="*/ 1179513 w 1179513"/>
                  <a:gd name="connsiteY0" fmla="*/ 566737 h 954087"/>
                  <a:gd name="connsiteX1" fmla="*/ 1179513 w 1179513"/>
                  <a:gd name="connsiteY1" fmla="*/ 777875 h 954087"/>
                  <a:gd name="connsiteX2" fmla="*/ 841375 w 1179513"/>
                  <a:gd name="connsiteY2" fmla="*/ 950912 h 954087"/>
                  <a:gd name="connsiteX3" fmla="*/ 841375 w 1179513"/>
                  <a:gd name="connsiteY3" fmla="*/ 719137 h 954087"/>
                  <a:gd name="connsiteX4" fmla="*/ 417513 w 1179513"/>
                  <a:gd name="connsiteY4" fmla="*/ 550862 h 954087"/>
                  <a:gd name="connsiteX5" fmla="*/ 811213 w 1179513"/>
                  <a:gd name="connsiteY5" fmla="*/ 718873 h 954087"/>
                  <a:gd name="connsiteX6" fmla="*/ 811213 w 1179513"/>
                  <a:gd name="connsiteY6" fmla="*/ 954087 h 954087"/>
                  <a:gd name="connsiteX7" fmla="*/ 434692 w 1179513"/>
                  <a:gd name="connsiteY7" fmla="*/ 781787 h 954087"/>
                  <a:gd name="connsiteX8" fmla="*/ 417513 w 1179513"/>
                  <a:gd name="connsiteY8" fmla="*/ 776783 h 954087"/>
                  <a:gd name="connsiteX9" fmla="*/ 385763 w 1179513"/>
                  <a:gd name="connsiteY9" fmla="*/ 549275 h 954087"/>
                  <a:gd name="connsiteX10" fmla="*/ 385763 w 1179513"/>
                  <a:gd name="connsiteY10" fmla="*/ 775732 h 954087"/>
                  <a:gd name="connsiteX11" fmla="*/ 371502 w 1179513"/>
                  <a:gd name="connsiteY11" fmla="*/ 780018 h 954087"/>
                  <a:gd name="connsiteX12" fmla="*/ 0 w 1179513"/>
                  <a:gd name="connsiteY12" fmla="*/ 935037 h 954087"/>
                  <a:gd name="connsiteX13" fmla="*/ 0 w 1179513"/>
                  <a:gd name="connsiteY13" fmla="*/ 697151 h 954087"/>
                  <a:gd name="connsiteX14" fmla="*/ 385763 w 1179513"/>
                  <a:gd name="connsiteY14" fmla="*/ 549275 h 954087"/>
                  <a:gd name="connsiteX15" fmla="*/ 1179513 w 1179513"/>
                  <a:gd name="connsiteY15" fmla="*/ 279400 h 954087"/>
                  <a:gd name="connsiteX16" fmla="*/ 1179513 w 1179513"/>
                  <a:gd name="connsiteY16" fmla="*/ 531812 h 954087"/>
                  <a:gd name="connsiteX17" fmla="*/ 841375 w 1179513"/>
                  <a:gd name="connsiteY17" fmla="*/ 684212 h 954087"/>
                  <a:gd name="connsiteX18" fmla="*/ 841375 w 1179513"/>
                  <a:gd name="connsiteY18" fmla="*/ 407987 h 954087"/>
                  <a:gd name="connsiteX19" fmla="*/ 417513 w 1179513"/>
                  <a:gd name="connsiteY19" fmla="*/ 266700 h 954087"/>
                  <a:gd name="connsiteX20" fmla="*/ 550655 w 1179513"/>
                  <a:gd name="connsiteY20" fmla="*/ 314518 h 954087"/>
                  <a:gd name="connsiteX21" fmla="*/ 541349 w 1179513"/>
                  <a:gd name="connsiteY21" fmla="*/ 356626 h 954087"/>
                  <a:gd name="connsiteX22" fmla="*/ 574993 w 1179513"/>
                  <a:gd name="connsiteY22" fmla="*/ 454402 h 954087"/>
                  <a:gd name="connsiteX23" fmla="*/ 605057 w 1179513"/>
                  <a:gd name="connsiteY23" fmla="*/ 510784 h 954087"/>
                  <a:gd name="connsiteX24" fmla="*/ 612215 w 1179513"/>
                  <a:gd name="connsiteY24" fmla="*/ 522917 h 954087"/>
                  <a:gd name="connsiteX25" fmla="*/ 642280 w 1179513"/>
                  <a:gd name="connsiteY25" fmla="*/ 540046 h 954087"/>
                  <a:gd name="connsiteX26" fmla="*/ 672344 w 1179513"/>
                  <a:gd name="connsiteY26" fmla="*/ 522917 h 954087"/>
                  <a:gd name="connsiteX27" fmla="*/ 679502 w 1179513"/>
                  <a:gd name="connsiteY27" fmla="*/ 510070 h 954087"/>
                  <a:gd name="connsiteX28" fmla="*/ 709567 w 1179513"/>
                  <a:gd name="connsiteY28" fmla="*/ 454402 h 954087"/>
                  <a:gd name="connsiteX29" fmla="*/ 738915 w 1179513"/>
                  <a:gd name="connsiteY29" fmla="*/ 381605 h 954087"/>
                  <a:gd name="connsiteX30" fmla="*/ 811213 w 1179513"/>
                  <a:gd name="connsiteY30" fmla="*/ 408012 h 954087"/>
                  <a:gd name="connsiteX31" fmla="*/ 811213 w 1179513"/>
                  <a:gd name="connsiteY31" fmla="*/ 684212 h 954087"/>
                  <a:gd name="connsiteX32" fmla="*/ 417513 w 1179513"/>
                  <a:gd name="connsiteY32" fmla="*/ 516494 h 954087"/>
                  <a:gd name="connsiteX33" fmla="*/ 417513 w 1179513"/>
                  <a:gd name="connsiteY33" fmla="*/ 266700 h 954087"/>
                  <a:gd name="connsiteX34" fmla="*/ 385763 w 1179513"/>
                  <a:gd name="connsiteY34" fmla="*/ 266700 h 954087"/>
                  <a:gd name="connsiteX35" fmla="*/ 385763 w 1179513"/>
                  <a:gd name="connsiteY35" fmla="*/ 515938 h 954087"/>
                  <a:gd name="connsiteX36" fmla="*/ 0 w 1179513"/>
                  <a:gd name="connsiteY36" fmla="*/ 663575 h 954087"/>
                  <a:gd name="connsiteX37" fmla="*/ 0 w 1179513"/>
                  <a:gd name="connsiteY37" fmla="*/ 414338 h 954087"/>
                  <a:gd name="connsiteX38" fmla="*/ 1179513 w 1179513"/>
                  <a:gd name="connsiteY38" fmla="*/ 14287 h 954087"/>
                  <a:gd name="connsiteX39" fmla="*/ 1179513 w 1179513"/>
                  <a:gd name="connsiteY39" fmla="*/ 246409 h 954087"/>
                  <a:gd name="connsiteX40" fmla="*/ 841375 w 1179513"/>
                  <a:gd name="connsiteY40" fmla="*/ 374649 h 954087"/>
                  <a:gd name="connsiteX41" fmla="*/ 841375 w 1179513"/>
                  <a:gd name="connsiteY41" fmla="*/ 141811 h 954087"/>
                  <a:gd name="connsiteX42" fmla="*/ 854243 w 1179513"/>
                  <a:gd name="connsiteY42" fmla="*/ 138228 h 954087"/>
                  <a:gd name="connsiteX43" fmla="*/ 385763 w 1179513"/>
                  <a:gd name="connsiteY43" fmla="*/ 1587 h 954087"/>
                  <a:gd name="connsiteX44" fmla="*/ 385763 w 1179513"/>
                  <a:gd name="connsiteY44" fmla="*/ 233362 h 954087"/>
                  <a:gd name="connsiteX45" fmla="*/ 0 w 1179513"/>
                  <a:gd name="connsiteY45" fmla="*/ 380999 h 954087"/>
                  <a:gd name="connsiteX46" fmla="*/ 0 w 1179513"/>
                  <a:gd name="connsiteY46" fmla="*/ 149224 h 954087"/>
                  <a:gd name="connsiteX47" fmla="*/ 417513 w 1179513"/>
                  <a:gd name="connsiteY47" fmla="*/ 0 h 954087"/>
                  <a:gd name="connsiteX48" fmla="*/ 801191 w 1179513"/>
                  <a:gd name="connsiteY48" fmla="*/ 138255 h 954087"/>
                  <a:gd name="connsiteX49" fmla="*/ 811213 w 1179513"/>
                  <a:gd name="connsiteY49" fmla="*/ 141120 h 954087"/>
                  <a:gd name="connsiteX50" fmla="*/ 811213 w 1179513"/>
                  <a:gd name="connsiteY50" fmla="*/ 374650 h 954087"/>
                  <a:gd name="connsiteX51" fmla="*/ 742494 w 1179513"/>
                  <a:gd name="connsiteY51" fmla="*/ 349578 h 954087"/>
                  <a:gd name="connsiteX52" fmla="*/ 642280 w 1179513"/>
                  <a:gd name="connsiteY52" fmla="*/ 255020 h 954087"/>
                  <a:gd name="connsiteX53" fmla="*/ 568550 w 1179513"/>
                  <a:gd name="connsiteY53" fmla="*/ 287256 h 954087"/>
                  <a:gd name="connsiteX54" fmla="*/ 417513 w 1179513"/>
                  <a:gd name="connsiteY54" fmla="*/ 232813 h 954087"/>
                  <a:gd name="connsiteX55" fmla="*/ 417513 w 1179513"/>
                  <a:gd name="connsiteY55" fmla="*/ 0 h 95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513" h="954087">
                    <a:moveTo>
                      <a:pt x="1179513" y="566737"/>
                    </a:moveTo>
                    <a:lnTo>
                      <a:pt x="1179513" y="777875"/>
                    </a:lnTo>
                    <a:lnTo>
                      <a:pt x="841375" y="950912"/>
                    </a:lnTo>
                    <a:lnTo>
                      <a:pt x="841375" y="719137"/>
                    </a:lnTo>
                    <a:close/>
                    <a:moveTo>
                      <a:pt x="417513" y="550862"/>
                    </a:moveTo>
                    <a:cubicBezTo>
                      <a:pt x="417513" y="550862"/>
                      <a:pt x="417513" y="550862"/>
                      <a:pt x="811213" y="718873"/>
                    </a:cubicBezTo>
                    <a:cubicBezTo>
                      <a:pt x="811213" y="718873"/>
                      <a:pt x="811213" y="718873"/>
                      <a:pt x="811213" y="954087"/>
                    </a:cubicBezTo>
                    <a:cubicBezTo>
                      <a:pt x="811213" y="954087"/>
                      <a:pt x="811213" y="954087"/>
                      <a:pt x="434692" y="781787"/>
                    </a:cubicBezTo>
                    <a:cubicBezTo>
                      <a:pt x="428966" y="779642"/>
                      <a:pt x="423239" y="777497"/>
                      <a:pt x="417513" y="776783"/>
                    </a:cubicBezTo>
                    <a:close/>
                    <a:moveTo>
                      <a:pt x="385763" y="549275"/>
                    </a:moveTo>
                    <a:cubicBezTo>
                      <a:pt x="385763" y="549275"/>
                      <a:pt x="385763" y="549275"/>
                      <a:pt x="385763" y="775732"/>
                    </a:cubicBezTo>
                    <a:cubicBezTo>
                      <a:pt x="380771" y="776446"/>
                      <a:pt x="375780" y="777875"/>
                      <a:pt x="371502" y="780018"/>
                    </a:cubicBezTo>
                    <a:cubicBezTo>
                      <a:pt x="371502" y="780018"/>
                      <a:pt x="371502" y="780018"/>
                      <a:pt x="0" y="935037"/>
                    </a:cubicBezTo>
                    <a:lnTo>
                      <a:pt x="0" y="697151"/>
                    </a:lnTo>
                    <a:cubicBezTo>
                      <a:pt x="0" y="697151"/>
                      <a:pt x="0" y="697151"/>
                      <a:pt x="385763" y="549275"/>
                    </a:cubicBezTo>
                    <a:close/>
                    <a:moveTo>
                      <a:pt x="1179513" y="279400"/>
                    </a:moveTo>
                    <a:lnTo>
                      <a:pt x="1179513" y="531812"/>
                    </a:lnTo>
                    <a:lnTo>
                      <a:pt x="841375" y="684212"/>
                    </a:lnTo>
                    <a:lnTo>
                      <a:pt x="841375" y="407987"/>
                    </a:lnTo>
                    <a:close/>
                    <a:moveTo>
                      <a:pt x="417513" y="266700"/>
                    </a:moveTo>
                    <a:cubicBezTo>
                      <a:pt x="417513" y="266700"/>
                      <a:pt x="417513" y="266700"/>
                      <a:pt x="550655" y="314518"/>
                    </a:cubicBezTo>
                    <a:cubicBezTo>
                      <a:pt x="544928" y="327364"/>
                      <a:pt x="541349" y="341638"/>
                      <a:pt x="541349" y="356626"/>
                    </a:cubicBezTo>
                    <a:cubicBezTo>
                      <a:pt x="541349" y="378037"/>
                      <a:pt x="551371" y="408012"/>
                      <a:pt x="574993" y="454402"/>
                    </a:cubicBezTo>
                    <a:cubicBezTo>
                      <a:pt x="590025" y="484377"/>
                      <a:pt x="605057" y="510070"/>
                      <a:pt x="605057" y="510784"/>
                    </a:cubicBezTo>
                    <a:cubicBezTo>
                      <a:pt x="605057" y="510784"/>
                      <a:pt x="605057" y="510784"/>
                      <a:pt x="612215" y="522917"/>
                    </a:cubicBezTo>
                    <a:cubicBezTo>
                      <a:pt x="618658" y="533622"/>
                      <a:pt x="630111" y="540046"/>
                      <a:pt x="642280" y="540046"/>
                    </a:cubicBezTo>
                    <a:cubicBezTo>
                      <a:pt x="654449" y="540046"/>
                      <a:pt x="665902" y="533622"/>
                      <a:pt x="672344" y="522917"/>
                    </a:cubicBezTo>
                    <a:cubicBezTo>
                      <a:pt x="672344" y="522917"/>
                      <a:pt x="672344" y="522917"/>
                      <a:pt x="679502" y="510070"/>
                    </a:cubicBezTo>
                    <a:cubicBezTo>
                      <a:pt x="679502" y="510070"/>
                      <a:pt x="694534" y="484377"/>
                      <a:pt x="709567" y="454402"/>
                    </a:cubicBezTo>
                    <a:cubicBezTo>
                      <a:pt x="724599" y="423713"/>
                      <a:pt x="733904" y="400161"/>
                      <a:pt x="738915" y="381605"/>
                    </a:cubicBezTo>
                    <a:cubicBezTo>
                      <a:pt x="738915" y="381605"/>
                      <a:pt x="738915" y="381605"/>
                      <a:pt x="811213" y="408012"/>
                    </a:cubicBezTo>
                    <a:cubicBezTo>
                      <a:pt x="811213" y="408012"/>
                      <a:pt x="811213" y="408012"/>
                      <a:pt x="811213" y="684212"/>
                    </a:cubicBezTo>
                    <a:cubicBezTo>
                      <a:pt x="811213" y="684212"/>
                      <a:pt x="811213" y="684212"/>
                      <a:pt x="417513" y="516494"/>
                    </a:cubicBezTo>
                    <a:cubicBezTo>
                      <a:pt x="417513" y="516494"/>
                      <a:pt x="417513" y="516494"/>
                      <a:pt x="417513" y="266700"/>
                    </a:cubicBezTo>
                    <a:close/>
                    <a:moveTo>
                      <a:pt x="385763" y="266700"/>
                    </a:moveTo>
                    <a:lnTo>
                      <a:pt x="385763" y="515938"/>
                    </a:lnTo>
                    <a:lnTo>
                      <a:pt x="0" y="663575"/>
                    </a:lnTo>
                    <a:lnTo>
                      <a:pt x="0" y="414338"/>
                    </a:lnTo>
                    <a:close/>
                    <a:moveTo>
                      <a:pt x="1179513" y="14287"/>
                    </a:moveTo>
                    <a:cubicBezTo>
                      <a:pt x="1179513" y="14287"/>
                      <a:pt x="1179513" y="14287"/>
                      <a:pt x="1179513" y="246409"/>
                    </a:cubicBezTo>
                    <a:cubicBezTo>
                      <a:pt x="1179513" y="246409"/>
                      <a:pt x="1179513" y="246409"/>
                      <a:pt x="841375" y="374649"/>
                    </a:cubicBezTo>
                    <a:cubicBezTo>
                      <a:pt x="841375" y="374649"/>
                      <a:pt x="841375" y="374649"/>
                      <a:pt x="841375" y="141811"/>
                    </a:cubicBezTo>
                    <a:cubicBezTo>
                      <a:pt x="846379" y="141094"/>
                      <a:pt x="850669" y="139661"/>
                      <a:pt x="854243" y="138228"/>
                    </a:cubicBezTo>
                    <a:close/>
                    <a:moveTo>
                      <a:pt x="385763" y="1587"/>
                    </a:moveTo>
                    <a:lnTo>
                      <a:pt x="385763" y="233362"/>
                    </a:lnTo>
                    <a:lnTo>
                      <a:pt x="0" y="380999"/>
                    </a:lnTo>
                    <a:lnTo>
                      <a:pt x="0" y="149224"/>
                    </a:lnTo>
                    <a:close/>
                    <a:moveTo>
                      <a:pt x="417513" y="0"/>
                    </a:moveTo>
                    <a:lnTo>
                      <a:pt x="801191" y="138255"/>
                    </a:lnTo>
                    <a:cubicBezTo>
                      <a:pt x="804770" y="139688"/>
                      <a:pt x="808349" y="140404"/>
                      <a:pt x="811213" y="141120"/>
                    </a:cubicBezTo>
                    <a:cubicBezTo>
                      <a:pt x="811213" y="141120"/>
                      <a:pt x="811213" y="141120"/>
                      <a:pt x="811213" y="374650"/>
                    </a:cubicBezTo>
                    <a:cubicBezTo>
                      <a:pt x="811213" y="374650"/>
                      <a:pt x="811213" y="374650"/>
                      <a:pt x="742494" y="349578"/>
                    </a:cubicBezTo>
                    <a:cubicBezTo>
                      <a:pt x="738915" y="296568"/>
                      <a:pt x="695250" y="255020"/>
                      <a:pt x="642280" y="255020"/>
                    </a:cubicBezTo>
                    <a:cubicBezTo>
                      <a:pt x="612931" y="255020"/>
                      <a:pt x="587162" y="267198"/>
                      <a:pt x="568550" y="287256"/>
                    </a:cubicBezTo>
                    <a:cubicBezTo>
                      <a:pt x="568550" y="287256"/>
                      <a:pt x="568550" y="287256"/>
                      <a:pt x="417513" y="232813"/>
                    </a:cubicBezTo>
                    <a:cubicBezTo>
                      <a:pt x="417513" y="232813"/>
                      <a:pt x="417513" y="232813"/>
                      <a:pt x="417513"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4" name="Freeform 23">
                <a:extLst>
                  <a:ext uri="{FF2B5EF4-FFF2-40B4-BE49-F238E27FC236}">
                    <a16:creationId xmlns:a16="http://schemas.microsoft.com/office/drawing/2014/main" id="{A58DEB74-0CC0-45EC-A9F9-6AEBCE5E1F37}"/>
                  </a:ext>
                </a:extLst>
              </p:cNvPr>
              <p:cNvSpPr>
                <a:spLocks/>
              </p:cNvSpPr>
              <p:nvPr/>
            </p:nvSpPr>
            <p:spPr bwMode="auto">
              <a:xfrm>
                <a:off x="5443538" y="2844800"/>
                <a:ext cx="1304925" cy="1100137"/>
              </a:xfrm>
              <a:custGeom>
                <a:avLst/>
                <a:gdLst>
                  <a:gd name="connsiteX0" fmla="*/ 704410 w 1304925"/>
                  <a:gd name="connsiteY0" fmla="*/ 398463 h 1100137"/>
                  <a:gd name="connsiteX1" fmla="*/ 683870 w 1304925"/>
                  <a:gd name="connsiteY1" fmla="*/ 411212 h 1100137"/>
                  <a:gd name="connsiteX2" fmla="*/ 681037 w 1304925"/>
                  <a:gd name="connsiteY2" fmla="*/ 421836 h 1100137"/>
                  <a:gd name="connsiteX3" fmla="*/ 704410 w 1304925"/>
                  <a:gd name="connsiteY3" fmla="*/ 444500 h 1100137"/>
                  <a:gd name="connsiteX4" fmla="*/ 726367 w 1304925"/>
                  <a:gd name="connsiteY4" fmla="*/ 426794 h 1100137"/>
                  <a:gd name="connsiteX5" fmla="*/ 727075 w 1304925"/>
                  <a:gd name="connsiteY5" fmla="*/ 421836 h 1100137"/>
                  <a:gd name="connsiteX6" fmla="*/ 704410 w 1304925"/>
                  <a:gd name="connsiteY6" fmla="*/ 398463 h 1100137"/>
                  <a:gd name="connsiteX7" fmla="*/ 704415 w 1304925"/>
                  <a:gd name="connsiteY7" fmla="*/ 357188 h 1100137"/>
                  <a:gd name="connsiteX8" fmla="*/ 770251 w 1304925"/>
                  <a:gd name="connsiteY8" fmla="*/ 407927 h 1100137"/>
                  <a:gd name="connsiteX9" fmla="*/ 773113 w 1304925"/>
                  <a:gd name="connsiteY9" fmla="*/ 427222 h 1100137"/>
                  <a:gd name="connsiteX10" fmla="*/ 771682 w 1304925"/>
                  <a:gd name="connsiteY10" fmla="*/ 441514 h 1100137"/>
                  <a:gd name="connsiteX11" fmla="*/ 743058 w 1304925"/>
                  <a:gd name="connsiteY11" fmla="*/ 510834 h 1100137"/>
                  <a:gd name="connsiteX12" fmla="*/ 714433 w 1304925"/>
                  <a:gd name="connsiteY12" fmla="*/ 565146 h 1100137"/>
                  <a:gd name="connsiteX13" fmla="*/ 706561 w 1304925"/>
                  <a:gd name="connsiteY13" fmla="*/ 578009 h 1100137"/>
                  <a:gd name="connsiteX14" fmla="*/ 704415 w 1304925"/>
                  <a:gd name="connsiteY14" fmla="*/ 579438 h 1100137"/>
                  <a:gd name="connsiteX15" fmla="*/ 701552 w 1304925"/>
                  <a:gd name="connsiteY15" fmla="*/ 578009 h 1100137"/>
                  <a:gd name="connsiteX16" fmla="*/ 694396 w 1304925"/>
                  <a:gd name="connsiteY16" fmla="*/ 565146 h 1100137"/>
                  <a:gd name="connsiteX17" fmla="*/ 665056 w 1304925"/>
                  <a:gd name="connsiteY17" fmla="*/ 510834 h 1100137"/>
                  <a:gd name="connsiteX18" fmla="*/ 635000 w 1304925"/>
                  <a:gd name="connsiteY18" fmla="*/ 427222 h 1100137"/>
                  <a:gd name="connsiteX19" fmla="*/ 642872 w 1304925"/>
                  <a:gd name="connsiteY19" fmla="*/ 395778 h 1100137"/>
                  <a:gd name="connsiteX20" fmla="*/ 664340 w 1304925"/>
                  <a:gd name="connsiteY20" fmla="*/ 370051 h 1100137"/>
                  <a:gd name="connsiteX21" fmla="*/ 704415 w 1304925"/>
                  <a:gd name="connsiteY21" fmla="*/ 357188 h 1100137"/>
                  <a:gd name="connsiteX22" fmla="*/ 464502 w 1304925"/>
                  <a:gd name="connsiteY22" fmla="*/ 33338 h 1100137"/>
                  <a:gd name="connsiteX23" fmla="*/ 448072 w 1304925"/>
                  <a:gd name="connsiteY23" fmla="*/ 39770 h 1100137"/>
                  <a:gd name="connsiteX24" fmla="*/ 30162 w 1304925"/>
                  <a:gd name="connsiteY24" fmla="*/ 199149 h 1100137"/>
                  <a:gd name="connsiteX25" fmla="*/ 30162 w 1304925"/>
                  <a:gd name="connsiteY25" fmla="*/ 464305 h 1100137"/>
                  <a:gd name="connsiteX26" fmla="*/ 30162 w 1304925"/>
                  <a:gd name="connsiteY26" fmla="*/ 481458 h 1100137"/>
                  <a:gd name="connsiteX27" fmla="*/ 30162 w 1304925"/>
                  <a:gd name="connsiteY27" fmla="*/ 748042 h 1100137"/>
                  <a:gd name="connsiteX28" fmla="*/ 30162 w 1304925"/>
                  <a:gd name="connsiteY28" fmla="*/ 764480 h 1100137"/>
                  <a:gd name="connsiteX29" fmla="*/ 30162 w 1304925"/>
                  <a:gd name="connsiteY29" fmla="*/ 1054650 h 1100137"/>
                  <a:gd name="connsiteX30" fmla="*/ 445929 w 1304925"/>
                  <a:gd name="connsiteY30" fmla="*/ 880977 h 1100137"/>
                  <a:gd name="connsiteX31" fmla="*/ 459502 w 1304925"/>
                  <a:gd name="connsiteY31" fmla="*/ 878118 h 1100137"/>
                  <a:gd name="connsiteX32" fmla="*/ 460216 w 1304925"/>
                  <a:gd name="connsiteY32" fmla="*/ 878118 h 1100137"/>
                  <a:gd name="connsiteX33" fmla="*/ 463788 w 1304925"/>
                  <a:gd name="connsiteY33" fmla="*/ 877404 h 1100137"/>
                  <a:gd name="connsiteX34" fmla="*/ 478790 w 1304925"/>
                  <a:gd name="connsiteY34" fmla="*/ 880262 h 1100137"/>
                  <a:gd name="connsiteX35" fmla="*/ 483076 w 1304925"/>
                  <a:gd name="connsiteY35" fmla="*/ 881692 h 1100137"/>
                  <a:gd name="connsiteX36" fmla="*/ 872411 w 1304925"/>
                  <a:gd name="connsiteY36" fmla="*/ 1059653 h 1100137"/>
                  <a:gd name="connsiteX37" fmla="*/ 888127 w 1304925"/>
                  <a:gd name="connsiteY37" fmla="*/ 1066800 h 1100137"/>
                  <a:gd name="connsiteX38" fmla="*/ 903843 w 1304925"/>
                  <a:gd name="connsiteY38" fmla="*/ 1058938 h 1100137"/>
                  <a:gd name="connsiteX39" fmla="*/ 1273175 w 1304925"/>
                  <a:gd name="connsiteY39" fmla="*/ 868827 h 1100137"/>
                  <a:gd name="connsiteX40" fmla="*/ 1273175 w 1304925"/>
                  <a:gd name="connsiteY40" fmla="*/ 623684 h 1100137"/>
                  <a:gd name="connsiteX41" fmla="*/ 1273175 w 1304925"/>
                  <a:gd name="connsiteY41" fmla="*/ 606531 h 1100137"/>
                  <a:gd name="connsiteX42" fmla="*/ 1273175 w 1304925"/>
                  <a:gd name="connsiteY42" fmla="*/ 339946 h 1100137"/>
                  <a:gd name="connsiteX43" fmla="*/ 1273175 w 1304925"/>
                  <a:gd name="connsiteY43" fmla="*/ 322793 h 1100137"/>
                  <a:gd name="connsiteX44" fmla="*/ 1273175 w 1304925"/>
                  <a:gd name="connsiteY44" fmla="*/ 41200 h 1100137"/>
                  <a:gd name="connsiteX45" fmla="*/ 905986 w 1304925"/>
                  <a:gd name="connsiteY45" fmla="*/ 180567 h 1100137"/>
                  <a:gd name="connsiteX46" fmla="*/ 897414 w 1304925"/>
                  <a:gd name="connsiteY46" fmla="*/ 182711 h 1100137"/>
                  <a:gd name="connsiteX47" fmla="*/ 893128 w 1304925"/>
                  <a:gd name="connsiteY47" fmla="*/ 183426 h 1100137"/>
                  <a:gd name="connsiteX48" fmla="*/ 891699 w 1304925"/>
                  <a:gd name="connsiteY48" fmla="*/ 183426 h 1100137"/>
                  <a:gd name="connsiteX49" fmla="*/ 888841 w 1304925"/>
                  <a:gd name="connsiteY49" fmla="*/ 183426 h 1100137"/>
                  <a:gd name="connsiteX50" fmla="*/ 887413 w 1304925"/>
                  <a:gd name="connsiteY50" fmla="*/ 183426 h 1100137"/>
                  <a:gd name="connsiteX51" fmla="*/ 885984 w 1304925"/>
                  <a:gd name="connsiteY51" fmla="*/ 183426 h 1100137"/>
                  <a:gd name="connsiteX52" fmla="*/ 883841 w 1304925"/>
                  <a:gd name="connsiteY52" fmla="*/ 182711 h 1100137"/>
                  <a:gd name="connsiteX53" fmla="*/ 883126 w 1304925"/>
                  <a:gd name="connsiteY53" fmla="*/ 182711 h 1100137"/>
                  <a:gd name="connsiteX54" fmla="*/ 877411 w 1304925"/>
                  <a:gd name="connsiteY54" fmla="*/ 181997 h 1100137"/>
                  <a:gd name="connsiteX55" fmla="*/ 875983 w 1304925"/>
                  <a:gd name="connsiteY55" fmla="*/ 181282 h 1100137"/>
                  <a:gd name="connsiteX56" fmla="*/ 873125 w 1304925"/>
                  <a:gd name="connsiteY56" fmla="*/ 180567 h 1100137"/>
                  <a:gd name="connsiteX57" fmla="*/ 534511 w 1304925"/>
                  <a:gd name="connsiteY57" fmla="*/ 58353 h 1100137"/>
                  <a:gd name="connsiteX58" fmla="*/ 479504 w 1304925"/>
                  <a:gd name="connsiteY58" fmla="*/ 38341 h 1100137"/>
                  <a:gd name="connsiteX59" fmla="*/ 464502 w 1304925"/>
                  <a:gd name="connsiteY59" fmla="*/ 33338 h 1100137"/>
                  <a:gd name="connsiteX60" fmla="*/ 465433 w 1304925"/>
                  <a:gd name="connsiteY60" fmla="*/ 0 h 1100137"/>
                  <a:gd name="connsiteX61" fmla="*/ 470430 w 1304925"/>
                  <a:gd name="connsiteY61" fmla="*/ 1430 h 1100137"/>
                  <a:gd name="connsiteX62" fmla="*/ 884465 w 1304925"/>
                  <a:gd name="connsiteY62" fmla="*/ 150831 h 1100137"/>
                  <a:gd name="connsiteX63" fmla="*/ 889462 w 1304925"/>
                  <a:gd name="connsiteY63" fmla="*/ 151546 h 1100137"/>
                  <a:gd name="connsiteX64" fmla="*/ 895173 w 1304925"/>
                  <a:gd name="connsiteY64" fmla="*/ 150116 h 1100137"/>
                  <a:gd name="connsiteX65" fmla="*/ 1283510 w 1304925"/>
                  <a:gd name="connsiteY65" fmla="*/ 2859 h 1100137"/>
                  <a:gd name="connsiteX66" fmla="*/ 1289220 w 1304925"/>
                  <a:gd name="connsiteY66" fmla="*/ 2145 h 1100137"/>
                  <a:gd name="connsiteX67" fmla="*/ 1304925 w 1304925"/>
                  <a:gd name="connsiteY67" fmla="*/ 17871 h 1100137"/>
                  <a:gd name="connsiteX68" fmla="*/ 1304925 w 1304925"/>
                  <a:gd name="connsiteY68" fmla="*/ 877822 h 1100137"/>
                  <a:gd name="connsiteX69" fmla="*/ 1296359 w 1304925"/>
                  <a:gd name="connsiteY69" fmla="*/ 892119 h 1100137"/>
                  <a:gd name="connsiteX70" fmla="*/ 896601 w 1304925"/>
                  <a:gd name="connsiteY70" fmla="*/ 1097993 h 1100137"/>
                  <a:gd name="connsiteX71" fmla="*/ 889462 w 1304925"/>
                  <a:gd name="connsiteY71" fmla="*/ 1100137 h 1100137"/>
                  <a:gd name="connsiteX72" fmla="*/ 883038 w 1304925"/>
                  <a:gd name="connsiteY72" fmla="*/ 1098708 h 1100137"/>
                  <a:gd name="connsiteX73" fmla="*/ 471144 w 1304925"/>
                  <a:gd name="connsiteY73" fmla="*/ 909990 h 1100137"/>
                  <a:gd name="connsiteX74" fmla="*/ 464719 w 1304925"/>
                  <a:gd name="connsiteY74" fmla="*/ 908560 h 1100137"/>
                  <a:gd name="connsiteX75" fmla="*/ 459008 w 1304925"/>
                  <a:gd name="connsiteY75" fmla="*/ 909990 h 1100137"/>
                  <a:gd name="connsiteX76" fmla="*/ 21416 w 1304925"/>
                  <a:gd name="connsiteY76" fmla="*/ 1092274 h 1100137"/>
                  <a:gd name="connsiteX77" fmla="*/ 15705 w 1304925"/>
                  <a:gd name="connsiteY77" fmla="*/ 1093704 h 1100137"/>
                  <a:gd name="connsiteX78" fmla="*/ 0 w 1304925"/>
                  <a:gd name="connsiteY78" fmla="*/ 1077977 h 1100137"/>
                  <a:gd name="connsiteX79" fmla="*/ 0 w 1304925"/>
                  <a:gd name="connsiteY79" fmla="*/ 188003 h 1100137"/>
                  <a:gd name="connsiteX80" fmla="*/ 9994 w 1304925"/>
                  <a:gd name="connsiteY80" fmla="*/ 172991 h 1100137"/>
                  <a:gd name="connsiteX81" fmla="*/ 459722 w 1304925"/>
                  <a:gd name="connsiteY81" fmla="*/ 1430 h 1100137"/>
                  <a:gd name="connsiteX82" fmla="*/ 465433 w 1304925"/>
                  <a:gd name="connsiteY82"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04925" h="1100137">
                    <a:moveTo>
                      <a:pt x="704410" y="398463"/>
                    </a:moveTo>
                    <a:cubicBezTo>
                      <a:pt x="695203" y="398463"/>
                      <a:pt x="687412" y="403421"/>
                      <a:pt x="683870" y="411212"/>
                    </a:cubicBezTo>
                    <a:cubicBezTo>
                      <a:pt x="681746" y="414045"/>
                      <a:pt x="681037" y="417586"/>
                      <a:pt x="681037" y="421836"/>
                    </a:cubicBezTo>
                    <a:cubicBezTo>
                      <a:pt x="681037" y="434584"/>
                      <a:pt x="691661" y="444500"/>
                      <a:pt x="704410" y="444500"/>
                    </a:cubicBezTo>
                    <a:cubicBezTo>
                      <a:pt x="715035" y="444500"/>
                      <a:pt x="724242" y="437418"/>
                      <a:pt x="726367" y="426794"/>
                    </a:cubicBezTo>
                    <a:cubicBezTo>
                      <a:pt x="727075" y="425377"/>
                      <a:pt x="727075" y="423252"/>
                      <a:pt x="727075" y="421836"/>
                    </a:cubicBezTo>
                    <a:cubicBezTo>
                      <a:pt x="727075" y="409087"/>
                      <a:pt x="717159" y="398463"/>
                      <a:pt x="704410" y="398463"/>
                    </a:cubicBezTo>
                    <a:close/>
                    <a:moveTo>
                      <a:pt x="704415" y="357188"/>
                    </a:moveTo>
                    <a:cubicBezTo>
                      <a:pt x="735901" y="357188"/>
                      <a:pt x="762379" y="378627"/>
                      <a:pt x="770251" y="407927"/>
                    </a:cubicBezTo>
                    <a:cubicBezTo>
                      <a:pt x="772398" y="414359"/>
                      <a:pt x="773113" y="420790"/>
                      <a:pt x="773113" y="427222"/>
                    </a:cubicBezTo>
                    <a:cubicBezTo>
                      <a:pt x="773113" y="431510"/>
                      <a:pt x="772398" y="436512"/>
                      <a:pt x="771682" y="441514"/>
                    </a:cubicBezTo>
                    <a:cubicBezTo>
                      <a:pt x="767388" y="457951"/>
                      <a:pt x="758085" y="480819"/>
                      <a:pt x="743058" y="510834"/>
                    </a:cubicBezTo>
                    <a:cubicBezTo>
                      <a:pt x="728745" y="540133"/>
                      <a:pt x="714433" y="565146"/>
                      <a:pt x="714433" y="565146"/>
                    </a:cubicBezTo>
                    <a:cubicBezTo>
                      <a:pt x="714433" y="565146"/>
                      <a:pt x="714433" y="565146"/>
                      <a:pt x="706561" y="578009"/>
                    </a:cubicBezTo>
                    <a:cubicBezTo>
                      <a:pt x="706561" y="578724"/>
                      <a:pt x="705130" y="579438"/>
                      <a:pt x="704415" y="579438"/>
                    </a:cubicBezTo>
                    <a:cubicBezTo>
                      <a:pt x="703699" y="579438"/>
                      <a:pt x="702268" y="578724"/>
                      <a:pt x="701552" y="578009"/>
                    </a:cubicBezTo>
                    <a:cubicBezTo>
                      <a:pt x="701552" y="578009"/>
                      <a:pt x="701552" y="578009"/>
                      <a:pt x="694396" y="565146"/>
                    </a:cubicBezTo>
                    <a:cubicBezTo>
                      <a:pt x="694396" y="565146"/>
                      <a:pt x="679368" y="540133"/>
                      <a:pt x="665056" y="510834"/>
                    </a:cubicBezTo>
                    <a:cubicBezTo>
                      <a:pt x="645019" y="470100"/>
                      <a:pt x="635000" y="442944"/>
                      <a:pt x="635000" y="427222"/>
                    </a:cubicBezTo>
                    <a:cubicBezTo>
                      <a:pt x="635000" y="415788"/>
                      <a:pt x="637863" y="405068"/>
                      <a:pt x="642872" y="395778"/>
                    </a:cubicBezTo>
                    <a:cubicBezTo>
                      <a:pt x="647881" y="385059"/>
                      <a:pt x="655037" y="376483"/>
                      <a:pt x="664340" y="370051"/>
                    </a:cubicBezTo>
                    <a:cubicBezTo>
                      <a:pt x="675790" y="361476"/>
                      <a:pt x="689387" y="357188"/>
                      <a:pt x="704415" y="357188"/>
                    </a:cubicBezTo>
                    <a:close/>
                    <a:moveTo>
                      <a:pt x="464502" y="33338"/>
                    </a:moveTo>
                    <a:cubicBezTo>
                      <a:pt x="464502" y="33338"/>
                      <a:pt x="464502" y="33338"/>
                      <a:pt x="448072" y="39770"/>
                    </a:cubicBezTo>
                    <a:cubicBezTo>
                      <a:pt x="448072" y="39770"/>
                      <a:pt x="448072" y="39770"/>
                      <a:pt x="30162" y="199149"/>
                    </a:cubicBezTo>
                    <a:cubicBezTo>
                      <a:pt x="30162" y="199149"/>
                      <a:pt x="30162" y="199149"/>
                      <a:pt x="30162" y="464305"/>
                    </a:cubicBezTo>
                    <a:cubicBezTo>
                      <a:pt x="30162" y="464305"/>
                      <a:pt x="30162" y="464305"/>
                      <a:pt x="30162" y="481458"/>
                    </a:cubicBezTo>
                    <a:cubicBezTo>
                      <a:pt x="30162" y="481458"/>
                      <a:pt x="30162" y="481458"/>
                      <a:pt x="30162" y="748042"/>
                    </a:cubicBezTo>
                    <a:cubicBezTo>
                      <a:pt x="30162" y="748042"/>
                      <a:pt x="30162" y="748042"/>
                      <a:pt x="30162" y="764480"/>
                    </a:cubicBezTo>
                    <a:cubicBezTo>
                      <a:pt x="30162" y="764480"/>
                      <a:pt x="30162" y="764480"/>
                      <a:pt x="30162" y="1054650"/>
                    </a:cubicBezTo>
                    <a:cubicBezTo>
                      <a:pt x="30162" y="1054650"/>
                      <a:pt x="30162" y="1054650"/>
                      <a:pt x="445929" y="880977"/>
                    </a:cubicBezTo>
                    <a:cubicBezTo>
                      <a:pt x="450215" y="879548"/>
                      <a:pt x="454501" y="878118"/>
                      <a:pt x="459502" y="878118"/>
                    </a:cubicBezTo>
                    <a:cubicBezTo>
                      <a:pt x="459502" y="878118"/>
                      <a:pt x="460216" y="878118"/>
                      <a:pt x="460216" y="878118"/>
                    </a:cubicBezTo>
                    <a:cubicBezTo>
                      <a:pt x="461645" y="877404"/>
                      <a:pt x="463074" y="877404"/>
                      <a:pt x="463788" y="877404"/>
                    </a:cubicBezTo>
                    <a:cubicBezTo>
                      <a:pt x="468789" y="877404"/>
                      <a:pt x="473789" y="878118"/>
                      <a:pt x="478790" y="880262"/>
                    </a:cubicBezTo>
                    <a:cubicBezTo>
                      <a:pt x="480219" y="880262"/>
                      <a:pt x="481647" y="880977"/>
                      <a:pt x="483076" y="881692"/>
                    </a:cubicBezTo>
                    <a:cubicBezTo>
                      <a:pt x="483076" y="881692"/>
                      <a:pt x="483076" y="881692"/>
                      <a:pt x="872411" y="1059653"/>
                    </a:cubicBezTo>
                    <a:cubicBezTo>
                      <a:pt x="872411" y="1059653"/>
                      <a:pt x="872411" y="1059653"/>
                      <a:pt x="888127" y="1066800"/>
                    </a:cubicBezTo>
                    <a:cubicBezTo>
                      <a:pt x="888127" y="1066800"/>
                      <a:pt x="888127" y="1066800"/>
                      <a:pt x="903843" y="1058938"/>
                    </a:cubicBezTo>
                    <a:cubicBezTo>
                      <a:pt x="903843" y="1058938"/>
                      <a:pt x="903843" y="1058938"/>
                      <a:pt x="1273175" y="868827"/>
                    </a:cubicBezTo>
                    <a:lnTo>
                      <a:pt x="1273175" y="623684"/>
                    </a:lnTo>
                    <a:cubicBezTo>
                      <a:pt x="1273175" y="623684"/>
                      <a:pt x="1273175" y="623684"/>
                      <a:pt x="1273175" y="606531"/>
                    </a:cubicBezTo>
                    <a:cubicBezTo>
                      <a:pt x="1273175" y="606531"/>
                      <a:pt x="1273175" y="606531"/>
                      <a:pt x="1273175" y="339946"/>
                    </a:cubicBezTo>
                    <a:cubicBezTo>
                      <a:pt x="1273175" y="339946"/>
                      <a:pt x="1273175" y="339946"/>
                      <a:pt x="1273175" y="322793"/>
                    </a:cubicBezTo>
                    <a:cubicBezTo>
                      <a:pt x="1273175" y="322793"/>
                      <a:pt x="1273175" y="322793"/>
                      <a:pt x="1273175" y="41200"/>
                    </a:cubicBezTo>
                    <a:cubicBezTo>
                      <a:pt x="1273175" y="41200"/>
                      <a:pt x="1273175" y="41200"/>
                      <a:pt x="905986" y="180567"/>
                    </a:cubicBezTo>
                    <a:cubicBezTo>
                      <a:pt x="903129" y="181282"/>
                      <a:pt x="900271" y="181997"/>
                      <a:pt x="897414" y="182711"/>
                    </a:cubicBezTo>
                    <a:cubicBezTo>
                      <a:pt x="895985" y="182711"/>
                      <a:pt x="894556" y="182711"/>
                      <a:pt x="893128" y="183426"/>
                    </a:cubicBezTo>
                    <a:cubicBezTo>
                      <a:pt x="893128" y="183426"/>
                      <a:pt x="892413" y="183426"/>
                      <a:pt x="891699" y="183426"/>
                    </a:cubicBezTo>
                    <a:cubicBezTo>
                      <a:pt x="890984" y="183426"/>
                      <a:pt x="890270" y="183426"/>
                      <a:pt x="888841" y="183426"/>
                    </a:cubicBezTo>
                    <a:cubicBezTo>
                      <a:pt x="888841" y="183426"/>
                      <a:pt x="888127" y="183426"/>
                      <a:pt x="887413" y="183426"/>
                    </a:cubicBezTo>
                    <a:cubicBezTo>
                      <a:pt x="886698" y="183426"/>
                      <a:pt x="886698" y="183426"/>
                      <a:pt x="885984" y="183426"/>
                    </a:cubicBezTo>
                    <a:cubicBezTo>
                      <a:pt x="885269" y="183426"/>
                      <a:pt x="884555" y="182711"/>
                      <a:pt x="883841" y="182711"/>
                    </a:cubicBezTo>
                    <a:cubicBezTo>
                      <a:pt x="883841" y="182711"/>
                      <a:pt x="883126" y="182711"/>
                      <a:pt x="883126" y="182711"/>
                    </a:cubicBezTo>
                    <a:cubicBezTo>
                      <a:pt x="880983" y="182711"/>
                      <a:pt x="878840" y="181997"/>
                      <a:pt x="877411" y="181997"/>
                    </a:cubicBezTo>
                    <a:cubicBezTo>
                      <a:pt x="876697" y="181282"/>
                      <a:pt x="875983" y="181282"/>
                      <a:pt x="875983" y="181282"/>
                    </a:cubicBezTo>
                    <a:cubicBezTo>
                      <a:pt x="875268" y="181282"/>
                      <a:pt x="873839" y="180567"/>
                      <a:pt x="873125" y="180567"/>
                    </a:cubicBezTo>
                    <a:cubicBezTo>
                      <a:pt x="873125" y="180567"/>
                      <a:pt x="873125" y="180567"/>
                      <a:pt x="534511" y="58353"/>
                    </a:cubicBezTo>
                    <a:cubicBezTo>
                      <a:pt x="534511" y="58353"/>
                      <a:pt x="534511" y="58353"/>
                      <a:pt x="479504" y="38341"/>
                    </a:cubicBezTo>
                    <a:cubicBezTo>
                      <a:pt x="479504" y="38341"/>
                      <a:pt x="479504" y="38341"/>
                      <a:pt x="464502" y="33338"/>
                    </a:cubicBezTo>
                    <a:close/>
                    <a:moveTo>
                      <a:pt x="465433" y="0"/>
                    </a:moveTo>
                    <a:cubicBezTo>
                      <a:pt x="466861" y="0"/>
                      <a:pt x="469002" y="715"/>
                      <a:pt x="470430" y="1430"/>
                    </a:cubicBezTo>
                    <a:cubicBezTo>
                      <a:pt x="470430" y="1430"/>
                      <a:pt x="470430" y="1430"/>
                      <a:pt x="884465" y="150831"/>
                    </a:cubicBezTo>
                    <a:cubicBezTo>
                      <a:pt x="885893" y="150831"/>
                      <a:pt x="888035" y="151546"/>
                      <a:pt x="889462" y="151546"/>
                    </a:cubicBezTo>
                    <a:cubicBezTo>
                      <a:pt x="891604" y="151546"/>
                      <a:pt x="893745" y="150831"/>
                      <a:pt x="895173" y="150116"/>
                    </a:cubicBezTo>
                    <a:cubicBezTo>
                      <a:pt x="895173" y="150116"/>
                      <a:pt x="895173" y="150116"/>
                      <a:pt x="1283510" y="2859"/>
                    </a:cubicBezTo>
                    <a:cubicBezTo>
                      <a:pt x="1285651" y="2145"/>
                      <a:pt x="1287079" y="2145"/>
                      <a:pt x="1289220" y="2145"/>
                    </a:cubicBezTo>
                    <a:cubicBezTo>
                      <a:pt x="1297787" y="2145"/>
                      <a:pt x="1304925" y="8578"/>
                      <a:pt x="1304925" y="17871"/>
                    </a:cubicBezTo>
                    <a:cubicBezTo>
                      <a:pt x="1304925" y="17871"/>
                      <a:pt x="1304925" y="17871"/>
                      <a:pt x="1304925" y="877822"/>
                    </a:cubicBezTo>
                    <a:cubicBezTo>
                      <a:pt x="1304925" y="883541"/>
                      <a:pt x="1301356" y="889260"/>
                      <a:pt x="1296359" y="892119"/>
                    </a:cubicBezTo>
                    <a:cubicBezTo>
                      <a:pt x="1296359" y="892119"/>
                      <a:pt x="1296359" y="892119"/>
                      <a:pt x="896601" y="1097993"/>
                    </a:cubicBezTo>
                    <a:cubicBezTo>
                      <a:pt x="894459" y="1099422"/>
                      <a:pt x="892318" y="1100137"/>
                      <a:pt x="889462" y="1100137"/>
                    </a:cubicBezTo>
                    <a:cubicBezTo>
                      <a:pt x="887321" y="1100137"/>
                      <a:pt x="885179" y="1099422"/>
                      <a:pt x="883038" y="1098708"/>
                    </a:cubicBezTo>
                    <a:cubicBezTo>
                      <a:pt x="883038" y="1098708"/>
                      <a:pt x="883038" y="1098708"/>
                      <a:pt x="471144" y="909990"/>
                    </a:cubicBezTo>
                    <a:cubicBezTo>
                      <a:pt x="469002" y="909275"/>
                      <a:pt x="466861" y="908560"/>
                      <a:pt x="464719" y="908560"/>
                    </a:cubicBezTo>
                    <a:cubicBezTo>
                      <a:pt x="462578" y="908560"/>
                      <a:pt x="460436" y="909275"/>
                      <a:pt x="459008" y="909990"/>
                    </a:cubicBezTo>
                    <a:cubicBezTo>
                      <a:pt x="459008" y="909990"/>
                      <a:pt x="459008" y="909990"/>
                      <a:pt x="21416" y="1092274"/>
                    </a:cubicBezTo>
                    <a:cubicBezTo>
                      <a:pt x="19988" y="1093704"/>
                      <a:pt x="17847" y="1093704"/>
                      <a:pt x="15705" y="1093704"/>
                    </a:cubicBezTo>
                    <a:cubicBezTo>
                      <a:pt x="7139" y="1093704"/>
                      <a:pt x="0" y="1087270"/>
                      <a:pt x="0" y="1077977"/>
                    </a:cubicBezTo>
                    <a:cubicBezTo>
                      <a:pt x="0" y="1077977"/>
                      <a:pt x="0" y="1077977"/>
                      <a:pt x="0" y="188003"/>
                    </a:cubicBezTo>
                    <a:cubicBezTo>
                      <a:pt x="0" y="181569"/>
                      <a:pt x="4283" y="175850"/>
                      <a:pt x="9994" y="172991"/>
                    </a:cubicBezTo>
                    <a:cubicBezTo>
                      <a:pt x="9994" y="172991"/>
                      <a:pt x="9994" y="172991"/>
                      <a:pt x="459722" y="1430"/>
                    </a:cubicBezTo>
                    <a:cubicBezTo>
                      <a:pt x="461150" y="715"/>
                      <a:pt x="463291" y="0"/>
                      <a:pt x="465433"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65" name="Group 64">
            <a:extLst>
              <a:ext uri="{FF2B5EF4-FFF2-40B4-BE49-F238E27FC236}">
                <a16:creationId xmlns:a16="http://schemas.microsoft.com/office/drawing/2014/main" id="{9C706165-056F-49A3-8DF1-C6CA05F2C9EB}"/>
              </a:ext>
            </a:extLst>
          </p:cNvPr>
          <p:cNvGrpSpPr>
            <a:grpSpLocks noChangeAspect="1"/>
          </p:cNvGrpSpPr>
          <p:nvPr/>
        </p:nvGrpSpPr>
        <p:grpSpPr>
          <a:xfrm>
            <a:off x="5699864" y="2134243"/>
            <a:ext cx="821948" cy="821948"/>
            <a:chOff x="5273675" y="2570163"/>
            <a:chExt cx="1646238" cy="1646237"/>
          </a:xfrm>
        </p:grpSpPr>
        <p:sp>
          <p:nvSpPr>
            <p:cNvPr id="66" name="AutoShape 40">
              <a:extLst>
                <a:ext uri="{FF2B5EF4-FFF2-40B4-BE49-F238E27FC236}">
                  <a16:creationId xmlns:a16="http://schemas.microsoft.com/office/drawing/2014/main" id="{49FADFB4-07A1-4201-B167-E533352AAF08}"/>
                </a:ext>
              </a:extLst>
            </p:cNvPr>
            <p:cNvSpPr>
              <a:spLocks noChangeAspect="1" noChangeArrowheads="1" noTextEdit="1"/>
            </p:cNvSpPr>
            <p:nvPr/>
          </p:nvSpPr>
          <p:spPr bwMode="auto">
            <a:xfrm>
              <a:off x="5273675" y="2570163"/>
              <a:ext cx="16462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7" name="Group 66">
              <a:extLst>
                <a:ext uri="{FF2B5EF4-FFF2-40B4-BE49-F238E27FC236}">
                  <a16:creationId xmlns:a16="http://schemas.microsoft.com/office/drawing/2014/main" id="{47699DF1-A6C0-4CED-ACA1-52BF4DFBCCC7}"/>
                </a:ext>
              </a:extLst>
            </p:cNvPr>
            <p:cNvGrpSpPr/>
            <p:nvPr/>
          </p:nvGrpSpPr>
          <p:grpSpPr>
            <a:xfrm>
              <a:off x="5424488" y="2741613"/>
              <a:ext cx="1347788" cy="1303337"/>
              <a:chOff x="5424488" y="2741613"/>
              <a:chExt cx="1347788" cy="1303337"/>
            </a:xfrm>
          </p:grpSpPr>
          <p:sp>
            <p:nvSpPr>
              <p:cNvPr id="68" name="Freeform 42">
                <a:extLst>
                  <a:ext uri="{FF2B5EF4-FFF2-40B4-BE49-F238E27FC236}">
                    <a16:creationId xmlns:a16="http://schemas.microsoft.com/office/drawing/2014/main" id="{43E69FA1-DC48-45E5-AF0B-2E51213E9858}"/>
                  </a:ext>
                </a:extLst>
              </p:cNvPr>
              <p:cNvSpPr>
                <a:spLocks noEditPoints="1"/>
              </p:cNvSpPr>
              <p:nvPr/>
            </p:nvSpPr>
            <p:spPr bwMode="auto">
              <a:xfrm>
                <a:off x="5424488" y="2967038"/>
                <a:ext cx="1347788" cy="573087"/>
              </a:xfrm>
              <a:custGeom>
                <a:avLst/>
                <a:gdLst>
                  <a:gd name="T0" fmla="*/ 119 w 1886"/>
                  <a:gd name="T1" fmla="*/ 42 h 802"/>
                  <a:gd name="T2" fmla="*/ 45 w 1886"/>
                  <a:gd name="T3" fmla="*/ 116 h 802"/>
                  <a:gd name="T4" fmla="*/ 45 w 1886"/>
                  <a:gd name="T5" fmla="*/ 685 h 802"/>
                  <a:gd name="T6" fmla="*/ 119 w 1886"/>
                  <a:gd name="T7" fmla="*/ 760 h 802"/>
                  <a:gd name="T8" fmla="*/ 1584 w 1886"/>
                  <a:gd name="T9" fmla="*/ 760 h 802"/>
                  <a:gd name="T10" fmla="*/ 1646 w 1886"/>
                  <a:gd name="T11" fmla="*/ 724 h 802"/>
                  <a:gd name="T12" fmla="*/ 1823 w 1886"/>
                  <a:gd name="T13" fmla="*/ 440 h 802"/>
                  <a:gd name="T14" fmla="*/ 1823 w 1886"/>
                  <a:gd name="T15" fmla="*/ 361 h 802"/>
                  <a:gd name="T16" fmla="*/ 1646 w 1886"/>
                  <a:gd name="T17" fmla="*/ 77 h 802"/>
                  <a:gd name="T18" fmla="*/ 1584 w 1886"/>
                  <a:gd name="T19" fmla="*/ 42 h 802"/>
                  <a:gd name="T20" fmla="*/ 119 w 1886"/>
                  <a:gd name="T21" fmla="*/ 42 h 802"/>
                  <a:gd name="T22" fmla="*/ 118 w 1886"/>
                  <a:gd name="T23" fmla="*/ 0 h 802"/>
                  <a:gd name="T24" fmla="*/ 1586 w 1886"/>
                  <a:gd name="T25" fmla="*/ 0 h 802"/>
                  <a:gd name="T26" fmla="*/ 1686 w 1886"/>
                  <a:gd name="T27" fmla="*/ 55 h 802"/>
                  <a:gd name="T28" fmla="*/ 1862 w 1886"/>
                  <a:gd name="T29" fmla="*/ 338 h 802"/>
                  <a:gd name="T30" fmla="*/ 1862 w 1886"/>
                  <a:gd name="T31" fmla="*/ 463 h 802"/>
                  <a:gd name="T32" fmla="*/ 1686 w 1886"/>
                  <a:gd name="T33" fmla="*/ 746 h 802"/>
                  <a:gd name="T34" fmla="*/ 1586 w 1886"/>
                  <a:gd name="T35" fmla="*/ 802 h 802"/>
                  <a:gd name="T36" fmla="*/ 118 w 1886"/>
                  <a:gd name="T37" fmla="*/ 802 h 802"/>
                  <a:gd name="T38" fmla="*/ 0 w 1886"/>
                  <a:gd name="T39" fmla="*/ 684 h 802"/>
                  <a:gd name="T40" fmla="*/ 0 w 1886"/>
                  <a:gd name="T41" fmla="*/ 117 h 802"/>
                  <a:gd name="T42" fmla="*/ 118 w 1886"/>
                  <a:gd name="T43"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6" h="802">
                    <a:moveTo>
                      <a:pt x="119" y="42"/>
                    </a:moveTo>
                    <a:cubicBezTo>
                      <a:pt x="78" y="42"/>
                      <a:pt x="45" y="75"/>
                      <a:pt x="45" y="116"/>
                    </a:cubicBezTo>
                    <a:cubicBezTo>
                      <a:pt x="45" y="685"/>
                      <a:pt x="45" y="685"/>
                      <a:pt x="45" y="685"/>
                    </a:cubicBezTo>
                    <a:cubicBezTo>
                      <a:pt x="45" y="726"/>
                      <a:pt x="78" y="760"/>
                      <a:pt x="119" y="760"/>
                    </a:cubicBezTo>
                    <a:cubicBezTo>
                      <a:pt x="1584" y="760"/>
                      <a:pt x="1584" y="760"/>
                      <a:pt x="1584" y="760"/>
                    </a:cubicBezTo>
                    <a:cubicBezTo>
                      <a:pt x="1609" y="760"/>
                      <a:pt x="1633" y="747"/>
                      <a:pt x="1646" y="724"/>
                    </a:cubicBezTo>
                    <a:cubicBezTo>
                      <a:pt x="1823" y="440"/>
                      <a:pt x="1823" y="440"/>
                      <a:pt x="1823" y="440"/>
                    </a:cubicBezTo>
                    <a:cubicBezTo>
                      <a:pt x="1837" y="416"/>
                      <a:pt x="1837" y="385"/>
                      <a:pt x="1823" y="361"/>
                    </a:cubicBezTo>
                    <a:cubicBezTo>
                      <a:pt x="1646" y="77"/>
                      <a:pt x="1646" y="77"/>
                      <a:pt x="1646" y="77"/>
                    </a:cubicBezTo>
                    <a:cubicBezTo>
                      <a:pt x="1633" y="55"/>
                      <a:pt x="1609" y="42"/>
                      <a:pt x="1584" y="42"/>
                    </a:cubicBezTo>
                    <a:cubicBezTo>
                      <a:pt x="119" y="42"/>
                      <a:pt x="119" y="42"/>
                      <a:pt x="119" y="42"/>
                    </a:cubicBezTo>
                    <a:close/>
                    <a:moveTo>
                      <a:pt x="118" y="0"/>
                    </a:moveTo>
                    <a:cubicBezTo>
                      <a:pt x="1586" y="0"/>
                      <a:pt x="1586" y="0"/>
                      <a:pt x="1586" y="0"/>
                    </a:cubicBezTo>
                    <a:cubicBezTo>
                      <a:pt x="1627" y="0"/>
                      <a:pt x="1664" y="21"/>
                      <a:pt x="1686" y="55"/>
                    </a:cubicBezTo>
                    <a:cubicBezTo>
                      <a:pt x="1862" y="338"/>
                      <a:pt x="1862" y="338"/>
                      <a:pt x="1862" y="338"/>
                    </a:cubicBezTo>
                    <a:cubicBezTo>
                      <a:pt x="1886" y="376"/>
                      <a:pt x="1886" y="425"/>
                      <a:pt x="1862" y="463"/>
                    </a:cubicBezTo>
                    <a:cubicBezTo>
                      <a:pt x="1686" y="746"/>
                      <a:pt x="1686" y="746"/>
                      <a:pt x="1686" y="746"/>
                    </a:cubicBezTo>
                    <a:cubicBezTo>
                      <a:pt x="1664" y="781"/>
                      <a:pt x="1627" y="802"/>
                      <a:pt x="1586" y="802"/>
                    </a:cubicBezTo>
                    <a:cubicBezTo>
                      <a:pt x="118" y="802"/>
                      <a:pt x="118" y="802"/>
                      <a:pt x="118" y="802"/>
                    </a:cubicBezTo>
                    <a:cubicBezTo>
                      <a:pt x="53" y="802"/>
                      <a:pt x="0" y="749"/>
                      <a:pt x="0" y="684"/>
                    </a:cubicBezTo>
                    <a:cubicBezTo>
                      <a:pt x="0" y="117"/>
                      <a:pt x="0" y="117"/>
                      <a:pt x="0" y="117"/>
                    </a:cubicBezTo>
                    <a:cubicBezTo>
                      <a:pt x="0" y="52"/>
                      <a:pt x="53" y="0"/>
                      <a:pt x="118" y="0"/>
                    </a:cubicBezTo>
                    <a:close/>
                  </a:path>
                </a:pathLst>
              </a:custGeom>
              <a:solidFill>
                <a:srgbClr val="0F243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7">
                <a:extLst>
                  <a:ext uri="{FF2B5EF4-FFF2-40B4-BE49-F238E27FC236}">
                    <a16:creationId xmlns:a16="http://schemas.microsoft.com/office/drawing/2014/main" id="{91F529D7-EAAB-4114-91DB-CF7054B7921E}"/>
                  </a:ext>
                </a:extLst>
              </p:cNvPr>
              <p:cNvSpPr>
                <a:spLocks/>
              </p:cNvSpPr>
              <p:nvPr/>
            </p:nvSpPr>
            <p:spPr bwMode="auto">
              <a:xfrm>
                <a:off x="5514975" y="2741613"/>
                <a:ext cx="1076325" cy="1303337"/>
              </a:xfrm>
              <a:custGeom>
                <a:avLst/>
                <a:gdLst>
                  <a:gd name="connsiteX0" fmla="*/ 581026 w 1076325"/>
                  <a:gd name="connsiteY0" fmla="*/ 876300 h 1303337"/>
                  <a:gd name="connsiteX1" fmla="*/ 541338 w 1076325"/>
                  <a:gd name="connsiteY1" fmla="*/ 915988 h 1303337"/>
                  <a:gd name="connsiteX2" fmla="*/ 581026 w 1076325"/>
                  <a:gd name="connsiteY2" fmla="*/ 955676 h 1303337"/>
                  <a:gd name="connsiteX3" fmla="*/ 620714 w 1076325"/>
                  <a:gd name="connsiteY3" fmla="*/ 915988 h 1303337"/>
                  <a:gd name="connsiteX4" fmla="*/ 581026 w 1076325"/>
                  <a:gd name="connsiteY4" fmla="*/ 876300 h 1303337"/>
                  <a:gd name="connsiteX5" fmla="*/ 484007 w 1076325"/>
                  <a:gd name="connsiteY5" fmla="*/ 830262 h 1303337"/>
                  <a:gd name="connsiteX6" fmla="*/ 678044 w 1076325"/>
                  <a:gd name="connsiteY6" fmla="*/ 830262 h 1303337"/>
                  <a:gd name="connsiteX7" fmla="*/ 693738 w 1076325"/>
                  <a:gd name="connsiteY7" fmla="*/ 845936 h 1303337"/>
                  <a:gd name="connsiteX8" fmla="*/ 693738 w 1076325"/>
                  <a:gd name="connsiteY8" fmla="*/ 1287663 h 1303337"/>
                  <a:gd name="connsiteX9" fmla="*/ 678044 w 1076325"/>
                  <a:gd name="connsiteY9" fmla="*/ 1303337 h 1303337"/>
                  <a:gd name="connsiteX10" fmla="*/ 484007 w 1076325"/>
                  <a:gd name="connsiteY10" fmla="*/ 1303337 h 1303337"/>
                  <a:gd name="connsiteX11" fmla="*/ 468313 w 1076325"/>
                  <a:gd name="connsiteY11" fmla="*/ 1287663 h 1303337"/>
                  <a:gd name="connsiteX12" fmla="*/ 468313 w 1076325"/>
                  <a:gd name="connsiteY12" fmla="*/ 845936 h 1303337"/>
                  <a:gd name="connsiteX13" fmla="*/ 484007 w 1076325"/>
                  <a:gd name="connsiteY13" fmla="*/ 830262 h 1303337"/>
                  <a:gd name="connsiteX14" fmla="*/ 810793 w 1076325"/>
                  <a:gd name="connsiteY14" fmla="*/ 436562 h 1303337"/>
                  <a:gd name="connsiteX15" fmla="*/ 796925 w 1076325"/>
                  <a:gd name="connsiteY15" fmla="*/ 437965 h 1303337"/>
                  <a:gd name="connsiteX16" fmla="*/ 796925 w 1076325"/>
                  <a:gd name="connsiteY16" fmla="*/ 496186 h 1303337"/>
                  <a:gd name="connsiteX17" fmla="*/ 813713 w 1076325"/>
                  <a:gd name="connsiteY17" fmla="*/ 496887 h 1303337"/>
                  <a:gd name="connsiteX18" fmla="*/ 849477 w 1076325"/>
                  <a:gd name="connsiteY18" fmla="*/ 490574 h 1303337"/>
                  <a:gd name="connsiteX19" fmla="*/ 860425 w 1076325"/>
                  <a:gd name="connsiteY19" fmla="*/ 464620 h 1303337"/>
                  <a:gd name="connsiteX20" fmla="*/ 848747 w 1076325"/>
                  <a:gd name="connsiteY20" fmla="*/ 442875 h 1303337"/>
                  <a:gd name="connsiteX21" fmla="*/ 810793 w 1076325"/>
                  <a:gd name="connsiteY21" fmla="*/ 436562 h 1303337"/>
                  <a:gd name="connsiteX22" fmla="*/ 939800 w 1076325"/>
                  <a:gd name="connsiteY22" fmla="*/ 403225 h 1303337"/>
                  <a:gd name="connsiteX23" fmla="*/ 1076325 w 1076325"/>
                  <a:gd name="connsiteY23" fmla="*/ 403225 h 1303337"/>
                  <a:gd name="connsiteX24" fmla="*/ 1076325 w 1076325"/>
                  <a:gd name="connsiteY24" fmla="*/ 437490 h 1303337"/>
                  <a:gd name="connsiteX25" fmla="*/ 977684 w 1076325"/>
                  <a:gd name="connsiteY25" fmla="*/ 437490 h 1303337"/>
                  <a:gd name="connsiteX26" fmla="*/ 977684 w 1076325"/>
                  <a:gd name="connsiteY26" fmla="*/ 487459 h 1303337"/>
                  <a:gd name="connsiteX27" fmla="*/ 1048448 w 1076325"/>
                  <a:gd name="connsiteY27" fmla="*/ 487459 h 1303337"/>
                  <a:gd name="connsiteX28" fmla="*/ 1048448 w 1076325"/>
                  <a:gd name="connsiteY28" fmla="*/ 519581 h 1303337"/>
                  <a:gd name="connsiteX29" fmla="*/ 977684 w 1076325"/>
                  <a:gd name="connsiteY29" fmla="*/ 519581 h 1303337"/>
                  <a:gd name="connsiteX30" fmla="*/ 977684 w 1076325"/>
                  <a:gd name="connsiteY30" fmla="*/ 582400 h 1303337"/>
                  <a:gd name="connsiteX31" fmla="*/ 1074896 w 1076325"/>
                  <a:gd name="connsiteY31" fmla="*/ 582400 h 1303337"/>
                  <a:gd name="connsiteX32" fmla="*/ 1074896 w 1076325"/>
                  <a:gd name="connsiteY32" fmla="*/ 615950 h 1303337"/>
                  <a:gd name="connsiteX33" fmla="*/ 939800 w 1076325"/>
                  <a:gd name="connsiteY33" fmla="*/ 615950 h 1303337"/>
                  <a:gd name="connsiteX34" fmla="*/ 939800 w 1076325"/>
                  <a:gd name="connsiteY34" fmla="*/ 403225 h 1303337"/>
                  <a:gd name="connsiteX35" fmla="*/ 557213 w 1076325"/>
                  <a:gd name="connsiteY35" fmla="*/ 403225 h 1303337"/>
                  <a:gd name="connsiteX36" fmla="*/ 595113 w 1076325"/>
                  <a:gd name="connsiteY36" fmla="*/ 403225 h 1303337"/>
                  <a:gd name="connsiteX37" fmla="*/ 595113 w 1076325"/>
                  <a:gd name="connsiteY37" fmla="*/ 549036 h 1303337"/>
                  <a:gd name="connsiteX38" fmla="*/ 605124 w 1076325"/>
                  <a:gd name="connsiteY38" fmla="*/ 577049 h 1303337"/>
                  <a:gd name="connsiteX39" fmla="*/ 634443 w 1076325"/>
                  <a:gd name="connsiteY39" fmla="*/ 587823 h 1303337"/>
                  <a:gd name="connsiteX40" fmla="*/ 666622 w 1076325"/>
                  <a:gd name="connsiteY40" fmla="*/ 577767 h 1303337"/>
                  <a:gd name="connsiteX41" fmla="*/ 678063 w 1076325"/>
                  <a:gd name="connsiteY41" fmla="*/ 548317 h 1303337"/>
                  <a:gd name="connsiteX42" fmla="*/ 678063 w 1076325"/>
                  <a:gd name="connsiteY42" fmla="*/ 403225 h 1303337"/>
                  <a:gd name="connsiteX43" fmla="*/ 715963 w 1076325"/>
                  <a:gd name="connsiteY43" fmla="*/ 403225 h 1303337"/>
                  <a:gd name="connsiteX44" fmla="*/ 715963 w 1076325"/>
                  <a:gd name="connsiteY44" fmla="*/ 551191 h 1303337"/>
                  <a:gd name="connsiteX45" fmla="*/ 693795 w 1076325"/>
                  <a:gd name="connsiteY45" fmla="*/ 602907 h 1303337"/>
                  <a:gd name="connsiteX46" fmla="*/ 634443 w 1076325"/>
                  <a:gd name="connsiteY46" fmla="*/ 622300 h 1303337"/>
                  <a:gd name="connsiteX47" fmla="*/ 577236 w 1076325"/>
                  <a:gd name="connsiteY47" fmla="*/ 603625 h 1303337"/>
                  <a:gd name="connsiteX48" fmla="*/ 557213 w 1076325"/>
                  <a:gd name="connsiteY48" fmla="*/ 551191 h 1303337"/>
                  <a:gd name="connsiteX49" fmla="*/ 557213 w 1076325"/>
                  <a:gd name="connsiteY49" fmla="*/ 403225 h 1303337"/>
                  <a:gd name="connsiteX50" fmla="*/ 357188 w 1076325"/>
                  <a:gd name="connsiteY50" fmla="*/ 403225 h 1303337"/>
                  <a:gd name="connsiteX51" fmla="*/ 531813 w 1076325"/>
                  <a:gd name="connsiteY51" fmla="*/ 403225 h 1303337"/>
                  <a:gd name="connsiteX52" fmla="*/ 531813 w 1076325"/>
                  <a:gd name="connsiteY52" fmla="*/ 437490 h 1303337"/>
                  <a:gd name="connsiteX53" fmla="*/ 461537 w 1076325"/>
                  <a:gd name="connsiteY53" fmla="*/ 437490 h 1303337"/>
                  <a:gd name="connsiteX54" fmla="*/ 461537 w 1076325"/>
                  <a:gd name="connsiteY54" fmla="*/ 615950 h 1303337"/>
                  <a:gd name="connsiteX55" fmla="*/ 423914 w 1076325"/>
                  <a:gd name="connsiteY55" fmla="*/ 615950 h 1303337"/>
                  <a:gd name="connsiteX56" fmla="*/ 423914 w 1076325"/>
                  <a:gd name="connsiteY56" fmla="*/ 437490 h 1303337"/>
                  <a:gd name="connsiteX57" fmla="*/ 357188 w 1076325"/>
                  <a:gd name="connsiteY57" fmla="*/ 437490 h 1303337"/>
                  <a:gd name="connsiteX58" fmla="*/ 357188 w 1076325"/>
                  <a:gd name="connsiteY58" fmla="*/ 403225 h 1303337"/>
                  <a:gd name="connsiteX59" fmla="*/ 173038 w 1076325"/>
                  <a:gd name="connsiteY59" fmla="*/ 403225 h 1303337"/>
                  <a:gd name="connsiteX60" fmla="*/ 210938 w 1076325"/>
                  <a:gd name="connsiteY60" fmla="*/ 403225 h 1303337"/>
                  <a:gd name="connsiteX61" fmla="*/ 210938 w 1076325"/>
                  <a:gd name="connsiteY61" fmla="*/ 549036 h 1303337"/>
                  <a:gd name="connsiteX62" fmla="*/ 220949 w 1076325"/>
                  <a:gd name="connsiteY62" fmla="*/ 577049 h 1303337"/>
                  <a:gd name="connsiteX63" fmla="*/ 250267 w 1076325"/>
                  <a:gd name="connsiteY63" fmla="*/ 587823 h 1303337"/>
                  <a:gd name="connsiteX64" fmla="*/ 281731 w 1076325"/>
                  <a:gd name="connsiteY64" fmla="*/ 577767 h 1303337"/>
                  <a:gd name="connsiteX65" fmla="*/ 293888 w 1076325"/>
                  <a:gd name="connsiteY65" fmla="*/ 548317 h 1303337"/>
                  <a:gd name="connsiteX66" fmla="*/ 293888 w 1076325"/>
                  <a:gd name="connsiteY66" fmla="*/ 403225 h 1303337"/>
                  <a:gd name="connsiteX67" fmla="*/ 331788 w 1076325"/>
                  <a:gd name="connsiteY67" fmla="*/ 403225 h 1303337"/>
                  <a:gd name="connsiteX68" fmla="*/ 331788 w 1076325"/>
                  <a:gd name="connsiteY68" fmla="*/ 551191 h 1303337"/>
                  <a:gd name="connsiteX69" fmla="*/ 309620 w 1076325"/>
                  <a:gd name="connsiteY69" fmla="*/ 602907 h 1303337"/>
                  <a:gd name="connsiteX70" fmla="*/ 250267 w 1076325"/>
                  <a:gd name="connsiteY70" fmla="*/ 622300 h 1303337"/>
                  <a:gd name="connsiteX71" fmla="*/ 193060 w 1076325"/>
                  <a:gd name="connsiteY71" fmla="*/ 603625 h 1303337"/>
                  <a:gd name="connsiteX72" fmla="*/ 173038 w 1076325"/>
                  <a:gd name="connsiteY72" fmla="*/ 551191 h 1303337"/>
                  <a:gd name="connsiteX73" fmla="*/ 173038 w 1076325"/>
                  <a:gd name="connsiteY73" fmla="*/ 403225 h 1303337"/>
                  <a:gd name="connsiteX74" fmla="*/ 0 w 1076325"/>
                  <a:gd name="connsiteY74" fmla="*/ 403225 h 1303337"/>
                  <a:gd name="connsiteX75" fmla="*/ 139700 w 1076325"/>
                  <a:gd name="connsiteY75" fmla="*/ 403225 h 1303337"/>
                  <a:gd name="connsiteX76" fmla="*/ 139700 w 1076325"/>
                  <a:gd name="connsiteY76" fmla="*/ 437490 h 1303337"/>
                  <a:gd name="connsiteX77" fmla="*/ 37776 w 1076325"/>
                  <a:gd name="connsiteY77" fmla="*/ 437490 h 1303337"/>
                  <a:gd name="connsiteX78" fmla="*/ 37776 w 1076325"/>
                  <a:gd name="connsiteY78" fmla="*/ 487459 h 1303337"/>
                  <a:gd name="connsiteX79" fmla="*/ 111902 w 1076325"/>
                  <a:gd name="connsiteY79" fmla="*/ 487459 h 1303337"/>
                  <a:gd name="connsiteX80" fmla="*/ 111902 w 1076325"/>
                  <a:gd name="connsiteY80" fmla="*/ 519581 h 1303337"/>
                  <a:gd name="connsiteX81" fmla="*/ 37776 w 1076325"/>
                  <a:gd name="connsiteY81" fmla="*/ 519581 h 1303337"/>
                  <a:gd name="connsiteX82" fmla="*/ 37776 w 1076325"/>
                  <a:gd name="connsiteY82" fmla="*/ 615950 h 1303337"/>
                  <a:gd name="connsiteX83" fmla="*/ 0 w 1076325"/>
                  <a:gd name="connsiteY83" fmla="*/ 615950 h 1303337"/>
                  <a:gd name="connsiteX84" fmla="*/ 0 w 1076325"/>
                  <a:gd name="connsiteY84" fmla="*/ 403225 h 1303337"/>
                  <a:gd name="connsiteX85" fmla="*/ 819678 w 1076325"/>
                  <a:gd name="connsiteY85" fmla="*/ 401637 h 1303337"/>
                  <a:gd name="connsiteX86" fmla="*/ 900363 w 1076325"/>
                  <a:gd name="connsiteY86" fmla="*/ 465216 h 1303337"/>
                  <a:gd name="connsiteX87" fmla="*/ 888939 w 1076325"/>
                  <a:gd name="connsiteY87" fmla="*/ 498792 h 1303337"/>
                  <a:gd name="connsiteX88" fmla="*/ 860378 w 1076325"/>
                  <a:gd name="connsiteY88" fmla="*/ 520937 h 1303337"/>
                  <a:gd name="connsiteX89" fmla="*/ 923926 w 1076325"/>
                  <a:gd name="connsiteY89" fmla="*/ 615949 h 1303337"/>
                  <a:gd name="connsiteX90" fmla="*/ 879656 w 1076325"/>
                  <a:gd name="connsiteY90" fmla="*/ 615949 h 1303337"/>
                  <a:gd name="connsiteX91" fmla="*/ 823962 w 1076325"/>
                  <a:gd name="connsiteY91" fmla="*/ 528796 h 1303337"/>
                  <a:gd name="connsiteX92" fmla="*/ 799685 w 1076325"/>
                  <a:gd name="connsiteY92" fmla="*/ 528081 h 1303337"/>
                  <a:gd name="connsiteX93" fmla="*/ 799685 w 1076325"/>
                  <a:gd name="connsiteY93" fmla="*/ 615949 h 1303337"/>
                  <a:gd name="connsiteX94" fmla="*/ 760413 w 1076325"/>
                  <a:gd name="connsiteY94" fmla="*/ 615949 h 1303337"/>
                  <a:gd name="connsiteX95" fmla="*/ 760413 w 1076325"/>
                  <a:gd name="connsiteY95" fmla="*/ 403780 h 1303337"/>
                  <a:gd name="connsiteX96" fmla="*/ 784690 w 1076325"/>
                  <a:gd name="connsiteY96" fmla="*/ 403066 h 1303337"/>
                  <a:gd name="connsiteX97" fmla="*/ 819678 w 1076325"/>
                  <a:gd name="connsiteY97" fmla="*/ 401637 h 1303337"/>
                  <a:gd name="connsiteX98" fmla="*/ 581026 w 1076325"/>
                  <a:gd name="connsiteY98" fmla="*/ 63500 h 1303337"/>
                  <a:gd name="connsiteX99" fmla="*/ 541338 w 1076325"/>
                  <a:gd name="connsiteY99" fmla="*/ 103188 h 1303337"/>
                  <a:gd name="connsiteX100" fmla="*/ 581026 w 1076325"/>
                  <a:gd name="connsiteY100" fmla="*/ 142876 h 1303337"/>
                  <a:gd name="connsiteX101" fmla="*/ 620714 w 1076325"/>
                  <a:gd name="connsiteY101" fmla="*/ 103188 h 1303337"/>
                  <a:gd name="connsiteX102" fmla="*/ 581026 w 1076325"/>
                  <a:gd name="connsiteY102" fmla="*/ 63500 h 1303337"/>
                  <a:gd name="connsiteX103" fmla="*/ 581739 w 1076325"/>
                  <a:gd name="connsiteY103" fmla="*/ 0 h 1303337"/>
                  <a:gd name="connsiteX104" fmla="*/ 680184 w 1076325"/>
                  <a:gd name="connsiteY104" fmla="*/ 14293 h 1303337"/>
                  <a:gd name="connsiteX105" fmla="*/ 693738 w 1076325"/>
                  <a:gd name="connsiteY105" fmla="*/ 37163 h 1303337"/>
                  <a:gd name="connsiteX106" fmla="*/ 693738 w 1076325"/>
                  <a:gd name="connsiteY106" fmla="*/ 177952 h 1303337"/>
                  <a:gd name="connsiteX107" fmla="*/ 678044 w 1076325"/>
                  <a:gd name="connsiteY107" fmla="*/ 193675 h 1303337"/>
                  <a:gd name="connsiteX108" fmla="*/ 484007 w 1076325"/>
                  <a:gd name="connsiteY108" fmla="*/ 193675 h 1303337"/>
                  <a:gd name="connsiteX109" fmla="*/ 468313 w 1076325"/>
                  <a:gd name="connsiteY109" fmla="*/ 177952 h 1303337"/>
                  <a:gd name="connsiteX110" fmla="*/ 468313 w 1076325"/>
                  <a:gd name="connsiteY110" fmla="*/ 37163 h 1303337"/>
                  <a:gd name="connsiteX111" fmla="*/ 482581 w 1076325"/>
                  <a:gd name="connsiteY111" fmla="*/ 14293 h 1303337"/>
                  <a:gd name="connsiteX112" fmla="*/ 581739 w 1076325"/>
                  <a:gd name="connsiteY112" fmla="*/ 0 h 13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076325" h="1303337">
                    <a:moveTo>
                      <a:pt x="581026" y="876300"/>
                    </a:moveTo>
                    <a:cubicBezTo>
                      <a:pt x="559107" y="876300"/>
                      <a:pt x="541338" y="894069"/>
                      <a:pt x="541338" y="915988"/>
                    </a:cubicBezTo>
                    <a:cubicBezTo>
                      <a:pt x="541338" y="937907"/>
                      <a:pt x="559107" y="955676"/>
                      <a:pt x="581026" y="955676"/>
                    </a:cubicBezTo>
                    <a:cubicBezTo>
                      <a:pt x="602945" y="955676"/>
                      <a:pt x="620714" y="937907"/>
                      <a:pt x="620714" y="915988"/>
                    </a:cubicBezTo>
                    <a:cubicBezTo>
                      <a:pt x="620714" y="894069"/>
                      <a:pt x="602945" y="876300"/>
                      <a:pt x="581026" y="876300"/>
                    </a:cubicBezTo>
                    <a:close/>
                    <a:moveTo>
                      <a:pt x="484007" y="830262"/>
                    </a:moveTo>
                    <a:cubicBezTo>
                      <a:pt x="484007" y="830262"/>
                      <a:pt x="484007" y="830262"/>
                      <a:pt x="678044" y="830262"/>
                    </a:cubicBezTo>
                    <a:cubicBezTo>
                      <a:pt x="686605" y="830262"/>
                      <a:pt x="693738" y="837387"/>
                      <a:pt x="693738" y="845936"/>
                    </a:cubicBezTo>
                    <a:cubicBezTo>
                      <a:pt x="693738" y="845936"/>
                      <a:pt x="693738" y="845936"/>
                      <a:pt x="693738" y="1287663"/>
                    </a:cubicBezTo>
                    <a:cubicBezTo>
                      <a:pt x="693738" y="1296213"/>
                      <a:pt x="686605" y="1303337"/>
                      <a:pt x="678044" y="1303337"/>
                    </a:cubicBezTo>
                    <a:cubicBezTo>
                      <a:pt x="678044" y="1303337"/>
                      <a:pt x="678044" y="1303337"/>
                      <a:pt x="484007" y="1303337"/>
                    </a:cubicBezTo>
                    <a:cubicBezTo>
                      <a:pt x="475447" y="1303337"/>
                      <a:pt x="468313" y="1296213"/>
                      <a:pt x="468313" y="1287663"/>
                    </a:cubicBezTo>
                    <a:cubicBezTo>
                      <a:pt x="468313" y="1287663"/>
                      <a:pt x="468313" y="1287663"/>
                      <a:pt x="468313" y="845936"/>
                    </a:cubicBezTo>
                    <a:cubicBezTo>
                      <a:pt x="468313" y="837387"/>
                      <a:pt x="475447" y="830262"/>
                      <a:pt x="484007" y="830262"/>
                    </a:cubicBezTo>
                    <a:close/>
                    <a:moveTo>
                      <a:pt x="810793" y="436562"/>
                    </a:moveTo>
                    <a:cubicBezTo>
                      <a:pt x="806414" y="436562"/>
                      <a:pt x="801305" y="437264"/>
                      <a:pt x="796925" y="437965"/>
                    </a:cubicBezTo>
                    <a:cubicBezTo>
                      <a:pt x="796925" y="437965"/>
                      <a:pt x="796925" y="437965"/>
                      <a:pt x="796925" y="496186"/>
                    </a:cubicBezTo>
                    <a:cubicBezTo>
                      <a:pt x="804954" y="496186"/>
                      <a:pt x="810063" y="496887"/>
                      <a:pt x="813713" y="496887"/>
                    </a:cubicBezTo>
                    <a:cubicBezTo>
                      <a:pt x="830500" y="496887"/>
                      <a:pt x="842178" y="494783"/>
                      <a:pt x="849477" y="490574"/>
                    </a:cubicBezTo>
                    <a:cubicBezTo>
                      <a:pt x="856776" y="485664"/>
                      <a:pt x="860425" y="477246"/>
                      <a:pt x="860425" y="464620"/>
                    </a:cubicBezTo>
                    <a:cubicBezTo>
                      <a:pt x="860425" y="454098"/>
                      <a:pt x="856776" y="447084"/>
                      <a:pt x="848747" y="442875"/>
                    </a:cubicBezTo>
                    <a:cubicBezTo>
                      <a:pt x="840718" y="438666"/>
                      <a:pt x="828310" y="436562"/>
                      <a:pt x="810793" y="436562"/>
                    </a:cubicBezTo>
                    <a:close/>
                    <a:moveTo>
                      <a:pt x="939800" y="403225"/>
                    </a:moveTo>
                    <a:cubicBezTo>
                      <a:pt x="1076325" y="403225"/>
                      <a:pt x="1076325" y="403225"/>
                      <a:pt x="1076325" y="403225"/>
                    </a:cubicBezTo>
                    <a:cubicBezTo>
                      <a:pt x="1076325" y="437490"/>
                      <a:pt x="1076325" y="437490"/>
                      <a:pt x="1076325" y="437490"/>
                    </a:cubicBezTo>
                    <a:cubicBezTo>
                      <a:pt x="977684" y="437490"/>
                      <a:pt x="977684" y="437490"/>
                      <a:pt x="977684" y="437490"/>
                    </a:cubicBezTo>
                    <a:cubicBezTo>
                      <a:pt x="977684" y="487459"/>
                      <a:pt x="977684" y="487459"/>
                      <a:pt x="977684" y="487459"/>
                    </a:cubicBezTo>
                    <a:cubicBezTo>
                      <a:pt x="1048448" y="487459"/>
                      <a:pt x="1048448" y="487459"/>
                      <a:pt x="1048448" y="487459"/>
                    </a:cubicBezTo>
                    <a:cubicBezTo>
                      <a:pt x="1048448" y="519581"/>
                      <a:pt x="1048448" y="519581"/>
                      <a:pt x="1048448" y="519581"/>
                    </a:cubicBezTo>
                    <a:cubicBezTo>
                      <a:pt x="977684" y="519581"/>
                      <a:pt x="977684" y="519581"/>
                      <a:pt x="977684" y="519581"/>
                    </a:cubicBezTo>
                    <a:cubicBezTo>
                      <a:pt x="977684" y="582400"/>
                      <a:pt x="977684" y="582400"/>
                      <a:pt x="977684" y="582400"/>
                    </a:cubicBezTo>
                    <a:cubicBezTo>
                      <a:pt x="1074896" y="582400"/>
                      <a:pt x="1074896" y="582400"/>
                      <a:pt x="1074896" y="582400"/>
                    </a:cubicBezTo>
                    <a:cubicBezTo>
                      <a:pt x="1074896" y="615950"/>
                      <a:pt x="1074896" y="615950"/>
                      <a:pt x="1074896" y="615950"/>
                    </a:cubicBezTo>
                    <a:cubicBezTo>
                      <a:pt x="939800" y="615950"/>
                      <a:pt x="939800" y="615950"/>
                      <a:pt x="939800" y="615950"/>
                    </a:cubicBezTo>
                    <a:cubicBezTo>
                      <a:pt x="939800" y="403225"/>
                      <a:pt x="939800" y="403225"/>
                      <a:pt x="939800" y="403225"/>
                    </a:cubicBezTo>
                    <a:close/>
                    <a:moveTo>
                      <a:pt x="557213" y="403225"/>
                    </a:moveTo>
                    <a:cubicBezTo>
                      <a:pt x="595113" y="403225"/>
                      <a:pt x="595113" y="403225"/>
                      <a:pt x="595113" y="403225"/>
                    </a:cubicBezTo>
                    <a:cubicBezTo>
                      <a:pt x="595113" y="549036"/>
                      <a:pt x="595113" y="549036"/>
                      <a:pt x="595113" y="549036"/>
                    </a:cubicBezTo>
                    <a:cubicBezTo>
                      <a:pt x="595113" y="560528"/>
                      <a:pt x="598688" y="569866"/>
                      <a:pt x="605124" y="577049"/>
                    </a:cubicBezTo>
                    <a:cubicBezTo>
                      <a:pt x="612275" y="584231"/>
                      <a:pt x="622286" y="587823"/>
                      <a:pt x="634443" y="587823"/>
                    </a:cubicBezTo>
                    <a:cubicBezTo>
                      <a:pt x="648030" y="587823"/>
                      <a:pt x="658756" y="584950"/>
                      <a:pt x="666622" y="577767"/>
                    </a:cubicBezTo>
                    <a:cubicBezTo>
                      <a:pt x="673773" y="570584"/>
                      <a:pt x="678063" y="560528"/>
                      <a:pt x="678063" y="548317"/>
                    </a:cubicBezTo>
                    <a:cubicBezTo>
                      <a:pt x="678063" y="403225"/>
                      <a:pt x="678063" y="403225"/>
                      <a:pt x="678063" y="403225"/>
                    </a:cubicBezTo>
                    <a:cubicBezTo>
                      <a:pt x="715963" y="403225"/>
                      <a:pt x="715963" y="403225"/>
                      <a:pt x="715963" y="403225"/>
                    </a:cubicBezTo>
                    <a:cubicBezTo>
                      <a:pt x="715963" y="551191"/>
                      <a:pt x="715963" y="551191"/>
                      <a:pt x="715963" y="551191"/>
                    </a:cubicBezTo>
                    <a:cubicBezTo>
                      <a:pt x="715963" y="573457"/>
                      <a:pt x="708097" y="590696"/>
                      <a:pt x="693795" y="602907"/>
                    </a:cubicBezTo>
                    <a:cubicBezTo>
                      <a:pt x="678779" y="615836"/>
                      <a:pt x="659471" y="622300"/>
                      <a:pt x="634443" y="622300"/>
                    </a:cubicBezTo>
                    <a:cubicBezTo>
                      <a:pt x="609415" y="622300"/>
                      <a:pt x="590822" y="615836"/>
                      <a:pt x="577236" y="603625"/>
                    </a:cubicBezTo>
                    <a:cubicBezTo>
                      <a:pt x="563649" y="591414"/>
                      <a:pt x="557213" y="574175"/>
                      <a:pt x="557213" y="551191"/>
                    </a:cubicBezTo>
                    <a:cubicBezTo>
                      <a:pt x="557213" y="403225"/>
                      <a:pt x="557213" y="403225"/>
                      <a:pt x="557213" y="403225"/>
                    </a:cubicBezTo>
                    <a:close/>
                    <a:moveTo>
                      <a:pt x="357188" y="403225"/>
                    </a:moveTo>
                    <a:cubicBezTo>
                      <a:pt x="531813" y="403225"/>
                      <a:pt x="531813" y="403225"/>
                      <a:pt x="531813" y="403225"/>
                    </a:cubicBezTo>
                    <a:cubicBezTo>
                      <a:pt x="531813" y="437490"/>
                      <a:pt x="531813" y="437490"/>
                      <a:pt x="531813" y="437490"/>
                    </a:cubicBezTo>
                    <a:cubicBezTo>
                      <a:pt x="461537" y="437490"/>
                      <a:pt x="461537" y="437490"/>
                      <a:pt x="461537" y="437490"/>
                    </a:cubicBezTo>
                    <a:cubicBezTo>
                      <a:pt x="461537" y="615950"/>
                      <a:pt x="461537" y="615950"/>
                      <a:pt x="461537" y="615950"/>
                    </a:cubicBezTo>
                    <a:cubicBezTo>
                      <a:pt x="423914" y="615950"/>
                      <a:pt x="423914" y="615950"/>
                      <a:pt x="423914" y="615950"/>
                    </a:cubicBezTo>
                    <a:cubicBezTo>
                      <a:pt x="423914" y="437490"/>
                      <a:pt x="423914" y="437490"/>
                      <a:pt x="423914" y="437490"/>
                    </a:cubicBezTo>
                    <a:cubicBezTo>
                      <a:pt x="357188" y="437490"/>
                      <a:pt x="357188" y="437490"/>
                      <a:pt x="357188" y="437490"/>
                    </a:cubicBezTo>
                    <a:cubicBezTo>
                      <a:pt x="357188" y="403225"/>
                      <a:pt x="357188" y="403225"/>
                      <a:pt x="357188" y="403225"/>
                    </a:cubicBezTo>
                    <a:close/>
                    <a:moveTo>
                      <a:pt x="173038" y="403225"/>
                    </a:moveTo>
                    <a:cubicBezTo>
                      <a:pt x="210938" y="403225"/>
                      <a:pt x="210938" y="403225"/>
                      <a:pt x="210938" y="403225"/>
                    </a:cubicBezTo>
                    <a:cubicBezTo>
                      <a:pt x="210938" y="549036"/>
                      <a:pt x="210938" y="549036"/>
                      <a:pt x="210938" y="549036"/>
                    </a:cubicBezTo>
                    <a:cubicBezTo>
                      <a:pt x="210938" y="560528"/>
                      <a:pt x="213798" y="569866"/>
                      <a:pt x="220949" y="577049"/>
                    </a:cubicBezTo>
                    <a:cubicBezTo>
                      <a:pt x="228100" y="584231"/>
                      <a:pt x="238111" y="587823"/>
                      <a:pt x="250267" y="587823"/>
                    </a:cubicBezTo>
                    <a:cubicBezTo>
                      <a:pt x="263854" y="587823"/>
                      <a:pt x="274581" y="584950"/>
                      <a:pt x="281731" y="577767"/>
                    </a:cubicBezTo>
                    <a:cubicBezTo>
                      <a:pt x="289597" y="570584"/>
                      <a:pt x="293888" y="560528"/>
                      <a:pt x="293888" y="548317"/>
                    </a:cubicBezTo>
                    <a:cubicBezTo>
                      <a:pt x="293888" y="403225"/>
                      <a:pt x="293888" y="403225"/>
                      <a:pt x="293888" y="403225"/>
                    </a:cubicBezTo>
                    <a:cubicBezTo>
                      <a:pt x="331788" y="403225"/>
                      <a:pt x="331788" y="403225"/>
                      <a:pt x="331788" y="403225"/>
                    </a:cubicBezTo>
                    <a:cubicBezTo>
                      <a:pt x="331788" y="551191"/>
                      <a:pt x="331788" y="551191"/>
                      <a:pt x="331788" y="551191"/>
                    </a:cubicBezTo>
                    <a:cubicBezTo>
                      <a:pt x="331788" y="573457"/>
                      <a:pt x="323922" y="590696"/>
                      <a:pt x="309620" y="602907"/>
                    </a:cubicBezTo>
                    <a:cubicBezTo>
                      <a:pt x="294603" y="615836"/>
                      <a:pt x="275296" y="622300"/>
                      <a:pt x="250267" y="622300"/>
                    </a:cubicBezTo>
                    <a:cubicBezTo>
                      <a:pt x="225239" y="622300"/>
                      <a:pt x="206647" y="615836"/>
                      <a:pt x="193060" y="603625"/>
                    </a:cubicBezTo>
                    <a:cubicBezTo>
                      <a:pt x="179474" y="591414"/>
                      <a:pt x="173038" y="574175"/>
                      <a:pt x="173038" y="551191"/>
                    </a:cubicBezTo>
                    <a:cubicBezTo>
                      <a:pt x="173038" y="403225"/>
                      <a:pt x="173038" y="403225"/>
                      <a:pt x="173038" y="403225"/>
                    </a:cubicBezTo>
                    <a:close/>
                    <a:moveTo>
                      <a:pt x="0" y="403225"/>
                    </a:moveTo>
                    <a:cubicBezTo>
                      <a:pt x="139700" y="403225"/>
                      <a:pt x="139700" y="403225"/>
                      <a:pt x="139700" y="403225"/>
                    </a:cubicBezTo>
                    <a:cubicBezTo>
                      <a:pt x="139700" y="437490"/>
                      <a:pt x="139700" y="437490"/>
                      <a:pt x="139700" y="437490"/>
                    </a:cubicBezTo>
                    <a:cubicBezTo>
                      <a:pt x="37776" y="437490"/>
                      <a:pt x="37776" y="437490"/>
                      <a:pt x="37776" y="437490"/>
                    </a:cubicBezTo>
                    <a:cubicBezTo>
                      <a:pt x="37776" y="487459"/>
                      <a:pt x="37776" y="487459"/>
                      <a:pt x="37776" y="487459"/>
                    </a:cubicBezTo>
                    <a:cubicBezTo>
                      <a:pt x="111902" y="487459"/>
                      <a:pt x="111902" y="487459"/>
                      <a:pt x="111902" y="487459"/>
                    </a:cubicBezTo>
                    <a:cubicBezTo>
                      <a:pt x="111902" y="519581"/>
                      <a:pt x="111902" y="519581"/>
                      <a:pt x="111902" y="519581"/>
                    </a:cubicBezTo>
                    <a:cubicBezTo>
                      <a:pt x="37776" y="519581"/>
                      <a:pt x="37776" y="519581"/>
                      <a:pt x="37776" y="519581"/>
                    </a:cubicBezTo>
                    <a:cubicBezTo>
                      <a:pt x="37776" y="615950"/>
                      <a:pt x="37776" y="615950"/>
                      <a:pt x="37776" y="615950"/>
                    </a:cubicBezTo>
                    <a:cubicBezTo>
                      <a:pt x="0" y="615950"/>
                      <a:pt x="0" y="615950"/>
                      <a:pt x="0" y="615950"/>
                    </a:cubicBezTo>
                    <a:cubicBezTo>
                      <a:pt x="0" y="403225"/>
                      <a:pt x="0" y="403225"/>
                      <a:pt x="0" y="403225"/>
                    </a:cubicBezTo>
                    <a:close/>
                    <a:moveTo>
                      <a:pt x="819678" y="401637"/>
                    </a:moveTo>
                    <a:cubicBezTo>
                      <a:pt x="873230" y="401637"/>
                      <a:pt x="900363" y="423068"/>
                      <a:pt x="900363" y="465216"/>
                    </a:cubicBezTo>
                    <a:cubicBezTo>
                      <a:pt x="900363" y="476646"/>
                      <a:pt x="896079" y="488076"/>
                      <a:pt x="888939" y="498792"/>
                    </a:cubicBezTo>
                    <a:cubicBezTo>
                      <a:pt x="881084" y="509508"/>
                      <a:pt x="871802" y="516651"/>
                      <a:pt x="860378" y="520937"/>
                    </a:cubicBezTo>
                    <a:cubicBezTo>
                      <a:pt x="860378" y="520937"/>
                      <a:pt x="860378" y="520937"/>
                      <a:pt x="923926" y="615949"/>
                    </a:cubicBezTo>
                    <a:cubicBezTo>
                      <a:pt x="923926" y="615949"/>
                      <a:pt x="923926" y="615949"/>
                      <a:pt x="879656" y="615949"/>
                    </a:cubicBezTo>
                    <a:cubicBezTo>
                      <a:pt x="879656" y="615949"/>
                      <a:pt x="879656" y="615949"/>
                      <a:pt x="823962" y="528796"/>
                    </a:cubicBezTo>
                    <a:cubicBezTo>
                      <a:pt x="818250" y="528796"/>
                      <a:pt x="809681" y="528081"/>
                      <a:pt x="799685" y="528081"/>
                    </a:cubicBezTo>
                    <a:cubicBezTo>
                      <a:pt x="799685" y="528081"/>
                      <a:pt x="799685" y="528081"/>
                      <a:pt x="799685" y="615949"/>
                    </a:cubicBezTo>
                    <a:cubicBezTo>
                      <a:pt x="799685" y="615949"/>
                      <a:pt x="799685" y="615949"/>
                      <a:pt x="760413" y="615949"/>
                    </a:cubicBezTo>
                    <a:cubicBezTo>
                      <a:pt x="760413" y="615949"/>
                      <a:pt x="760413" y="615949"/>
                      <a:pt x="760413" y="403780"/>
                    </a:cubicBezTo>
                    <a:cubicBezTo>
                      <a:pt x="762555" y="403780"/>
                      <a:pt x="770410" y="403780"/>
                      <a:pt x="784690" y="403066"/>
                    </a:cubicBezTo>
                    <a:cubicBezTo>
                      <a:pt x="798971" y="402351"/>
                      <a:pt x="810395" y="401637"/>
                      <a:pt x="819678" y="401637"/>
                    </a:cubicBezTo>
                    <a:close/>
                    <a:moveTo>
                      <a:pt x="581026" y="63500"/>
                    </a:moveTo>
                    <a:cubicBezTo>
                      <a:pt x="559107" y="63500"/>
                      <a:pt x="541338" y="81269"/>
                      <a:pt x="541338" y="103188"/>
                    </a:cubicBezTo>
                    <a:cubicBezTo>
                      <a:pt x="541338" y="125107"/>
                      <a:pt x="559107" y="142876"/>
                      <a:pt x="581026" y="142876"/>
                    </a:cubicBezTo>
                    <a:cubicBezTo>
                      <a:pt x="602945" y="142876"/>
                      <a:pt x="620714" y="125107"/>
                      <a:pt x="620714" y="103188"/>
                    </a:cubicBezTo>
                    <a:cubicBezTo>
                      <a:pt x="620714" y="81269"/>
                      <a:pt x="602945" y="63500"/>
                      <a:pt x="581026" y="63500"/>
                    </a:cubicBezTo>
                    <a:close/>
                    <a:moveTo>
                      <a:pt x="581739" y="0"/>
                    </a:moveTo>
                    <a:cubicBezTo>
                      <a:pt x="653790" y="0"/>
                      <a:pt x="680184" y="14293"/>
                      <a:pt x="680184" y="14293"/>
                    </a:cubicBezTo>
                    <a:cubicBezTo>
                      <a:pt x="687318" y="17867"/>
                      <a:pt x="693738" y="28587"/>
                      <a:pt x="693738" y="37163"/>
                    </a:cubicBezTo>
                    <a:cubicBezTo>
                      <a:pt x="693738" y="37163"/>
                      <a:pt x="693738" y="37163"/>
                      <a:pt x="693738" y="177952"/>
                    </a:cubicBezTo>
                    <a:cubicBezTo>
                      <a:pt x="693738" y="186528"/>
                      <a:pt x="686605" y="193675"/>
                      <a:pt x="678044" y="193675"/>
                    </a:cubicBezTo>
                    <a:cubicBezTo>
                      <a:pt x="678044" y="193675"/>
                      <a:pt x="678044" y="193675"/>
                      <a:pt x="484007" y="193675"/>
                    </a:cubicBezTo>
                    <a:cubicBezTo>
                      <a:pt x="475447" y="193675"/>
                      <a:pt x="468313" y="186528"/>
                      <a:pt x="468313" y="177952"/>
                    </a:cubicBezTo>
                    <a:cubicBezTo>
                      <a:pt x="468313" y="177952"/>
                      <a:pt x="468313" y="177952"/>
                      <a:pt x="468313" y="37163"/>
                    </a:cubicBezTo>
                    <a:cubicBezTo>
                      <a:pt x="468313" y="28587"/>
                      <a:pt x="474734" y="17867"/>
                      <a:pt x="482581" y="14293"/>
                    </a:cubicBezTo>
                    <a:cubicBezTo>
                      <a:pt x="482581" y="14293"/>
                      <a:pt x="508262" y="0"/>
                      <a:pt x="581739"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70" name="Group 69">
            <a:extLst>
              <a:ext uri="{FF2B5EF4-FFF2-40B4-BE49-F238E27FC236}">
                <a16:creationId xmlns:a16="http://schemas.microsoft.com/office/drawing/2014/main" id="{00627879-DA36-435E-86A0-BBDC79130556}"/>
              </a:ext>
            </a:extLst>
          </p:cNvPr>
          <p:cNvGrpSpPr>
            <a:grpSpLocks noChangeAspect="1"/>
          </p:cNvGrpSpPr>
          <p:nvPr/>
        </p:nvGrpSpPr>
        <p:grpSpPr>
          <a:xfrm>
            <a:off x="10333575" y="2134243"/>
            <a:ext cx="821948" cy="821948"/>
            <a:chOff x="5256341" y="2517774"/>
            <a:chExt cx="1646238" cy="1646238"/>
          </a:xfrm>
        </p:grpSpPr>
        <p:sp>
          <p:nvSpPr>
            <p:cNvPr id="71" name="AutoShape 107">
              <a:extLst>
                <a:ext uri="{FF2B5EF4-FFF2-40B4-BE49-F238E27FC236}">
                  <a16:creationId xmlns:a16="http://schemas.microsoft.com/office/drawing/2014/main" id="{34C6E3D1-E45B-4F1C-B3FA-A5ABC8F9C43F}"/>
                </a:ext>
              </a:extLst>
            </p:cNvPr>
            <p:cNvSpPr>
              <a:spLocks noChangeAspect="1" noChangeArrowheads="1" noTextEdit="1"/>
            </p:cNvSpPr>
            <p:nvPr/>
          </p:nvSpPr>
          <p:spPr bwMode="auto">
            <a:xfrm>
              <a:off x="5256341" y="2517774"/>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2" name="Group 71">
              <a:extLst>
                <a:ext uri="{FF2B5EF4-FFF2-40B4-BE49-F238E27FC236}">
                  <a16:creationId xmlns:a16="http://schemas.microsoft.com/office/drawing/2014/main" id="{DF2924C7-D8B5-4F19-ADEE-A830B9F1A130}"/>
                </a:ext>
              </a:extLst>
            </p:cNvPr>
            <p:cNvGrpSpPr/>
            <p:nvPr/>
          </p:nvGrpSpPr>
          <p:grpSpPr>
            <a:xfrm>
              <a:off x="5432682" y="2692400"/>
              <a:ext cx="1293556" cy="1296987"/>
              <a:chOff x="5432682" y="2692400"/>
              <a:chExt cx="1293556" cy="1296987"/>
            </a:xfrm>
          </p:grpSpPr>
          <p:sp>
            <p:nvSpPr>
              <p:cNvPr id="73" name="Freeform 5">
                <a:extLst>
                  <a:ext uri="{FF2B5EF4-FFF2-40B4-BE49-F238E27FC236}">
                    <a16:creationId xmlns:a16="http://schemas.microsoft.com/office/drawing/2014/main" id="{B5448A8A-38B6-4619-89A2-21CF7673A9B8}"/>
                  </a:ext>
                </a:extLst>
              </p:cNvPr>
              <p:cNvSpPr>
                <a:spLocks/>
              </p:cNvSpPr>
              <p:nvPr/>
            </p:nvSpPr>
            <p:spPr bwMode="auto">
              <a:xfrm>
                <a:off x="5432682" y="2753317"/>
                <a:ext cx="1285289" cy="1236070"/>
              </a:xfrm>
              <a:custGeom>
                <a:avLst/>
                <a:gdLst>
                  <a:gd name="connsiteX0" fmla="*/ 233276 w 1285289"/>
                  <a:gd name="connsiteY0" fmla="*/ 991595 h 1236070"/>
                  <a:gd name="connsiteX1" fmla="*/ 630639 w 1285289"/>
                  <a:gd name="connsiteY1" fmla="*/ 1202571 h 1236070"/>
                  <a:gd name="connsiteX2" fmla="*/ 1078030 w 1285289"/>
                  <a:gd name="connsiteY2" fmla="*/ 1042201 h 1236070"/>
                  <a:gd name="connsiteX3" fmla="*/ 1008706 w 1285289"/>
                  <a:gd name="connsiteY3" fmla="*/ 1044339 h 1236070"/>
                  <a:gd name="connsiteX4" fmla="*/ 992268 w 1285289"/>
                  <a:gd name="connsiteY4" fmla="*/ 1029371 h 1236070"/>
                  <a:gd name="connsiteX5" fmla="*/ 1007991 w 1285289"/>
                  <a:gd name="connsiteY5" fmla="*/ 1012978 h 1236070"/>
                  <a:gd name="connsiteX6" fmla="*/ 1115908 w 1285289"/>
                  <a:gd name="connsiteY6" fmla="*/ 1010127 h 1236070"/>
                  <a:gd name="connsiteX7" fmla="*/ 1118052 w 1285289"/>
                  <a:gd name="connsiteY7" fmla="*/ 1010127 h 1236070"/>
                  <a:gd name="connsiteX8" fmla="*/ 1118767 w 1285289"/>
                  <a:gd name="connsiteY8" fmla="*/ 1010127 h 1236070"/>
                  <a:gd name="connsiteX9" fmla="*/ 1120911 w 1285289"/>
                  <a:gd name="connsiteY9" fmla="*/ 1010840 h 1236070"/>
                  <a:gd name="connsiteX10" fmla="*/ 1121626 w 1285289"/>
                  <a:gd name="connsiteY10" fmla="*/ 1010840 h 1236070"/>
                  <a:gd name="connsiteX11" fmla="*/ 1123770 w 1285289"/>
                  <a:gd name="connsiteY11" fmla="*/ 1012265 h 1236070"/>
                  <a:gd name="connsiteX12" fmla="*/ 1124484 w 1285289"/>
                  <a:gd name="connsiteY12" fmla="*/ 1012265 h 1236070"/>
                  <a:gd name="connsiteX13" fmla="*/ 1126628 w 1285289"/>
                  <a:gd name="connsiteY13" fmla="*/ 1013691 h 1236070"/>
                  <a:gd name="connsiteX14" fmla="*/ 1127343 w 1285289"/>
                  <a:gd name="connsiteY14" fmla="*/ 1014403 h 1236070"/>
                  <a:gd name="connsiteX15" fmla="*/ 1128772 w 1285289"/>
                  <a:gd name="connsiteY15" fmla="*/ 1015829 h 1236070"/>
                  <a:gd name="connsiteX16" fmla="*/ 1128772 w 1285289"/>
                  <a:gd name="connsiteY16" fmla="*/ 1016542 h 1236070"/>
                  <a:gd name="connsiteX17" fmla="*/ 1130202 w 1285289"/>
                  <a:gd name="connsiteY17" fmla="*/ 1018680 h 1236070"/>
                  <a:gd name="connsiteX18" fmla="*/ 1130202 w 1285289"/>
                  <a:gd name="connsiteY18" fmla="*/ 1019393 h 1236070"/>
                  <a:gd name="connsiteX19" fmla="*/ 1131631 w 1285289"/>
                  <a:gd name="connsiteY19" fmla="*/ 1021531 h 1236070"/>
                  <a:gd name="connsiteX20" fmla="*/ 1131631 w 1285289"/>
                  <a:gd name="connsiteY20" fmla="*/ 1022244 h 1236070"/>
                  <a:gd name="connsiteX21" fmla="*/ 1131631 w 1285289"/>
                  <a:gd name="connsiteY21" fmla="*/ 1024382 h 1236070"/>
                  <a:gd name="connsiteX22" fmla="*/ 1131631 w 1285289"/>
                  <a:gd name="connsiteY22" fmla="*/ 1025095 h 1236070"/>
                  <a:gd name="connsiteX23" fmla="*/ 1131631 w 1285289"/>
                  <a:gd name="connsiteY23" fmla="*/ 1026520 h 1236070"/>
                  <a:gd name="connsiteX24" fmla="*/ 1126628 w 1285289"/>
                  <a:gd name="connsiteY24" fmla="*/ 1132008 h 1236070"/>
                  <a:gd name="connsiteX25" fmla="*/ 1110905 w 1285289"/>
                  <a:gd name="connsiteY25" fmla="*/ 1147689 h 1236070"/>
                  <a:gd name="connsiteX26" fmla="*/ 1110191 w 1285289"/>
                  <a:gd name="connsiteY26" fmla="*/ 1147689 h 1236070"/>
                  <a:gd name="connsiteX27" fmla="*/ 1095182 w 1285289"/>
                  <a:gd name="connsiteY27" fmla="*/ 1130582 h 1236070"/>
                  <a:gd name="connsiteX28" fmla="*/ 1098041 w 1285289"/>
                  <a:gd name="connsiteY28" fmla="*/ 1066434 h 1236070"/>
                  <a:gd name="connsiteX29" fmla="*/ 905077 w 1285289"/>
                  <a:gd name="connsiteY29" fmla="*/ 1192592 h 1236070"/>
                  <a:gd name="connsiteX30" fmla="*/ 679952 w 1285289"/>
                  <a:gd name="connsiteY30" fmla="*/ 1236070 h 1236070"/>
                  <a:gd name="connsiteX31" fmla="*/ 627780 w 1285289"/>
                  <a:gd name="connsiteY31" fmla="*/ 1233932 h 1236070"/>
                  <a:gd name="connsiteX32" fmla="*/ 361918 w 1285289"/>
                  <a:gd name="connsiteY32" fmla="*/ 1146263 h 1236070"/>
                  <a:gd name="connsiteX33" fmla="*/ 206118 w 1285289"/>
                  <a:gd name="connsiteY33" fmla="*/ 1007988 h 1236070"/>
                  <a:gd name="connsiteX34" fmla="*/ 233276 w 1285289"/>
                  <a:gd name="connsiteY34" fmla="*/ 991595 h 1236070"/>
                  <a:gd name="connsiteX35" fmla="*/ 520755 w 1285289"/>
                  <a:gd name="connsiteY35" fmla="*/ 47032 h 1236070"/>
                  <a:gd name="connsiteX36" fmla="*/ 520755 w 1285289"/>
                  <a:gd name="connsiteY36" fmla="*/ 49891 h 1236070"/>
                  <a:gd name="connsiteX37" fmla="*/ 523619 w 1285289"/>
                  <a:gd name="connsiteY37" fmla="*/ 78479 h 1236070"/>
                  <a:gd name="connsiteX38" fmla="*/ 108403 w 1285289"/>
                  <a:gd name="connsiteY38" fmla="*/ 563049 h 1236070"/>
                  <a:gd name="connsiteX39" fmla="*/ 106255 w 1285289"/>
                  <a:gd name="connsiteY39" fmla="*/ 678831 h 1236070"/>
                  <a:gd name="connsiteX40" fmla="*/ 147061 w 1285289"/>
                  <a:gd name="connsiteY40" fmla="*/ 624513 h 1236070"/>
                  <a:gd name="connsiteX41" fmla="*/ 169253 w 1285289"/>
                  <a:gd name="connsiteY41" fmla="*/ 620940 h 1236070"/>
                  <a:gd name="connsiteX42" fmla="*/ 172833 w 1285289"/>
                  <a:gd name="connsiteY42" fmla="*/ 643096 h 1236070"/>
                  <a:gd name="connsiteX43" fmla="*/ 108403 w 1285289"/>
                  <a:gd name="connsiteY43" fmla="*/ 728860 h 1236070"/>
                  <a:gd name="connsiteX44" fmla="*/ 107687 w 1285289"/>
                  <a:gd name="connsiteY44" fmla="*/ 729575 h 1236070"/>
                  <a:gd name="connsiteX45" fmla="*/ 106255 w 1285289"/>
                  <a:gd name="connsiteY45" fmla="*/ 731719 h 1236070"/>
                  <a:gd name="connsiteX46" fmla="*/ 105539 w 1285289"/>
                  <a:gd name="connsiteY46" fmla="*/ 731719 h 1236070"/>
                  <a:gd name="connsiteX47" fmla="*/ 104107 w 1285289"/>
                  <a:gd name="connsiteY47" fmla="*/ 733148 h 1236070"/>
                  <a:gd name="connsiteX48" fmla="*/ 102676 w 1285289"/>
                  <a:gd name="connsiteY48" fmla="*/ 733863 h 1236070"/>
                  <a:gd name="connsiteX49" fmla="*/ 101244 w 1285289"/>
                  <a:gd name="connsiteY49" fmla="*/ 734578 h 1236070"/>
                  <a:gd name="connsiteX50" fmla="*/ 98380 w 1285289"/>
                  <a:gd name="connsiteY50" fmla="*/ 735292 h 1236070"/>
                  <a:gd name="connsiteX51" fmla="*/ 97664 w 1285289"/>
                  <a:gd name="connsiteY51" fmla="*/ 735292 h 1236070"/>
                  <a:gd name="connsiteX52" fmla="*/ 96949 w 1285289"/>
                  <a:gd name="connsiteY52" fmla="*/ 735292 h 1236070"/>
                  <a:gd name="connsiteX53" fmla="*/ 96949 w 1285289"/>
                  <a:gd name="connsiteY53" fmla="*/ 736007 h 1236070"/>
                  <a:gd name="connsiteX54" fmla="*/ 95517 w 1285289"/>
                  <a:gd name="connsiteY54" fmla="*/ 736007 h 1236070"/>
                  <a:gd name="connsiteX55" fmla="*/ 92653 w 1285289"/>
                  <a:gd name="connsiteY55" fmla="*/ 735292 h 1236070"/>
                  <a:gd name="connsiteX56" fmla="*/ 89790 w 1285289"/>
                  <a:gd name="connsiteY56" fmla="*/ 734578 h 1236070"/>
                  <a:gd name="connsiteX57" fmla="*/ 87642 w 1285289"/>
                  <a:gd name="connsiteY57" fmla="*/ 733863 h 1236070"/>
                  <a:gd name="connsiteX58" fmla="*/ 85494 w 1285289"/>
                  <a:gd name="connsiteY58" fmla="*/ 732434 h 1236070"/>
                  <a:gd name="connsiteX59" fmla="*/ 84778 w 1285289"/>
                  <a:gd name="connsiteY59" fmla="*/ 731719 h 1236070"/>
                  <a:gd name="connsiteX60" fmla="*/ 5315 w 1285289"/>
                  <a:gd name="connsiteY60" fmla="*/ 660963 h 1236070"/>
                  <a:gd name="connsiteX61" fmla="*/ 3883 w 1285289"/>
                  <a:gd name="connsiteY61" fmla="*/ 638807 h 1236070"/>
                  <a:gd name="connsiteX62" fmla="*/ 26075 w 1285289"/>
                  <a:gd name="connsiteY62" fmla="*/ 637378 h 1236070"/>
                  <a:gd name="connsiteX63" fmla="*/ 74756 w 1285289"/>
                  <a:gd name="connsiteY63" fmla="*/ 680975 h 1236070"/>
                  <a:gd name="connsiteX64" fmla="*/ 76904 w 1285289"/>
                  <a:gd name="connsiteY64" fmla="*/ 559475 h 1236070"/>
                  <a:gd name="connsiteX65" fmla="*/ 520755 w 1285289"/>
                  <a:gd name="connsiteY65" fmla="*/ 47032 h 1236070"/>
                  <a:gd name="connsiteX66" fmla="*/ 932443 w 1285289"/>
                  <a:gd name="connsiteY66" fmla="*/ 1029 h 1236070"/>
                  <a:gd name="connsiteX67" fmla="*/ 941187 w 1285289"/>
                  <a:gd name="connsiteY67" fmla="*/ 9230 h 1236070"/>
                  <a:gd name="connsiteX68" fmla="*/ 933335 w 1285289"/>
                  <a:gd name="connsiteY68" fmla="*/ 29910 h 1236070"/>
                  <a:gd name="connsiteX69" fmla="*/ 874090 w 1285289"/>
                  <a:gd name="connsiteY69" fmla="*/ 57009 h 1236070"/>
                  <a:gd name="connsiteX70" fmla="*/ 1283809 w 1285289"/>
                  <a:gd name="connsiteY70" fmla="*/ 671716 h 1236070"/>
                  <a:gd name="connsiteX71" fmla="*/ 1270960 w 1285289"/>
                  <a:gd name="connsiteY71" fmla="*/ 762995 h 1236070"/>
                  <a:gd name="connsiteX72" fmla="*/ 1242409 w 1285289"/>
                  <a:gd name="connsiteY72" fmla="*/ 745880 h 1236070"/>
                  <a:gd name="connsiteX73" fmla="*/ 1252402 w 1285289"/>
                  <a:gd name="connsiteY73" fmla="*/ 669577 h 1236070"/>
                  <a:gd name="connsiteX74" fmla="*/ 862669 w 1285289"/>
                  <a:gd name="connsiteY74" fmla="*/ 86247 h 1236070"/>
                  <a:gd name="connsiteX75" fmla="*/ 896932 w 1285289"/>
                  <a:gd name="connsiteY75" fmla="*/ 146149 h 1236070"/>
                  <a:gd name="connsiteX76" fmla="*/ 890507 w 1285289"/>
                  <a:gd name="connsiteY76" fmla="*/ 167542 h 1236070"/>
                  <a:gd name="connsiteX77" fmla="*/ 882656 w 1285289"/>
                  <a:gd name="connsiteY77" fmla="*/ 169681 h 1236070"/>
                  <a:gd name="connsiteX78" fmla="*/ 869094 w 1285289"/>
                  <a:gd name="connsiteY78" fmla="*/ 161837 h 1236070"/>
                  <a:gd name="connsiteX79" fmla="*/ 815559 w 1285289"/>
                  <a:gd name="connsiteY79" fmla="*/ 67706 h 1236070"/>
                  <a:gd name="connsiteX80" fmla="*/ 815559 w 1285289"/>
                  <a:gd name="connsiteY80" fmla="*/ 66993 h 1236070"/>
                  <a:gd name="connsiteX81" fmla="*/ 815559 w 1285289"/>
                  <a:gd name="connsiteY81" fmla="*/ 66279 h 1236070"/>
                  <a:gd name="connsiteX82" fmla="*/ 814845 w 1285289"/>
                  <a:gd name="connsiteY82" fmla="*/ 65566 h 1236070"/>
                  <a:gd name="connsiteX83" fmla="*/ 814845 w 1285289"/>
                  <a:gd name="connsiteY83" fmla="*/ 64853 h 1236070"/>
                  <a:gd name="connsiteX84" fmla="*/ 814845 w 1285289"/>
                  <a:gd name="connsiteY84" fmla="*/ 64140 h 1236070"/>
                  <a:gd name="connsiteX85" fmla="*/ 814131 w 1285289"/>
                  <a:gd name="connsiteY85" fmla="*/ 63427 h 1236070"/>
                  <a:gd name="connsiteX86" fmla="*/ 814131 w 1285289"/>
                  <a:gd name="connsiteY86" fmla="*/ 62714 h 1236070"/>
                  <a:gd name="connsiteX87" fmla="*/ 814131 w 1285289"/>
                  <a:gd name="connsiteY87" fmla="*/ 62001 h 1236070"/>
                  <a:gd name="connsiteX88" fmla="*/ 814131 w 1285289"/>
                  <a:gd name="connsiteY88" fmla="*/ 61288 h 1236070"/>
                  <a:gd name="connsiteX89" fmla="*/ 814131 w 1285289"/>
                  <a:gd name="connsiteY89" fmla="*/ 60574 h 1236070"/>
                  <a:gd name="connsiteX90" fmla="*/ 814131 w 1285289"/>
                  <a:gd name="connsiteY90" fmla="*/ 59861 h 1236070"/>
                  <a:gd name="connsiteX91" fmla="*/ 814131 w 1285289"/>
                  <a:gd name="connsiteY91" fmla="*/ 58435 h 1236070"/>
                  <a:gd name="connsiteX92" fmla="*/ 814131 w 1285289"/>
                  <a:gd name="connsiteY92" fmla="*/ 57722 h 1236070"/>
                  <a:gd name="connsiteX93" fmla="*/ 814131 w 1285289"/>
                  <a:gd name="connsiteY93" fmla="*/ 57009 h 1236070"/>
                  <a:gd name="connsiteX94" fmla="*/ 814131 w 1285289"/>
                  <a:gd name="connsiteY94" fmla="*/ 56296 h 1236070"/>
                  <a:gd name="connsiteX95" fmla="*/ 814845 w 1285289"/>
                  <a:gd name="connsiteY95" fmla="*/ 55583 h 1236070"/>
                  <a:gd name="connsiteX96" fmla="*/ 814845 w 1285289"/>
                  <a:gd name="connsiteY96" fmla="*/ 54870 h 1236070"/>
                  <a:gd name="connsiteX97" fmla="*/ 815559 w 1285289"/>
                  <a:gd name="connsiteY97" fmla="*/ 52017 h 1236070"/>
                  <a:gd name="connsiteX98" fmla="*/ 816273 w 1285289"/>
                  <a:gd name="connsiteY98" fmla="*/ 52017 h 1236070"/>
                  <a:gd name="connsiteX99" fmla="*/ 817700 w 1285289"/>
                  <a:gd name="connsiteY99" fmla="*/ 49878 h 1236070"/>
                  <a:gd name="connsiteX100" fmla="*/ 819842 w 1285289"/>
                  <a:gd name="connsiteY100" fmla="*/ 47738 h 1236070"/>
                  <a:gd name="connsiteX101" fmla="*/ 820555 w 1285289"/>
                  <a:gd name="connsiteY101" fmla="*/ 47738 h 1236070"/>
                  <a:gd name="connsiteX102" fmla="*/ 822697 w 1285289"/>
                  <a:gd name="connsiteY102" fmla="*/ 45599 h 1236070"/>
                  <a:gd name="connsiteX103" fmla="*/ 920487 w 1285289"/>
                  <a:gd name="connsiteY103" fmla="*/ 1386 h 1236070"/>
                  <a:gd name="connsiteX104" fmla="*/ 932443 w 1285289"/>
                  <a:gd name="connsiteY104" fmla="*/ 1029 h 123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85289" h="1236070">
                    <a:moveTo>
                      <a:pt x="233276" y="991595"/>
                    </a:moveTo>
                    <a:cubicBezTo>
                      <a:pt x="331187" y="1112763"/>
                      <a:pt x="472694" y="1189741"/>
                      <a:pt x="630639" y="1202571"/>
                    </a:cubicBezTo>
                    <a:cubicBezTo>
                      <a:pt x="797874" y="1216826"/>
                      <a:pt x="958678" y="1159093"/>
                      <a:pt x="1078030" y="1042201"/>
                    </a:cubicBezTo>
                    <a:cubicBezTo>
                      <a:pt x="1078030" y="1042201"/>
                      <a:pt x="1078030" y="1042201"/>
                      <a:pt x="1008706" y="1044339"/>
                    </a:cubicBezTo>
                    <a:cubicBezTo>
                      <a:pt x="1000130" y="1045052"/>
                      <a:pt x="992983" y="1037924"/>
                      <a:pt x="992268" y="1029371"/>
                    </a:cubicBezTo>
                    <a:cubicBezTo>
                      <a:pt x="992268" y="1020818"/>
                      <a:pt x="999415" y="1013691"/>
                      <a:pt x="1007991" y="1012978"/>
                    </a:cubicBezTo>
                    <a:cubicBezTo>
                      <a:pt x="1007991" y="1012978"/>
                      <a:pt x="1007991" y="1012978"/>
                      <a:pt x="1115908" y="1010127"/>
                    </a:cubicBezTo>
                    <a:cubicBezTo>
                      <a:pt x="1116623" y="1010127"/>
                      <a:pt x="1117338" y="1010127"/>
                      <a:pt x="1118052" y="1010127"/>
                    </a:cubicBezTo>
                    <a:cubicBezTo>
                      <a:pt x="1118052" y="1010127"/>
                      <a:pt x="1118052" y="1010127"/>
                      <a:pt x="1118767" y="1010127"/>
                    </a:cubicBezTo>
                    <a:cubicBezTo>
                      <a:pt x="1119482" y="1010127"/>
                      <a:pt x="1120196" y="1010127"/>
                      <a:pt x="1120911" y="1010840"/>
                    </a:cubicBezTo>
                    <a:cubicBezTo>
                      <a:pt x="1120911" y="1010840"/>
                      <a:pt x="1120911" y="1010840"/>
                      <a:pt x="1121626" y="1010840"/>
                    </a:cubicBezTo>
                    <a:cubicBezTo>
                      <a:pt x="1122340" y="1010840"/>
                      <a:pt x="1123055" y="1011552"/>
                      <a:pt x="1123770" y="1012265"/>
                    </a:cubicBezTo>
                    <a:cubicBezTo>
                      <a:pt x="1123770" y="1012265"/>
                      <a:pt x="1123770" y="1012265"/>
                      <a:pt x="1124484" y="1012265"/>
                    </a:cubicBezTo>
                    <a:cubicBezTo>
                      <a:pt x="1125199" y="1012265"/>
                      <a:pt x="1125914" y="1012978"/>
                      <a:pt x="1126628" y="1013691"/>
                    </a:cubicBezTo>
                    <a:cubicBezTo>
                      <a:pt x="1126628" y="1014403"/>
                      <a:pt x="1127343" y="1014403"/>
                      <a:pt x="1127343" y="1014403"/>
                    </a:cubicBezTo>
                    <a:cubicBezTo>
                      <a:pt x="1128058" y="1015116"/>
                      <a:pt x="1128058" y="1015829"/>
                      <a:pt x="1128772" y="1015829"/>
                    </a:cubicBezTo>
                    <a:cubicBezTo>
                      <a:pt x="1128772" y="1016542"/>
                      <a:pt x="1128772" y="1016542"/>
                      <a:pt x="1128772" y="1016542"/>
                    </a:cubicBezTo>
                    <a:cubicBezTo>
                      <a:pt x="1129487" y="1017254"/>
                      <a:pt x="1130202" y="1017967"/>
                      <a:pt x="1130202" y="1018680"/>
                    </a:cubicBezTo>
                    <a:cubicBezTo>
                      <a:pt x="1130202" y="1018680"/>
                      <a:pt x="1130202" y="1018680"/>
                      <a:pt x="1130202" y="1019393"/>
                    </a:cubicBezTo>
                    <a:cubicBezTo>
                      <a:pt x="1130917" y="1020105"/>
                      <a:pt x="1130917" y="1020818"/>
                      <a:pt x="1131631" y="1021531"/>
                    </a:cubicBezTo>
                    <a:cubicBezTo>
                      <a:pt x="1131631" y="1021531"/>
                      <a:pt x="1131631" y="1021531"/>
                      <a:pt x="1131631" y="1022244"/>
                    </a:cubicBezTo>
                    <a:cubicBezTo>
                      <a:pt x="1131631" y="1022956"/>
                      <a:pt x="1131631" y="1023669"/>
                      <a:pt x="1131631" y="1024382"/>
                    </a:cubicBezTo>
                    <a:cubicBezTo>
                      <a:pt x="1131631" y="1024382"/>
                      <a:pt x="1131631" y="1024382"/>
                      <a:pt x="1131631" y="1025095"/>
                    </a:cubicBezTo>
                    <a:cubicBezTo>
                      <a:pt x="1131631" y="1025095"/>
                      <a:pt x="1131631" y="1025807"/>
                      <a:pt x="1131631" y="1026520"/>
                    </a:cubicBezTo>
                    <a:cubicBezTo>
                      <a:pt x="1131631" y="1026520"/>
                      <a:pt x="1131631" y="1026520"/>
                      <a:pt x="1126628" y="1132008"/>
                    </a:cubicBezTo>
                    <a:cubicBezTo>
                      <a:pt x="1125914" y="1140561"/>
                      <a:pt x="1118767" y="1147689"/>
                      <a:pt x="1110905" y="1147689"/>
                    </a:cubicBezTo>
                    <a:cubicBezTo>
                      <a:pt x="1110191" y="1147689"/>
                      <a:pt x="1110191" y="1147689"/>
                      <a:pt x="1110191" y="1147689"/>
                    </a:cubicBezTo>
                    <a:cubicBezTo>
                      <a:pt x="1100900" y="1147689"/>
                      <a:pt x="1094468" y="1139135"/>
                      <a:pt x="1095182" y="1130582"/>
                    </a:cubicBezTo>
                    <a:cubicBezTo>
                      <a:pt x="1095182" y="1130582"/>
                      <a:pt x="1095182" y="1130582"/>
                      <a:pt x="1098041" y="1066434"/>
                    </a:cubicBezTo>
                    <a:cubicBezTo>
                      <a:pt x="1042296" y="1119891"/>
                      <a:pt x="976545" y="1163369"/>
                      <a:pt x="905077" y="1192592"/>
                    </a:cubicBezTo>
                    <a:cubicBezTo>
                      <a:pt x="833609" y="1221815"/>
                      <a:pt x="757852" y="1236070"/>
                      <a:pt x="679952" y="1236070"/>
                    </a:cubicBezTo>
                    <a:cubicBezTo>
                      <a:pt x="662799" y="1236070"/>
                      <a:pt x="645647" y="1235357"/>
                      <a:pt x="627780" y="1233932"/>
                    </a:cubicBezTo>
                    <a:cubicBezTo>
                      <a:pt x="532013" y="1226092"/>
                      <a:pt x="441963" y="1196156"/>
                      <a:pt x="361918" y="1146263"/>
                    </a:cubicBezTo>
                    <a:cubicBezTo>
                      <a:pt x="302600" y="1109200"/>
                      <a:pt x="249713" y="1062158"/>
                      <a:pt x="206118" y="1007988"/>
                    </a:cubicBezTo>
                    <a:cubicBezTo>
                      <a:pt x="216123" y="1003712"/>
                      <a:pt x="224699" y="998010"/>
                      <a:pt x="233276" y="991595"/>
                    </a:cubicBezTo>
                    <a:close/>
                    <a:moveTo>
                      <a:pt x="520755" y="47032"/>
                    </a:moveTo>
                    <a:cubicBezTo>
                      <a:pt x="520755" y="47747"/>
                      <a:pt x="520755" y="49176"/>
                      <a:pt x="520755" y="49891"/>
                    </a:cubicBezTo>
                    <a:cubicBezTo>
                      <a:pt x="520755" y="59897"/>
                      <a:pt x="521471" y="69188"/>
                      <a:pt x="523619" y="78479"/>
                    </a:cubicBezTo>
                    <a:cubicBezTo>
                      <a:pt x="303841" y="139944"/>
                      <a:pt x="136322" y="329340"/>
                      <a:pt x="108403" y="563049"/>
                    </a:cubicBezTo>
                    <a:cubicBezTo>
                      <a:pt x="104107" y="601643"/>
                      <a:pt x="103392" y="640237"/>
                      <a:pt x="106255" y="678831"/>
                    </a:cubicBezTo>
                    <a:cubicBezTo>
                      <a:pt x="106255" y="678831"/>
                      <a:pt x="106255" y="678831"/>
                      <a:pt x="147061" y="624513"/>
                    </a:cubicBezTo>
                    <a:cubicBezTo>
                      <a:pt x="152788" y="617366"/>
                      <a:pt x="162094" y="615937"/>
                      <a:pt x="169253" y="620940"/>
                    </a:cubicBezTo>
                    <a:cubicBezTo>
                      <a:pt x="176412" y="625943"/>
                      <a:pt x="177844" y="635949"/>
                      <a:pt x="172833" y="643096"/>
                    </a:cubicBezTo>
                    <a:cubicBezTo>
                      <a:pt x="172833" y="643096"/>
                      <a:pt x="172833" y="643096"/>
                      <a:pt x="108403" y="728860"/>
                    </a:cubicBezTo>
                    <a:cubicBezTo>
                      <a:pt x="108403" y="728860"/>
                      <a:pt x="108403" y="728860"/>
                      <a:pt x="107687" y="729575"/>
                    </a:cubicBezTo>
                    <a:cubicBezTo>
                      <a:pt x="106971" y="730290"/>
                      <a:pt x="106255" y="731004"/>
                      <a:pt x="106255" y="731719"/>
                    </a:cubicBezTo>
                    <a:cubicBezTo>
                      <a:pt x="105539" y="731719"/>
                      <a:pt x="105539" y="731719"/>
                      <a:pt x="105539" y="731719"/>
                    </a:cubicBezTo>
                    <a:cubicBezTo>
                      <a:pt x="104823" y="732434"/>
                      <a:pt x="104107" y="733148"/>
                      <a:pt x="104107" y="733148"/>
                    </a:cubicBezTo>
                    <a:cubicBezTo>
                      <a:pt x="103392" y="733148"/>
                      <a:pt x="103392" y="733863"/>
                      <a:pt x="102676" y="733863"/>
                    </a:cubicBezTo>
                    <a:cubicBezTo>
                      <a:pt x="101960" y="733863"/>
                      <a:pt x="101960" y="734578"/>
                      <a:pt x="101244" y="734578"/>
                    </a:cubicBezTo>
                    <a:cubicBezTo>
                      <a:pt x="100528" y="734578"/>
                      <a:pt x="99096" y="735292"/>
                      <a:pt x="98380" y="735292"/>
                    </a:cubicBezTo>
                    <a:cubicBezTo>
                      <a:pt x="98380" y="735292"/>
                      <a:pt x="98380" y="735292"/>
                      <a:pt x="97664" y="735292"/>
                    </a:cubicBezTo>
                    <a:cubicBezTo>
                      <a:pt x="97664" y="735292"/>
                      <a:pt x="97664" y="735292"/>
                      <a:pt x="96949" y="735292"/>
                    </a:cubicBezTo>
                    <a:cubicBezTo>
                      <a:pt x="96949" y="735292"/>
                      <a:pt x="96949" y="735292"/>
                      <a:pt x="96949" y="736007"/>
                    </a:cubicBezTo>
                    <a:cubicBezTo>
                      <a:pt x="96233" y="736007"/>
                      <a:pt x="96233" y="736007"/>
                      <a:pt x="95517" y="736007"/>
                    </a:cubicBezTo>
                    <a:cubicBezTo>
                      <a:pt x="94085" y="736007"/>
                      <a:pt x="93369" y="736007"/>
                      <a:pt x="92653" y="735292"/>
                    </a:cubicBezTo>
                    <a:cubicBezTo>
                      <a:pt x="91937" y="735292"/>
                      <a:pt x="90506" y="735292"/>
                      <a:pt x="89790" y="734578"/>
                    </a:cubicBezTo>
                    <a:cubicBezTo>
                      <a:pt x="89074" y="734578"/>
                      <a:pt x="88358" y="734578"/>
                      <a:pt x="87642" y="733863"/>
                    </a:cubicBezTo>
                    <a:cubicBezTo>
                      <a:pt x="86926" y="733148"/>
                      <a:pt x="86210" y="733148"/>
                      <a:pt x="85494" y="732434"/>
                    </a:cubicBezTo>
                    <a:cubicBezTo>
                      <a:pt x="85494" y="732434"/>
                      <a:pt x="84778" y="732434"/>
                      <a:pt x="84778" y="731719"/>
                    </a:cubicBezTo>
                    <a:cubicBezTo>
                      <a:pt x="84778" y="731719"/>
                      <a:pt x="84778" y="731719"/>
                      <a:pt x="5315" y="660963"/>
                    </a:cubicBezTo>
                    <a:cubicBezTo>
                      <a:pt x="-1128" y="655246"/>
                      <a:pt x="-1844" y="645954"/>
                      <a:pt x="3883" y="638807"/>
                    </a:cubicBezTo>
                    <a:cubicBezTo>
                      <a:pt x="9610" y="632375"/>
                      <a:pt x="19632" y="631660"/>
                      <a:pt x="26075" y="637378"/>
                    </a:cubicBezTo>
                    <a:cubicBezTo>
                      <a:pt x="26075" y="637378"/>
                      <a:pt x="26075" y="637378"/>
                      <a:pt x="74756" y="680975"/>
                    </a:cubicBezTo>
                    <a:cubicBezTo>
                      <a:pt x="71176" y="640237"/>
                      <a:pt x="72608" y="599499"/>
                      <a:pt x="76904" y="559475"/>
                    </a:cubicBezTo>
                    <a:cubicBezTo>
                      <a:pt x="106971" y="310758"/>
                      <a:pt x="286659" y="109926"/>
                      <a:pt x="520755" y="47032"/>
                    </a:cubicBezTo>
                    <a:close/>
                    <a:moveTo>
                      <a:pt x="932443" y="1029"/>
                    </a:moveTo>
                    <a:cubicBezTo>
                      <a:pt x="936190" y="2455"/>
                      <a:pt x="939402" y="5308"/>
                      <a:pt x="941187" y="9230"/>
                    </a:cubicBezTo>
                    <a:cubicBezTo>
                      <a:pt x="944756" y="17074"/>
                      <a:pt x="941187" y="26345"/>
                      <a:pt x="933335" y="29910"/>
                    </a:cubicBezTo>
                    <a:cubicBezTo>
                      <a:pt x="933335" y="29910"/>
                      <a:pt x="933335" y="29910"/>
                      <a:pt x="874090" y="57009"/>
                    </a:cubicBezTo>
                    <a:cubicBezTo>
                      <a:pt x="1132484" y="144009"/>
                      <a:pt x="1303081" y="395740"/>
                      <a:pt x="1283809" y="671716"/>
                    </a:cubicBezTo>
                    <a:cubicBezTo>
                      <a:pt x="1281667" y="702380"/>
                      <a:pt x="1277385" y="733044"/>
                      <a:pt x="1270960" y="762995"/>
                    </a:cubicBezTo>
                    <a:cubicBezTo>
                      <a:pt x="1261681" y="755864"/>
                      <a:pt x="1252402" y="750159"/>
                      <a:pt x="1242409" y="745880"/>
                    </a:cubicBezTo>
                    <a:cubicBezTo>
                      <a:pt x="1247405" y="720921"/>
                      <a:pt x="1250974" y="695249"/>
                      <a:pt x="1252402" y="669577"/>
                    </a:cubicBezTo>
                    <a:cubicBezTo>
                      <a:pt x="1270960" y="407150"/>
                      <a:pt x="1108215" y="168255"/>
                      <a:pt x="862669" y="86247"/>
                    </a:cubicBezTo>
                    <a:cubicBezTo>
                      <a:pt x="862669" y="86247"/>
                      <a:pt x="862669" y="86247"/>
                      <a:pt x="896932" y="146149"/>
                    </a:cubicBezTo>
                    <a:cubicBezTo>
                      <a:pt x="901214" y="153993"/>
                      <a:pt x="898359" y="163263"/>
                      <a:pt x="890507" y="167542"/>
                    </a:cubicBezTo>
                    <a:cubicBezTo>
                      <a:pt x="887652" y="168968"/>
                      <a:pt x="884797" y="169681"/>
                      <a:pt x="882656" y="169681"/>
                    </a:cubicBezTo>
                    <a:cubicBezTo>
                      <a:pt x="876945" y="169681"/>
                      <a:pt x="871949" y="166829"/>
                      <a:pt x="869094" y="161837"/>
                    </a:cubicBezTo>
                    <a:cubicBezTo>
                      <a:pt x="869094" y="161837"/>
                      <a:pt x="869094" y="161837"/>
                      <a:pt x="815559" y="67706"/>
                    </a:cubicBezTo>
                    <a:cubicBezTo>
                      <a:pt x="815559" y="67706"/>
                      <a:pt x="815559" y="67706"/>
                      <a:pt x="815559" y="66993"/>
                    </a:cubicBezTo>
                    <a:cubicBezTo>
                      <a:pt x="815559" y="66993"/>
                      <a:pt x="815559" y="66993"/>
                      <a:pt x="815559" y="66279"/>
                    </a:cubicBezTo>
                    <a:cubicBezTo>
                      <a:pt x="814845" y="66279"/>
                      <a:pt x="814845" y="66279"/>
                      <a:pt x="814845" y="65566"/>
                    </a:cubicBezTo>
                    <a:cubicBezTo>
                      <a:pt x="814845" y="65566"/>
                      <a:pt x="814845" y="65566"/>
                      <a:pt x="814845" y="64853"/>
                    </a:cubicBezTo>
                    <a:cubicBezTo>
                      <a:pt x="814845" y="64853"/>
                      <a:pt x="814845" y="64853"/>
                      <a:pt x="814845" y="64140"/>
                    </a:cubicBezTo>
                    <a:cubicBezTo>
                      <a:pt x="814131" y="64140"/>
                      <a:pt x="814131" y="63427"/>
                      <a:pt x="814131" y="63427"/>
                    </a:cubicBezTo>
                    <a:cubicBezTo>
                      <a:pt x="814131" y="63427"/>
                      <a:pt x="814131" y="63427"/>
                      <a:pt x="814131" y="62714"/>
                    </a:cubicBezTo>
                    <a:cubicBezTo>
                      <a:pt x="814131" y="62714"/>
                      <a:pt x="814131" y="62714"/>
                      <a:pt x="814131" y="62001"/>
                    </a:cubicBezTo>
                    <a:cubicBezTo>
                      <a:pt x="814131" y="62001"/>
                      <a:pt x="814131" y="62001"/>
                      <a:pt x="814131" y="61288"/>
                    </a:cubicBezTo>
                    <a:cubicBezTo>
                      <a:pt x="814131" y="61288"/>
                      <a:pt x="814131" y="61288"/>
                      <a:pt x="814131" y="60574"/>
                    </a:cubicBezTo>
                    <a:cubicBezTo>
                      <a:pt x="814131" y="59861"/>
                      <a:pt x="814131" y="59861"/>
                      <a:pt x="814131" y="59861"/>
                    </a:cubicBezTo>
                    <a:cubicBezTo>
                      <a:pt x="814131" y="59148"/>
                      <a:pt x="814131" y="59148"/>
                      <a:pt x="814131" y="58435"/>
                    </a:cubicBezTo>
                    <a:cubicBezTo>
                      <a:pt x="814131" y="58435"/>
                      <a:pt x="814131" y="58435"/>
                      <a:pt x="814131" y="57722"/>
                    </a:cubicBezTo>
                    <a:cubicBezTo>
                      <a:pt x="814131" y="57722"/>
                      <a:pt x="814131" y="57722"/>
                      <a:pt x="814131" y="57009"/>
                    </a:cubicBezTo>
                    <a:cubicBezTo>
                      <a:pt x="814131" y="57009"/>
                      <a:pt x="814131" y="57009"/>
                      <a:pt x="814131" y="56296"/>
                    </a:cubicBezTo>
                    <a:cubicBezTo>
                      <a:pt x="814131" y="55583"/>
                      <a:pt x="814845" y="55583"/>
                      <a:pt x="814845" y="55583"/>
                    </a:cubicBezTo>
                    <a:cubicBezTo>
                      <a:pt x="814845" y="55583"/>
                      <a:pt x="814845" y="55583"/>
                      <a:pt x="814845" y="54870"/>
                    </a:cubicBezTo>
                    <a:cubicBezTo>
                      <a:pt x="814845" y="54156"/>
                      <a:pt x="815559" y="53443"/>
                      <a:pt x="815559" y="52017"/>
                    </a:cubicBezTo>
                    <a:cubicBezTo>
                      <a:pt x="816273" y="52017"/>
                      <a:pt x="816273" y="52017"/>
                      <a:pt x="816273" y="52017"/>
                    </a:cubicBezTo>
                    <a:cubicBezTo>
                      <a:pt x="816273" y="51304"/>
                      <a:pt x="816986" y="50591"/>
                      <a:pt x="817700" y="49878"/>
                    </a:cubicBezTo>
                    <a:cubicBezTo>
                      <a:pt x="818414" y="49165"/>
                      <a:pt x="819128" y="48451"/>
                      <a:pt x="819842" y="47738"/>
                    </a:cubicBezTo>
                    <a:cubicBezTo>
                      <a:pt x="820555" y="47738"/>
                      <a:pt x="820555" y="47738"/>
                      <a:pt x="820555" y="47738"/>
                    </a:cubicBezTo>
                    <a:cubicBezTo>
                      <a:pt x="821269" y="47025"/>
                      <a:pt x="821983" y="46312"/>
                      <a:pt x="822697" y="45599"/>
                    </a:cubicBezTo>
                    <a:cubicBezTo>
                      <a:pt x="822697" y="45599"/>
                      <a:pt x="822697" y="45599"/>
                      <a:pt x="920487" y="1386"/>
                    </a:cubicBezTo>
                    <a:cubicBezTo>
                      <a:pt x="924413" y="-397"/>
                      <a:pt x="928696" y="-397"/>
                      <a:pt x="932443" y="1029"/>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6">
                <a:extLst>
                  <a:ext uri="{FF2B5EF4-FFF2-40B4-BE49-F238E27FC236}">
                    <a16:creationId xmlns:a16="http://schemas.microsoft.com/office/drawing/2014/main" id="{D333DD8B-C117-4744-9582-C0BA43A33482}"/>
                  </a:ext>
                </a:extLst>
              </p:cNvPr>
              <p:cNvSpPr>
                <a:spLocks/>
              </p:cNvSpPr>
              <p:nvPr/>
            </p:nvSpPr>
            <p:spPr bwMode="auto">
              <a:xfrm>
                <a:off x="5468938" y="2692400"/>
                <a:ext cx="1257300" cy="1049338"/>
              </a:xfrm>
              <a:custGeom>
                <a:avLst/>
                <a:gdLst>
                  <a:gd name="connsiteX0" fmla="*/ 1202365 w 1257300"/>
                  <a:gd name="connsiteY0" fmla="*/ 890162 h 1049338"/>
                  <a:gd name="connsiteX1" fmla="*/ 1194553 w 1257300"/>
                  <a:gd name="connsiteY1" fmla="*/ 893290 h 1049338"/>
                  <a:gd name="connsiteX2" fmla="*/ 1188871 w 1257300"/>
                  <a:gd name="connsiteY2" fmla="*/ 899010 h 1049338"/>
                  <a:gd name="connsiteX3" fmla="*/ 1131345 w 1257300"/>
                  <a:gd name="connsiteY3" fmla="*/ 956209 h 1049338"/>
                  <a:gd name="connsiteX4" fmla="*/ 1099386 w 1257300"/>
                  <a:gd name="connsiteY4" fmla="*/ 929754 h 1049338"/>
                  <a:gd name="connsiteX5" fmla="*/ 1083761 w 1257300"/>
                  <a:gd name="connsiteY5" fmla="*/ 931184 h 1049338"/>
                  <a:gd name="connsiteX6" fmla="*/ 1085182 w 1257300"/>
                  <a:gd name="connsiteY6" fmla="*/ 947629 h 1049338"/>
                  <a:gd name="connsiteX7" fmla="*/ 1124953 w 1257300"/>
                  <a:gd name="connsiteY7" fmla="*/ 979803 h 1049338"/>
                  <a:gd name="connsiteX8" fmla="*/ 1132055 w 1257300"/>
                  <a:gd name="connsiteY8" fmla="*/ 982663 h 1049338"/>
                  <a:gd name="connsiteX9" fmla="*/ 1139157 w 1257300"/>
                  <a:gd name="connsiteY9" fmla="*/ 979088 h 1049338"/>
                  <a:gd name="connsiteX10" fmla="*/ 1210177 w 1257300"/>
                  <a:gd name="connsiteY10" fmla="*/ 909735 h 1049338"/>
                  <a:gd name="connsiteX11" fmla="*/ 1212308 w 1257300"/>
                  <a:gd name="connsiteY11" fmla="*/ 896150 h 1049338"/>
                  <a:gd name="connsiteX12" fmla="*/ 1210177 w 1257300"/>
                  <a:gd name="connsiteY12" fmla="*/ 894005 h 1049338"/>
                  <a:gd name="connsiteX13" fmla="*/ 1202365 w 1257300"/>
                  <a:gd name="connsiteY13" fmla="*/ 890162 h 1049338"/>
                  <a:gd name="connsiteX14" fmla="*/ 111919 w 1257300"/>
                  <a:gd name="connsiteY14" fmla="*/ 877406 h 1049338"/>
                  <a:gd name="connsiteX15" fmla="*/ 111210 w 1257300"/>
                  <a:gd name="connsiteY15" fmla="*/ 893816 h 1049338"/>
                  <a:gd name="connsiteX16" fmla="*/ 140963 w 1257300"/>
                  <a:gd name="connsiteY16" fmla="*/ 927350 h 1049338"/>
                  <a:gd name="connsiteX17" fmla="*/ 57372 w 1257300"/>
                  <a:gd name="connsiteY17" fmla="*/ 927350 h 1049338"/>
                  <a:gd name="connsiteX18" fmla="*/ 46037 w 1257300"/>
                  <a:gd name="connsiteY18" fmla="*/ 938766 h 1049338"/>
                  <a:gd name="connsiteX19" fmla="*/ 57372 w 1257300"/>
                  <a:gd name="connsiteY19" fmla="*/ 950181 h 1049338"/>
                  <a:gd name="connsiteX20" fmla="*/ 140255 w 1257300"/>
                  <a:gd name="connsiteY20" fmla="*/ 950181 h 1049338"/>
                  <a:gd name="connsiteX21" fmla="*/ 111210 w 1257300"/>
                  <a:gd name="connsiteY21" fmla="*/ 980861 h 1049338"/>
                  <a:gd name="connsiteX22" fmla="*/ 111919 w 1257300"/>
                  <a:gd name="connsiteY22" fmla="*/ 997271 h 1049338"/>
                  <a:gd name="connsiteX23" fmla="*/ 119711 w 1257300"/>
                  <a:gd name="connsiteY23" fmla="*/ 1000125 h 1049338"/>
                  <a:gd name="connsiteX24" fmla="*/ 128212 w 1257300"/>
                  <a:gd name="connsiteY24" fmla="*/ 996558 h 1049338"/>
                  <a:gd name="connsiteX25" fmla="*/ 174258 w 1257300"/>
                  <a:gd name="connsiteY25" fmla="*/ 946614 h 1049338"/>
                  <a:gd name="connsiteX26" fmla="*/ 174967 w 1257300"/>
                  <a:gd name="connsiteY26" fmla="*/ 946614 h 1049338"/>
                  <a:gd name="connsiteX27" fmla="*/ 175675 w 1257300"/>
                  <a:gd name="connsiteY27" fmla="*/ 945187 h 1049338"/>
                  <a:gd name="connsiteX28" fmla="*/ 176383 w 1257300"/>
                  <a:gd name="connsiteY28" fmla="*/ 944473 h 1049338"/>
                  <a:gd name="connsiteX29" fmla="*/ 176383 w 1257300"/>
                  <a:gd name="connsiteY29" fmla="*/ 943760 h 1049338"/>
                  <a:gd name="connsiteX30" fmla="*/ 177092 w 1257300"/>
                  <a:gd name="connsiteY30" fmla="*/ 943046 h 1049338"/>
                  <a:gd name="connsiteX31" fmla="*/ 177092 w 1257300"/>
                  <a:gd name="connsiteY31" fmla="*/ 942333 h 1049338"/>
                  <a:gd name="connsiteX32" fmla="*/ 177092 w 1257300"/>
                  <a:gd name="connsiteY32" fmla="*/ 940906 h 1049338"/>
                  <a:gd name="connsiteX33" fmla="*/ 177800 w 1257300"/>
                  <a:gd name="connsiteY33" fmla="*/ 940906 h 1049338"/>
                  <a:gd name="connsiteX34" fmla="*/ 177800 w 1257300"/>
                  <a:gd name="connsiteY34" fmla="*/ 938766 h 1049338"/>
                  <a:gd name="connsiteX35" fmla="*/ 177800 w 1257300"/>
                  <a:gd name="connsiteY35" fmla="*/ 938052 h 1049338"/>
                  <a:gd name="connsiteX36" fmla="*/ 177800 w 1257300"/>
                  <a:gd name="connsiteY36" fmla="*/ 936625 h 1049338"/>
                  <a:gd name="connsiteX37" fmla="*/ 177092 w 1257300"/>
                  <a:gd name="connsiteY37" fmla="*/ 935912 h 1049338"/>
                  <a:gd name="connsiteX38" fmla="*/ 177092 w 1257300"/>
                  <a:gd name="connsiteY38" fmla="*/ 934485 h 1049338"/>
                  <a:gd name="connsiteX39" fmla="*/ 176383 w 1257300"/>
                  <a:gd name="connsiteY39" fmla="*/ 934485 h 1049338"/>
                  <a:gd name="connsiteX40" fmla="*/ 175675 w 1257300"/>
                  <a:gd name="connsiteY40" fmla="*/ 932344 h 1049338"/>
                  <a:gd name="connsiteX41" fmla="*/ 174967 w 1257300"/>
                  <a:gd name="connsiteY41" fmla="*/ 930917 h 1049338"/>
                  <a:gd name="connsiteX42" fmla="*/ 128212 w 1257300"/>
                  <a:gd name="connsiteY42" fmla="*/ 878120 h 1049338"/>
                  <a:gd name="connsiteX43" fmla="*/ 111919 w 1257300"/>
                  <a:gd name="connsiteY43" fmla="*/ 877406 h 1049338"/>
                  <a:gd name="connsiteX44" fmla="*/ 1146614 w 1257300"/>
                  <a:gd name="connsiteY44" fmla="*/ 825500 h 1049338"/>
                  <a:gd name="connsiteX45" fmla="*/ 1197700 w 1257300"/>
                  <a:gd name="connsiteY45" fmla="*/ 838363 h 1049338"/>
                  <a:gd name="connsiteX46" fmla="*/ 1224662 w 1257300"/>
                  <a:gd name="connsiteY46" fmla="*/ 857658 h 1049338"/>
                  <a:gd name="connsiteX47" fmla="*/ 1257300 w 1257300"/>
                  <a:gd name="connsiteY47" fmla="*/ 936982 h 1049338"/>
                  <a:gd name="connsiteX48" fmla="*/ 1146614 w 1257300"/>
                  <a:gd name="connsiteY48" fmla="*/ 1047750 h 1049338"/>
                  <a:gd name="connsiteX49" fmla="*/ 1036637 w 1257300"/>
                  <a:gd name="connsiteY49" fmla="*/ 936268 h 1049338"/>
                  <a:gd name="connsiteX50" fmla="*/ 1146614 w 1257300"/>
                  <a:gd name="connsiteY50" fmla="*/ 825500 h 1049338"/>
                  <a:gd name="connsiteX51" fmla="*/ 111919 w 1257300"/>
                  <a:gd name="connsiteY51" fmla="*/ 825500 h 1049338"/>
                  <a:gd name="connsiteX52" fmla="*/ 223838 w 1257300"/>
                  <a:gd name="connsiteY52" fmla="*/ 937777 h 1049338"/>
                  <a:gd name="connsiteX53" fmla="*/ 179358 w 1257300"/>
                  <a:gd name="connsiteY53" fmla="*/ 1026454 h 1049338"/>
                  <a:gd name="connsiteX54" fmla="*/ 151378 w 1257300"/>
                  <a:gd name="connsiteY54" fmla="*/ 1042187 h 1049338"/>
                  <a:gd name="connsiteX55" fmla="*/ 111919 w 1257300"/>
                  <a:gd name="connsiteY55" fmla="*/ 1049338 h 1049338"/>
                  <a:gd name="connsiteX56" fmla="*/ 0 w 1257300"/>
                  <a:gd name="connsiteY56" fmla="*/ 937062 h 1049338"/>
                  <a:gd name="connsiteX57" fmla="*/ 111919 w 1257300"/>
                  <a:gd name="connsiteY57" fmla="*/ 825500 h 1049338"/>
                  <a:gd name="connsiteX58" fmla="*/ 582076 w 1257300"/>
                  <a:gd name="connsiteY58" fmla="*/ 64618 h 1049338"/>
                  <a:gd name="connsiteX59" fmla="*/ 582076 w 1257300"/>
                  <a:gd name="connsiteY59" fmla="*/ 81074 h 1049338"/>
                  <a:gd name="connsiteX60" fmla="*/ 590528 w 1257300"/>
                  <a:gd name="connsiteY60" fmla="*/ 89660 h 1049338"/>
                  <a:gd name="connsiteX61" fmla="*/ 611657 w 1257300"/>
                  <a:gd name="connsiteY61" fmla="*/ 111841 h 1049338"/>
                  <a:gd name="connsiteX62" fmla="*/ 603206 w 1257300"/>
                  <a:gd name="connsiteY62" fmla="*/ 120427 h 1049338"/>
                  <a:gd name="connsiteX63" fmla="*/ 582076 w 1257300"/>
                  <a:gd name="connsiteY63" fmla="*/ 142607 h 1049338"/>
                  <a:gd name="connsiteX64" fmla="*/ 582076 w 1257300"/>
                  <a:gd name="connsiteY64" fmla="*/ 159063 h 1049338"/>
                  <a:gd name="connsiteX65" fmla="*/ 589824 w 1257300"/>
                  <a:gd name="connsiteY65" fmla="*/ 161925 h 1049338"/>
                  <a:gd name="connsiteX66" fmla="*/ 598275 w 1257300"/>
                  <a:gd name="connsiteY66" fmla="*/ 159063 h 1049338"/>
                  <a:gd name="connsiteX67" fmla="*/ 627857 w 1257300"/>
                  <a:gd name="connsiteY67" fmla="*/ 128297 h 1049338"/>
                  <a:gd name="connsiteX68" fmla="*/ 657438 w 1257300"/>
                  <a:gd name="connsiteY68" fmla="*/ 159063 h 1049338"/>
                  <a:gd name="connsiteX69" fmla="*/ 665890 w 1257300"/>
                  <a:gd name="connsiteY69" fmla="*/ 161925 h 1049338"/>
                  <a:gd name="connsiteX70" fmla="*/ 673637 w 1257300"/>
                  <a:gd name="connsiteY70" fmla="*/ 159063 h 1049338"/>
                  <a:gd name="connsiteX71" fmla="*/ 673637 w 1257300"/>
                  <a:gd name="connsiteY71" fmla="*/ 142607 h 1049338"/>
                  <a:gd name="connsiteX72" fmla="*/ 644056 w 1257300"/>
                  <a:gd name="connsiteY72" fmla="*/ 111841 h 1049338"/>
                  <a:gd name="connsiteX73" fmla="*/ 673637 w 1257300"/>
                  <a:gd name="connsiteY73" fmla="*/ 81074 h 1049338"/>
                  <a:gd name="connsiteX74" fmla="*/ 673637 w 1257300"/>
                  <a:gd name="connsiteY74" fmla="*/ 64618 h 1049338"/>
                  <a:gd name="connsiteX75" fmla="*/ 657438 w 1257300"/>
                  <a:gd name="connsiteY75" fmla="*/ 64618 h 1049338"/>
                  <a:gd name="connsiteX76" fmla="*/ 627857 w 1257300"/>
                  <a:gd name="connsiteY76" fmla="*/ 95384 h 1049338"/>
                  <a:gd name="connsiteX77" fmla="*/ 598275 w 1257300"/>
                  <a:gd name="connsiteY77" fmla="*/ 64618 h 1049338"/>
                  <a:gd name="connsiteX78" fmla="*/ 582076 w 1257300"/>
                  <a:gd name="connsiteY78" fmla="*/ 64618 h 1049338"/>
                  <a:gd name="connsiteX79" fmla="*/ 627856 w 1257300"/>
                  <a:gd name="connsiteY79" fmla="*/ 0 h 1049338"/>
                  <a:gd name="connsiteX80" fmla="*/ 739775 w 1257300"/>
                  <a:gd name="connsiteY80" fmla="*/ 111562 h 1049338"/>
                  <a:gd name="connsiteX81" fmla="*/ 627856 w 1257300"/>
                  <a:gd name="connsiteY81" fmla="*/ 223838 h 1049338"/>
                  <a:gd name="connsiteX82" fmla="*/ 518076 w 1257300"/>
                  <a:gd name="connsiteY82" fmla="*/ 133016 h 1049338"/>
                  <a:gd name="connsiteX83" fmla="*/ 515937 w 1257300"/>
                  <a:gd name="connsiteY83" fmla="*/ 110846 h 1049338"/>
                  <a:gd name="connsiteX84" fmla="*/ 516650 w 1257300"/>
                  <a:gd name="connsiteY84" fmla="*/ 100119 h 1049338"/>
                  <a:gd name="connsiteX85" fmla="*/ 627856 w 1257300"/>
                  <a:gd name="connsiteY85" fmla="*/ 0 h 10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57300" h="1049338">
                    <a:moveTo>
                      <a:pt x="1202365" y="890162"/>
                    </a:moveTo>
                    <a:cubicBezTo>
                      <a:pt x="1199524" y="890073"/>
                      <a:pt x="1196684" y="891145"/>
                      <a:pt x="1194553" y="893290"/>
                    </a:cubicBezTo>
                    <a:cubicBezTo>
                      <a:pt x="1194553" y="893290"/>
                      <a:pt x="1194553" y="893290"/>
                      <a:pt x="1188871" y="899010"/>
                    </a:cubicBezTo>
                    <a:cubicBezTo>
                      <a:pt x="1188871" y="899010"/>
                      <a:pt x="1188871" y="899010"/>
                      <a:pt x="1131345" y="956209"/>
                    </a:cubicBezTo>
                    <a:cubicBezTo>
                      <a:pt x="1131345" y="956209"/>
                      <a:pt x="1131345" y="956209"/>
                      <a:pt x="1099386" y="929754"/>
                    </a:cubicBezTo>
                    <a:cubicBezTo>
                      <a:pt x="1094414" y="925464"/>
                      <a:pt x="1087312" y="926179"/>
                      <a:pt x="1083761" y="931184"/>
                    </a:cubicBezTo>
                    <a:cubicBezTo>
                      <a:pt x="1079500" y="936189"/>
                      <a:pt x="1080210" y="943339"/>
                      <a:pt x="1085182" y="947629"/>
                    </a:cubicBezTo>
                    <a:cubicBezTo>
                      <a:pt x="1085182" y="947629"/>
                      <a:pt x="1085182" y="947629"/>
                      <a:pt x="1124953" y="979803"/>
                    </a:cubicBezTo>
                    <a:cubicBezTo>
                      <a:pt x="1127084" y="981233"/>
                      <a:pt x="1129214" y="982663"/>
                      <a:pt x="1132055" y="982663"/>
                    </a:cubicBezTo>
                    <a:cubicBezTo>
                      <a:pt x="1134186" y="982663"/>
                      <a:pt x="1137026" y="981233"/>
                      <a:pt x="1139157" y="979088"/>
                    </a:cubicBezTo>
                    <a:cubicBezTo>
                      <a:pt x="1139157" y="979088"/>
                      <a:pt x="1139157" y="979088"/>
                      <a:pt x="1210177" y="909735"/>
                    </a:cubicBezTo>
                    <a:cubicBezTo>
                      <a:pt x="1213728" y="906160"/>
                      <a:pt x="1214438" y="900440"/>
                      <a:pt x="1212308" y="896150"/>
                    </a:cubicBezTo>
                    <a:cubicBezTo>
                      <a:pt x="1211597" y="895435"/>
                      <a:pt x="1210887" y="894720"/>
                      <a:pt x="1210177" y="894005"/>
                    </a:cubicBezTo>
                    <a:cubicBezTo>
                      <a:pt x="1208047" y="891503"/>
                      <a:pt x="1205206" y="890251"/>
                      <a:pt x="1202365" y="890162"/>
                    </a:cubicBezTo>
                    <a:close/>
                    <a:moveTo>
                      <a:pt x="111919" y="877406"/>
                    </a:moveTo>
                    <a:cubicBezTo>
                      <a:pt x="107668" y="881687"/>
                      <a:pt x="106960" y="888822"/>
                      <a:pt x="111210" y="893816"/>
                    </a:cubicBezTo>
                    <a:cubicBezTo>
                      <a:pt x="111210" y="893816"/>
                      <a:pt x="111210" y="893816"/>
                      <a:pt x="140963" y="927350"/>
                    </a:cubicBezTo>
                    <a:cubicBezTo>
                      <a:pt x="140963" y="927350"/>
                      <a:pt x="140963" y="927350"/>
                      <a:pt x="57372" y="927350"/>
                    </a:cubicBezTo>
                    <a:cubicBezTo>
                      <a:pt x="50996" y="927350"/>
                      <a:pt x="46037" y="932344"/>
                      <a:pt x="46037" y="938766"/>
                    </a:cubicBezTo>
                    <a:cubicBezTo>
                      <a:pt x="46037" y="945187"/>
                      <a:pt x="50996" y="950181"/>
                      <a:pt x="57372" y="950181"/>
                    </a:cubicBezTo>
                    <a:cubicBezTo>
                      <a:pt x="57372" y="950181"/>
                      <a:pt x="57372" y="950181"/>
                      <a:pt x="140255" y="950181"/>
                    </a:cubicBezTo>
                    <a:cubicBezTo>
                      <a:pt x="140255" y="950181"/>
                      <a:pt x="140255" y="950181"/>
                      <a:pt x="111210" y="980861"/>
                    </a:cubicBezTo>
                    <a:cubicBezTo>
                      <a:pt x="106960" y="985142"/>
                      <a:pt x="106960" y="992990"/>
                      <a:pt x="111919" y="997271"/>
                    </a:cubicBezTo>
                    <a:cubicBezTo>
                      <a:pt x="114044" y="999412"/>
                      <a:pt x="116878" y="1000125"/>
                      <a:pt x="119711" y="1000125"/>
                    </a:cubicBezTo>
                    <a:cubicBezTo>
                      <a:pt x="122545" y="1000125"/>
                      <a:pt x="125378" y="998698"/>
                      <a:pt x="128212" y="996558"/>
                    </a:cubicBezTo>
                    <a:cubicBezTo>
                      <a:pt x="128212" y="996558"/>
                      <a:pt x="128212" y="996558"/>
                      <a:pt x="174258" y="946614"/>
                    </a:cubicBezTo>
                    <a:cubicBezTo>
                      <a:pt x="174967" y="946614"/>
                      <a:pt x="174967" y="946614"/>
                      <a:pt x="174967" y="946614"/>
                    </a:cubicBezTo>
                    <a:cubicBezTo>
                      <a:pt x="174967" y="945900"/>
                      <a:pt x="175675" y="945900"/>
                      <a:pt x="175675" y="945187"/>
                    </a:cubicBezTo>
                    <a:cubicBezTo>
                      <a:pt x="175675" y="945187"/>
                      <a:pt x="175675" y="945187"/>
                      <a:pt x="176383" y="944473"/>
                    </a:cubicBezTo>
                    <a:cubicBezTo>
                      <a:pt x="176383" y="944473"/>
                      <a:pt x="176383" y="944473"/>
                      <a:pt x="176383" y="943760"/>
                    </a:cubicBezTo>
                    <a:cubicBezTo>
                      <a:pt x="177092" y="943760"/>
                      <a:pt x="177092" y="943046"/>
                      <a:pt x="177092" y="943046"/>
                    </a:cubicBezTo>
                    <a:cubicBezTo>
                      <a:pt x="177092" y="943046"/>
                      <a:pt x="177092" y="943046"/>
                      <a:pt x="177092" y="942333"/>
                    </a:cubicBezTo>
                    <a:cubicBezTo>
                      <a:pt x="177092" y="942333"/>
                      <a:pt x="177092" y="941620"/>
                      <a:pt x="177092" y="940906"/>
                    </a:cubicBezTo>
                    <a:cubicBezTo>
                      <a:pt x="177800" y="940906"/>
                      <a:pt x="177800" y="940906"/>
                      <a:pt x="177800" y="940906"/>
                    </a:cubicBezTo>
                    <a:cubicBezTo>
                      <a:pt x="177800" y="940193"/>
                      <a:pt x="177800" y="939479"/>
                      <a:pt x="177800" y="938766"/>
                    </a:cubicBezTo>
                    <a:cubicBezTo>
                      <a:pt x="177800" y="938766"/>
                      <a:pt x="177800" y="938766"/>
                      <a:pt x="177800" y="938052"/>
                    </a:cubicBezTo>
                    <a:cubicBezTo>
                      <a:pt x="177800" y="938052"/>
                      <a:pt x="177800" y="937339"/>
                      <a:pt x="177800" y="936625"/>
                    </a:cubicBezTo>
                    <a:cubicBezTo>
                      <a:pt x="177092" y="936625"/>
                      <a:pt x="177092" y="936625"/>
                      <a:pt x="177092" y="935912"/>
                    </a:cubicBezTo>
                    <a:cubicBezTo>
                      <a:pt x="177092" y="935912"/>
                      <a:pt x="177092" y="935198"/>
                      <a:pt x="177092" y="934485"/>
                    </a:cubicBezTo>
                    <a:cubicBezTo>
                      <a:pt x="177092" y="934485"/>
                      <a:pt x="177092" y="934485"/>
                      <a:pt x="176383" y="934485"/>
                    </a:cubicBezTo>
                    <a:cubicBezTo>
                      <a:pt x="176383" y="933771"/>
                      <a:pt x="176383" y="933058"/>
                      <a:pt x="175675" y="932344"/>
                    </a:cubicBezTo>
                    <a:cubicBezTo>
                      <a:pt x="174967" y="931631"/>
                      <a:pt x="174967" y="931631"/>
                      <a:pt x="174967" y="930917"/>
                    </a:cubicBezTo>
                    <a:cubicBezTo>
                      <a:pt x="174967" y="930917"/>
                      <a:pt x="174967" y="930917"/>
                      <a:pt x="128212" y="878120"/>
                    </a:cubicBezTo>
                    <a:cubicBezTo>
                      <a:pt x="123962" y="873839"/>
                      <a:pt x="116878" y="873125"/>
                      <a:pt x="111919" y="877406"/>
                    </a:cubicBezTo>
                    <a:close/>
                    <a:moveTo>
                      <a:pt x="1146614" y="825500"/>
                    </a:moveTo>
                    <a:cubicBezTo>
                      <a:pt x="1165062" y="825500"/>
                      <a:pt x="1182800" y="829788"/>
                      <a:pt x="1197700" y="838363"/>
                    </a:cubicBezTo>
                    <a:cubicBezTo>
                      <a:pt x="1207633" y="843366"/>
                      <a:pt x="1216857" y="849798"/>
                      <a:pt x="1224662" y="857658"/>
                    </a:cubicBezTo>
                    <a:cubicBezTo>
                      <a:pt x="1245238" y="878383"/>
                      <a:pt x="1257300" y="906253"/>
                      <a:pt x="1257300" y="936982"/>
                    </a:cubicBezTo>
                    <a:cubicBezTo>
                      <a:pt x="1257300" y="997726"/>
                      <a:pt x="1207633" y="1047750"/>
                      <a:pt x="1146614" y="1047750"/>
                    </a:cubicBezTo>
                    <a:cubicBezTo>
                      <a:pt x="1086304" y="1047750"/>
                      <a:pt x="1036637" y="997726"/>
                      <a:pt x="1036637" y="936268"/>
                    </a:cubicBezTo>
                    <a:cubicBezTo>
                      <a:pt x="1036637" y="874810"/>
                      <a:pt x="1086304" y="825500"/>
                      <a:pt x="1146614" y="825500"/>
                    </a:cubicBezTo>
                    <a:close/>
                    <a:moveTo>
                      <a:pt x="111919" y="825500"/>
                    </a:moveTo>
                    <a:cubicBezTo>
                      <a:pt x="173618" y="825500"/>
                      <a:pt x="223838" y="875560"/>
                      <a:pt x="223838" y="937777"/>
                    </a:cubicBezTo>
                    <a:cubicBezTo>
                      <a:pt x="223838" y="974249"/>
                      <a:pt x="205903" y="1006430"/>
                      <a:pt x="179358" y="1026454"/>
                    </a:cubicBezTo>
                    <a:cubicBezTo>
                      <a:pt x="170748" y="1032890"/>
                      <a:pt x="161422" y="1037896"/>
                      <a:pt x="151378" y="1042187"/>
                    </a:cubicBezTo>
                    <a:cubicBezTo>
                      <a:pt x="139182" y="1046478"/>
                      <a:pt x="125550" y="1049338"/>
                      <a:pt x="111919" y="1049338"/>
                    </a:cubicBezTo>
                    <a:cubicBezTo>
                      <a:pt x="50220" y="1049338"/>
                      <a:pt x="0" y="999279"/>
                      <a:pt x="0" y="937062"/>
                    </a:cubicBezTo>
                    <a:cubicBezTo>
                      <a:pt x="0" y="874845"/>
                      <a:pt x="50220" y="825500"/>
                      <a:pt x="111919" y="825500"/>
                    </a:cubicBezTo>
                    <a:close/>
                    <a:moveTo>
                      <a:pt x="582076" y="64618"/>
                    </a:moveTo>
                    <a:cubicBezTo>
                      <a:pt x="577850" y="69627"/>
                      <a:pt x="577850" y="76781"/>
                      <a:pt x="582076" y="81074"/>
                    </a:cubicBezTo>
                    <a:cubicBezTo>
                      <a:pt x="582076" y="81074"/>
                      <a:pt x="582076" y="81074"/>
                      <a:pt x="590528" y="89660"/>
                    </a:cubicBezTo>
                    <a:cubicBezTo>
                      <a:pt x="590528" y="89660"/>
                      <a:pt x="590528" y="89660"/>
                      <a:pt x="611657" y="111841"/>
                    </a:cubicBezTo>
                    <a:cubicBezTo>
                      <a:pt x="611657" y="111841"/>
                      <a:pt x="611657" y="111841"/>
                      <a:pt x="603206" y="120427"/>
                    </a:cubicBezTo>
                    <a:cubicBezTo>
                      <a:pt x="603206" y="120427"/>
                      <a:pt x="603206" y="120427"/>
                      <a:pt x="582076" y="142607"/>
                    </a:cubicBezTo>
                    <a:cubicBezTo>
                      <a:pt x="577850" y="146900"/>
                      <a:pt x="577850" y="154055"/>
                      <a:pt x="582076" y="159063"/>
                    </a:cubicBezTo>
                    <a:cubicBezTo>
                      <a:pt x="584189" y="161210"/>
                      <a:pt x="587006" y="161925"/>
                      <a:pt x="589824" y="161925"/>
                    </a:cubicBezTo>
                    <a:cubicBezTo>
                      <a:pt x="592641" y="161925"/>
                      <a:pt x="595458" y="161210"/>
                      <a:pt x="598275" y="159063"/>
                    </a:cubicBezTo>
                    <a:cubicBezTo>
                      <a:pt x="598275" y="159063"/>
                      <a:pt x="598275" y="159063"/>
                      <a:pt x="627857" y="128297"/>
                    </a:cubicBezTo>
                    <a:cubicBezTo>
                      <a:pt x="627857" y="128297"/>
                      <a:pt x="627857" y="128297"/>
                      <a:pt x="657438" y="159063"/>
                    </a:cubicBezTo>
                    <a:cubicBezTo>
                      <a:pt x="660255" y="161210"/>
                      <a:pt x="663073" y="161925"/>
                      <a:pt x="665890" y="161925"/>
                    </a:cubicBezTo>
                    <a:cubicBezTo>
                      <a:pt x="668707" y="161925"/>
                      <a:pt x="671524" y="161210"/>
                      <a:pt x="673637" y="159063"/>
                    </a:cubicBezTo>
                    <a:cubicBezTo>
                      <a:pt x="677863" y="154055"/>
                      <a:pt x="677863" y="146900"/>
                      <a:pt x="673637" y="142607"/>
                    </a:cubicBezTo>
                    <a:cubicBezTo>
                      <a:pt x="673637" y="142607"/>
                      <a:pt x="673637" y="142607"/>
                      <a:pt x="644056" y="111841"/>
                    </a:cubicBezTo>
                    <a:cubicBezTo>
                      <a:pt x="644056" y="111841"/>
                      <a:pt x="644056" y="111841"/>
                      <a:pt x="673637" y="81074"/>
                    </a:cubicBezTo>
                    <a:cubicBezTo>
                      <a:pt x="677863" y="76781"/>
                      <a:pt x="677863" y="69627"/>
                      <a:pt x="673637" y="64618"/>
                    </a:cubicBezTo>
                    <a:cubicBezTo>
                      <a:pt x="669411" y="60325"/>
                      <a:pt x="662368" y="60325"/>
                      <a:pt x="657438" y="64618"/>
                    </a:cubicBezTo>
                    <a:cubicBezTo>
                      <a:pt x="657438" y="64618"/>
                      <a:pt x="657438" y="64618"/>
                      <a:pt x="627857" y="95384"/>
                    </a:cubicBezTo>
                    <a:cubicBezTo>
                      <a:pt x="627857" y="95384"/>
                      <a:pt x="627857" y="95384"/>
                      <a:pt x="598275" y="64618"/>
                    </a:cubicBezTo>
                    <a:cubicBezTo>
                      <a:pt x="593345" y="60325"/>
                      <a:pt x="586302" y="60325"/>
                      <a:pt x="582076" y="64618"/>
                    </a:cubicBezTo>
                    <a:close/>
                    <a:moveTo>
                      <a:pt x="627856" y="0"/>
                    </a:moveTo>
                    <a:cubicBezTo>
                      <a:pt x="689875" y="0"/>
                      <a:pt x="739775" y="50060"/>
                      <a:pt x="739775" y="111562"/>
                    </a:cubicBezTo>
                    <a:cubicBezTo>
                      <a:pt x="739775" y="173779"/>
                      <a:pt x="689875" y="223838"/>
                      <a:pt x="627856" y="223838"/>
                    </a:cubicBezTo>
                    <a:cubicBezTo>
                      <a:pt x="573679" y="223123"/>
                      <a:pt x="527343" y="184506"/>
                      <a:pt x="518076" y="133016"/>
                    </a:cubicBezTo>
                    <a:cubicBezTo>
                      <a:pt x="516650" y="125149"/>
                      <a:pt x="515937" y="117998"/>
                      <a:pt x="515937" y="110846"/>
                    </a:cubicBezTo>
                    <a:cubicBezTo>
                      <a:pt x="515937" y="107271"/>
                      <a:pt x="515937" y="103695"/>
                      <a:pt x="516650" y="100119"/>
                    </a:cubicBezTo>
                    <a:cubicBezTo>
                      <a:pt x="521640" y="43624"/>
                      <a:pt x="570115" y="0"/>
                      <a:pt x="627856"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75" name="Group 74">
            <a:extLst>
              <a:ext uri="{FF2B5EF4-FFF2-40B4-BE49-F238E27FC236}">
                <a16:creationId xmlns:a16="http://schemas.microsoft.com/office/drawing/2014/main" id="{3F57F0B4-25E8-40EA-824C-CBD65C3689F3}"/>
              </a:ext>
            </a:extLst>
          </p:cNvPr>
          <p:cNvGrpSpPr>
            <a:grpSpLocks noChangeAspect="1"/>
          </p:cNvGrpSpPr>
          <p:nvPr/>
        </p:nvGrpSpPr>
        <p:grpSpPr>
          <a:xfrm>
            <a:off x="8031638" y="2134322"/>
            <a:ext cx="821789" cy="821789"/>
            <a:chOff x="5273040" y="2606040"/>
            <a:chExt cx="1645920" cy="1645920"/>
          </a:xfrm>
        </p:grpSpPr>
        <p:sp>
          <p:nvSpPr>
            <p:cNvPr id="76" name="AutoShape 3">
              <a:extLst>
                <a:ext uri="{FF2B5EF4-FFF2-40B4-BE49-F238E27FC236}">
                  <a16:creationId xmlns:a16="http://schemas.microsoft.com/office/drawing/2014/main" id="{21FBF6CB-7FD5-46B3-A9E3-419E6B1018D2}"/>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7" name="Group 76">
              <a:extLst>
                <a:ext uri="{FF2B5EF4-FFF2-40B4-BE49-F238E27FC236}">
                  <a16:creationId xmlns:a16="http://schemas.microsoft.com/office/drawing/2014/main" id="{C4B45FF5-79B2-4920-B6FB-86F08255D793}"/>
                </a:ext>
              </a:extLst>
            </p:cNvPr>
            <p:cNvGrpSpPr/>
            <p:nvPr/>
          </p:nvGrpSpPr>
          <p:grpSpPr>
            <a:xfrm>
              <a:off x="5442783" y="3041518"/>
              <a:ext cx="1306434" cy="774964"/>
              <a:chOff x="5441612" y="3041518"/>
              <a:chExt cx="1306434" cy="774964"/>
            </a:xfrm>
          </p:grpSpPr>
          <p:sp>
            <p:nvSpPr>
              <p:cNvPr id="78" name="Freeform 5">
                <a:extLst>
                  <a:ext uri="{FF2B5EF4-FFF2-40B4-BE49-F238E27FC236}">
                    <a16:creationId xmlns:a16="http://schemas.microsoft.com/office/drawing/2014/main" id="{670505F1-8534-4783-8774-7A50CBB027A9}"/>
                  </a:ext>
                </a:extLst>
              </p:cNvPr>
              <p:cNvSpPr>
                <a:spLocks/>
              </p:cNvSpPr>
              <p:nvPr/>
            </p:nvSpPr>
            <p:spPr bwMode="auto">
              <a:xfrm>
                <a:off x="5441612" y="3042950"/>
                <a:ext cx="812425" cy="773532"/>
              </a:xfrm>
              <a:custGeom>
                <a:avLst/>
                <a:gdLst>
                  <a:gd name="connsiteX0" fmla="*/ 497028 w 550863"/>
                  <a:gd name="connsiteY0" fmla="*/ 2914 h 524492"/>
                  <a:gd name="connsiteX1" fmla="*/ 512063 w 550863"/>
                  <a:gd name="connsiteY1" fmla="*/ 2914 h 524492"/>
                  <a:gd name="connsiteX2" fmla="*/ 550863 w 550863"/>
                  <a:gd name="connsiteY2" fmla="*/ 41280 h 524492"/>
                  <a:gd name="connsiteX3" fmla="*/ 535828 w 550863"/>
                  <a:gd name="connsiteY3" fmla="*/ 56335 h 524492"/>
                  <a:gd name="connsiteX4" fmla="*/ 504303 w 550863"/>
                  <a:gd name="connsiteY4" fmla="*/ 25254 h 524492"/>
                  <a:gd name="connsiteX5" fmla="*/ 268593 w 550863"/>
                  <a:gd name="connsiteY5" fmla="*/ 262246 h 524492"/>
                  <a:gd name="connsiteX6" fmla="*/ 512063 w 550863"/>
                  <a:gd name="connsiteY6" fmla="*/ 506523 h 524492"/>
                  <a:gd name="connsiteX7" fmla="*/ 512063 w 550863"/>
                  <a:gd name="connsiteY7" fmla="*/ 521578 h 524492"/>
                  <a:gd name="connsiteX8" fmla="*/ 504303 w 550863"/>
                  <a:gd name="connsiteY8" fmla="*/ 524492 h 524492"/>
                  <a:gd name="connsiteX9" fmla="*/ 497028 w 550863"/>
                  <a:gd name="connsiteY9" fmla="*/ 521578 h 524492"/>
                  <a:gd name="connsiteX10" fmla="*/ 246283 w 550863"/>
                  <a:gd name="connsiteY10" fmla="*/ 270017 h 524492"/>
                  <a:gd name="connsiteX11" fmla="*/ 242888 w 550863"/>
                  <a:gd name="connsiteY11" fmla="*/ 262246 h 524492"/>
                  <a:gd name="connsiteX12" fmla="*/ 246283 w 550863"/>
                  <a:gd name="connsiteY12" fmla="*/ 254476 h 524492"/>
                  <a:gd name="connsiteX13" fmla="*/ 497028 w 550863"/>
                  <a:gd name="connsiteY13" fmla="*/ 2914 h 524492"/>
                  <a:gd name="connsiteX14" fmla="*/ 374959 w 550863"/>
                  <a:gd name="connsiteY14" fmla="*/ 2914 h 524492"/>
                  <a:gd name="connsiteX15" fmla="*/ 389947 w 550863"/>
                  <a:gd name="connsiteY15" fmla="*/ 2914 h 524492"/>
                  <a:gd name="connsiteX16" fmla="*/ 428625 w 550863"/>
                  <a:gd name="connsiteY16" fmla="*/ 41280 h 524492"/>
                  <a:gd name="connsiteX17" fmla="*/ 413637 w 550863"/>
                  <a:gd name="connsiteY17" fmla="*/ 56335 h 524492"/>
                  <a:gd name="connsiteX18" fmla="*/ 382695 w 550863"/>
                  <a:gd name="connsiteY18" fmla="*/ 25254 h 524492"/>
                  <a:gd name="connsiteX19" fmla="*/ 147241 w 550863"/>
                  <a:gd name="connsiteY19" fmla="*/ 262246 h 524492"/>
                  <a:gd name="connsiteX20" fmla="*/ 389947 w 550863"/>
                  <a:gd name="connsiteY20" fmla="*/ 506523 h 524492"/>
                  <a:gd name="connsiteX21" fmla="*/ 389947 w 550863"/>
                  <a:gd name="connsiteY21" fmla="*/ 521578 h 524492"/>
                  <a:gd name="connsiteX22" fmla="*/ 382695 w 550863"/>
                  <a:gd name="connsiteY22" fmla="*/ 524492 h 524492"/>
                  <a:gd name="connsiteX23" fmla="*/ 374959 w 550863"/>
                  <a:gd name="connsiteY23" fmla="*/ 521578 h 524492"/>
                  <a:gd name="connsiteX24" fmla="*/ 125002 w 550863"/>
                  <a:gd name="connsiteY24" fmla="*/ 270017 h 524492"/>
                  <a:gd name="connsiteX25" fmla="*/ 125002 w 550863"/>
                  <a:gd name="connsiteY25" fmla="*/ 254476 h 524492"/>
                  <a:gd name="connsiteX26" fmla="*/ 374959 w 550863"/>
                  <a:gd name="connsiteY26" fmla="*/ 2914 h 524492"/>
                  <a:gd name="connsiteX27" fmla="*/ 254541 w 550863"/>
                  <a:gd name="connsiteY27" fmla="*/ 2914 h 524492"/>
                  <a:gd name="connsiteX28" fmla="*/ 269114 w 550863"/>
                  <a:gd name="connsiteY28" fmla="*/ 2914 h 524492"/>
                  <a:gd name="connsiteX29" fmla="*/ 307975 w 550863"/>
                  <a:gd name="connsiteY29" fmla="*/ 41280 h 524492"/>
                  <a:gd name="connsiteX30" fmla="*/ 292917 w 550863"/>
                  <a:gd name="connsiteY30" fmla="*/ 56335 h 524492"/>
                  <a:gd name="connsiteX31" fmla="*/ 261828 w 550863"/>
                  <a:gd name="connsiteY31" fmla="*/ 25254 h 524492"/>
                  <a:gd name="connsiteX32" fmla="*/ 25260 w 550863"/>
                  <a:gd name="connsiteY32" fmla="*/ 262246 h 524492"/>
                  <a:gd name="connsiteX33" fmla="*/ 269114 w 550863"/>
                  <a:gd name="connsiteY33" fmla="*/ 506523 h 524492"/>
                  <a:gd name="connsiteX34" fmla="*/ 269114 w 550863"/>
                  <a:gd name="connsiteY34" fmla="*/ 521578 h 524492"/>
                  <a:gd name="connsiteX35" fmla="*/ 261828 w 550863"/>
                  <a:gd name="connsiteY35" fmla="*/ 524492 h 524492"/>
                  <a:gd name="connsiteX36" fmla="*/ 254541 w 550863"/>
                  <a:gd name="connsiteY36" fmla="*/ 521578 h 524492"/>
                  <a:gd name="connsiteX37" fmla="*/ 2915 w 550863"/>
                  <a:gd name="connsiteY37" fmla="*/ 270017 h 524492"/>
                  <a:gd name="connsiteX38" fmla="*/ 0 w 550863"/>
                  <a:gd name="connsiteY38" fmla="*/ 262246 h 524492"/>
                  <a:gd name="connsiteX39" fmla="*/ 2915 w 550863"/>
                  <a:gd name="connsiteY39" fmla="*/ 254476 h 524492"/>
                  <a:gd name="connsiteX40" fmla="*/ 254541 w 550863"/>
                  <a:gd name="connsiteY40" fmla="*/ 2914 h 52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0863" h="524492">
                    <a:moveTo>
                      <a:pt x="497028" y="2914"/>
                    </a:moveTo>
                    <a:cubicBezTo>
                      <a:pt x="500908" y="-971"/>
                      <a:pt x="507698" y="-971"/>
                      <a:pt x="512063" y="2914"/>
                    </a:cubicBezTo>
                    <a:cubicBezTo>
                      <a:pt x="512063" y="2914"/>
                      <a:pt x="512063" y="2914"/>
                      <a:pt x="550863" y="41280"/>
                    </a:cubicBezTo>
                    <a:cubicBezTo>
                      <a:pt x="550863" y="41280"/>
                      <a:pt x="550863" y="41280"/>
                      <a:pt x="535828" y="56335"/>
                    </a:cubicBezTo>
                    <a:cubicBezTo>
                      <a:pt x="535828" y="56335"/>
                      <a:pt x="535828" y="56335"/>
                      <a:pt x="504303" y="25254"/>
                    </a:cubicBezTo>
                    <a:cubicBezTo>
                      <a:pt x="504303" y="25254"/>
                      <a:pt x="504303" y="25254"/>
                      <a:pt x="268593" y="262246"/>
                    </a:cubicBezTo>
                    <a:lnTo>
                      <a:pt x="512063" y="506523"/>
                    </a:lnTo>
                    <a:cubicBezTo>
                      <a:pt x="516428" y="510409"/>
                      <a:pt x="516428" y="517208"/>
                      <a:pt x="512063" y="521578"/>
                    </a:cubicBezTo>
                    <a:cubicBezTo>
                      <a:pt x="510123" y="523521"/>
                      <a:pt x="507213" y="524492"/>
                      <a:pt x="504303" y="524492"/>
                    </a:cubicBezTo>
                    <a:cubicBezTo>
                      <a:pt x="501878" y="524492"/>
                      <a:pt x="498968" y="523521"/>
                      <a:pt x="497028" y="521578"/>
                    </a:cubicBezTo>
                    <a:cubicBezTo>
                      <a:pt x="497028" y="521578"/>
                      <a:pt x="497028" y="521578"/>
                      <a:pt x="246283" y="270017"/>
                    </a:cubicBezTo>
                    <a:cubicBezTo>
                      <a:pt x="244343" y="267588"/>
                      <a:pt x="242888" y="265160"/>
                      <a:pt x="242888" y="262246"/>
                    </a:cubicBezTo>
                    <a:cubicBezTo>
                      <a:pt x="242888" y="259332"/>
                      <a:pt x="244343" y="256904"/>
                      <a:pt x="246283" y="254476"/>
                    </a:cubicBezTo>
                    <a:cubicBezTo>
                      <a:pt x="246283" y="254476"/>
                      <a:pt x="246283" y="254476"/>
                      <a:pt x="497028" y="2914"/>
                    </a:cubicBezTo>
                    <a:close/>
                    <a:moveTo>
                      <a:pt x="374959" y="2914"/>
                    </a:moveTo>
                    <a:cubicBezTo>
                      <a:pt x="379311" y="-971"/>
                      <a:pt x="386079" y="-971"/>
                      <a:pt x="389947" y="2914"/>
                    </a:cubicBezTo>
                    <a:cubicBezTo>
                      <a:pt x="389947" y="2914"/>
                      <a:pt x="389947" y="2914"/>
                      <a:pt x="428625" y="41280"/>
                    </a:cubicBezTo>
                    <a:cubicBezTo>
                      <a:pt x="428625" y="41280"/>
                      <a:pt x="428625" y="41280"/>
                      <a:pt x="413637" y="56335"/>
                    </a:cubicBezTo>
                    <a:cubicBezTo>
                      <a:pt x="413637" y="56335"/>
                      <a:pt x="413637" y="56335"/>
                      <a:pt x="382695" y="25254"/>
                    </a:cubicBezTo>
                    <a:cubicBezTo>
                      <a:pt x="382695" y="25254"/>
                      <a:pt x="382695" y="25254"/>
                      <a:pt x="147241" y="262246"/>
                    </a:cubicBezTo>
                    <a:lnTo>
                      <a:pt x="389947" y="506523"/>
                    </a:lnTo>
                    <a:cubicBezTo>
                      <a:pt x="394298" y="510409"/>
                      <a:pt x="394298" y="517208"/>
                      <a:pt x="389947" y="521578"/>
                    </a:cubicBezTo>
                    <a:cubicBezTo>
                      <a:pt x="388013" y="523521"/>
                      <a:pt x="385112" y="524492"/>
                      <a:pt x="382695" y="524492"/>
                    </a:cubicBezTo>
                    <a:cubicBezTo>
                      <a:pt x="379794" y="524492"/>
                      <a:pt x="376893" y="523521"/>
                      <a:pt x="374959" y="521578"/>
                    </a:cubicBezTo>
                    <a:cubicBezTo>
                      <a:pt x="374959" y="521578"/>
                      <a:pt x="374959" y="521578"/>
                      <a:pt x="125002" y="270017"/>
                    </a:cubicBezTo>
                    <a:cubicBezTo>
                      <a:pt x="120650" y="265646"/>
                      <a:pt x="120650" y="258847"/>
                      <a:pt x="125002" y="254476"/>
                    </a:cubicBezTo>
                    <a:cubicBezTo>
                      <a:pt x="125002" y="254476"/>
                      <a:pt x="125002" y="254476"/>
                      <a:pt x="374959" y="2914"/>
                    </a:cubicBezTo>
                    <a:close/>
                    <a:moveTo>
                      <a:pt x="254541" y="2914"/>
                    </a:moveTo>
                    <a:cubicBezTo>
                      <a:pt x="258427" y="-971"/>
                      <a:pt x="265228" y="-971"/>
                      <a:pt x="269114" y="2914"/>
                    </a:cubicBezTo>
                    <a:cubicBezTo>
                      <a:pt x="307975" y="41280"/>
                      <a:pt x="307975" y="41280"/>
                      <a:pt x="307975" y="41280"/>
                    </a:cubicBezTo>
                    <a:cubicBezTo>
                      <a:pt x="292917" y="56335"/>
                      <a:pt x="292917" y="56335"/>
                      <a:pt x="292917" y="56335"/>
                    </a:cubicBezTo>
                    <a:cubicBezTo>
                      <a:pt x="261828" y="25254"/>
                      <a:pt x="261828" y="25254"/>
                      <a:pt x="261828" y="25254"/>
                    </a:cubicBezTo>
                    <a:cubicBezTo>
                      <a:pt x="25260" y="262246"/>
                      <a:pt x="25260" y="262246"/>
                      <a:pt x="25260" y="262246"/>
                    </a:cubicBezTo>
                    <a:lnTo>
                      <a:pt x="269114" y="506523"/>
                    </a:lnTo>
                    <a:cubicBezTo>
                      <a:pt x="273486" y="510409"/>
                      <a:pt x="273486" y="517208"/>
                      <a:pt x="269114" y="521578"/>
                    </a:cubicBezTo>
                    <a:cubicBezTo>
                      <a:pt x="267171" y="523521"/>
                      <a:pt x="264256" y="524492"/>
                      <a:pt x="261828" y="524492"/>
                    </a:cubicBezTo>
                    <a:cubicBezTo>
                      <a:pt x="258913" y="524492"/>
                      <a:pt x="256484" y="523521"/>
                      <a:pt x="254541" y="521578"/>
                    </a:cubicBezTo>
                    <a:cubicBezTo>
                      <a:pt x="2915" y="270017"/>
                      <a:pt x="2915" y="270017"/>
                      <a:pt x="2915" y="270017"/>
                    </a:cubicBezTo>
                    <a:cubicBezTo>
                      <a:pt x="972" y="267588"/>
                      <a:pt x="0" y="265160"/>
                      <a:pt x="0" y="262246"/>
                    </a:cubicBezTo>
                    <a:cubicBezTo>
                      <a:pt x="0" y="259332"/>
                      <a:pt x="972" y="256904"/>
                      <a:pt x="2915" y="254476"/>
                    </a:cubicBezTo>
                    <a:cubicBezTo>
                      <a:pt x="254541" y="2914"/>
                      <a:pt x="254541" y="2914"/>
                      <a:pt x="254541" y="2914"/>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8">
                <a:extLst>
                  <a:ext uri="{FF2B5EF4-FFF2-40B4-BE49-F238E27FC236}">
                    <a16:creationId xmlns:a16="http://schemas.microsoft.com/office/drawing/2014/main" id="{4FFD2C2F-8718-47B6-A9BE-18B61CF27A27}"/>
                  </a:ext>
                </a:extLst>
              </p:cNvPr>
              <p:cNvSpPr>
                <a:spLocks noEditPoints="1"/>
              </p:cNvSpPr>
              <p:nvPr/>
            </p:nvSpPr>
            <p:spPr bwMode="auto">
              <a:xfrm>
                <a:off x="5980106" y="3041518"/>
                <a:ext cx="767940" cy="774964"/>
              </a:xfrm>
              <a:custGeom>
                <a:avLst/>
                <a:gdLst>
                  <a:gd name="T0" fmla="*/ 1070 w 1076"/>
                  <a:gd name="T1" fmla="*/ 526 h 1082"/>
                  <a:gd name="T2" fmla="*/ 554 w 1076"/>
                  <a:gd name="T3" fmla="*/ 8 h 1082"/>
                  <a:gd name="T4" fmla="*/ 523 w 1076"/>
                  <a:gd name="T5" fmla="*/ 8 h 1082"/>
                  <a:gd name="T6" fmla="*/ 7 w 1076"/>
                  <a:gd name="T7" fmla="*/ 526 h 1082"/>
                  <a:gd name="T8" fmla="*/ 0 w 1076"/>
                  <a:gd name="T9" fmla="*/ 542 h 1082"/>
                  <a:gd name="T10" fmla="*/ 7 w 1076"/>
                  <a:gd name="T11" fmla="*/ 558 h 1082"/>
                  <a:gd name="T12" fmla="*/ 523 w 1076"/>
                  <a:gd name="T13" fmla="*/ 1076 h 1082"/>
                  <a:gd name="T14" fmla="*/ 538 w 1076"/>
                  <a:gd name="T15" fmla="*/ 1082 h 1082"/>
                  <a:gd name="T16" fmla="*/ 554 w 1076"/>
                  <a:gd name="T17" fmla="*/ 1076 h 1082"/>
                  <a:gd name="T18" fmla="*/ 1070 w 1076"/>
                  <a:gd name="T19" fmla="*/ 558 h 1082"/>
                  <a:gd name="T20" fmla="*/ 1076 w 1076"/>
                  <a:gd name="T21" fmla="*/ 542 h 1082"/>
                  <a:gd name="T22" fmla="*/ 1070 w 1076"/>
                  <a:gd name="T23" fmla="*/ 526 h 1082"/>
                  <a:gd name="T24" fmla="*/ 495 w 1076"/>
                  <a:gd name="T25" fmla="*/ 261 h 1082"/>
                  <a:gd name="T26" fmla="*/ 578 w 1076"/>
                  <a:gd name="T27" fmla="*/ 261 h 1082"/>
                  <a:gd name="T28" fmla="*/ 578 w 1076"/>
                  <a:gd name="T29" fmla="*/ 414 h 1082"/>
                  <a:gd name="T30" fmla="*/ 549 w 1076"/>
                  <a:gd name="T31" fmla="*/ 674 h 1082"/>
                  <a:gd name="T32" fmla="*/ 523 w 1076"/>
                  <a:gd name="T33" fmla="*/ 674 h 1082"/>
                  <a:gd name="T34" fmla="*/ 495 w 1076"/>
                  <a:gd name="T35" fmla="*/ 414 h 1082"/>
                  <a:gd name="T36" fmla="*/ 495 w 1076"/>
                  <a:gd name="T37" fmla="*/ 261 h 1082"/>
                  <a:gd name="T38" fmla="*/ 577 w 1076"/>
                  <a:gd name="T39" fmla="*/ 806 h 1082"/>
                  <a:gd name="T40" fmla="*/ 538 w 1076"/>
                  <a:gd name="T41" fmla="*/ 823 h 1082"/>
                  <a:gd name="T42" fmla="*/ 500 w 1076"/>
                  <a:gd name="T43" fmla="*/ 806 h 1082"/>
                  <a:gd name="T44" fmla="*/ 483 w 1076"/>
                  <a:gd name="T45" fmla="*/ 766 h 1082"/>
                  <a:gd name="T46" fmla="*/ 500 w 1076"/>
                  <a:gd name="T47" fmla="*/ 727 h 1082"/>
                  <a:gd name="T48" fmla="*/ 538 w 1076"/>
                  <a:gd name="T49" fmla="*/ 711 h 1082"/>
                  <a:gd name="T50" fmla="*/ 577 w 1076"/>
                  <a:gd name="T51" fmla="*/ 727 h 1082"/>
                  <a:gd name="T52" fmla="*/ 593 w 1076"/>
                  <a:gd name="T53" fmla="*/ 766 h 1082"/>
                  <a:gd name="T54" fmla="*/ 577 w 1076"/>
                  <a:gd name="T55" fmla="*/ 80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6" h="1082">
                    <a:moveTo>
                      <a:pt x="1070" y="526"/>
                    </a:moveTo>
                    <a:cubicBezTo>
                      <a:pt x="554" y="8"/>
                      <a:pt x="554" y="8"/>
                      <a:pt x="554" y="8"/>
                    </a:cubicBezTo>
                    <a:cubicBezTo>
                      <a:pt x="545" y="0"/>
                      <a:pt x="531" y="0"/>
                      <a:pt x="523" y="8"/>
                    </a:cubicBezTo>
                    <a:cubicBezTo>
                      <a:pt x="7" y="526"/>
                      <a:pt x="7" y="526"/>
                      <a:pt x="7" y="526"/>
                    </a:cubicBezTo>
                    <a:cubicBezTo>
                      <a:pt x="3" y="531"/>
                      <a:pt x="0" y="536"/>
                      <a:pt x="0" y="542"/>
                    </a:cubicBezTo>
                    <a:cubicBezTo>
                      <a:pt x="0" y="548"/>
                      <a:pt x="3" y="553"/>
                      <a:pt x="7" y="558"/>
                    </a:cubicBezTo>
                    <a:cubicBezTo>
                      <a:pt x="523" y="1076"/>
                      <a:pt x="523" y="1076"/>
                      <a:pt x="523" y="1076"/>
                    </a:cubicBezTo>
                    <a:cubicBezTo>
                      <a:pt x="527" y="1080"/>
                      <a:pt x="533" y="1082"/>
                      <a:pt x="538" y="1082"/>
                    </a:cubicBezTo>
                    <a:cubicBezTo>
                      <a:pt x="544" y="1082"/>
                      <a:pt x="550" y="1080"/>
                      <a:pt x="554" y="1076"/>
                    </a:cubicBezTo>
                    <a:cubicBezTo>
                      <a:pt x="1070" y="558"/>
                      <a:pt x="1070" y="558"/>
                      <a:pt x="1070" y="558"/>
                    </a:cubicBezTo>
                    <a:cubicBezTo>
                      <a:pt x="1074" y="553"/>
                      <a:pt x="1076" y="548"/>
                      <a:pt x="1076" y="542"/>
                    </a:cubicBezTo>
                    <a:cubicBezTo>
                      <a:pt x="1076" y="536"/>
                      <a:pt x="1074" y="531"/>
                      <a:pt x="1070" y="526"/>
                    </a:cubicBezTo>
                    <a:close/>
                    <a:moveTo>
                      <a:pt x="495" y="261"/>
                    </a:moveTo>
                    <a:cubicBezTo>
                      <a:pt x="578" y="261"/>
                      <a:pt x="578" y="261"/>
                      <a:pt x="578" y="261"/>
                    </a:cubicBezTo>
                    <a:cubicBezTo>
                      <a:pt x="578" y="414"/>
                      <a:pt x="578" y="414"/>
                      <a:pt x="578" y="414"/>
                    </a:cubicBezTo>
                    <a:cubicBezTo>
                      <a:pt x="578" y="461"/>
                      <a:pt x="568" y="547"/>
                      <a:pt x="549" y="674"/>
                    </a:cubicBezTo>
                    <a:cubicBezTo>
                      <a:pt x="523" y="674"/>
                      <a:pt x="523" y="674"/>
                      <a:pt x="523" y="674"/>
                    </a:cubicBezTo>
                    <a:cubicBezTo>
                      <a:pt x="504" y="549"/>
                      <a:pt x="495" y="463"/>
                      <a:pt x="495" y="414"/>
                    </a:cubicBezTo>
                    <a:cubicBezTo>
                      <a:pt x="495" y="261"/>
                      <a:pt x="495" y="261"/>
                      <a:pt x="495" y="261"/>
                    </a:cubicBezTo>
                    <a:close/>
                    <a:moveTo>
                      <a:pt x="577" y="806"/>
                    </a:moveTo>
                    <a:cubicBezTo>
                      <a:pt x="566" y="817"/>
                      <a:pt x="554" y="823"/>
                      <a:pt x="538" y="823"/>
                    </a:cubicBezTo>
                    <a:cubicBezTo>
                      <a:pt x="523" y="823"/>
                      <a:pt x="510" y="817"/>
                      <a:pt x="500" y="806"/>
                    </a:cubicBezTo>
                    <a:cubicBezTo>
                      <a:pt x="489" y="795"/>
                      <a:pt x="483" y="782"/>
                      <a:pt x="483" y="766"/>
                    </a:cubicBezTo>
                    <a:cubicBezTo>
                      <a:pt x="483" y="751"/>
                      <a:pt x="489" y="738"/>
                      <a:pt x="500" y="727"/>
                    </a:cubicBezTo>
                    <a:cubicBezTo>
                      <a:pt x="510" y="716"/>
                      <a:pt x="523" y="711"/>
                      <a:pt x="538" y="711"/>
                    </a:cubicBezTo>
                    <a:cubicBezTo>
                      <a:pt x="554" y="711"/>
                      <a:pt x="566" y="716"/>
                      <a:pt x="577" y="727"/>
                    </a:cubicBezTo>
                    <a:cubicBezTo>
                      <a:pt x="588" y="738"/>
                      <a:pt x="593" y="751"/>
                      <a:pt x="593" y="766"/>
                    </a:cubicBezTo>
                    <a:cubicBezTo>
                      <a:pt x="593" y="782"/>
                      <a:pt x="588" y="795"/>
                      <a:pt x="577" y="806"/>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80" name="bcgIcons_Alert">
            <a:extLst>
              <a:ext uri="{FF2B5EF4-FFF2-40B4-BE49-F238E27FC236}">
                <a16:creationId xmlns:a16="http://schemas.microsoft.com/office/drawing/2014/main" id="{A7A03C36-9F82-4707-9174-FE8AFA0CC695}"/>
              </a:ext>
            </a:extLst>
          </p:cNvPr>
          <p:cNvGrpSpPr>
            <a:grpSpLocks noChangeAspect="1"/>
          </p:cNvGrpSpPr>
          <p:nvPr/>
        </p:nvGrpSpPr>
        <p:grpSpPr bwMode="auto">
          <a:xfrm>
            <a:off x="3361212" y="2134322"/>
            <a:ext cx="821028" cy="821789"/>
            <a:chOff x="1682" y="0"/>
            <a:chExt cx="4316" cy="4320"/>
          </a:xfrm>
        </p:grpSpPr>
        <p:sp>
          <p:nvSpPr>
            <p:cNvPr id="81" name="AutoShape 3">
              <a:extLst>
                <a:ext uri="{FF2B5EF4-FFF2-40B4-BE49-F238E27FC236}">
                  <a16:creationId xmlns:a16="http://schemas.microsoft.com/office/drawing/2014/main" id="{FE3097B5-D464-486A-8383-0EE60B9302D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5">
              <a:extLst>
                <a:ext uri="{FF2B5EF4-FFF2-40B4-BE49-F238E27FC236}">
                  <a16:creationId xmlns:a16="http://schemas.microsoft.com/office/drawing/2014/main" id="{AC6123CA-3A0E-4453-9D36-E7106457DCEC}"/>
                </a:ext>
              </a:extLst>
            </p:cNvPr>
            <p:cNvSpPr>
              <a:spLocks noEditPoints="1"/>
            </p:cNvSpPr>
            <p:nvPr/>
          </p:nvSpPr>
          <p:spPr bwMode="auto">
            <a:xfrm>
              <a:off x="2188" y="720"/>
              <a:ext cx="3300" cy="2876"/>
            </a:xfrm>
            <a:custGeom>
              <a:avLst/>
              <a:gdLst>
                <a:gd name="T0" fmla="*/ 1716 w 1762"/>
                <a:gd name="T1" fmla="*/ 1534 h 1534"/>
                <a:gd name="T2" fmla="*/ 46 w 1762"/>
                <a:gd name="T3" fmla="*/ 1534 h 1534"/>
                <a:gd name="T4" fmla="*/ 8 w 1762"/>
                <a:gd name="T5" fmla="*/ 1512 h 1534"/>
                <a:gd name="T6" fmla="*/ 8 w 1762"/>
                <a:gd name="T7" fmla="*/ 1468 h 1534"/>
                <a:gd name="T8" fmla="*/ 843 w 1762"/>
                <a:gd name="T9" fmla="*/ 22 h 1534"/>
                <a:gd name="T10" fmla="*/ 881 w 1762"/>
                <a:gd name="T11" fmla="*/ 0 h 1534"/>
                <a:gd name="T12" fmla="*/ 919 w 1762"/>
                <a:gd name="T13" fmla="*/ 22 h 1534"/>
                <a:gd name="T14" fmla="*/ 919 w 1762"/>
                <a:gd name="T15" fmla="*/ 22 h 1534"/>
                <a:gd name="T16" fmla="*/ 1754 w 1762"/>
                <a:gd name="T17" fmla="*/ 1468 h 1534"/>
                <a:gd name="T18" fmla="*/ 1754 w 1762"/>
                <a:gd name="T19" fmla="*/ 1512 h 1534"/>
                <a:gd name="T20" fmla="*/ 1716 w 1762"/>
                <a:gd name="T21" fmla="*/ 1534 h 1534"/>
                <a:gd name="T22" fmla="*/ 881 w 1762"/>
                <a:gd name="T23" fmla="*/ 44 h 1534"/>
                <a:gd name="T24" fmla="*/ 46 w 1762"/>
                <a:gd name="T25" fmla="*/ 1490 h 1534"/>
                <a:gd name="T26" fmla="*/ 1716 w 1762"/>
                <a:gd name="T27" fmla="*/ 1490 h 1534"/>
                <a:gd name="T28" fmla="*/ 881 w 1762"/>
                <a:gd name="T29" fmla="*/ 44 h 1534"/>
                <a:gd name="T30" fmla="*/ 881 w 1762"/>
                <a:gd name="T31" fmla="*/ 44 h 1534"/>
                <a:gd name="T32" fmla="*/ 881 w 1762"/>
                <a:gd name="T33" fmla="*/ 4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2" h="1534">
                  <a:moveTo>
                    <a:pt x="1716" y="1534"/>
                  </a:moveTo>
                  <a:cubicBezTo>
                    <a:pt x="46" y="1534"/>
                    <a:pt x="46" y="1534"/>
                    <a:pt x="46" y="1534"/>
                  </a:cubicBezTo>
                  <a:cubicBezTo>
                    <a:pt x="30" y="1534"/>
                    <a:pt x="16" y="1526"/>
                    <a:pt x="8" y="1512"/>
                  </a:cubicBezTo>
                  <a:cubicBezTo>
                    <a:pt x="0" y="1498"/>
                    <a:pt x="0" y="1482"/>
                    <a:pt x="8" y="1468"/>
                  </a:cubicBezTo>
                  <a:cubicBezTo>
                    <a:pt x="843" y="22"/>
                    <a:pt x="843" y="22"/>
                    <a:pt x="843" y="22"/>
                  </a:cubicBezTo>
                  <a:cubicBezTo>
                    <a:pt x="851" y="8"/>
                    <a:pt x="865" y="0"/>
                    <a:pt x="881" y="0"/>
                  </a:cubicBezTo>
                  <a:cubicBezTo>
                    <a:pt x="897" y="0"/>
                    <a:pt x="911" y="8"/>
                    <a:pt x="919" y="22"/>
                  </a:cubicBezTo>
                  <a:cubicBezTo>
                    <a:pt x="919" y="22"/>
                    <a:pt x="919" y="22"/>
                    <a:pt x="919" y="22"/>
                  </a:cubicBezTo>
                  <a:cubicBezTo>
                    <a:pt x="1754" y="1468"/>
                    <a:pt x="1754" y="1468"/>
                    <a:pt x="1754" y="1468"/>
                  </a:cubicBezTo>
                  <a:cubicBezTo>
                    <a:pt x="1762" y="1482"/>
                    <a:pt x="1762" y="1498"/>
                    <a:pt x="1754" y="1512"/>
                  </a:cubicBezTo>
                  <a:cubicBezTo>
                    <a:pt x="1746" y="1526"/>
                    <a:pt x="1732" y="1534"/>
                    <a:pt x="1716" y="1534"/>
                  </a:cubicBezTo>
                  <a:close/>
                  <a:moveTo>
                    <a:pt x="881" y="44"/>
                  </a:moveTo>
                  <a:cubicBezTo>
                    <a:pt x="46" y="1490"/>
                    <a:pt x="46" y="1490"/>
                    <a:pt x="46" y="1490"/>
                  </a:cubicBezTo>
                  <a:cubicBezTo>
                    <a:pt x="1716" y="1490"/>
                    <a:pt x="1716" y="1490"/>
                    <a:pt x="1716" y="1490"/>
                  </a:cubicBezTo>
                  <a:cubicBezTo>
                    <a:pt x="881" y="44"/>
                    <a:pt x="881" y="44"/>
                    <a:pt x="881" y="44"/>
                  </a:cubicBezTo>
                  <a:cubicBezTo>
                    <a:pt x="881" y="44"/>
                    <a:pt x="881" y="44"/>
                    <a:pt x="881" y="44"/>
                  </a:cubicBezTo>
                  <a:cubicBezTo>
                    <a:pt x="881" y="44"/>
                    <a:pt x="881" y="44"/>
                    <a:pt x="881" y="44"/>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6">
              <a:extLst>
                <a:ext uri="{FF2B5EF4-FFF2-40B4-BE49-F238E27FC236}">
                  <a16:creationId xmlns:a16="http://schemas.microsoft.com/office/drawing/2014/main" id="{0DD80409-6AAF-455D-8CFD-26B784B5466C}"/>
                </a:ext>
              </a:extLst>
            </p:cNvPr>
            <p:cNvSpPr>
              <a:spLocks noEditPoints="1"/>
            </p:cNvSpPr>
            <p:nvPr/>
          </p:nvSpPr>
          <p:spPr bwMode="auto">
            <a:xfrm>
              <a:off x="2426" y="982"/>
              <a:ext cx="2825" cy="2449"/>
            </a:xfrm>
            <a:custGeom>
              <a:avLst/>
              <a:gdLst>
                <a:gd name="T0" fmla="*/ 1504 w 1508"/>
                <a:gd name="T1" fmla="*/ 1291 h 1306"/>
                <a:gd name="T2" fmla="*/ 763 w 1508"/>
                <a:gd name="T3" fmla="*/ 7 h 1306"/>
                <a:gd name="T4" fmla="*/ 745 w 1508"/>
                <a:gd name="T5" fmla="*/ 7 h 1306"/>
                <a:gd name="T6" fmla="*/ 4 w 1508"/>
                <a:gd name="T7" fmla="*/ 1291 h 1306"/>
                <a:gd name="T8" fmla="*/ 13 w 1508"/>
                <a:gd name="T9" fmla="*/ 1306 h 1306"/>
                <a:gd name="T10" fmla="*/ 1495 w 1508"/>
                <a:gd name="T11" fmla="*/ 1306 h 1306"/>
                <a:gd name="T12" fmla="*/ 1504 w 1508"/>
                <a:gd name="T13" fmla="*/ 1291 h 1306"/>
                <a:gd name="T14" fmla="*/ 694 w 1508"/>
                <a:gd name="T15" fmla="*/ 419 h 1306"/>
                <a:gd name="T16" fmla="*/ 814 w 1508"/>
                <a:gd name="T17" fmla="*/ 419 h 1306"/>
                <a:gd name="T18" fmla="*/ 814 w 1508"/>
                <a:gd name="T19" fmla="*/ 608 h 1306"/>
                <a:gd name="T20" fmla="*/ 778 w 1508"/>
                <a:gd name="T21" fmla="*/ 932 h 1306"/>
                <a:gd name="T22" fmla="*/ 730 w 1508"/>
                <a:gd name="T23" fmla="*/ 932 h 1306"/>
                <a:gd name="T24" fmla="*/ 694 w 1508"/>
                <a:gd name="T25" fmla="*/ 608 h 1306"/>
                <a:gd name="T26" fmla="*/ 694 w 1508"/>
                <a:gd name="T27" fmla="*/ 419 h 1306"/>
                <a:gd name="T28" fmla="*/ 808 w 1508"/>
                <a:gd name="T29" fmla="*/ 1095 h 1306"/>
                <a:gd name="T30" fmla="*/ 755 w 1508"/>
                <a:gd name="T31" fmla="*/ 1117 h 1306"/>
                <a:gd name="T32" fmla="*/ 701 w 1508"/>
                <a:gd name="T33" fmla="*/ 1095 h 1306"/>
                <a:gd name="T34" fmla="*/ 678 w 1508"/>
                <a:gd name="T35" fmla="*/ 1041 h 1306"/>
                <a:gd name="T36" fmla="*/ 701 w 1508"/>
                <a:gd name="T37" fmla="*/ 988 h 1306"/>
                <a:gd name="T38" fmla="*/ 755 w 1508"/>
                <a:gd name="T39" fmla="*/ 965 h 1306"/>
                <a:gd name="T40" fmla="*/ 808 w 1508"/>
                <a:gd name="T41" fmla="*/ 988 h 1306"/>
                <a:gd name="T42" fmla="*/ 830 w 1508"/>
                <a:gd name="T43" fmla="*/ 1041 h 1306"/>
                <a:gd name="T44" fmla="*/ 808 w 1508"/>
                <a:gd name="T45" fmla="*/ 1095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8" h="1306">
                  <a:moveTo>
                    <a:pt x="1504" y="1291"/>
                  </a:moveTo>
                  <a:cubicBezTo>
                    <a:pt x="763" y="7"/>
                    <a:pt x="763" y="7"/>
                    <a:pt x="763" y="7"/>
                  </a:cubicBezTo>
                  <a:cubicBezTo>
                    <a:pt x="759" y="0"/>
                    <a:pt x="749" y="0"/>
                    <a:pt x="745" y="7"/>
                  </a:cubicBezTo>
                  <a:cubicBezTo>
                    <a:pt x="4" y="1291"/>
                    <a:pt x="4" y="1291"/>
                    <a:pt x="4" y="1291"/>
                  </a:cubicBezTo>
                  <a:cubicBezTo>
                    <a:pt x="0" y="1298"/>
                    <a:pt x="5" y="1306"/>
                    <a:pt x="13" y="1306"/>
                  </a:cubicBezTo>
                  <a:cubicBezTo>
                    <a:pt x="1495" y="1306"/>
                    <a:pt x="1495" y="1306"/>
                    <a:pt x="1495" y="1306"/>
                  </a:cubicBezTo>
                  <a:cubicBezTo>
                    <a:pt x="1503" y="1306"/>
                    <a:pt x="1508" y="1298"/>
                    <a:pt x="1504" y="1291"/>
                  </a:cubicBezTo>
                  <a:close/>
                  <a:moveTo>
                    <a:pt x="694" y="419"/>
                  </a:moveTo>
                  <a:cubicBezTo>
                    <a:pt x="814" y="419"/>
                    <a:pt x="814" y="419"/>
                    <a:pt x="814" y="419"/>
                  </a:cubicBezTo>
                  <a:cubicBezTo>
                    <a:pt x="814" y="608"/>
                    <a:pt x="814" y="608"/>
                    <a:pt x="814" y="608"/>
                  </a:cubicBezTo>
                  <a:cubicBezTo>
                    <a:pt x="814" y="669"/>
                    <a:pt x="803" y="778"/>
                    <a:pt x="778" y="932"/>
                  </a:cubicBezTo>
                  <a:cubicBezTo>
                    <a:pt x="730" y="932"/>
                    <a:pt x="730" y="932"/>
                    <a:pt x="730" y="932"/>
                  </a:cubicBezTo>
                  <a:cubicBezTo>
                    <a:pt x="706" y="778"/>
                    <a:pt x="694" y="669"/>
                    <a:pt x="694" y="608"/>
                  </a:cubicBezTo>
                  <a:lnTo>
                    <a:pt x="694" y="419"/>
                  </a:lnTo>
                  <a:close/>
                  <a:moveTo>
                    <a:pt x="808" y="1095"/>
                  </a:moveTo>
                  <a:cubicBezTo>
                    <a:pt x="794" y="1110"/>
                    <a:pt x="776" y="1117"/>
                    <a:pt x="755" y="1117"/>
                  </a:cubicBezTo>
                  <a:cubicBezTo>
                    <a:pt x="733" y="1117"/>
                    <a:pt x="715" y="1110"/>
                    <a:pt x="701" y="1095"/>
                  </a:cubicBezTo>
                  <a:cubicBezTo>
                    <a:pt x="686" y="1080"/>
                    <a:pt x="678" y="1063"/>
                    <a:pt x="678" y="1041"/>
                  </a:cubicBezTo>
                  <a:cubicBezTo>
                    <a:pt x="678" y="1020"/>
                    <a:pt x="686" y="1002"/>
                    <a:pt x="701" y="988"/>
                  </a:cubicBezTo>
                  <a:cubicBezTo>
                    <a:pt x="715" y="973"/>
                    <a:pt x="733" y="965"/>
                    <a:pt x="755" y="965"/>
                  </a:cubicBezTo>
                  <a:cubicBezTo>
                    <a:pt x="776" y="965"/>
                    <a:pt x="794" y="973"/>
                    <a:pt x="808" y="988"/>
                  </a:cubicBezTo>
                  <a:cubicBezTo>
                    <a:pt x="823" y="1002"/>
                    <a:pt x="830" y="1020"/>
                    <a:pt x="830" y="1041"/>
                  </a:cubicBezTo>
                  <a:cubicBezTo>
                    <a:pt x="830" y="1063"/>
                    <a:pt x="823" y="1080"/>
                    <a:pt x="808" y="1095"/>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4" name="Oval 50">
            <a:extLst>
              <a:ext uri="{FF2B5EF4-FFF2-40B4-BE49-F238E27FC236}">
                <a16:creationId xmlns:a16="http://schemas.microsoft.com/office/drawing/2014/main" id="{79125780-D69C-45B6-9BD9-F4F50802625A}"/>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h</a:t>
            </a:r>
          </a:p>
        </p:txBody>
      </p:sp>
      <p:pic>
        <p:nvPicPr>
          <p:cNvPr id="85" name="Picture 84" descr="A blue sign with white text&#10;&#10;Description automatically generated with low confidence">
            <a:extLst>
              <a:ext uri="{FF2B5EF4-FFF2-40B4-BE49-F238E27FC236}">
                <a16:creationId xmlns:a16="http://schemas.microsoft.com/office/drawing/2014/main" id="{26BAAC2B-5972-42F8-A2D2-287AFFD34A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216703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DAE46-7320-4D5C-B167-446F52CE773D}"/>
              </a:ext>
            </a:extLst>
          </p:cNvPr>
          <p:cNvSpPr>
            <a:spLocks noGrp="1"/>
          </p:cNvSpPr>
          <p:nvPr>
            <p:ph type="title"/>
          </p:nvPr>
        </p:nvSpPr>
        <p:spPr>
          <a:xfrm>
            <a:off x="400051" y="387882"/>
            <a:ext cx="9976848" cy="566735"/>
          </a:xfrm>
          <a:prstGeom prst="rect">
            <a:avLst/>
          </a:prstGeom>
        </p:spPr>
        <p:txBody>
          <a:bodyPr vert="horz">
            <a:normAutofit fontScale="90000"/>
          </a:bodyPr>
          <a:lstStyle/>
          <a:p>
            <a:r>
              <a:rPr lang="en-US" b="1" cap="none" dirty="0">
                <a:solidFill>
                  <a:srgbClr val="164484"/>
                </a:solidFill>
              </a:rPr>
              <a:t>Subgrantee obligations | </a:t>
            </a:r>
            <a:r>
              <a:rPr lang="en-US" cap="none" dirty="0">
                <a:solidFill>
                  <a:srgbClr val="164484"/>
                </a:solidFill>
              </a:rPr>
              <a:t>Subgrantees must meet three programmatic requirements</a:t>
            </a:r>
          </a:p>
        </p:txBody>
      </p:sp>
      <p:sp>
        <p:nvSpPr>
          <p:cNvPr id="15" name="ee4pContent1">
            <a:extLst>
              <a:ext uri="{FF2B5EF4-FFF2-40B4-BE49-F238E27FC236}">
                <a16:creationId xmlns:a16="http://schemas.microsoft.com/office/drawing/2014/main" id="{5AAFA507-EA3C-4743-B9ED-CE68F9FD75F3}"/>
              </a:ext>
            </a:extLst>
          </p:cNvPr>
          <p:cNvSpPr txBox="1"/>
          <p:nvPr/>
        </p:nvSpPr>
        <p:spPr>
          <a:xfrm>
            <a:off x="399426" y="2338909"/>
            <a:ext cx="3254878"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spcAft>
                <a:spcPts val="500"/>
              </a:spcAft>
            </a:pPr>
            <a:r>
              <a:rPr lang="en-US" sz="1600" b="1" dirty="0"/>
              <a:t>Speed: </a:t>
            </a:r>
            <a:r>
              <a:rPr lang="en-US" sz="1600" dirty="0"/>
              <a:t>≥100/20 Mbps or 1/1 Gbps for CAIs</a:t>
            </a:r>
          </a:p>
          <a:p>
            <a:pPr>
              <a:spcAft>
                <a:spcPts val="500"/>
              </a:spcAft>
            </a:pPr>
            <a:r>
              <a:rPr lang="en-US" sz="1600" b="1" dirty="0"/>
              <a:t>Latency: </a:t>
            </a:r>
            <a:r>
              <a:rPr lang="en-US" sz="1600" dirty="0"/>
              <a:t>95% of measurements below 100 </a:t>
            </a:r>
            <a:r>
              <a:rPr lang="en-US" sz="1600" dirty="0" err="1"/>
              <a:t>ms</a:t>
            </a:r>
            <a:r>
              <a:rPr lang="en-US" sz="1600" dirty="0"/>
              <a:t> round-trip time</a:t>
            </a:r>
          </a:p>
          <a:p>
            <a:pPr>
              <a:spcAft>
                <a:spcPts val="500"/>
              </a:spcAft>
            </a:pPr>
            <a:r>
              <a:rPr lang="en-US" sz="1600" b="1" dirty="0"/>
              <a:t>Outages: </a:t>
            </a:r>
            <a:r>
              <a:rPr lang="en-US" sz="1600" dirty="0"/>
              <a:t>&lt;48 </a:t>
            </a:r>
            <a:r>
              <a:rPr lang="en-US" sz="1600" dirty="0" err="1"/>
              <a:t>hrs</a:t>
            </a:r>
            <a:r>
              <a:rPr lang="en-US" sz="1600" dirty="0"/>
              <a:t> over any 365-day period except in the case of natural disasters or force majeure</a:t>
            </a:r>
          </a:p>
        </p:txBody>
      </p:sp>
      <p:sp>
        <p:nvSpPr>
          <p:cNvPr id="16" name="ee4pContent2">
            <a:extLst>
              <a:ext uri="{FF2B5EF4-FFF2-40B4-BE49-F238E27FC236}">
                <a16:creationId xmlns:a16="http://schemas.microsoft.com/office/drawing/2014/main" id="{D21564DD-92BE-4702-A62E-A01443A48622}"/>
              </a:ext>
            </a:extLst>
          </p:cNvPr>
          <p:cNvSpPr txBox="1"/>
          <p:nvPr/>
        </p:nvSpPr>
        <p:spPr>
          <a:xfrm>
            <a:off x="4466775" y="2338909"/>
            <a:ext cx="325704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spcAft>
                <a:spcPts val="500"/>
              </a:spcAft>
            </a:pPr>
            <a:r>
              <a:rPr lang="en-US" sz="1600" b="1" dirty="0"/>
              <a:t>Deadlines:</a:t>
            </a:r>
            <a:r>
              <a:rPr lang="en-US" sz="1600" dirty="0"/>
              <a:t> Deploy and begin service not later than four years after subgrant received (with possible one year extension)</a:t>
            </a:r>
          </a:p>
          <a:p>
            <a:pPr>
              <a:spcAft>
                <a:spcPts val="500"/>
              </a:spcAft>
            </a:pPr>
            <a:r>
              <a:rPr lang="en-US" sz="1600" b="1" dirty="0"/>
              <a:t>Milestones: </a:t>
            </a:r>
            <a:r>
              <a:rPr lang="en-US" sz="1600" dirty="0"/>
              <a:t>Meet milestones established by Eligible Entities </a:t>
            </a:r>
          </a:p>
          <a:p>
            <a:pPr>
              <a:spcAft>
                <a:spcPts val="500"/>
              </a:spcAft>
            </a:pPr>
            <a:r>
              <a:rPr lang="en-US" sz="1600" b="1" dirty="0"/>
              <a:t>Conduit access points: </a:t>
            </a:r>
            <a:r>
              <a:rPr lang="en-US" sz="1600" dirty="0"/>
              <a:t>Include interspersed conduit access points at regular and short intervals for interconnection</a:t>
            </a:r>
          </a:p>
        </p:txBody>
      </p:sp>
      <p:sp>
        <p:nvSpPr>
          <p:cNvPr id="17" name="ee4pContent3">
            <a:extLst>
              <a:ext uri="{FF2B5EF4-FFF2-40B4-BE49-F238E27FC236}">
                <a16:creationId xmlns:a16="http://schemas.microsoft.com/office/drawing/2014/main" id="{90C282A9-E81C-4326-8DED-ACA1782A6A98}"/>
              </a:ext>
            </a:extLst>
          </p:cNvPr>
          <p:cNvSpPr txBox="1"/>
          <p:nvPr/>
        </p:nvSpPr>
        <p:spPr>
          <a:xfrm>
            <a:off x="8534747" y="2338909"/>
            <a:ext cx="325704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spcAft>
                <a:spcPts val="500"/>
              </a:spcAft>
            </a:pPr>
            <a:r>
              <a:rPr lang="en-US" sz="1600" b="1" dirty="0"/>
              <a:t>Low-cost plan:</a:t>
            </a:r>
            <a:r>
              <a:rPr lang="en-US" sz="1600" dirty="0"/>
              <a:t> Offer a low-cost option for all eligible subscribers</a:t>
            </a:r>
          </a:p>
          <a:p>
            <a:pPr>
              <a:spcAft>
                <a:spcPts val="500"/>
              </a:spcAft>
            </a:pPr>
            <a:r>
              <a:rPr lang="en-US" sz="1600" b="1" dirty="0"/>
              <a:t>Consumer protections: </a:t>
            </a:r>
            <a:r>
              <a:rPr lang="en-US" sz="1600" dirty="0"/>
              <a:t>Do not impose data usage caps</a:t>
            </a:r>
          </a:p>
          <a:p>
            <a:pPr>
              <a:spcAft>
                <a:spcPts val="500"/>
              </a:spcAft>
            </a:pPr>
            <a:r>
              <a:rPr lang="en-US" sz="1600" b="1" dirty="0"/>
              <a:t>Access to service: </a:t>
            </a:r>
            <a:r>
              <a:rPr lang="en-US" sz="1600" dirty="0"/>
              <a:t>Reasonable and non-discriminatory terms and conditions</a:t>
            </a:r>
          </a:p>
          <a:p>
            <a:pPr>
              <a:spcAft>
                <a:spcPts val="500"/>
              </a:spcAft>
            </a:pPr>
            <a:r>
              <a:rPr lang="en-US" sz="1600" b="1" dirty="0"/>
              <a:t>Public notice: </a:t>
            </a:r>
            <a:r>
              <a:rPr lang="en-US" sz="1600" dirty="0"/>
              <a:t>Conduct awareness campaigns to increase adoption</a:t>
            </a:r>
          </a:p>
          <a:p>
            <a:pPr>
              <a:spcAft>
                <a:spcPts val="500"/>
              </a:spcAft>
            </a:pPr>
            <a:r>
              <a:rPr lang="en-US" sz="1600" b="1" dirty="0"/>
              <a:t>Interconnection and wholesale access: </a:t>
            </a:r>
            <a:r>
              <a:rPr lang="en-US" sz="1600" dirty="0"/>
              <a:t>Permit interconnection for MM infrastructure receiving funding</a:t>
            </a:r>
          </a:p>
          <a:p>
            <a:pPr>
              <a:spcAft>
                <a:spcPts val="500"/>
              </a:spcAft>
            </a:pPr>
            <a:r>
              <a:rPr lang="en-US" sz="1600" b="1" dirty="0"/>
              <a:t>Cybersecurity and supply chain: </a:t>
            </a:r>
            <a:r>
              <a:rPr lang="en-US" sz="1600" dirty="0"/>
              <a:t>Adhere to baseline requirements</a:t>
            </a:r>
          </a:p>
        </p:txBody>
      </p:sp>
      <p:sp>
        <p:nvSpPr>
          <p:cNvPr id="18" name="ee4pHeader1">
            <a:extLst>
              <a:ext uri="{FF2B5EF4-FFF2-40B4-BE49-F238E27FC236}">
                <a16:creationId xmlns:a16="http://schemas.microsoft.com/office/drawing/2014/main" id="{94D76241-023F-4109-820D-24C00DE793F2}"/>
              </a:ext>
            </a:extLst>
          </p:cNvPr>
          <p:cNvSpPr txBox="1"/>
          <p:nvPr/>
        </p:nvSpPr>
        <p:spPr>
          <a:xfrm>
            <a:off x="399426" y="1675231"/>
            <a:ext cx="3254878" cy="559586"/>
          </a:xfrm>
          <a:prstGeom prst="rect">
            <a:avLst/>
          </a:prstGeom>
          <a:noFill/>
          <a:ln cap="rnd">
            <a:noFill/>
          </a:ln>
        </p:spPr>
        <p:txBody>
          <a:bodyPr vert="horz" wrap="square" lIns="0" tIns="0" rIns="0" bIns="0" rtlCol="0" anchor="b" anchorCtr="0">
            <a:noAutofit/>
          </a:bodyPr>
          <a:lstStyle/>
          <a:p>
            <a:pPr marL="0" lvl="3"/>
            <a:r>
              <a:rPr lang="en-US" b="1" dirty="0">
                <a:solidFill>
                  <a:srgbClr val="164484"/>
                </a:solidFill>
                <a:latin typeface="Arial" panose="020B0604020202020204" pitchFamily="34" charset="0"/>
              </a:rPr>
              <a:t>Network capabilities</a:t>
            </a:r>
          </a:p>
        </p:txBody>
      </p:sp>
      <p:sp>
        <p:nvSpPr>
          <p:cNvPr id="19" name="ee4pHeader2">
            <a:extLst>
              <a:ext uri="{FF2B5EF4-FFF2-40B4-BE49-F238E27FC236}">
                <a16:creationId xmlns:a16="http://schemas.microsoft.com/office/drawing/2014/main" id="{7E2639A8-79BD-416F-8EA0-29C27E165D38}"/>
              </a:ext>
            </a:extLst>
          </p:cNvPr>
          <p:cNvSpPr txBox="1"/>
          <p:nvPr/>
        </p:nvSpPr>
        <p:spPr>
          <a:xfrm>
            <a:off x="4466775" y="1675231"/>
            <a:ext cx="3257044" cy="559586"/>
          </a:xfrm>
          <a:prstGeom prst="rect">
            <a:avLst/>
          </a:prstGeom>
          <a:noFill/>
          <a:ln cap="rnd">
            <a:noFill/>
          </a:ln>
        </p:spPr>
        <p:txBody>
          <a:bodyPr vert="horz" wrap="square" lIns="0" tIns="0" rIns="0" bIns="0" rtlCol="0" anchor="b" anchorCtr="0">
            <a:noAutofit/>
          </a:bodyPr>
          <a:lstStyle/>
          <a:p>
            <a:pPr marL="0" lvl="3"/>
            <a:r>
              <a:rPr lang="en-US" b="1" dirty="0">
                <a:solidFill>
                  <a:srgbClr val="164484"/>
                </a:solidFill>
                <a:latin typeface="Arial" panose="020B0604020202020204" pitchFamily="34" charset="0"/>
              </a:rPr>
              <a:t>Deployment requirements</a:t>
            </a:r>
          </a:p>
        </p:txBody>
      </p:sp>
      <p:sp>
        <p:nvSpPr>
          <p:cNvPr id="20" name="ee4pHeader3">
            <a:extLst>
              <a:ext uri="{FF2B5EF4-FFF2-40B4-BE49-F238E27FC236}">
                <a16:creationId xmlns:a16="http://schemas.microsoft.com/office/drawing/2014/main" id="{7433271E-3935-448B-AB69-613024488A06}"/>
              </a:ext>
            </a:extLst>
          </p:cNvPr>
          <p:cNvSpPr txBox="1"/>
          <p:nvPr/>
        </p:nvSpPr>
        <p:spPr>
          <a:xfrm>
            <a:off x="8534747" y="1675231"/>
            <a:ext cx="3257044" cy="559586"/>
          </a:xfrm>
          <a:prstGeom prst="rect">
            <a:avLst/>
          </a:prstGeom>
          <a:noFill/>
          <a:ln cap="rnd">
            <a:noFill/>
          </a:ln>
        </p:spPr>
        <p:txBody>
          <a:bodyPr vert="horz" wrap="square" lIns="0" tIns="0" rIns="0" bIns="0" rtlCol="0" anchor="b" anchorCtr="0">
            <a:noAutofit/>
          </a:bodyPr>
          <a:lstStyle/>
          <a:p>
            <a:pPr marL="0" lvl="3"/>
            <a:r>
              <a:rPr lang="en-US" b="1" dirty="0">
                <a:solidFill>
                  <a:srgbClr val="164484"/>
                </a:solidFill>
                <a:latin typeface="Arial" panose="020B0604020202020204" pitchFamily="34" charset="0"/>
              </a:rPr>
              <a:t>Service obligations</a:t>
            </a:r>
          </a:p>
        </p:txBody>
      </p:sp>
      <p:sp>
        <p:nvSpPr>
          <p:cNvPr id="21" name="Oval 20">
            <a:extLst>
              <a:ext uri="{FF2B5EF4-FFF2-40B4-BE49-F238E27FC236}">
                <a16:creationId xmlns:a16="http://schemas.microsoft.com/office/drawing/2014/main" id="{E7BF9EC6-36EC-43FE-AD8E-9E370AA03EE0}"/>
              </a:ext>
            </a:extLst>
          </p:cNvPr>
          <p:cNvSpPr>
            <a:spLocks noChangeAspect="1" noChangeArrowheads="1"/>
          </p:cNvSpPr>
          <p:nvPr/>
        </p:nvSpPr>
        <p:spPr bwMode="auto">
          <a:xfrm>
            <a:off x="9476335" y="1306203"/>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Arial" panose="020B0604020202020204" pitchFamily="34" charset="0"/>
              </a:rPr>
              <a:t>iii</a:t>
            </a:r>
          </a:p>
        </p:txBody>
      </p:sp>
      <p:sp>
        <p:nvSpPr>
          <p:cNvPr id="22" name="Oval 20">
            <a:extLst>
              <a:ext uri="{FF2B5EF4-FFF2-40B4-BE49-F238E27FC236}">
                <a16:creationId xmlns:a16="http://schemas.microsoft.com/office/drawing/2014/main" id="{BAEB3F8A-9020-48FC-AEB8-9DAF8AB45E0A}"/>
              </a:ext>
            </a:extLst>
          </p:cNvPr>
          <p:cNvSpPr>
            <a:spLocks noChangeAspect="1" noChangeArrowheads="1"/>
          </p:cNvSpPr>
          <p:nvPr/>
        </p:nvSpPr>
        <p:spPr bwMode="auto">
          <a:xfrm>
            <a:off x="1339931" y="1306203"/>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Arial" panose="020B0604020202020204" pitchFamily="34" charset="0"/>
              </a:rPr>
              <a:t>i</a:t>
            </a:r>
          </a:p>
        </p:txBody>
      </p:sp>
      <p:sp>
        <p:nvSpPr>
          <p:cNvPr id="23" name="Oval 20">
            <a:extLst>
              <a:ext uri="{FF2B5EF4-FFF2-40B4-BE49-F238E27FC236}">
                <a16:creationId xmlns:a16="http://schemas.microsoft.com/office/drawing/2014/main" id="{0D801712-6E93-45FB-AEE2-79156B52456D}"/>
              </a:ext>
            </a:extLst>
          </p:cNvPr>
          <p:cNvSpPr>
            <a:spLocks noChangeAspect="1" noChangeArrowheads="1"/>
          </p:cNvSpPr>
          <p:nvPr/>
        </p:nvSpPr>
        <p:spPr bwMode="auto">
          <a:xfrm>
            <a:off x="5408426" y="1305885"/>
            <a:ext cx="238701" cy="238701"/>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Arial" panose="020B0604020202020204" pitchFamily="34" charset="0"/>
              </a:rPr>
              <a:t>ii</a:t>
            </a:r>
          </a:p>
        </p:txBody>
      </p:sp>
      <p:grpSp>
        <p:nvGrpSpPr>
          <p:cNvPr id="27" name="bcgIcons_DigitalConstruction">
            <a:extLst>
              <a:ext uri="{FF2B5EF4-FFF2-40B4-BE49-F238E27FC236}">
                <a16:creationId xmlns:a16="http://schemas.microsoft.com/office/drawing/2014/main" id="{EEEFD16C-9AE2-42AC-991E-9582AF504A23}"/>
              </a:ext>
            </a:extLst>
          </p:cNvPr>
          <p:cNvGrpSpPr>
            <a:grpSpLocks noChangeAspect="1"/>
          </p:cNvGrpSpPr>
          <p:nvPr/>
        </p:nvGrpSpPr>
        <p:grpSpPr bwMode="auto">
          <a:xfrm>
            <a:off x="5684198" y="1189771"/>
            <a:ext cx="822198" cy="822960"/>
            <a:chOff x="1682" y="0"/>
            <a:chExt cx="4316" cy="4320"/>
          </a:xfrm>
        </p:grpSpPr>
        <p:sp>
          <p:nvSpPr>
            <p:cNvPr id="28" name="AutoShape 8">
              <a:extLst>
                <a:ext uri="{FF2B5EF4-FFF2-40B4-BE49-F238E27FC236}">
                  <a16:creationId xmlns:a16="http://schemas.microsoft.com/office/drawing/2014/main" id="{FBE5281A-14BD-4EF8-96AC-15708C4C9B74}"/>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a:extLst>
                <a:ext uri="{FF2B5EF4-FFF2-40B4-BE49-F238E27FC236}">
                  <a16:creationId xmlns:a16="http://schemas.microsoft.com/office/drawing/2014/main" id="{33E0EA32-8D65-4AE0-B54A-C67C49D3A9DA}"/>
                </a:ext>
              </a:extLst>
            </p:cNvPr>
            <p:cNvSpPr>
              <a:spLocks noEditPoints="1"/>
            </p:cNvSpPr>
            <p:nvPr/>
          </p:nvSpPr>
          <p:spPr bwMode="auto">
            <a:xfrm>
              <a:off x="2933" y="1768"/>
              <a:ext cx="1076" cy="1290"/>
            </a:xfrm>
            <a:custGeom>
              <a:avLst/>
              <a:gdLst>
                <a:gd name="T0" fmla="*/ 287 w 574"/>
                <a:gd name="T1" fmla="*/ 0 h 688"/>
                <a:gd name="T2" fmla="*/ 71 w 574"/>
                <a:gd name="T3" fmla="*/ 0 h 688"/>
                <a:gd name="T4" fmla="*/ 71 w 574"/>
                <a:gd name="T5" fmla="*/ 380 h 688"/>
                <a:gd name="T6" fmla="*/ 124 w 574"/>
                <a:gd name="T7" fmla="*/ 380 h 688"/>
                <a:gd name="T8" fmla="*/ 124 w 574"/>
                <a:gd name="T9" fmla="*/ 473 h 688"/>
                <a:gd name="T10" fmla="*/ 452 w 574"/>
                <a:gd name="T11" fmla="*/ 473 h 688"/>
                <a:gd name="T12" fmla="*/ 452 w 574"/>
                <a:gd name="T13" fmla="*/ 380 h 688"/>
                <a:gd name="T14" fmla="*/ 503 w 574"/>
                <a:gd name="T15" fmla="*/ 380 h 688"/>
                <a:gd name="T16" fmla="*/ 503 w 574"/>
                <a:gd name="T17" fmla="*/ 224 h 688"/>
                <a:gd name="T18" fmla="*/ 287 w 574"/>
                <a:gd name="T19" fmla="*/ 0 h 688"/>
                <a:gd name="T20" fmla="*/ 343 w 574"/>
                <a:gd name="T21" fmla="*/ 269 h 688"/>
                <a:gd name="T22" fmla="*/ 176 w 574"/>
                <a:gd name="T23" fmla="*/ 269 h 688"/>
                <a:gd name="T24" fmla="*/ 176 w 574"/>
                <a:gd name="T25" fmla="*/ 136 h 688"/>
                <a:gd name="T26" fmla="*/ 261 w 574"/>
                <a:gd name="T27" fmla="*/ 136 h 688"/>
                <a:gd name="T28" fmla="*/ 343 w 574"/>
                <a:gd name="T29" fmla="*/ 215 h 688"/>
                <a:gd name="T30" fmla="*/ 343 w 574"/>
                <a:gd name="T31" fmla="*/ 269 h 688"/>
                <a:gd name="T32" fmla="*/ 488 w 574"/>
                <a:gd name="T33" fmla="*/ 688 h 688"/>
                <a:gd name="T34" fmla="*/ 86 w 574"/>
                <a:gd name="T35" fmla="*/ 688 h 688"/>
                <a:gd name="T36" fmla="*/ 0 w 574"/>
                <a:gd name="T37" fmla="*/ 602 h 688"/>
                <a:gd name="T38" fmla="*/ 86 w 574"/>
                <a:gd name="T39" fmla="*/ 517 h 688"/>
                <a:gd name="T40" fmla="*/ 488 w 574"/>
                <a:gd name="T41" fmla="*/ 517 h 688"/>
                <a:gd name="T42" fmla="*/ 574 w 574"/>
                <a:gd name="T43" fmla="*/ 602 h 688"/>
                <a:gd name="T44" fmla="*/ 488 w 574"/>
                <a:gd name="T45" fmla="*/ 688 h 688"/>
                <a:gd name="T46" fmla="*/ 86 w 574"/>
                <a:gd name="T47" fmla="*/ 561 h 688"/>
                <a:gd name="T48" fmla="*/ 44 w 574"/>
                <a:gd name="T49" fmla="*/ 602 h 688"/>
                <a:gd name="T50" fmla="*/ 86 w 574"/>
                <a:gd name="T51" fmla="*/ 644 h 688"/>
                <a:gd name="T52" fmla="*/ 488 w 574"/>
                <a:gd name="T53" fmla="*/ 644 h 688"/>
                <a:gd name="T54" fmla="*/ 530 w 574"/>
                <a:gd name="T55" fmla="*/ 602 h 688"/>
                <a:gd name="T56" fmla="*/ 488 w 574"/>
                <a:gd name="T57" fmla="*/ 561 h 688"/>
                <a:gd name="T58" fmla="*/ 86 w 574"/>
                <a:gd name="T59" fmla="*/ 5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4" h="688">
                  <a:moveTo>
                    <a:pt x="287" y="0"/>
                  </a:moveTo>
                  <a:cubicBezTo>
                    <a:pt x="71" y="0"/>
                    <a:pt x="71" y="0"/>
                    <a:pt x="71" y="0"/>
                  </a:cubicBezTo>
                  <a:cubicBezTo>
                    <a:pt x="71" y="380"/>
                    <a:pt x="71" y="380"/>
                    <a:pt x="71" y="380"/>
                  </a:cubicBezTo>
                  <a:cubicBezTo>
                    <a:pt x="124" y="380"/>
                    <a:pt x="124" y="380"/>
                    <a:pt x="124" y="380"/>
                  </a:cubicBezTo>
                  <a:cubicBezTo>
                    <a:pt x="124" y="473"/>
                    <a:pt x="124" y="473"/>
                    <a:pt x="124" y="473"/>
                  </a:cubicBezTo>
                  <a:cubicBezTo>
                    <a:pt x="452" y="473"/>
                    <a:pt x="452" y="473"/>
                    <a:pt x="452" y="473"/>
                  </a:cubicBezTo>
                  <a:cubicBezTo>
                    <a:pt x="452" y="380"/>
                    <a:pt x="452" y="380"/>
                    <a:pt x="452" y="380"/>
                  </a:cubicBezTo>
                  <a:cubicBezTo>
                    <a:pt x="503" y="380"/>
                    <a:pt x="503" y="380"/>
                    <a:pt x="503" y="380"/>
                  </a:cubicBezTo>
                  <a:cubicBezTo>
                    <a:pt x="503" y="224"/>
                    <a:pt x="503" y="224"/>
                    <a:pt x="503" y="224"/>
                  </a:cubicBezTo>
                  <a:lnTo>
                    <a:pt x="287" y="0"/>
                  </a:lnTo>
                  <a:close/>
                  <a:moveTo>
                    <a:pt x="343" y="269"/>
                  </a:moveTo>
                  <a:cubicBezTo>
                    <a:pt x="176" y="269"/>
                    <a:pt x="176" y="269"/>
                    <a:pt x="176" y="269"/>
                  </a:cubicBezTo>
                  <a:cubicBezTo>
                    <a:pt x="176" y="136"/>
                    <a:pt x="176" y="136"/>
                    <a:pt x="176" y="136"/>
                  </a:cubicBezTo>
                  <a:cubicBezTo>
                    <a:pt x="261" y="136"/>
                    <a:pt x="261" y="136"/>
                    <a:pt x="261" y="136"/>
                  </a:cubicBezTo>
                  <a:cubicBezTo>
                    <a:pt x="343" y="215"/>
                    <a:pt x="343" y="215"/>
                    <a:pt x="343" y="215"/>
                  </a:cubicBezTo>
                  <a:lnTo>
                    <a:pt x="343" y="269"/>
                  </a:lnTo>
                  <a:close/>
                  <a:moveTo>
                    <a:pt x="488" y="688"/>
                  </a:moveTo>
                  <a:cubicBezTo>
                    <a:pt x="86" y="688"/>
                    <a:pt x="86" y="688"/>
                    <a:pt x="86" y="688"/>
                  </a:cubicBezTo>
                  <a:cubicBezTo>
                    <a:pt x="39" y="688"/>
                    <a:pt x="0" y="650"/>
                    <a:pt x="0" y="602"/>
                  </a:cubicBezTo>
                  <a:cubicBezTo>
                    <a:pt x="0" y="555"/>
                    <a:pt x="39" y="517"/>
                    <a:pt x="86" y="517"/>
                  </a:cubicBezTo>
                  <a:cubicBezTo>
                    <a:pt x="488" y="517"/>
                    <a:pt x="488" y="517"/>
                    <a:pt x="488" y="517"/>
                  </a:cubicBezTo>
                  <a:cubicBezTo>
                    <a:pt x="536" y="517"/>
                    <a:pt x="574" y="555"/>
                    <a:pt x="574" y="602"/>
                  </a:cubicBezTo>
                  <a:cubicBezTo>
                    <a:pt x="574" y="650"/>
                    <a:pt x="536" y="688"/>
                    <a:pt x="488" y="688"/>
                  </a:cubicBezTo>
                  <a:close/>
                  <a:moveTo>
                    <a:pt x="86" y="561"/>
                  </a:moveTo>
                  <a:cubicBezTo>
                    <a:pt x="63" y="561"/>
                    <a:pt x="44" y="579"/>
                    <a:pt x="44" y="602"/>
                  </a:cubicBezTo>
                  <a:cubicBezTo>
                    <a:pt x="44" y="625"/>
                    <a:pt x="63" y="644"/>
                    <a:pt x="86" y="644"/>
                  </a:cubicBezTo>
                  <a:cubicBezTo>
                    <a:pt x="488" y="644"/>
                    <a:pt x="488" y="644"/>
                    <a:pt x="488" y="644"/>
                  </a:cubicBezTo>
                  <a:cubicBezTo>
                    <a:pt x="511" y="644"/>
                    <a:pt x="530" y="625"/>
                    <a:pt x="530" y="602"/>
                  </a:cubicBezTo>
                  <a:cubicBezTo>
                    <a:pt x="530" y="579"/>
                    <a:pt x="511" y="561"/>
                    <a:pt x="488" y="561"/>
                  </a:cubicBezTo>
                  <a:lnTo>
                    <a:pt x="86" y="561"/>
                  </a:ln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1">
              <a:extLst>
                <a:ext uri="{FF2B5EF4-FFF2-40B4-BE49-F238E27FC236}">
                  <a16:creationId xmlns:a16="http://schemas.microsoft.com/office/drawing/2014/main" id="{675F6AC8-4718-441F-94BE-19D4FF35BFBD}"/>
                </a:ext>
              </a:extLst>
            </p:cNvPr>
            <p:cNvSpPr>
              <a:spLocks noEditPoints="1"/>
            </p:cNvSpPr>
            <p:nvPr/>
          </p:nvSpPr>
          <p:spPr bwMode="auto">
            <a:xfrm>
              <a:off x="2143" y="456"/>
              <a:ext cx="3387" cy="3390"/>
            </a:xfrm>
            <a:custGeom>
              <a:avLst/>
              <a:gdLst>
                <a:gd name="T0" fmla="*/ 258 w 1808"/>
                <a:gd name="T1" fmla="*/ 280 h 1808"/>
                <a:gd name="T2" fmla="*/ 1550 w 1808"/>
                <a:gd name="T3" fmla="*/ 1528 h 1808"/>
                <a:gd name="T4" fmla="*/ 1506 w 1808"/>
                <a:gd name="T5" fmla="*/ 302 h 1808"/>
                <a:gd name="T6" fmla="*/ 550 w 1808"/>
                <a:gd name="T7" fmla="*/ 22 h 1808"/>
                <a:gd name="T8" fmla="*/ 528 w 1808"/>
                <a:gd name="T9" fmla="*/ 202 h 1808"/>
                <a:gd name="T10" fmla="*/ 779 w 1808"/>
                <a:gd name="T11" fmla="*/ 0 h 1808"/>
                <a:gd name="T12" fmla="*/ 801 w 1808"/>
                <a:gd name="T13" fmla="*/ 180 h 1808"/>
                <a:gd name="T14" fmla="*/ 1007 w 1808"/>
                <a:gd name="T15" fmla="*/ 22 h 1808"/>
                <a:gd name="T16" fmla="*/ 1302 w 1808"/>
                <a:gd name="T17" fmla="*/ 180 h 1808"/>
                <a:gd name="T18" fmla="*/ 1258 w 1808"/>
                <a:gd name="T19" fmla="*/ 180 h 1808"/>
                <a:gd name="T20" fmla="*/ 550 w 1808"/>
                <a:gd name="T21" fmla="*/ 1628 h 1808"/>
                <a:gd name="T22" fmla="*/ 528 w 1808"/>
                <a:gd name="T23" fmla="*/ 1808 h 1808"/>
                <a:gd name="T24" fmla="*/ 779 w 1808"/>
                <a:gd name="T25" fmla="*/ 1606 h 1808"/>
                <a:gd name="T26" fmla="*/ 801 w 1808"/>
                <a:gd name="T27" fmla="*/ 1786 h 1808"/>
                <a:gd name="T28" fmla="*/ 1007 w 1808"/>
                <a:gd name="T29" fmla="*/ 1628 h 1808"/>
                <a:gd name="T30" fmla="*/ 1302 w 1808"/>
                <a:gd name="T31" fmla="*/ 1786 h 1808"/>
                <a:gd name="T32" fmla="*/ 1258 w 1808"/>
                <a:gd name="T33" fmla="*/ 1786 h 1808"/>
                <a:gd name="T34" fmla="*/ 1786 w 1808"/>
                <a:gd name="T35" fmla="*/ 506 h 1808"/>
                <a:gd name="T36" fmla="*/ 1786 w 1808"/>
                <a:gd name="T37" fmla="*/ 550 h 1808"/>
                <a:gd name="T38" fmla="*/ 1628 w 1808"/>
                <a:gd name="T39" fmla="*/ 757 h 1808"/>
                <a:gd name="T40" fmla="*/ 1808 w 1808"/>
                <a:gd name="T41" fmla="*/ 779 h 1808"/>
                <a:gd name="T42" fmla="*/ 1606 w 1808"/>
                <a:gd name="T43" fmla="*/ 1029 h 1808"/>
                <a:gd name="T44" fmla="*/ 1808 w 1808"/>
                <a:gd name="T45" fmla="*/ 1280 h 1808"/>
                <a:gd name="T46" fmla="*/ 1628 w 1808"/>
                <a:gd name="T47" fmla="*/ 1302 h 1808"/>
                <a:gd name="T48" fmla="*/ 180 w 1808"/>
                <a:gd name="T49" fmla="*/ 506 h 1808"/>
                <a:gd name="T50" fmla="*/ 180 w 1808"/>
                <a:gd name="T51" fmla="*/ 550 h 1808"/>
                <a:gd name="T52" fmla="*/ 22 w 1808"/>
                <a:gd name="T53" fmla="*/ 757 h 1808"/>
                <a:gd name="T54" fmla="*/ 202 w 1808"/>
                <a:gd name="T55" fmla="*/ 779 h 1808"/>
                <a:gd name="T56" fmla="*/ 0 w 1808"/>
                <a:gd name="T57" fmla="*/ 1029 h 1808"/>
                <a:gd name="T58" fmla="*/ 202 w 1808"/>
                <a:gd name="T59" fmla="*/ 1280 h 1808"/>
                <a:gd name="T60" fmla="*/ 22 w 1808"/>
                <a:gd name="T61" fmla="*/ 1302 h 1808"/>
                <a:gd name="T62" fmla="*/ 1323 w 1808"/>
                <a:gd name="T63" fmla="*/ 585 h 1808"/>
                <a:gd name="T64" fmla="*/ 1322 w 1808"/>
                <a:gd name="T65" fmla="*/ 580 h 1808"/>
                <a:gd name="T66" fmla="*/ 1319 w 1808"/>
                <a:gd name="T67" fmla="*/ 573 h 1808"/>
                <a:gd name="T68" fmla="*/ 1092 w 1808"/>
                <a:gd name="T69" fmla="*/ 467 h 1808"/>
                <a:gd name="T70" fmla="*/ 853 w 1808"/>
                <a:gd name="T71" fmla="*/ 786 h 1808"/>
                <a:gd name="T72" fmla="*/ 919 w 1808"/>
                <a:gd name="T73" fmla="*/ 854 h 1808"/>
                <a:gd name="T74" fmla="*/ 1301 w 1808"/>
                <a:gd name="T75" fmla="*/ 991 h 1808"/>
                <a:gd name="T76" fmla="*/ 1301 w 1808"/>
                <a:gd name="T77" fmla="*/ 1076 h 1808"/>
                <a:gd name="T78" fmla="*/ 1301 w 1808"/>
                <a:gd name="T79" fmla="*/ 1120 h 1808"/>
                <a:gd name="T80" fmla="*/ 1238 w 1808"/>
                <a:gd name="T81" fmla="*/ 528 h 1808"/>
                <a:gd name="T82" fmla="*/ 1126 w 1808"/>
                <a:gd name="T83" fmla="*/ 625 h 1808"/>
                <a:gd name="T84" fmla="*/ 983 w 1808"/>
                <a:gd name="T85" fmla="*/ 588 h 1808"/>
                <a:gd name="T86" fmla="*/ 1033 w 1808"/>
                <a:gd name="T87" fmla="*/ 608 h 1808"/>
                <a:gd name="T88" fmla="*/ 1141 w 1808"/>
                <a:gd name="T89" fmla="*/ 529 h 1808"/>
                <a:gd name="T90" fmla="*/ 509 w 1808"/>
                <a:gd name="T91" fmla="*/ 1283 h 1808"/>
                <a:gd name="T92" fmla="*/ 628 w 1808"/>
                <a:gd name="T93" fmla="*/ 1302 h 1808"/>
                <a:gd name="T94" fmla="*/ 628 w 1808"/>
                <a:gd name="T95" fmla="*/ 1302 h 1808"/>
                <a:gd name="T96" fmla="*/ 709 w 1808"/>
                <a:gd name="T97" fmla="*/ 1322 h 1808"/>
                <a:gd name="T98" fmla="*/ 790 w 1808"/>
                <a:gd name="T99" fmla="*/ 1302 h 1808"/>
                <a:gd name="T100" fmla="*/ 910 w 1808"/>
                <a:gd name="T101" fmla="*/ 1283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8" h="1808">
                  <a:moveTo>
                    <a:pt x="1528" y="1550"/>
                  </a:moveTo>
                  <a:cubicBezTo>
                    <a:pt x="280" y="1550"/>
                    <a:pt x="280" y="1550"/>
                    <a:pt x="280" y="1550"/>
                  </a:cubicBezTo>
                  <a:cubicBezTo>
                    <a:pt x="268" y="1550"/>
                    <a:pt x="258" y="1540"/>
                    <a:pt x="258" y="1528"/>
                  </a:cubicBezTo>
                  <a:cubicBezTo>
                    <a:pt x="258" y="280"/>
                    <a:pt x="258" y="280"/>
                    <a:pt x="258" y="280"/>
                  </a:cubicBezTo>
                  <a:cubicBezTo>
                    <a:pt x="258" y="268"/>
                    <a:pt x="268" y="258"/>
                    <a:pt x="280" y="258"/>
                  </a:cubicBezTo>
                  <a:cubicBezTo>
                    <a:pt x="1528" y="258"/>
                    <a:pt x="1528" y="258"/>
                    <a:pt x="1528" y="258"/>
                  </a:cubicBezTo>
                  <a:cubicBezTo>
                    <a:pt x="1540" y="258"/>
                    <a:pt x="1550" y="268"/>
                    <a:pt x="1550" y="280"/>
                  </a:cubicBezTo>
                  <a:cubicBezTo>
                    <a:pt x="1550" y="1528"/>
                    <a:pt x="1550" y="1528"/>
                    <a:pt x="1550" y="1528"/>
                  </a:cubicBezTo>
                  <a:cubicBezTo>
                    <a:pt x="1550" y="1540"/>
                    <a:pt x="1540" y="1550"/>
                    <a:pt x="1528" y="1550"/>
                  </a:cubicBezTo>
                  <a:close/>
                  <a:moveTo>
                    <a:pt x="302" y="1506"/>
                  </a:moveTo>
                  <a:cubicBezTo>
                    <a:pt x="1506" y="1506"/>
                    <a:pt x="1506" y="1506"/>
                    <a:pt x="1506" y="1506"/>
                  </a:cubicBezTo>
                  <a:cubicBezTo>
                    <a:pt x="1506" y="302"/>
                    <a:pt x="1506" y="302"/>
                    <a:pt x="1506" y="302"/>
                  </a:cubicBezTo>
                  <a:cubicBezTo>
                    <a:pt x="302" y="302"/>
                    <a:pt x="302" y="302"/>
                    <a:pt x="302" y="302"/>
                  </a:cubicBezTo>
                  <a:lnTo>
                    <a:pt x="302" y="1506"/>
                  </a:lnTo>
                  <a:close/>
                  <a:moveTo>
                    <a:pt x="550" y="180"/>
                  </a:moveTo>
                  <a:cubicBezTo>
                    <a:pt x="550" y="22"/>
                    <a:pt x="550" y="22"/>
                    <a:pt x="550" y="22"/>
                  </a:cubicBezTo>
                  <a:cubicBezTo>
                    <a:pt x="550" y="10"/>
                    <a:pt x="540" y="0"/>
                    <a:pt x="528" y="0"/>
                  </a:cubicBezTo>
                  <a:cubicBezTo>
                    <a:pt x="516" y="0"/>
                    <a:pt x="506" y="10"/>
                    <a:pt x="506" y="22"/>
                  </a:cubicBezTo>
                  <a:cubicBezTo>
                    <a:pt x="506" y="180"/>
                    <a:pt x="506" y="180"/>
                    <a:pt x="506" y="180"/>
                  </a:cubicBezTo>
                  <a:cubicBezTo>
                    <a:pt x="506" y="192"/>
                    <a:pt x="516" y="202"/>
                    <a:pt x="528" y="202"/>
                  </a:cubicBezTo>
                  <a:cubicBezTo>
                    <a:pt x="540" y="202"/>
                    <a:pt x="550" y="192"/>
                    <a:pt x="550" y="180"/>
                  </a:cubicBezTo>
                  <a:close/>
                  <a:moveTo>
                    <a:pt x="801" y="180"/>
                  </a:moveTo>
                  <a:cubicBezTo>
                    <a:pt x="801" y="22"/>
                    <a:pt x="801" y="22"/>
                    <a:pt x="801" y="22"/>
                  </a:cubicBezTo>
                  <a:cubicBezTo>
                    <a:pt x="801" y="10"/>
                    <a:pt x="791" y="0"/>
                    <a:pt x="779" y="0"/>
                  </a:cubicBezTo>
                  <a:cubicBezTo>
                    <a:pt x="766" y="0"/>
                    <a:pt x="757" y="10"/>
                    <a:pt x="757" y="22"/>
                  </a:cubicBezTo>
                  <a:cubicBezTo>
                    <a:pt x="757" y="180"/>
                    <a:pt x="757" y="180"/>
                    <a:pt x="757" y="180"/>
                  </a:cubicBezTo>
                  <a:cubicBezTo>
                    <a:pt x="757" y="192"/>
                    <a:pt x="766" y="202"/>
                    <a:pt x="779" y="202"/>
                  </a:cubicBezTo>
                  <a:cubicBezTo>
                    <a:pt x="791" y="202"/>
                    <a:pt x="801" y="192"/>
                    <a:pt x="801" y="180"/>
                  </a:cubicBezTo>
                  <a:close/>
                  <a:moveTo>
                    <a:pt x="1051" y="180"/>
                  </a:moveTo>
                  <a:cubicBezTo>
                    <a:pt x="1051" y="22"/>
                    <a:pt x="1051" y="22"/>
                    <a:pt x="1051" y="22"/>
                  </a:cubicBezTo>
                  <a:cubicBezTo>
                    <a:pt x="1051" y="10"/>
                    <a:pt x="1042" y="0"/>
                    <a:pt x="1029" y="0"/>
                  </a:cubicBezTo>
                  <a:cubicBezTo>
                    <a:pt x="1017" y="0"/>
                    <a:pt x="1007" y="10"/>
                    <a:pt x="1007" y="22"/>
                  </a:cubicBezTo>
                  <a:cubicBezTo>
                    <a:pt x="1007" y="180"/>
                    <a:pt x="1007" y="180"/>
                    <a:pt x="1007" y="180"/>
                  </a:cubicBezTo>
                  <a:cubicBezTo>
                    <a:pt x="1007" y="192"/>
                    <a:pt x="1017" y="202"/>
                    <a:pt x="1029" y="202"/>
                  </a:cubicBezTo>
                  <a:cubicBezTo>
                    <a:pt x="1042" y="202"/>
                    <a:pt x="1051" y="192"/>
                    <a:pt x="1051" y="180"/>
                  </a:cubicBezTo>
                  <a:close/>
                  <a:moveTo>
                    <a:pt x="1302" y="180"/>
                  </a:moveTo>
                  <a:cubicBezTo>
                    <a:pt x="1302" y="22"/>
                    <a:pt x="1302" y="22"/>
                    <a:pt x="1302" y="22"/>
                  </a:cubicBezTo>
                  <a:cubicBezTo>
                    <a:pt x="1302" y="10"/>
                    <a:pt x="1292" y="0"/>
                    <a:pt x="1280" y="0"/>
                  </a:cubicBezTo>
                  <a:cubicBezTo>
                    <a:pt x="1268" y="0"/>
                    <a:pt x="1258" y="10"/>
                    <a:pt x="1258" y="22"/>
                  </a:cubicBezTo>
                  <a:cubicBezTo>
                    <a:pt x="1258" y="180"/>
                    <a:pt x="1258" y="180"/>
                    <a:pt x="1258" y="180"/>
                  </a:cubicBezTo>
                  <a:cubicBezTo>
                    <a:pt x="1258" y="192"/>
                    <a:pt x="1268" y="202"/>
                    <a:pt x="1280" y="202"/>
                  </a:cubicBezTo>
                  <a:cubicBezTo>
                    <a:pt x="1292" y="202"/>
                    <a:pt x="1302" y="192"/>
                    <a:pt x="1302" y="180"/>
                  </a:cubicBezTo>
                  <a:close/>
                  <a:moveTo>
                    <a:pt x="550" y="1786"/>
                  </a:moveTo>
                  <a:cubicBezTo>
                    <a:pt x="550" y="1628"/>
                    <a:pt x="550" y="1628"/>
                    <a:pt x="550" y="1628"/>
                  </a:cubicBezTo>
                  <a:cubicBezTo>
                    <a:pt x="550" y="1616"/>
                    <a:pt x="540" y="1606"/>
                    <a:pt x="528" y="1606"/>
                  </a:cubicBezTo>
                  <a:cubicBezTo>
                    <a:pt x="516" y="1606"/>
                    <a:pt x="506" y="1616"/>
                    <a:pt x="506" y="1628"/>
                  </a:cubicBezTo>
                  <a:cubicBezTo>
                    <a:pt x="506" y="1786"/>
                    <a:pt x="506" y="1786"/>
                    <a:pt x="506" y="1786"/>
                  </a:cubicBezTo>
                  <a:cubicBezTo>
                    <a:pt x="506" y="1798"/>
                    <a:pt x="516" y="1808"/>
                    <a:pt x="528" y="1808"/>
                  </a:cubicBezTo>
                  <a:cubicBezTo>
                    <a:pt x="540" y="1808"/>
                    <a:pt x="550" y="1798"/>
                    <a:pt x="550" y="1786"/>
                  </a:cubicBezTo>
                  <a:close/>
                  <a:moveTo>
                    <a:pt x="801" y="1786"/>
                  </a:moveTo>
                  <a:cubicBezTo>
                    <a:pt x="801" y="1628"/>
                    <a:pt x="801" y="1628"/>
                    <a:pt x="801" y="1628"/>
                  </a:cubicBezTo>
                  <a:cubicBezTo>
                    <a:pt x="801" y="1616"/>
                    <a:pt x="791" y="1606"/>
                    <a:pt x="779" y="1606"/>
                  </a:cubicBezTo>
                  <a:cubicBezTo>
                    <a:pt x="766" y="1606"/>
                    <a:pt x="757" y="1616"/>
                    <a:pt x="757" y="1628"/>
                  </a:cubicBezTo>
                  <a:cubicBezTo>
                    <a:pt x="757" y="1786"/>
                    <a:pt x="757" y="1786"/>
                    <a:pt x="757" y="1786"/>
                  </a:cubicBezTo>
                  <a:cubicBezTo>
                    <a:pt x="757" y="1798"/>
                    <a:pt x="766" y="1808"/>
                    <a:pt x="779" y="1808"/>
                  </a:cubicBezTo>
                  <a:cubicBezTo>
                    <a:pt x="791" y="1808"/>
                    <a:pt x="801" y="1798"/>
                    <a:pt x="801" y="1786"/>
                  </a:cubicBezTo>
                  <a:close/>
                  <a:moveTo>
                    <a:pt x="1051" y="1786"/>
                  </a:moveTo>
                  <a:cubicBezTo>
                    <a:pt x="1051" y="1628"/>
                    <a:pt x="1051" y="1628"/>
                    <a:pt x="1051" y="1628"/>
                  </a:cubicBezTo>
                  <a:cubicBezTo>
                    <a:pt x="1051" y="1616"/>
                    <a:pt x="1042" y="1606"/>
                    <a:pt x="1029" y="1606"/>
                  </a:cubicBezTo>
                  <a:cubicBezTo>
                    <a:pt x="1017" y="1606"/>
                    <a:pt x="1007" y="1616"/>
                    <a:pt x="1007" y="1628"/>
                  </a:cubicBezTo>
                  <a:cubicBezTo>
                    <a:pt x="1007" y="1786"/>
                    <a:pt x="1007" y="1786"/>
                    <a:pt x="1007" y="1786"/>
                  </a:cubicBezTo>
                  <a:cubicBezTo>
                    <a:pt x="1007" y="1798"/>
                    <a:pt x="1017" y="1808"/>
                    <a:pt x="1029" y="1808"/>
                  </a:cubicBezTo>
                  <a:cubicBezTo>
                    <a:pt x="1042" y="1808"/>
                    <a:pt x="1051" y="1798"/>
                    <a:pt x="1051" y="1786"/>
                  </a:cubicBezTo>
                  <a:close/>
                  <a:moveTo>
                    <a:pt x="1302" y="1786"/>
                  </a:moveTo>
                  <a:cubicBezTo>
                    <a:pt x="1302" y="1628"/>
                    <a:pt x="1302" y="1628"/>
                    <a:pt x="1302" y="1628"/>
                  </a:cubicBezTo>
                  <a:cubicBezTo>
                    <a:pt x="1302" y="1616"/>
                    <a:pt x="1292" y="1606"/>
                    <a:pt x="1280" y="1606"/>
                  </a:cubicBezTo>
                  <a:cubicBezTo>
                    <a:pt x="1268" y="1606"/>
                    <a:pt x="1258" y="1616"/>
                    <a:pt x="1258" y="1628"/>
                  </a:cubicBezTo>
                  <a:cubicBezTo>
                    <a:pt x="1258" y="1786"/>
                    <a:pt x="1258" y="1786"/>
                    <a:pt x="1258" y="1786"/>
                  </a:cubicBezTo>
                  <a:cubicBezTo>
                    <a:pt x="1258" y="1798"/>
                    <a:pt x="1268" y="1808"/>
                    <a:pt x="1280" y="1808"/>
                  </a:cubicBezTo>
                  <a:cubicBezTo>
                    <a:pt x="1292" y="1808"/>
                    <a:pt x="1302" y="1798"/>
                    <a:pt x="1302" y="1786"/>
                  </a:cubicBezTo>
                  <a:close/>
                  <a:moveTo>
                    <a:pt x="1808" y="528"/>
                  </a:moveTo>
                  <a:cubicBezTo>
                    <a:pt x="1808" y="516"/>
                    <a:pt x="1798" y="506"/>
                    <a:pt x="1786" y="506"/>
                  </a:cubicBezTo>
                  <a:cubicBezTo>
                    <a:pt x="1628" y="506"/>
                    <a:pt x="1628" y="506"/>
                    <a:pt x="1628" y="506"/>
                  </a:cubicBezTo>
                  <a:cubicBezTo>
                    <a:pt x="1616" y="506"/>
                    <a:pt x="1606" y="516"/>
                    <a:pt x="1606" y="528"/>
                  </a:cubicBezTo>
                  <a:cubicBezTo>
                    <a:pt x="1606" y="540"/>
                    <a:pt x="1616" y="550"/>
                    <a:pt x="1628" y="550"/>
                  </a:cubicBezTo>
                  <a:cubicBezTo>
                    <a:pt x="1786" y="550"/>
                    <a:pt x="1786" y="550"/>
                    <a:pt x="1786" y="550"/>
                  </a:cubicBezTo>
                  <a:cubicBezTo>
                    <a:pt x="1798" y="550"/>
                    <a:pt x="1808" y="540"/>
                    <a:pt x="1808" y="528"/>
                  </a:cubicBezTo>
                  <a:close/>
                  <a:moveTo>
                    <a:pt x="1808" y="779"/>
                  </a:moveTo>
                  <a:cubicBezTo>
                    <a:pt x="1808" y="766"/>
                    <a:pt x="1798" y="757"/>
                    <a:pt x="1786" y="757"/>
                  </a:cubicBezTo>
                  <a:cubicBezTo>
                    <a:pt x="1628" y="757"/>
                    <a:pt x="1628" y="757"/>
                    <a:pt x="1628" y="757"/>
                  </a:cubicBezTo>
                  <a:cubicBezTo>
                    <a:pt x="1616" y="757"/>
                    <a:pt x="1606" y="766"/>
                    <a:pt x="1606" y="779"/>
                  </a:cubicBezTo>
                  <a:cubicBezTo>
                    <a:pt x="1606" y="791"/>
                    <a:pt x="1616" y="801"/>
                    <a:pt x="1628" y="801"/>
                  </a:cubicBezTo>
                  <a:cubicBezTo>
                    <a:pt x="1786" y="801"/>
                    <a:pt x="1786" y="801"/>
                    <a:pt x="1786" y="801"/>
                  </a:cubicBezTo>
                  <a:cubicBezTo>
                    <a:pt x="1798" y="801"/>
                    <a:pt x="1808" y="791"/>
                    <a:pt x="1808" y="779"/>
                  </a:cubicBezTo>
                  <a:close/>
                  <a:moveTo>
                    <a:pt x="1808" y="1029"/>
                  </a:moveTo>
                  <a:cubicBezTo>
                    <a:pt x="1808" y="1017"/>
                    <a:pt x="1798" y="1007"/>
                    <a:pt x="1786" y="1007"/>
                  </a:cubicBezTo>
                  <a:cubicBezTo>
                    <a:pt x="1628" y="1007"/>
                    <a:pt x="1628" y="1007"/>
                    <a:pt x="1628" y="1007"/>
                  </a:cubicBezTo>
                  <a:cubicBezTo>
                    <a:pt x="1616" y="1007"/>
                    <a:pt x="1606" y="1017"/>
                    <a:pt x="1606" y="1029"/>
                  </a:cubicBezTo>
                  <a:cubicBezTo>
                    <a:pt x="1606" y="1042"/>
                    <a:pt x="1616" y="1051"/>
                    <a:pt x="1628" y="1051"/>
                  </a:cubicBezTo>
                  <a:cubicBezTo>
                    <a:pt x="1786" y="1051"/>
                    <a:pt x="1786" y="1051"/>
                    <a:pt x="1786" y="1051"/>
                  </a:cubicBezTo>
                  <a:cubicBezTo>
                    <a:pt x="1798" y="1051"/>
                    <a:pt x="1808" y="1042"/>
                    <a:pt x="1808" y="1029"/>
                  </a:cubicBezTo>
                  <a:close/>
                  <a:moveTo>
                    <a:pt x="1808" y="1280"/>
                  </a:moveTo>
                  <a:cubicBezTo>
                    <a:pt x="1808" y="1268"/>
                    <a:pt x="1798" y="1258"/>
                    <a:pt x="1786" y="1258"/>
                  </a:cubicBezTo>
                  <a:cubicBezTo>
                    <a:pt x="1628" y="1258"/>
                    <a:pt x="1628" y="1258"/>
                    <a:pt x="1628" y="1258"/>
                  </a:cubicBezTo>
                  <a:cubicBezTo>
                    <a:pt x="1616" y="1258"/>
                    <a:pt x="1606" y="1268"/>
                    <a:pt x="1606" y="1280"/>
                  </a:cubicBezTo>
                  <a:cubicBezTo>
                    <a:pt x="1606" y="1292"/>
                    <a:pt x="1616" y="1302"/>
                    <a:pt x="1628" y="1302"/>
                  </a:cubicBezTo>
                  <a:cubicBezTo>
                    <a:pt x="1786" y="1302"/>
                    <a:pt x="1786" y="1302"/>
                    <a:pt x="1786" y="1302"/>
                  </a:cubicBezTo>
                  <a:cubicBezTo>
                    <a:pt x="1798" y="1302"/>
                    <a:pt x="1808" y="1292"/>
                    <a:pt x="1808" y="1280"/>
                  </a:cubicBezTo>
                  <a:close/>
                  <a:moveTo>
                    <a:pt x="202" y="528"/>
                  </a:moveTo>
                  <a:cubicBezTo>
                    <a:pt x="202" y="516"/>
                    <a:pt x="192" y="506"/>
                    <a:pt x="180" y="506"/>
                  </a:cubicBezTo>
                  <a:cubicBezTo>
                    <a:pt x="22" y="506"/>
                    <a:pt x="22" y="506"/>
                    <a:pt x="22" y="506"/>
                  </a:cubicBezTo>
                  <a:cubicBezTo>
                    <a:pt x="10" y="506"/>
                    <a:pt x="0" y="516"/>
                    <a:pt x="0" y="528"/>
                  </a:cubicBezTo>
                  <a:cubicBezTo>
                    <a:pt x="0" y="540"/>
                    <a:pt x="10" y="550"/>
                    <a:pt x="22" y="550"/>
                  </a:cubicBezTo>
                  <a:cubicBezTo>
                    <a:pt x="180" y="550"/>
                    <a:pt x="180" y="550"/>
                    <a:pt x="180" y="550"/>
                  </a:cubicBezTo>
                  <a:cubicBezTo>
                    <a:pt x="192" y="550"/>
                    <a:pt x="202" y="540"/>
                    <a:pt x="202" y="528"/>
                  </a:cubicBezTo>
                  <a:close/>
                  <a:moveTo>
                    <a:pt x="202" y="779"/>
                  </a:moveTo>
                  <a:cubicBezTo>
                    <a:pt x="202" y="766"/>
                    <a:pt x="192" y="757"/>
                    <a:pt x="180" y="757"/>
                  </a:cubicBezTo>
                  <a:cubicBezTo>
                    <a:pt x="22" y="757"/>
                    <a:pt x="22" y="757"/>
                    <a:pt x="22" y="757"/>
                  </a:cubicBezTo>
                  <a:cubicBezTo>
                    <a:pt x="10" y="757"/>
                    <a:pt x="0" y="766"/>
                    <a:pt x="0" y="779"/>
                  </a:cubicBezTo>
                  <a:cubicBezTo>
                    <a:pt x="0" y="791"/>
                    <a:pt x="10" y="801"/>
                    <a:pt x="22" y="801"/>
                  </a:cubicBezTo>
                  <a:cubicBezTo>
                    <a:pt x="180" y="801"/>
                    <a:pt x="180" y="801"/>
                    <a:pt x="180" y="801"/>
                  </a:cubicBezTo>
                  <a:cubicBezTo>
                    <a:pt x="192" y="801"/>
                    <a:pt x="202" y="791"/>
                    <a:pt x="202" y="779"/>
                  </a:cubicBezTo>
                  <a:close/>
                  <a:moveTo>
                    <a:pt x="202" y="1029"/>
                  </a:moveTo>
                  <a:cubicBezTo>
                    <a:pt x="202" y="1017"/>
                    <a:pt x="192" y="1007"/>
                    <a:pt x="180" y="1007"/>
                  </a:cubicBezTo>
                  <a:cubicBezTo>
                    <a:pt x="22" y="1007"/>
                    <a:pt x="22" y="1007"/>
                    <a:pt x="22" y="1007"/>
                  </a:cubicBezTo>
                  <a:cubicBezTo>
                    <a:pt x="10" y="1007"/>
                    <a:pt x="0" y="1017"/>
                    <a:pt x="0" y="1029"/>
                  </a:cubicBezTo>
                  <a:cubicBezTo>
                    <a:pt x="0" y="1042"/>
                    <a:pt x="10" y="1051"/>
                    <a:pt x="22" y="1051"/>
                  </a:cubicBezTo>
                  <a:cubicBezTo>
                    <a:pt x="180" y="1051"/>
                    <a:pt x="180" y="1051"/>
                    <a:pt x="180" y="1051"/>
                  </a:cubicBezTo>
                  <a:cubicBezTo>
                    <a:pt x="192" y="1051"/>
                    <a:pt x="202" y="1042"/>
                    <a:pt x="202" y="1029"/>
                  </a:cubicBezTo>
                  <a:close/>
                  <a:moveTo>
                    <a:pt x="202" y="1280"/>
                  </a:moveTo>
                  <a:cubicBezTo>
                    <a:pt x="202" y="1268"/>
                    <a:pt x="192" y="1258"/>
                    <a:pt x="180" y="1258"/>
                  </a:cubicBezTo>
                  <a:cubicBezTo>
                    <a:pt x="22" y="1258"/>
                    <a:pt x="22" y="1258"/>
                    <a:pt x="22" y="1258"/>
                  </a:cubicBezTo>
                  <a:cubicBezTo>
                    <a:pt x="10" y="1258"/>
                    <a:pt x="0" y="1268"/>
                    <a:pt x="0" y="1280"/>
                  </a:cubicBezTo>
                  <a:cubicBezTo>
                    <a:pt x="0" y="1292"/>
                    <a:pt x="10" y="1302"/>
                    <a:pt x="22" y="1302"/>
                  </a:cubicBezTo>
                  <a:cubicBezTo>
                    <a:pt x="180" y="1302"/>
                    <a:pt x="180" y="1302"/>
                    <a:pt x="180" y="1302"/>
                  </a:cubicBezTo>
                  <a:cubicBezTo>
                    <a:pt x="192" y="1302"/>
                    <a:pt x="202" y="1292"/>
                    <a:pt x="202" y="1280"/>
                  </a:cubicBezTo>
                  <a:close/>
                  <a:moveTo>
                    <a:pt x="1323" y="949"/>
                  </a:moveTo>
                  <a:cubicBezTo>
                    <a:pt x="1323" y="585"/>
                    <a:pt x="1323" y="585"/>
                    <a:pt x="1323" y="585"/>
                  </a:cubicBezTo>
                  <a:cubicBezTo>
                    <a:pt x="1323" y="585"/>
                    <a:pt x="1323" y="584"/>
                    <a:pt x="1323" y="584"/>
                  </a:cubicBezTo>
                  <a:cubicBezTo>
                    <a:pt x="1323" y="584"/>
                    <a:pt x="1323" y="584"/>
                    <a:pt x="1323" y="584"/>
                  </a:cubicBezTo>
                  <a:cubicBezTo>
                    <a:pt x="1323" y="583"/>
                    <a:pt x="1323" y="582"/>
                    <a:pt x="1323" y="581"/>
                  </a:cubicBezTo>
                  <a:cubicBezTo>
                    <a:pt x="1323" y="580"/>
                    <a:pt x="1323" y="580"/>
                    <a:pt x="1322" y="580"/>
                  </a:cubicBezTo>
                  <a:cubicBezTo>
                    <a:pt x="1322" y="579"/>
                    <a:pt x="1322" y="578"/>
                    <a:pt x="1322" y="577"/>
                  </a:cubicBezTo>
                  <a:cubicBezTo>
                    <a:pt x="1322" y="577"/>
                    <a:pt x="1321" y="576"/>
                    <a:pt x="1321" y="576"/>
                  </a:cubicBezTo>
                  <a:cubicBezTo>
                    <a:pt x="1321" y="575"/>
                    <a:pt x="1320" y="574"/>
                    <a:pt x="1320" y="573"/>
                  </a:cubicBezTo>
                  <a:cubicBezTo>
                    <a:pt x="1320" y="573"/>
                    <a:pt x="1320" y="573"/>
                    <a:pt x="1319" y="573"/>
                  </a:cubicBezTo>
                  <a:cubicBezTo>
                    <a:pt x="1215" y="415"/>
                    <a:pt x="1215" y="415"/>
                    <a:pt x="1215" y="415"/>
                  </a:cubicBezTo>
                  <a:cubicBezTo>
                    <a:pt x="1209" y="405"/>
                    <a:pt x="1195" y="402"/>
                    <a:pt x="1185" y="408"/>
                  </a:cubicBezTo>
                  <a:cubicBezTo>
                    <a:pt x="1092" y="467"/>
                    <a:pt x="1092" y="467"/>
                    <a:pt x="1092" y="467"/>
                  </a:cubicBezTo>
                  <a:cubicBezTo>
                    <a:pt x="1092" y="467"/>
                    <a:pt x="1092" y="467"/>
                    <a:pt x="1092" y="467"/>
                  </a:cubicBezTo>
                  <a:cubicBezTo>
                    <a:pt x="752" y="681"/>
                    <a:pt x="752" y="681"/>
                    <a:pt x="752" y="681"/>
                  </a:cubicBezTo>
                  <a:cubicBezTo>
                    <a:pt x="783" y="713"/>
                    <a:pt x="783" y="713"/>
                    <a:pt x="783" y="713"/>
                  </a:cubicBezTo>
                  <a:cubicBezTo>
                    <a:pt x="843" y="676"/>
                    <a:pt x="843" y="676"/>
                    <a:pt x="843" y="676"/>
                  </a:cubicBezTo>
                  <a:cubicBezTo>
                    <a:pt x="853" y="786"/>
                    <a:pt x="853" y="786"/>
                    <a:pt x="853" y="786"/>
                  </a:cubicBezTo>
                  <a:cubicBezTo>
                    <a:pt x="903" y="837"/>
                    <a:pt x="903" y="837"/>
                    <a:pt x="903" y="837"/>
                  </a:cubicBezTo>
                  <a:cubicBezTo>
                    <a:pt x="888" y="686"/>
                    <a:pt x="888" y="686"/>
                    <a:pt x="888" y="686"/>
                  </a:cubicBezTo>
                  <a:cubicBezTo>
                    <a:pt x="1014" y="780"/>
                    <a:pt x="1014" y="780"/>
                    <a:pt x="1014" y="780"/>
                  </a:cubicBezTo>
                  <a:cubicBezTo>
                    <a:pt x="919" y="854"/>
                    <a:pt x="919" y="854"/>
                    <a:pt x="919" y="854"/>
                  </a:cubicBezTo>
                  <a:cubicBezTo>
                    <a:pt x="949" y="886"/>
                    <a:pt x="949" y="886"/>
                    <a:pt x="949" y="886"/>
                  </a:cubicBezTo>
                  <a:cubicBezTo>
                    <a:pt x="1279" y="630"/>
                    <a:pt x="1279" y="630"/>
                    <a:pt x="1279" y="630"/>
                  </a:cubicBezTo>
                  <a:cubicBezTo>
                    <a:pt x="1279" y="969"/>
                    <a:pt x="1279" y="969"/>
                    <a:pt x="1279" y="969"/>
                  </a:cubicBezTo>
                  <a:cubicBezTo>
                    <a:pt x="1279" y="981"/>
                    <a:pt x="1289" y="991"/>
                    <a:pt x="1301" y="991"/>
                  </a:cubicBezTo>
                  <a:cubicBezTo>
                    <a:pt x="1301" y="991"/>
                    <a:pt x="1301" y="991"/>
                    <a:pt x="1301" y="991"/>
                  </a:cubicBezTo>
                  <a:cubicBezTo>
                    <a:pt x="1301" y="991"/>
                    <a:pt x="1301" y="991"/>
                    <a:pt x="1301" y="991"/>
                  </a:cubicBezTo>
                  <a:cubicBezTo>
                    <a:pt x="1325" y="991"/>
                    <a:pt x="1344" y="1010"/>
                    <a:pt x="1344" y="1033"/>
                  </a:cubicBezTo>
                  <a:cubicBezTo>
                    <a:pt x="1344" y="1057"/>
                    <a:pt x="1325" y="1076"/>
                    <a:pt x="1301" y="1076"/>
                  </a:cubicBezTo>
                  <a:cubicBezTo>
                    <a:pt x="1285" y="1076"/>
                    <a:pt x="1271" y="1067"/>
                    <a:pt x="1263" y="1053"/>
                  </a:cubicBezTo>
                  <a:cubicBezTo>
                    <a:pt x="1258" y="1042"/>
                    <a:pt x="1244" y="1038"/>
                    <a:pt x="1234" y="1044"/>
                  </a:cubicBezTo>
                  <a:cubicBezTo>
                    <a:pt x="1223" y="1049"/>
                    <a:pt x="1219" y="1062"/>
                    <a:pt x="1224" y="1073"/>
                  </a:cubicBezTo>
                  <a:cubicBezTo>
                    <a:pt x="1239" y="1102"/>
                    <a:pt x="1269" y="1120"/>
                    <a:pt x="1301" y="1120"/>
                  </a:cubicBezTo>
                  <a:cubicBezTo>
                    <a:pt x="1349" y="1120"/>
                    <a:pt x="1388" y="1081"/>
                    <a:pt x="1388" y="1033"/>
                  </a:cubicBezTo>
                  <a:cubicBezTo>
                    <a:pt x="1388" y="993"/>
                    <a:pt x="1360" y="959"/>
                    <a:pt x="1323" y="949"/>
                  </a:cubicBezTo>
                  <a:close/>
                  <a:moveTo>
                    <a:pt x="1191" y="457"/>
                  </a:moveTo>
                  <a:cubicBezTo>
                    <a:pt x="1238" y="528"/>
                    <a:pt x="1238" y="528"/>
                    <a:pt x="1238" y="528"/>
                  </a:cubicBezTo>
                  <a:cubicBezTo>
                    <a:pt x="1148" y="484"/>
                    <a:pt x="1148" y="484"/>
                    <a:pt x="1148" y="484"/>
                  </a:cubicBezTo>
                  <a:lnTo>
                    <a:pt x="1191" y="457"/>
                  </a:lnTo>
                  <a:close/>
                  <a:moveTo>
                    <a:pt x="1091" y="519"/>
                  </a:moveTo>
                  <a:cubicBezTo>
                    <a:pt x="1126" y="625"/>
                    <a:pt x="1126" y="625"/>
                    <a:pt x="1126" y="625"/>
                  </a:cubicBezTo>
                  <a:cubicBezTo>
                    <a:pt x="1035" y="555"/>
                    <a:pt x="1035" y="555"/>
                    <a:pt x="1035" y="555"/>
                  </a:cubicBezTo>
                  <a:lnTo>
                    <a:pt x="1091" y="519"/>
                  </a:lnTo>
                  <a:close/>
                  <a:moveTo>
                    <a:pt x="900" y="640"/>
                  </a:moveTo>
                  <a:cubicBezTo>
                    <a:pt x="983" y="588"/>
                    <a:pt x="983" y="588"/>
                    <a:pt x="983" y="588"/>
                  </a:cubicBezTo>
                  <a:cubicBezTo>
                    <a:pt x="1015" y="726"/>
                    <a:pt x="1015" y="726"/>
                    <a:pt x="1015" y="726"/>
                  </a:cubicBezTo>
                  <a:lnTo>
                    <a:pt x="900" y="640"/>
                  </a:lnTo>
                  <a:close/>
                  <a:moveTo>
                    <a:pt x="1064" y="741"/>
                  </a:moveTo>
                  <a:cubicBezTo>
                    <a:pt x="1033" y="608"/>
                    <a:pt x="1033" y="608"/>
                    <a:pt x="1033" y="608"/>
                  </a:cubicBezTo>
                  <a:cubicBezTo>
                    <a:pt x="1134" y="686"/>
                    <a:pt x="1134" y="686"/>
                    <a:pt x="1134" y="686"/>
                  </a:cubicBezTo>
                  <a:lnTo>
                    <a:pt x="1064" y="741"/>
                  </a:lnTo>
                  <a:close/>
                  <a:moveTo>
                    <a:pt x="1181" y="650"/>
                  </a:moveTo>
                  <a:cubicBezTo>
                    <a:pt x="1141" y="529"/>
                    <a:pt x="1141" y="529"/>
                    <a:pt x="1141" y="529"/>
                  </a:cubicBezTo>
                  <a:cubicBezTo>
                    <a:pt x="1260" y="589"/>
                    <a:pt x="1260" y="589"/>
                    <a:pt x="1260" y="589"/>
                  </a:cubicBezTo>
                  <a:lnTo>
                    <a:pt x="1181" y="650"/>
                  </a:lnTo>
                  <a:close/>
                  <a:moveTo>
                    <a:pt x="528" y="1302"/>
                  </a:moveTo>
                  <a:cubicBezTo>
                    <a:pt x="528" y="1292"/>
                    <a:pt x="520" y="1283"/>
                    <a:pt x="509" y="1283"/>
                  </a:cubicBezTo>
                  <a:cubicBezTo>
                    <a:pt x="498" y="1283"/>
                    <a:pt x="490" y="1292"/>
                    <a:pt x="490" y="1302"/>
                  </a:cubicBezTo>
                  <a:cubicBezTo>
                    <a:pt x="490" y="1313"/>
                    <a:pt x="498" y="1322"/>
                    <a:pt x="509" y="1322"/>
                  </a:cubicBezTo>
                  <a:cubicBezTo>
                    <a:pt x="520" y="1322"/>
                    <a:pt x="528" y="1313"/>
                    <a:pt x="528" y="1302"/>
                  </a:cubicBezTo>
                  <a:close/>
                  <a:moveTo>
                    <a:pt x="628" y="1302"/>
                  </a:moveTo>
                  <a:cubicBezTo>
                    <a:pt x="628" y="1292"/>
                    <a:pt x="620" y="1283"/>
                    <a:pt x="609" y="1283"/>
                  </a:cubicBezTo>
                  <a:cubicBezTo>
                    <a:pt x="598" y="1283"/>
                    <a:pt x="590" y="1292"/>
                    <a:pt x="590" y="1302"/>
                  </a:cubicBezTo>
                  <a:cubicBezTo>
                    <a:pt x="590" y="1313"/>
                    <a:pt x="598" y="1322"/>
                    <a:pt x="609" y="1322"/>
                  </a:cubicBezTo>
                  <a:cubicBezTo>
                    <a:pt x="620" y="1322"/>
                    <a:pt x="628" y="1313"/>
                    <a:pt x="628" y="1302"/>
                  </a:cubicBezTo>
                  <a:close/>
                  <a:moveTo>
                    <a:pt x="729" y="1302"/>
                  </a:moveTo>
                  <a:cubicBezTo>
                    <a:pt x="729" y="1292"/>
                    <a:pt x="720" y="1283"/>
                    <a:pt x="709" y="1283"/>
                  </a:cubicBezTo>
                  <a:cubicBezTo>
                    <a:pt x="699" y="1283"/>
                    <a:pt x="690" y="1292"/>
                    <a:pt x="690" y="1302"/>
                  </a:cubicBezTo>
                  <a:cubicBezTo>
                    <a:pt x="690" y="1313"/>
                    <a:pt x="699" y="1322"/>
                    <a:pt x="709" y="1322"/>
                  </a:cubicBezTo>
                  <a:cubicBezTo>
                    <a:pt x="720" y="1322"/>
                    <a:pt x="729" y="1313"/>
                    <a:pt x="729" y="1302"/>
                  </a:cubicBezTo>
                  <a:close/>
                  <a:moveTo>
                    <a:pt x="829" y="1302"/>
                  </a:moveTo>
                  <a:cubicBezTo>
                    <a:pt x="829" y="1292"/>
                    <a:pt x="820" y="1283"/>
                    <a:pt x="809" y="1283"/>
                  </a:cubicBezTo>
                  <a:cubicBezTo>
                    <a:pt x="799" y="1283"/>
                    <a:pt x="790" y="1292"/>
                    <a:pt x="790" y="1302"/>
                  </a:cubicBezTo>
                  <a:cubicBezTo>
                    <a:pt x="790" y="1313"/>
                    <a:pt x="799" y="1322"/>
                    <a:pt x="809" y="1322"/>
                  </a:cubicBezTo>
                  <a:cubicBezTo>
                    <a:pt x="820" y="1322"/>
                    <a:pt x="829" y="1313"/>
                    <a:pt x="829" y="1302"/>
                  </a:cubicBezTo>
                  <a:close/>
                  <a:moveTo>
                    <a:pt x="929" y="1302"/>
                  </a:moveTo>
                  <a:cubicBezTo>
                    <a:pt x="929" y="1292"/>
                    <a:pt x="920" y="1283"/>
                    <a:pt x="910" y="1283"/>
                  </a:cubicBezTo>
                  <a:cubicBezTo>
                    <a:pt x="899" y="1283"/>
                    <a:pt x="890" y="1292"/>
                    <a:pt x="890" y="1302"/>
                  </a:cubicBezTo>
                  <a:cubicBezTo>
                    <a:pt x="890" y="1313"/>
                    <a:pt x="899" y="1322"/>
                    <a:pt x="910" y="1322"/>
                  </a:cubicBezTo>
                  <a:cubicBezTo>
                    <a:pt x="920" y="1322"/>
                    <a:pt x="929" y="1313"/>
                    <a:pt x="929" y="1302"/>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30">
            <a:extLst>
              <a:ext uri="{FF2B5EF4-FFF2-40B4-BE49-F238E27FC236}">
                <a16:creationId xmlns:a16="http://schemas.microsoft.com/office/drawing/2014/main" id="{999821FB-DAC6-48F0-A050-FF9C951ACD03}"/>
              </a:ext>
            </a:extLst>
          </p:cNvPr>
          <p:cNvGrpSpPr>
            <a:grpSpLocks noChangeAspect="1"/>
          </p:cNvGrpSpPr>
          <p:nvPr/>
        </p:nvGrpSpPr>
        <p:grpSpPr>
          <a:xfrm>
            <a:off x="1615703" y="1190089"/>
            <a:ext cx="822325" cy="822325"/>
            <a:chOff x="5273675" y="2606675"/>
            <a:chExt cx="1644650" cy="1644650"/>
          </a:xfrm>
        </p:grpSpPr>
        <p:sp>
          <p:nvSpPr>
            <p:cNvPr id="32" name="AutoShape 3">
              <a:extLst>
                <a:ext uri="{FF2B5EF4-FFF2-40B4-BE49-F238E27FC236}">
                  <a16:creationId xmlns:a16="http://schemas.microsoft.com/office/drawing/2014/main" id="{C4A061F5-2094-498B-9DC2-BF5738BC7ECC}"/>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3" name="Group 32">
              <a:extLst>
                <a:ext uri="{FF2B5EF4-FFF2-40B4-BE49-F238E27FC236}">
                  <a16:creationId xmlns:a16="http://schemas.microsoft.com/office/drawing/2014/main" id="{49A321A9-B2D4-4DC5-9C6B-5B9CACE3CB76}"/>
                </a:ext>
              </a:extLst>
            </p:cNvPr>
            <p:cNvGrpSpPr/>
            <p:nvPr/>
          </p:nvGrpSpPr>
          <p:grpSpPr>
            <a:xfrm>
              <a:off x="5441950" y="2876549"/>
              <a:ext cx="1308101" cy="1096857"/>
              <a:chOff x="5441950" y="2876549"/>
              <a:chExt cx="1308101" cy="1096857"/>
            </a:xfrm>
          </p:grpSpPr>
          <p:sp>
            <p:nvSpPr>
              <p:cNvPr id="34" name="Freeform 10">
                <a:extLst>
                  <a:ext uri="{FF2B5EF4-FFF2-40B4-BE49-F238E27FC236}">
                    <a16:creationId xmlns:a16="http://schemas.microsoft.com/office/drawing/2014/main" id="{C5064271-AEB9-4C67-828C-A4C20DF7FC9B}"/>
                  </a:ext>
                </a:extLst>
              </p:cNvPr>
              <p:cNvSpPr>
                <a:spLocks/>
              </p:cNvSpPr>
              <p:nvPr/>
            </p:nvSpPr>
            <p:spPr bwMode="auto">
              <a:xfrm>
                <a:off x="5441950" y="3078163"/>
                <a:ext cx="341313" cy="895243"/>
              </a:xfrm>
              <a:custGeom>
                <a:avLst/>
                <a:gdLst>
                  <a:gd name="connsiteX0" fmla="*/ 0 w 341313"/>
                  <a:gd name="connsiteY0" fmla="*/ 468312 h 895243"/>
                  <a:gd name="connsiteX1" fmla="*/ 223547 w 341313"/>
                  <a:gd name="connsiteY1" fmla="*/ 468312 h 895243"/>
                  <a:gd name="connsiteX2" fmla="*/ 224261 w 341313"/>
                  <a:gd name="connsiteY2" fmla="*/ 488315 h 895243"/>
                  <a:gd name="connsiteX3" fmla="*/ 227832 w 341313"/>
                  <a:gd name="connsiteY3" fmla="*/ 517604 h 895243"/>
                  <a:gd name="connsiteX4" fmla="*/ 233546 w 341313"/>
                  <a:gd name="connsiteY4" fmla="*/ 546179 h 895243"/>
                  <a:gd name="connsiteX5" fmla="*/ 237831 w 341313"/>
                  <a:gd name="connsiteY5" fmla="*/ 565467 h 895243"/>
                  <a:gd name="connsiteX6" fmla="*/ 243545 w 341313"/>
                  <a:gd name="connsiteY6" fmla="*/ 584041 h 895243"/>
                  <a:gd name="connsiteX7" fmla="*/ 249973 w 341313"/>
                  <a:gd name="connsiteY7" fmla="*/ 602615 h 895243"/>
                  <a:gd name="connsiteX8" fmla="*/ 264257 w 341313"/>
                  <a:gd name="connsiteY8" fmla="*/ 636905 h 895243"/>
                  <a:gd name="connsiteX9" fmla="*/ 272827 w 341313"/>
                  <a:gd name="connsiteY9" fmla="*/ 653335 h 895243"/>
                  <a:gd name="connsiteX10" fmla="*/ 277112 w 341313"/>
                  <a:gd name="connsiteY10" fmla="*/ 661193 h 895243"/>
                  <a:gd name="connsiteX11" fmla="*/ 287111 w 341313"/>
                  <a:gd name="connsiteY11" fmla="*/ 678338 h 895243"/>
                  <a:gd name="connsiteX12" fmla="*/ 329250 w 341313"/>
                  <a:gd name="connsiteY12" fmla="*/ 734774 h 895243"/>
                  <a:gd name="connsiteX13" fmla="*/ 329250 w 341313"/>
                  <a:gd name="connsiteY13" fmla="*/ 756205 h 895243"/>
                  <a:gd name="connsiteX14" fmla="*/ 192836 w 341313"/>
                  <a:gd name="connsiteY14" fmla="*/ 890508 h 895243"/>
                  <a:gd name="connsiteX15" fmla="*/ 169981 w 341313"/>
                  <a:gd name="connsiteY15" fmla="*/ 889793 h 895243"/>
                  <a:gd name="connsiteX16" fmla="*/ 84277 w 341313"/>
                  <a:gd name="connsiteY16" fmla="*/ 772636 h 895243"/>
                  <a:gd name="connsiteX17" fmla="*/ 77135 w 341313"/>
                  <a:gd name="connsiteY17" fmla="*/ 759777 h 895243"/>
                  <a:gd name="connsiteX18" fmla="*/ 63565 w 341313"/>
                  <a:gd name="connsiteY18" fmla="*/ 733345 h 895243"/>
                  <a:gd name="connsiteX19" fmla="*/ 57137 w 341313"/>
                  <a:gd name="connsiteY19" fmla="*/ 719772 h 895243"/>
                  <a:gd name="connsiteX20" fmla="*/ 45709 w 341313"/>
                  <a:gd name="connsiteY20" fmla="*/ 691912 h 895243"/>
                  <a:gd name="connsiteX21" fmla="*/ 30711 w 341313"/>
                  <a:gd name="connsiteY21" fmla="*/ 649049 h 895243"/>
                  <a:gd name="connsiteX22" fmla="*/ 22141 w 341313"/>
                  <a:gd name="connsiteY22" fmla="*/ 620474 h 895243"/>
                  <a:gd name="connsiteX23" fmla="*/ 18570 w 341313"/>
                  <a:gd name="connsiteY23" fmla="*/ 606901 h 895243"/>
                  <a:gd name="connsiteX24" fmla="*/ 11428 w 341313"/>
                  <a:gd name="connsiteY24" fmla="*/ 576897 h 895243"/>
                  <a:gd name="connsiteX25" fmla="*/ 6428 w 341313"/>
                  <a:gd name="connsiteY25" fmla="*/ 545465 h 895243"/>
                  <a:gd name="connsiteX26" fmla="*/ 2857 w 341313"/>
                  <a:gd name="connsiteY26" fmla="*/ 514747 h 895243"/>
                  <a:gd name="connsiteX27" fmla="*/ 1429 w 341313"/>
                  <a:gd name="connsiteY27" fmla="*/ 499745 h 895243"/>
                  <a:gd name="connsiteX28" fmla="*/ 0 w 341313"/>
                  <a:gd name="connsiteY28" fmla="*/ 468312 h 895243"/>
                  <a:gd name="connsiteX29" fmla="*/ 182081 w 341313"/>
                  <a:gd name="connsiteY29" fmla="*/ 0 h 895243"/>
                  <a:gd name="connsiteX30" fmla="*/ 341313 w 341313"/>
                  <a:gd name="connsiteY30" fmla="*/ 158103 h 895243"/>
                  <a:gd name="connsiteX31" fmla="*/ 264911 w 341313"/>
                  <a:gd name="connsiteY31" fmla="*/ 266353 h 895243"/>
                  <a:gd name="connsiteX32" fmla="*/ 257056 w 341313"/>
                  <a:gd name="connsiteY32" fmla="*/ 284158 h 895243"/>
                  <a:gd name="connsiteX33" fmla="*/ 250630 w 341313"/>
                  <a:gd name="connsiteY33" fmla="*/ 301250 h 895243"/>
                  <a:gd name="connsiteX34" fmla="*/ 244203 w 341313"/>
                  <a:gd name="connsiteY34" fmla="*/ 319767 h 895243"/>
                  <a:gd name="connsiteX35" fmla="*/ 241347 w 341313"/>
                  <a:gd name="connsiteY35" fmla="*/ 329025 h 895243"/>
                  <a:gd name="connsiteX36" fmla="*/ 236349 w 341313"/>
                  <a:gd name="connsiteY36" fmla="*/ 347541 h 895243"/>
                  <a:gd name="connsiteX37" fmla="*/ 229922 w 341313"/>
                  <a:gd name="connsiteY37" fmla="*/ 376028 h 895243"/>
                  <a:gd name="connsiteX38" fmla="*/ 228494 w 341313"/>
                  <a:gd name="connsiteY38" fmla="*/ 385287 h 895243"/>
                  <a:gd name="connsiteX39" fmla="*/ 224924 w 341313"/>
                  <a:gd name="connsiteY39" fmla="*/ 415910 h 895243"/>
                  <a:gd name="connsiteX40" fmla="*/ 224210 w 341313"/>
                  <a:gd name="connsiteY40" fmla="*/ 436563 h 895243"/>
                  <a:gd name="connsiteX41" fmla="*/ 0 w 341313"/>
                  <a:gd name="connsiteY41" fmla="*/ 436563 h 895243"/>
                  <a:gd name="connsiteX42" fmla="*/ 8569 w 341313"/>
                  <a:gd name="connsiteY42" fmla="*/ 341844 h 895243"/>
                  <a:gd name="connsiteX43" fmla="*/ 14995 w 341313"/>
                  <a:gd name="connsiteY43" fmla="*/ 311933 h 895243"/>
                  <a:gd name="connsiteX44" fmla="*/ 18565 w 341313"/>
                  <a:gd name="connsiteY44" fmla="*/ 297689 h 895243"/>
                  <a:gd name="connsiteX45" fmla="*/ 26420 w 341313"/>
                  <a:gd name="connsiteY45" fmla="*/ 268490 h 895243"/>
                  <a:gd name="connsiteX46" fmla="*/ 63550 w 341313"/>
                  <a:gd name="connsiteY46" fmla="*/ 170210 h 895243"/>
                  <a:gd name="connsiteX47" fmla="*/ 77117 w 341313"/>
                  <a:gd name="connsiteY47" fmla="*/ 143859 h 895243"/>
                  <a:gd name="connsiteX48" fmla="*/ 182081 w 341313"/>
                  <a:gd name="connsiteY48" fmla="*/ 0 h 89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1313" h="895243">
                    <a:moveTo>
                      <a:pt x="0" y="468312"/>
                    </a:moveTo>
                    <a:cubicBezTo>
                      <a:pt x="0" y="468312"/>
                      <a:pt x="0" y="468312"/>
                      <a:pt x="223547" y="468312"/>
                    </a:cubicBezTo>
                    <a:cubicBezTo>
                      <a:pt x="223547" y="474742"/>
                      <a:pt x="224261" y="481171"/>
                      <a:pt x="224261" y="488315"/>
                    </a:cubicBezTo>
                    <a:cubicBezTo>
                      <a:pt x="224975" y="497602"/>
                      <a:pt x="226404" y="507603"/>
                      <a:pt x="227832" y="517604"/>
                    </a:cubicBezTo>
                    <a:cubicBezTo>
                      <a:pt x="229261" y="526891"/>
                      <a:pt x="231403" y="536892"/>
                      <a:pt x="233546" y="546179"/>
                    </a:cubicBezTo>
                    <a:cubicBezTo>
                      <a:pt x="234974" y="553323"/>
                      <a:pt x="236403" y="559752"/>
                      <a:pt x="237831" y="565467"/>
                    </a:cubicBezTo>
                    <a:cubicBezTo>
                      <a:pt x="239260" y="571897"/>
                      <a:pt x="241402" y="578326"/>
                      <a:pt x="243545" y="584041"/>
                    </a:cubicBezTo>
                    <a:cubicBezTo>
                      <a:pt x="245687" y="590470"/>
                      <a:pt x="247116" y="596185"/>
                      <a:pt x="249973" y="602615"/>
                    </a:cubicBezTo>
                    <a:cubicBezTo>
                      <a:pt x="254258" y="614759"/>
                      <a:pt x="259257" y="625475"/>
                      <a:pt x="264257" y="636905"/>
                    </a:cubicBezTo>
                    <a:cubicBezTo>
                      <a:pt x="267114" y="641905"/>
                      <a:pt x="269970" y="647620"/>
                      <a:pt x="272827" y="653335"/>
                    </a:cubicBezTo>
                    <a:cubicBezTo>
                      <a:pt x="274256" y="656193"/>
                      <a:pt x="275684" y="658336"/>
                      <a:pt x="277112" y="661193"/>
                    </a:cubicBezTo>
                    <a:cubicBezTo>
                      <a:pt x="280684" y="666908"/>
                      <a:pt x="283540" y="672623"/>
                      <a:pt x="287111" y="678338"/>
                    </a:cubicBezTo>
                    <a:cubicBezTo>
                      <a:pt x="299967" y="698341"/>
                      <a:pt x="313537" y="716915"/>
                      <a:pt x="329250" y="734774"/>
                    </a:cubicBezTo>
                    <a:cubicBezTo>
                      <a:pt x="334963" y="740489"/>
                      <a:pt x="334963" y="750490"/>
                      <a:pt x="329250" y="756205"/>
                    </a:cubicBezTo>
                    <a:cubicBezTo>
                      <a:pt x="329250" y="756205"/>
                      <a:pt x="329250" y="756205"/>
                      <a:pt x="192836" y="890508"/>
                    </a:cubicBezTo>
                    <a:cubicBezTo>
                      <a:pt x="186408" y="896937"/>
                      <a:pt x="175695" y="896937"/>
                      <a:pt x="169981" y="889793"/>
                    </a:cubicBezTo>
                    <a:cubicBezTo>
                      <a:pt x="137842" y="854075"/>
                      <a:pt x="107845" y="814784"/>
                      <a:pt x="84277" y="772636"/>
                    </a:cubicBezTo>
                    <a:cubicBezTo>
                      <a:pt x="81420" y="768350"/>
                      <a:pt x="79277" y="764063"/>
                      <a:pt x="77135" y="759777"/>
                    </a:cubicBezTo>
                    <a:cubicBezTo>
                      <a:pt x="72135" y="751205"/>
                      <a:pt x="67850" y="741918"/>
                      <a:pt x="63565" y="733345"/>
                    </a:cubicBezTo>
                    <a:cubicBezTo>
                      <a:pt x="61422" y="728345"/>
                      <a:pt x="59279" y="724058"/>
                      <a:pt x="57137" y="719772"/>
                    </a:cubicBezTo>
                    <a:cubicBezTo>
                      <a:pt x="53566" y="710485"/>
                      <a:pt x="49281" y="701198"/>
                      <a:pt x="45709" y="691912"/>
                    </a:cubicBezTo>
                    <a:cubicBezTo>
                      <a:pt x="39996" y="678338"/>
                      <a:pt x="34996" y="663337"/>
                      <a:pt x="30711" y="649049"/>
                    </a:cubicBezTo>
                    <a:cubicBezTo>
                      <a:pt x="27854" y="639048"/>
                      <a:pt x="24997" y="630475"/>
                      <a:pt x="22141" y="620474"/>
                    </a:cubicBezTo>
                    <a:cubicBezTo>
                      <a:pt x="20712" y="616188"/>
                      <a:pt x="19284" y="611187"/>
                      <a:pt x="18570" y="606901"/>
                    </a:cubicBezTo>
                    <a:cubicBezTo>
                      <a:pt x="15713" y="596900"/>
                      <a:pt x="13570" y="586898"/>
                      <a:pt x="11428" y="576897"/>
                    </a:cubicBezTo>
                    <a:cubicBezTo>
                      <a:pt x="9285" y="566896"/>
                      <a:pt x="7857" y="556895"/>
                      <a:pt x="6428" y="545465"/>
                    </a:cubicBezTo>
                    <a:cubicBezTo>
                      <a:pt x="5000" y="535463"/>
                      <a:pt x="3571" y="525462"/>
                      <a:pt x="2857" y="514747"/>
                    </a:cubicBezTo>
                    <a:cubicBezTo>
                      <a:pt x="2143" y="509746"/>
                      <a:pt x="1429" y="504745"/>
                      <a:pt x="1429" y="499745"/>
                    </a:cubicBezTo>
                    <a:cubicBezTo>
                      <a:pt x="714" y="489029"/>
                      <a:pt x="0" y="478313"/>
                      <a:pt x="0" y="468312"/>
                    </a:cubicBezTo>
                    <a:close/>
                    <a:moveTo>
                      <a:pt x="182081" y="0"/>
                    </a:moveTo>
                    <a:cubicBezTo>
                      <a:pt x="182081" y="0"/>
                      <a:pt x="182081" y="0"/>
                      <a:pt x="341313" y="158103"/>
                    </a:cubicBezTo>
                    <a:cubicBezTo>
                      <a:pt x="310609" y="190151"/>
                      <a:pt x="284904" y="225759"/>
                      <a:pt x="264911" y="266353"/>
                    </a:cubicBezTo>
                    <a:cubicBezTo>
                      <a:pt x="262054" y="272051"/>
                      <a:pt x="259912" y="277748"/>
                      <a:pt x="257056" y="284158"/>
                    </a:cubicBezTo>
                    <a:cubicBezTo>
                      <a:pt x="254914" y="289855"/>
                      <a:pt x="252772" y="295553"/>
                      <a:pt x="250630" y="301250"/>
                    </a:cubicBezTo>
                    <a:cubicBezTo>
                      <a:pt x="247773" y="307660"/>
                      <a:pt x="246345" y="313357"/>
                      <a:pt x="244203" y="319767"/>
                    </a:cubicBezTo>
                    <a:cubicBezTo>
                      <a:pt x="242775" y="322615"/>
                      <a:pt x="242061" y="325464"/>
                      <a:pt x="241347" y="329025"/>
                    </a:cubicBezTo>
                    <a:cubicBezTo>
                      <a:pt x="239205" y="334722"/>
                      <a:pt x="237777" y="341132"/>
                      <a:pt x="236349" y="347541"/>
                    </a:cubicBezTo>
                    <a:cubicBezTo>
                      <a:pt x="234207" y="356800"/>
                      <a:pt x="232065" y="366058"/>
                      <a:pt x="229922" y="376028"/>
                    </a:cubicBezTo>
                    <a:cubicBezTo>
                      <a:pt x="229922" y="378877"/>
                      <a:pt x="229208" y="382438"/>
                      <a:pt x="228494" y="385287"/>
                    </a:cubicBezTo>
                    <a:cubicBezTo>
                      <a:pt x="227066" y="395969"/>
                      <a:pt x="225638" y="405940"/>
                      <a:pt x="224924" y="415910"/>
                    </a:cubicBezTo>
                    <a:cubicBezTo>
                      <a:pt x="224924" y="422320"/>
                      <a:pt x="224210" y="429441"/>
                      <a:pt x="224210" y="436563"/>
                    </a:cubicBezTo>
                    <a:cubicBezTo>
                      <a:pt x="224210" y="436563"/>
                      <a:pt x="224210" y="436563"/>
                      <a:pt x="0" y="436563"/>
                    </a:cubicBezTo>
                    <a:cubicBezTo>
                      <a:pt x="714" y="403803"/>
                      <a:pt x="3570" y="372467"/>
                      <a:pt x="8569" y="341844"/>
                    </a:cubicBezTo>
                    <a:cubicBezTo>
                      <a:pt x="9997" y="331873"/>
                      <a:pt x="12853" y="321903"/>
                      <a:pt x="14995" y="311933"/>
                    </a:cubicBezTo>
                    <a:cubicBezTo>
                      <a:pt x="16423" y="306947"/>
                      <a:pt x="17137" y="302674"/>
                      <a:pt x="18565" y="297689"/>
                    </a:cubicBezTo>
                    <a:cubicBezTo>
                      <a:pt x="20708" y="287719"/>
                      <a:pt x="23564" y="277748"/>
                      <a:pt x="26420" y="268490"/>
                    </a:cubicBezTo>
                    <a:cubicBezTo>
                      <a:pt x="35702" y="233593"/>
                      <a:pt x="48555" y="201546"/>
                      <a:pt x="63550" y="170210"/>
                    </a:cubicBezTo>
                    <a:cubicBezTo>
                      <a:pt x="67834" y="161664"/>
                      <a:pt x="72119" y="153118"/>
                      <a:pt x="77117" y="143859"/>
                    </a:cubicBezTo>
                    <a:cubicBezTo>
                      <a:pt x="104965" y="91158"/>
                      <a:pt x="140667" y="43443"/>
                      <a:pt x="182081"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5" name="Freeform 11">
                <a:extLst>
                  <a:ext uri="{FF2B5EF4-FFF2-40B4-BE49-F238E27FC236}">
                    <a16:creationId xmlns:a16="http://schemas.microsoft.com/office/drawing/2014/main" id="{69FFDE92-BDAA-4693-A2E8-ADAB0E26281B}"/>
                  </a:ext>
                </a:extLst>
              </p:cNvPr>
              <p:cNvSpPr>
                <a:spLocks/>
              </p:cNvSpPr>
              <p:nvPr/>
            </p:nvSpPr>
            <p:spPr bwMode="auto">
              <a:xfrm>
                <a:off x="5645150" y="2876549"/>
                <a:ext cx="1104901" cy="1096600"/>
              </a:xfrm>
              <a:custGeom>
                <a:avLst/>
                <a:gdLst>
                  <a:gd name="connsiteX0" fmla="*/ 555397 w 1104901"/>
                  <a:gd name="connsiteY0" fmla="*/ 717550 h 1096600"/>
                  <a:gd name="connsiteX1" fmla="*/ 515938 w 1104901"/>
                  <a:gd name="connsiteY1" fmla="*/ 777673 h 1096600"/>
                  <a:gd name="connsiteX2" fmla="*/ 525265 w 1104901"/>
                  <a:gd name="connsiteY2" fmla="*/ 824913 h 1096600"/>
                  <a:gd name="connsiteX3" fmla="*/ 550375 w 1104901"/>
                  <a:gd name="connsiteY3" fmla="*/ 841375 h 1096600"/>
                  <a:gd name="connsiteX4" fmla="*/ 590551 w 1104901"/>
                  <a:gd name="connsiteY4" fmla="*/ 778389 h 1096600"/>
                  <a:gd name="connsiteX5" fmla="*/ 555397 w 1104901"/>
                  <a:gd name="connsiteY5" fmla="*/ 717550 h 1096600"/>
                  <a:gd name="connsiteX6" fmla="*/ 882174 w 1104901"/>
                  <a:gd name="connsiteY6" fmla="*/ 669925 h 1096600"/>
                  <a:gd name="connsiteX7" fmla="*/ 1104900 w 1104901"/>
                  <a:gd name="connsiteY7" fmla="*/ 669925 h 1096600"/>
                  <a:gd name="connsiteX8" fmla="*/ 1086340 w 1104901"/>
                  <a:gd name="connsiteY8" fmla="*/ 807800 h 1096600"/>
                  <a:gd name="connsiteX9" fmla="*/ 1078487 w 1104901"/>
                  <a:gd name="connsiteY9" fmla="*/ 837089 h 1096600"/>
                  <a:gd name="connsiteX10" fmla="*/ 1069207 w 1104901"/>
                  <a:gd name="connsiteY10" fmla="*/ 865664 h 1096600"/>
                  <a:gd name="connsiteX11" fmla="*/ 1047077 w 1104901"/>
                  <a:gd name="connsiteY11" fmla="*/ 921385 h 1096600"/>
                  <a:gd name="connsiteX12" fmla="*/ 1034941 w 1104901"/>
                  <a:gd name="connsiteY12" fmla="*/ 947817 h 1096600"/>
                  <a:gd name="connsiteX13" fmla="*/ 1020664 w 1104901"/>
                  <a:gd name="connsiteY13" fmla="*/ 974963 h 1096600"/>
                  <a:gd name="connsiteX14" fmla="*/ 1005673 w 1104901"/>
                  <a:gd name="connsiteY14" fmla="*/ 999966 h 1096600"/>
                  <a:gd name="connsiteX15" fmla="*/ 980688 w 1104901"/>
                  <a:gd name="connsiteY15" fmla="*/ 1035685 h 1096600"/>
                  <a:gd name="connsiteX16" fmla="*/ 935714 w 1104901"/>
                  <a:gd name="connsiteY16" fmla="*/ 1091406 h 1096600"/>
                  <a:gd name="connsiteX17" fmla="*/ 912871 w 1104901"/>
                  <a:gd name="connsiteY17" fmla="*/ 1092121 h 1096600"/>
                  <a:gd name="connsiteX18" fmla="*/ 777950 w 1104901"/>
                  <a:gd name="connsiteY18" fmla="*/ 957818 h 1096600"/>
                  <a:gd name="connsiteX19" fmla="*/ 777236 w 1104901"/>
                  <a:gd name="connsiteY19" fmla="*/ 936387 h 1096600"/>
                  <a:gd name="connsiteX20" fmla="*/ 823637 w 1104901"/>
                  <a:gd name="connsiteY20" fmla="*/ 872093 h 1096600"/>
                  <a:gd name="connsiteX21" fmla="*/ 832918 w 1104901"/>
                  <a:gd name="connsiteY21" fmla="*/ 855663 h 1096600"/>
                  <a:gd name="connsiteX22" fmla="*/ 840770 w 1104901"/>
                  <a:gd name="connsiteY22" fmla="*/ 838518 h 1096600"/>
                  <a:gd name="connsiteX23" fmla="*/ 852192 w 1104901"/>
                  <a:gd name="connsiteY23" fmla="*/ 812086 h 1096600"/>
                  <a:gd name="connsiteX24" fmla="*/ 880033 w 1104901"/>
                  <a:gd name="connsiteY24" fmla="*/ 699215 h 1096600"/>
                  <a:gd name="connsiteX25" fmla="*/ 882174 w 1104901"/>
                  <a:gd name="connsiteY25" fmla="*/ 669925 h 1096600"/>
                  <a:gd name="connsiteX26" fmla="*/ 555311 w 1104901"/>
                  <a:gd name="connsiteY26" fmla="*/ 669925 h 1096600"/>
                  <a:gd name="connsiteX27" fmla="*/ 621804 w 1104901"/>
                  <a:gd name="connsiteY27" fmla="*/ 699161 h 1096600"/>
                  <a:gd name="connsiteX28" fmla="*/ 646113 w 1104901"/>
                  <a:gd name="connsiteY28" fmla="*/ 779739 h 1096600"/>
                  <a:gd name="connsiteX29" fmla="*/ 620374 w 1104901"/>
                  <a:gd name="connsiteY29" fmla="*/ 858177 h 1096600"/>
                  <a:gd name="connsiteX30" fmla="*/ 552451 w 1104901"/>
                  <a:gd name="connsiteY30" fmla="*/ 887413 h 1096600"/>
                  <a:gd name="connsiteX31" fmla="*/ 458788 w 1104901"/>
                  <a:gd name="connsiteY31" fmla="*/ 774747 h 1096600"/>
                  <a:gd name="connsiteX32" fmla="*/ 485958 w 1104901"/>
                  <a:gd name="connsiteY32" fmla="*/ 699161 h 1096600"/>
                  <a:gd name="connsiteX33" fmla="*/ 555311 w 1104901"/>
                  <a:gd name="connsiteY33" fmla="*/ 669925 h 1096600"/>
                  <a:gd name="connsiteX34" fmla="*/ 343883 w 1104901"/>
                  <a:gd name="connsiteY34" fmla="*/ 476250 h 1096600"/>
                  <a:gd name="connsiteX35" fmla="*/ 304800 w 1104901"/>
                  <a:gd name="connsiteY35" fmla="*/ 537089 h 1096600"/>
                  <a:gd name="connsiteX36" fmla="*/ 314749 w 1104901"/>
                  <a:gd name="connsiteY36" fmla="*/ 583613 h 1096600"/>
                  <a:gd name="connsiteX37" fmla="*/ 338909 w 1104901"/>
                  <a:gd name="connsiteY37" fmla="*/ 600075 h 1096600"/>
                  <a:gd name="connsiteX38" fmla="*/ 379413 w 1104901"/>
                  <a:gd name="connsiteY38" fmla="*/ 537089 h 1096600"/>
                  <a:gd name="connsiteX39" fmla="*/ 343883 w 1104901"/>
                  <a:gd name="connsiteY39" fmla="*/ 476250 h 1096600"/>
                  <a:gd name="connsiteX40" fmla="*/ 562165 w 1104901"/>
                  <a:gd name="connsiteY40" fmla="*/ 430213 h 1096600"/>
                  <a:gd name="connsiteX41" fmla="*/ 604222 w 1104901"/>
                  <a:gd name="connsiteY41" fmla="*/ 430213 h 1096600"/>
                  <a:gd name="connsiteX42" fmla="*/ 609924 w 1104901"/>
                  <a:gd name="connsiteY42" fmla="*/ 440895 h 1096600"/>
                  <a:gd name="connsiteX43" fmla="*/ 341902 w 1104901"/>
                  <a:gd name="connsiteY43" fmla="*/ 883852 h 1096600"/>
                  <a:gd name="connsiteX44" fmla="*/ 336199 w 1104901"/>
                  <a:gd name="connsiteY44" fmla="*/ 887413 h 1096600"/>
                  <a:gd name="connsiteX45" fmla="*/ 293429 w 1104901"/>
                  <a:gd name="connsiteY45" fmla="*/ 887413 h 1096600"/>
                  <a:gd name="connsiteX46" fmla="*/ 287014 w 1104901"/>
                  <a:gd name="connsiteY46" fmla="*/ 876731 h 1096600"/>
                  <a:gd name="connsiteX47" fmla="*/ 556462 w 1104901"/>
                  <a:gd name="connsiteY47" fmla="*/ 433061 h 1096600"/>
                  <a:gd name="connsiteX48" fmla="*/ 562165 w 1104901"/>
                  <a:gd name="connsiteY48" fmla="*/ 430213 h 1096600"/>
                  <a:gd name="connsiteX49" fmla="*/ 344602 w 1104901"/>
                  <a:gd name="connsiteY49" fmla="*/ 430213 h 1096600"/>
                  <a:gd name="connsiteX50" fmla="*/ 411612 w 1104901"/>
                  <a:gd name="connsiteY50" fmla="*/ 459449 h 1096600"/>
                  <a:gd name="connsiteX51" fmla="*/ 436563 w 1104901"/>
                  <a:gd name="connsiteY51" fmla="*/ 540027 h 1096600"/>
                  <a:gd name="connsiteX52" fmla="*/ 410187 w 1104901"/>
                  <a:gd name="connsiteY52" fmla="*/ 618465 h 1096600"/>
                  <a:gd name="connsiteX53" fmla="*/ 341750 w 1104901"/>
                  <a:gd name="connsiteY53" fmla="*/ 647701 h 1096600"/>
                  <a:gd name="connsiteX54" fmla="*/ 247650 w 1104901"/>
                  <a:gd name="connsiteY54" fmla="*/ 534322 h 1096600"/>
                  <a:gd name="connsiteX55" fmla="*/ 274740 w 1104901"/>
                  <a:gd name="connsiteY55" fmla="*/ 459449 h 1096600"/>
                  <a:gd name="connsiteX56" fmla="*/ 344602 w 1104901"/>
                  <a:gd name="connsiteY56" fmla="*/ 430213 h 1096600"/>
                  <a:gd name="connsiteX57" fmla="*/ 924752 w 1104901"/>
                  <a:gd name="connsiteY57" fmla="*/ 203200 h 1096600"/>
                  <a:gd name="connsiteX58" fmla="*/ 953347 w 1104901"/>
                  <a:gd name="connsiteY58" fmla="*/ 235948 h 1096600"/>
                  <a:gd name="connsiteX59" fmla="*/ 971934 w 1104901"/>
                  <a:gd name="connsiteY59" fmla="*/ 259441 h 1096600"/>
                  <a:gd name="connsiteX60" fmla="*/ 997669 w 1104901"/>
                  <a:gd name="connsiteY60" fmla="*/ 295748 h 1096600"/>
                  <a:gd name="connsiteX61" fmla="*/ 1027694 w 1104901"/>
                  <a:gd name="connsiteY61" fmla="*/ 346293 h 1096600"/>
                  <a:gd name="connsiteX62" fmla="*/ 1078451 w 1104901"/>
                  <a:gd name="connsiteY62" fmla="*/ 470877 h 1096600"/>
                  <a:gd name="connsiteX63" fmla="*/ 1098467 w 1104901"/>
                  <a:gd name="connsiteY63" fmla="*/ 559865 h 1096600"/>
                  <a:gd name="connsiteX64" fmla="*/ 1104901 w 1104901"/>
                  <a:gd name="connsiteY64" fmla="*/ 638175 h 1096600"/>
                  <a:gd name="connsiteX65" fmla="*/ 881859 w 1104901"/>
                  <a:gd name="connsiteY65" fmla="*/ 638175 h 1096600"/>
                  <a:gd name="connsiteX66" fmla="*/ 880429 w 1104901"/>
                  <a:gd name="connsiteY66" fmla="*/ 618241 h 1096600"/>
                  <a:gd name="connsiteX67" fmla="*/ 875425 w 1104901"/>
                  <a:gd name="connsiteY67" fmla="*/ 578375 h 1096600"/>
                  <a:gd name="connsiteX68" fmla="*/ 867561 w 1104901"/>
                  <a:gd name="connsiteY68" fmla="*/ 540644 h 1096600"/>
                  <a:gd name="connsiteX69" fmla="*/ 864702 w 1104901"/>
                  <a:gd name="connsiteY69" fmla="*/ 531389 h 1096600"/>
                  <a:gd name="connsiteX70" fmla="*/ 858983 w 1104901"/>
                  <a:gd name="connsiteY70" fmla="*/ 512879 h 1096600"/>
                  <a:gd name="connsiteX71" fmla="*/ 848260 w 1104901"/>
                  <a:gd name="connsiteY71" fmla="*/ 486539 h 1096600"/>
                  <a:gd name="connsiteX72" fmla="*/ 836821 w 1104901"/>
                  <a:gd name="connsiteY72" fmla="*/ 460198 h 1096600"/>
                  <a:gd name="connsiteX73" fmla="*/ 766763 w 1104901"/>
                  <a:gd name="connsiteY73" fmla="*/ 360531 h 1096600"/>
                  <a:gd name="connsiteX74" fmla="*/ 924752 w 1104901"/>
                  <a:gd name="connsiteY74" fmla="*/ 203200 h 1096600"/>
                  <a:gd name="connsiteX75" fmla="*/ 465138 w 1104901"/>
                  <a:gd name="connsiteY75" fmla="*/ 0 h 1096600"/>
                  <a:gd name="connsiteX76" fmla="*/ 663127 w 1104901"/>
                  <a:gd name="connsiteY76" fmla="*/ 35013 h 1096600"/>
                  <a:gd name="connsiteX77" fmla="*/ 691003 w 1104901"/>
                  <a:gd name="connsiteY77" fmla="*/ 45016 h 1096600"/>
                  <a:gd name="connsiteX78" fmla="*/ 745325 w 1104901"/>
                  <a:gd name="connsiteY78" fmla="*/ 68596 h 1096600"/>
                  <a:gd name="connsiteX79" fmla="*/ 771772 w 1104901"/>
                  <a:gd name="connsiteY79" fmla="*/ 82887 h 1096600"/>
                  <a:gd name="connsiteX80" fmla="*/ 822520 w 1104901"/>
                  <a:gd name="connsiteY80" fmla="*/ 115041 h 1096600"/>
                  <a:gd name="connsiteX81" fmla="*/ 846107 w 1104901"/>
                  <a:gd name="connsiteY81" fmla="*/ 131476 h 1096600"/>
                  <a:gd name="connsiteX82" fmla="*/ 858258 w 1104901"/>
                  <a:gd name="connsiteY82" fmla="*/ 140765 h 1096600"/>
                  <a:gd name="connsiteX83" fmla="*/ 881131 w 1104901"/>
                  <a:gd name="connsiteY83" fmla="*/ 159343 h 1096600"/>
                  <a:gd name="connsiteX84" fmla="*/ 903288 w 1104901"/>
                  <a:gd name="connsiteY84" fmla="*/ 179350 h 1096600"/>
                  <a:gd name="connsiteX85" fmla="*/ 744610 w 1104901"/>
                  <a:gd name="connsiteY85" fmla="*/ 336550 h 1096600"/>
                  <a:gd name="connsiteX86" fmla="*/ 669560 w 1104901"/>
                  <a:gd name="connsiteY86" fmla="*/ 279386 h 1096600"/>
                  <a:gd name="connsiteX87" fmla="*/ 652406 w 1104901"/>
                  <a:gd name="connsiteY87" fmla="*/ 270812 h 1096600"/>
                  <a:gd name="connsiteX88" fmla="*/ 618097 w 1104901"/>
                  <a:gd name="connsiteY88" fmla="*/ 255092 h 1096600"/>
                  <a:gd name="connsiteX89" fmla="*/ 590936 w 1104901"/>
                  <a:gd name="connsiteY89" fmla="*/ 244374 h 1096600"/>
                  <a:gd name="connsiteX90" fmla="*/ 581644 w 1104901"/>
                  <a:gd name="connsiteY90" fmla="*/ 241516 h 1096600"/>
                  <a:gd name="connsiteX91" fmla="*/ 563060 w 1104901"/>
                  <a:gd name="connsiteY91" fmla="*/ 235799 h 1096600"/>
                  <a:gd name="connsiteX92" fmla="*/ 535185 w 1104901"/>
                  <a:gd name="connsiteY92" fmla="*/ 229368 h 1096600"/>
                  <a:gd name="connsiteX93" fmla="*/ 505165 w 1104901"/>
                  <a:gd name="connsiteY93" fmla="*/ 224367 h 1096600"/>
                  <a:gd name="connsiteX94" fmla="*/ 465138 w 1104901"/>
                  <a:gd name="connsiteY94" fmla="*/ 221508 h 1096600"/>
                  <a:gd name="connsiteX95" fmla="*/ 465138 w 1104901"/>
                  <a:gd name="connsiteY95" fmla="*/ 0 h 1096600"/>
                  <a:gd name="connsiteX96" fmla="*/ 434975 w 1104901"/>
                  <a:gd name="connsiteY96" fmla="*/ 0 h 1096600"/>
                  <a:gd name="connsiteX97" fmla="*/ 434975 w 1104901"/>
                  <a:gd name="connsiteY97" fmla="*/ 221508 h 1096600"/>
                  <a:gd name="connsiteX98" fmla="*/ 156876 w 1104901"/>
                  <a:gd name="connsiteY98" fmla="*/ 336550 h 1096600"/>
                  <a:gd name="connsiteX99" fmla="*/ 0 w 1104901"/>
                  <a:gd name="connsiteY99" fmla="*/ 179350 h 1096600"/>
                  <a:gd name="connsiteX100" fmla="*/ 32801 w 1104901"/>
                  <a:gd name="connsiteY100" fmla="*/ 150054 h 1096600"/>
                  <a:gd name="connsiteX101" fmla="*/ 79864 w 1104901"/>
                  <a:gd name="connsiteY101" fmla="*/ 115041 h 1096600"/>
                  <a:gd name="connsiteX102" fmla="*/ 104109 w 1104901"/>
                  <a:gd name="connsiteY102" fmla="*/ 98607 h 1096600"/>
                  <a:gd name="connsiteX103" fmla="*/ 168998 w 1104901"/>
                  <a:gd name="connsiteY103" fmla="*/ 62165 h 1096600"/>
                  <a:gd name="connsiteX104" fmla="*/ 253141 w 1104901"/>
                  <a:gd name="connsiteY104" fmla="*/ 30011 h 1096600"/>
                  <a:gd name="connsiteX105" fmla="*/ 267402 w 1104901"/>
                  <a:gd name="connsiteY105" fmla="*/ 25723 h 1096600"/>
                  <a:gd name="connsiteX106" fmla="*/ 296638 w 1104901"/>
                  <a:gd name="connsiteY106" fmla="*/ 17863 h 1096600"/>
                  <a:gd name="connsiteX107" fmla="*/ 326588 w 1104901"/>
                  <a:gd name="connsiteY107" fmla="*/ 11433 h 1096600"/>
                  <a:gd name="connsiteX108" fmla="*/ 402886 w 1104901"/>
                  <a:gd name="connsiteY108" fmla="*/ 1429 h 1096600"/>
                  <a:gd name="connsiteX109" fmla="*/ 434975 w 1104901"/>
                  <a:gd name="connsiteY109" fmla="*/ 0 h 109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104901" h="1096600">
                    <a:moveTo>
                      <a:pt x="555397" y="717550"/>
                    </a:moveTo>
                    <a:cubicBezTo>
                      <a:pt x="528852" y="717550"/>
                      <a:pt x="515938" y="737591"/>
                      <a:pt x="515938" y="777673"/>
                    </a:cubicBezTo>
                    <a:cubicBezTo>
                      <a:pt x="515938" y="798430"/>
                      <a:pt x="519525" y="814177"/>
                      <a:pt x="525265" y="824913"/>
                    </a:cubicBezTo>
                    <a:cubicBezTo>
                      <a:pt x="531722" y="835649"/>
                      <a:pt x="540331" y="841375"/>
                      <a:pt x="550375" y="841375"/>
                    </a:cubicBezTo>
                    <a:cubicBezTo>
                      <a:pt x="577637" y="841375"/>
                      <a:pt x="590551" y="820618"/>
                      <a:pt x="590551" y="778389"/>
                    </a:cubicBezTo>
                    <a:cubicBezTo>
                      <a:pt x="590551" y="737591"/>
                      <a:pt x="579072" y="717550"/>
                      <a:pt x="555397" y="717550"/>
                    </a:cubicBezTo>
                    <a:close/>
                    <a:moveTo>
                      <a:pt x="882174" y="669925"/>
                    </a:moveTo>
                    <a:cubicBezTo>
                      <a:pt x="882174" y="669925"/>
                      <a:pt x="882174" y="669925"/>
                      <a:pt x="1104900" y="669925"/>
                    </a:cubicBezTo>
                    <a:cubicBezTo>
                      <a:pt x="1103473" y="717074"/>
                      <a:pt x="1097762" y="762794"/>
                      <a:pt x="1086340" y="807800"/>
                    </a:cubicBezTo>
                    <a:cubicBezTo>
                      <a:pt x="1084198" y="817086"/>
                      <a:pt x="1081343" y="827088"/>
                      <a:pt x="1078487" y="837089"/>
                    </a:cubicBezTo>
                    <a:cubicBezTo>
                      <a:pt x="1075632" y="846376"/>
                      <a:pt x="1072776" y="856377"/>
                      <a:pt x="1069207" y="865664"/>
                    </a:cubicBezTo>
                    <a:cubicBezTo>
                      <a:pt x="1062782" y="884238"/>
                      <a:pt x="1055644" y="902811"/>
                      <a:pt x="1047077" y="921385"/>
                    </a:cubicBezTo>
                    <a:cubicBezTo>
                      <a:pt x="1043508" y="929958"/>
                      <a:pt x="1039225" y="939245"/>
                      <a:pt x="1034941" y="947817"/>
                    </a:cubicBezTo>
                    <a:cubicBezTo>
                      <a:pt x="1029944" y="957104"/>
                      <a:pt x="1025661" y="965676"/>
                      <a:pt x="1020664" y="974963"/>
                    </a:cubicBezTo>
                    <a:cubicBezTo>
                      <a:pt x="1015667" y="983536"/>
                      <a:pt x="1010670" y="991394"/>
                      <a:pt x="1005673" y="999966"/>
                    </a:cubicBezTo>
                    <a:cubicBezTo>
                      <a:pt x="997820" y="1011396"/>
                      <a:pt x="989254" y="1023541"/>
                      <a:pt x="980688" y="1035685"/>
                    </a:cubicBezTo>
                    <a:cubicBezTo>
                      <a:pt x="966410" y="1055688"/>
                      <a:pt x="951419" y="1073547"/>
                      <a:pt x="935714" y="1091406"/>
                    </a:cubicBezTo>
                    <a:cubicBezTo>
                      <a:pt x="930003" y="1097836"/>
                      <a:pt x="919295" y="1098550"/>
                      <a:pt x="912871" y="1092121"/>
                    </a:cubicBezTo>
                    <a:cubicBezTo>
                      <a:pt x="912871" y="1092121"/>
                      <a:pt x="912871" y="1092121"/>
                      <a:pt x="777950" y="957818"/>
                    </a:cubicBezTo>
                    <a:cubicBezTo>
                      <a:pt x="771525" y="952103"/>
                      <a:pt x="771525" y="942816"/>
                      <a:pt x="777236" y="936387"/>
                    </a:cubicBezTo>
                    <a:cubicBezTo>
                      <a:pt x="794369" y="916385"/>
                      <a:pt x="810074" y="894953"/>
                      <a:pt x="823637" y="872093"/>
                    </a:cubicBezTo>
                    <a:cubicBezTo>
                      <a:pt x="826493" y="866378"/>
                      <a:pt x="829348" y="860663"/>
                      <a:pt x="832918" y="855663"/>
                    </a:cubicBezTo>
                    <a:cubicBezTo>
                      <a:pt x="835773" y="849948"/>
                      <a:pt x="838629" y="844233"/>
                      <a:pt x="840770" y="838518"/>
                    </a:cubicBezTo>
                    <a:cubicBezTo>
                      <a:pt x="845053" y="829945"/>
                      <a:pt x="848623" y="822087"/>
                      <a:pt x="852192" y="812086"/>
                    </a:cubicBezTo>
                    <a:cubicBezTo>
                      <a:pt x="866469" y="777081"/>
                      <a:pt x="875750" y="739220"/>
                      <a:pt x="880033" y="699215"/>
                    </a:cubicBezTo>
                    <a:cubicBezTo>
                      <a:pt x="881460" y="689928"/>
                      <a:pt x="882174" y="679926"/>
                      <a:pt x="882174" y="669925"/>
                    </a:cubicBezTo>
                    <a:close/>
                    <a:moveTo>
                      <a:pt x="555311" y="669925"/>
                    </a:moveTo>
                    <a:cubicBezTo>
                      <a:pt x="583195" y="669925"/>
                      <a:pt x="605359" y="679908"/>
                      <a:pt x="621804" y="699161"/>
                    </a:cubicBezTo>
                    <a:cubicBezTo>
                      <a:pt x="638248" y="718414"/>
                      <a:pt x="646113" y="745511"/>
                      <a:pt x="646113" y="779739"/>
                    </a:cubicBezTo>
                    <a:cubicBezTo>
                      <a:pt x="646113" y="812540"/>
                      <a:pt x="637533" y="838211"/>
                      <a:pt x="620374" y="858177"/>
                    </a:cubicBezTo>
                    <a:cubicBezTo>
                      <a:pt x="602499" y="877430"/>
                      <a:pt x="580335" y="887413"/>
                      <a:pt x="552451" y="887413"/>
                    </a:cubicBezTo>
                    <a:cubicBezTo>
                      <a:pt x="490247" y="887413"/>
                      <a:pt x="458788" y="849620"/>
                      <a:pt x="458788" y="774747"/>
                    </a:cubicBezTo>
                    <a:cubicBezTo>
                      <a:pt x="458788" y="744085"/>
                      <a:pt x="468083" y="718414"/>
                      <a:pt x="485958" y="699161"/>
                    </a:cubicBezTo>
                    <a:cubicBezTo>
                      <a:pt x="503832" y="679908"/>
                      <a:pt x="526711" y="669925"/>
                      <a:pt x="555311" y="669925"/>
                    </a:cubicBezTo>
                    <a:close/>
                    <a:moveTo>
                      <a:pt x="343883" y="476250"/>
                    </a:moveTo>
                    <a:cubicBezTo>
                      <a:pt x="318302" y="476250"/>
                      <a:pt x="304800" y="496291"/>
                      <a:pt x="304800" y="537089"/>
                    </a:cubicBezTo>
                    <a:cubicBezTo>
                      <a:pt x="304800" y="557130"/>
                      <a:pt x="308353" y="572877"/>
                      <a:pt x="314749" y="583613"/>
                    </a:cubicBezTo>
                    <a:cubicBezTo>
                      <a:pt x="321144" y="594349"/>
                      <a:pt x="329671" y="600075"/>
                      <a:pt x="338909" y="600075"/>
                    </a:cubicBezTo>
                    <a:cubicBezTo>
                      <a:pt x="365912" y="600075"/>
                      <a:pt x="379413" y="579318"/>
                      <a:pt x="379413" y="537089"/>
                    </a:cubicBezTo>
                    <a:cubicBezTo>
                      <a:pt x="379413" y="496291"/>
                      <a:pt x="367333" y="476250"/>
                      <a:pt x="343883" y="476250"/>
                    </a:cubicBezTo>
                    <a:close/>
                    <a:moveTo>
                      <a:pt x="562165" y="430213"/>
                    </a:moveTo>
                    <a:cubicBezTo>
                      <a:pt x="562165" y="430213"/>
                      <a:pt x="562165" y="430213"/>
                      <a:pt x="604222" y="430213"/>
                    </a:cubicBezTo>
                    <a:cubicBezTo>
                      <a:pt x="609924" y="430213"/>
                      <a:pt x="612776" y="435910"/>
                      <a:pt x="609924" y="440895"/>
                    </a:cubicBezTo>
                    <a:cubicBezTo>
                      <a:pt x="609924" y="440895"/>
                      <a:pt x="609924" y="440895"/>
                      <a:pt x="341902" y="883852"/>
                    </a:cubicBezTo>
                    <a:cubicBezTo>
                      <a:pt x="341189" y="885989"/>
                      <a:pt x="338338" y="887413"/>
                      <a:pt x="336199" y="887413"/>
                    </a:cubicBezTo>
                    <a:cubicBezTo>
                      <a:pt x="336199" y="887413"/>
                      <a:pt x="336199" y="887413"/>
                      <a:pt x="293429" y="887413"/>
                    </a:cubicBezTo>
                    <a:cubicBezTo>
                      <a:pt x="287727" y="887413"/>
                      <a:pt x="284163" y="881716"/>
                      <a:pt x="287014" y="876731"/>
                    </a:cubicBezTo>
                    <a:cubicBezTo>
                      <a:pt x="287014" y="876731"/>
                      <a:pt x="287014" y="876731"/>
                      <a:pt x="556462" y="433061"/>
                    </a:cubicBezTo>
                    <a:cubicBezTo>
                      <a:pt x="557888" y="431637"/>
                      <a:pt x="560027" y="430213"/>
                      <a:pt x="562165" y="430213"/>
                    </a:cubicBezTo>
                    <a:close/>
                    <a:moveTo>
                      <a:pt x="344602" y="430213"/>
                    </a:moveTo>
                    <a:cubicBezTo>
                      <a:pt x="372404" y="430213"/>
                      <a:pt x="394503" y="439483"/>
                      <a:pt x="411612" y="459449"/>
                    </a:cubicBezTo>
                    <a:cubicBezTo>
                      <a:pt x="428009" y="478702"/>
                      <a:pt x="436563" y="505799"/>
                      <a:pt x="436563" y="540027"/>
                    </a:cubicBezTo>
                    <a:cubicBezTo>
                      <a:pt x="436563" y="572828"/>
                      <a:pt x="427296" y="598499"/>
                      <a:pt x="410187" y="618465"/>
                    </a:cubicBezTo>
                    <a:cubicBezTo>
                      <a:pt x="392365" y="637718"/>
                      <a:pt x="369553" y="647701"/>
                      <a:pt x="341750" y="647701"/>
                    </a:cubicBezTo>
                    <a:cubicBezTo>
                      <a:pt x="279730" y="647701"/>
                      <a:pt x="247650" y="609908"/>
                      <a:pt x="247650" y="534322"/>
                    </a:cubicBezTo>
                    <a:cubicBezTo>
                      <a:pt x="247650" y="503660"/>
                      <a:pt x="256918" y="478702"/>
                      <a:pt x="274740" y="459449"/>
                    </a:cubicBezTo>
                    <a:cubicBezTo>
                      <a:pt x="293275" y="439483"/>
                      <a:pt x="316800" y="430213"/>
                      <a:pt x="344602" y="430213"/>
                    </a:cubicBezTo>
                    <a:close/>
                    <a:moveTo>
                      <a:pt x="924752" y="203200"/>
                    </a:moveTo>
                    <a:cubicBezTo>
                      <a:pt x="934045" y="213878"/>
                      <a:pt x="944053" y="224557"/>
                      <a:pt x="953347" y="235948"/>
                    </a:cubicBezTo>
                    <a:cubicBezTo>
                      <a:pt x="959781" y="243779"/>
                      <a:pt x="965500" y="252321"/>
                      <a:pt x="971934" y="259441"/>
                    </a:cubicBezTo>
                    <a:cubicBezTo>
                      <a:pt x="980512" y="271543"/>
                      <a:pt x="989091" y="283645"/>
                      <a:pt x="997669" y="295748"/>
                    </a:cubicBezTo>
                    <a:cubicBezTo>
                      <a:pt x="1008393" y="312122"/>
                      <a:pt x="1018401" y="329207"/>
                      <a:pt x="1027694" y="346293"/>
                    </a:cubicBezTo>
                    <a:cubicBezTo>
                      <a:pt x="1048426" y="385448"/>
                      <a:pt x="1065583" y="427450"/>
                      <a:pt x="1078451" y="470877"/>
                    </a:cubicBezTo>
                    <a:cubicBezTo>
                      <a:pt x="1087029" y="499353"/>
                      <a:pt x="1094178" y="529253"/>
                      <a:pt x="1098467" y="559865"/>
                    </a:cubicBezTo>
                    <a:cubicBezTo>
                      <a:pt x="1102042" y="584782"/>
                      <a:pt x="1104186" y="611122"/>
                      <a:pt x="1104901" y="638175"/>
                    </a:cubicBezTo>
                    <a:cubicBezTo>
                      <a:pt x="1104901" y="638175"/>
                      <a:pt x="1104901" y="638175"/>
                      <a:pt x="881859" y="638175"/>
                    </a:cubicBezTo>
                    <a:cubicBezTo>
                      <a:pt x="881859" y="631056"/>
                      <a:pt x="881144" y="624649"/>
                      <a:pt x="880429" y="618241"/>
                    </a:cubicBezTo>
                    <a:cubicBezTo>
                      <a:pt x="879714" y="604003"/>
                      <a:pt x="877570" y="591189"/>
                      <a:pt x="875425" y="578375"/>
                    </a:cubicBezTo>
                    <a:cubicBezTo>
                      <a:pt x="873280" y="565560"/>
                      <a:pt x="870421" y="552746"/>
                      <a:pt x="867561" y="540644"/>
                    </a:cubicBezTo>
                    <a:cubicBezTo>
                      <a:pt x="866131" y="537084"/>
                      <a:pt x="865417" y="534236"/>
                      <a:pt x="864702" y="531389"/>
                    </a:cubicBezTo>
                    <a:cubicBezTo>
                      <a:pt x="862557" y="524982"/>
                      <a:pt x="861127" y="519286"/>
                      <a:pt x="858983" y="512879"/>
                    </a:cubicBezTo>
                    <a:cubicBezTo>
                      <a:pt x="855408" y="503624"/>
                      <a:pt x="851834" y="495082"/>
                      <a:pt x="848260" y="486539"/>
                    </a:cubicBezTo>
                    <a:cubicBezTo>
                      <a:pt x="844685" y="477284"/>
                      <a:pt x="841111" y="468741"/>
                      <a:pt x="836821" y="460198"/>
                    </a:cubicBezTo>
                    <a:cubicBezTo>
                      <a:pt x="818235" y="423891"/>
                      <a:pt x="794644" y="390431"/>
                      <a:pt x="766763" y="360531"/>
                    </a:cubicBezTo>
                    <a:cubicBezTo>
                      <a:pt x="766763" y="360531"/>
                      <a:pt x="766763" y="360531"/>
                      <a:pt x="924752" y="203200"/>
                    </a:cubicBezTo>
                    <a:close/>
                    <a:moveTo>
                      <a:pt x="465138" y="0"/>
                    </a:moveTo>
                    <a:cubicBezTo>
                      <a:pt x="534470" y="1429"/>
                      <a:pt x="600228" y="13576"/>
                      <a:pt x="663127" y="35013"/>
                    </a:cubicBezTo>
                    <a:cubicBezTo>
                      <a:pt x="672419" y="37871"/>
                      <a:pt x="681711" y="41443"/>
                      <a:pt x="691003" y="45016"/>
                    </a:cubicBezTo>
                    <a:cubicBezTo>
                      <a:pt x="709587" y="51447"/>
                      <a:pt x="727456" y="60022"/>
                      <a:pt x="745325" y="68596"/>
                    </a:cubicBezTo>
                    <a:cubicBezTo>
                      <a:pt x="754617" y="73598"/>
                      <a:pt x="763194" y="77885"/>
                      <a:pt x="771772" y="82887"/>
                    </a:cubicBezTo>
                    <a:cubicBezTo>
                      <a:pt x="789641" y="92891"/>
                      <a:pt x="806080" y="103609"/>
                      <a:pt x="822520" y="115041"/>
                    </a:cubicBezTo>
                    <a:cubicBezTo>
                      <a:pt x="830382" y="120758"/>
                      <a:pt x="838245" y="125760"/>
                      <a:pt x="846107" y="131476"/>
                    </a:cubicBezTo>
                    <a:cubicBezTo>
                      <a:pt x="850396" y="134334"/>
                      <a:pt x="853970" y="137192"/>
                      <a:pt x="858258" y="140765"/>
                    </a:cubicBezTo>
                    <a:cubicBezTo>
                      <a:pt x="866121" y="146481"/>
                      <a:pt x="873983" y="152912"/>
                      <a:pt x="881131" y="159343"/>
                    </a:cubicBezTo>
                    <a:cubicBezTo>
                      <a:pt x="888993" y="165774"/>
                      <a:pt x="896141" y="172205"/>
                      <a:pt x="903288" y="179350"/>
                    </a:cubicBezTo>
                    <a:cubicBezTo>
                      <a:pt x="903288" y="179350"/>
                      <a:pt x="903288" y="179350"/>
                      <a:pt x="744610" y="336550"/>
                    </a:cubicBezTo>
                    <a:cubicBezTo>
                      <a:pt x="721738" y="315114"/>
                      <a:pt x="696721" y="296535"/>
                      <a:pt x="669560" y="279386"/>
                    </a:cubicBezTo>
                    <a:cubicBezTo>
                      <a:pt x="663842" y="276528"/>
                      <a:pt x="658124" y="273670"/>
                      <a:pt x="652406" y="270812"/>
                    </a:cubicBezTo>
                    <a:cubicBezTo>
                      <a:pt x="641684" y="265096"/>
                      <a:pt x="630248" y="260094"/>
                      <a:pt x="618097" y="255092"/>
                    </a:cubicBezTo>
                    <a:cubicBezTo>
                      <a:pt x="609520" y="250805"/>
                      <a:pt x="600228" y="247946"/>
                      <a:pt x="590936" y="244374"/>
                    </a:cubicBezTo>
                    <a:cubicBezTo>
                      <a:pt x="588077" y="243659"/>
                      <a:pt x="584503" y="242230"/>
                      <a:pt x="581644" y="241516"/>
                    </a:cubicBezTo>
                    <a:cubicBezTo>
                      <a:pt x="575926" y="239372"/>
                      <a:pt x="569493" y="237943"/>
                      <a:pt x="563060" y="235799"/>
                    </a:cubicBezTo>
                    <a:cubicBezTo>
                      <a:pt x="553768" y="233656"/>
                      <a:pt x="544476" y="231512"/>
                      <a:pt x="535185" y="229368"/>
                    </a:cubicBezTo>
                    <a:cubicBezTo>
                      <a:pt x="525178" y="227225"/>
                      <a:pt x="515171" y="225796"/>
                      <a:pt x="505165" y="224367"/>
                    </a:cubicBezTo>
                    <a:cubicBezTo>
                      <a:pt x="492299" y="222937"/>
                      <a:pt x="478718" y="222223"/>
                      <a:pt x="465138" y="221508"/>
                    </a:cubicBezTo>
                    <a:cubicBezTo>
                      <a:pt x="465138" y="221508"/>
                      <a:pt x="465138" y="221508"/>
                      <a:pt x="465138" y="0"/>
                    </a:cubicBezTo>
                    <a:close/>
                    <a:moveTo>
                      <a:pt x="434975" y="0"/>
                    </a:moveTo>
                    <a:cubicBezTo>
                      <a:pt x="434975" y="221508"/>
                      <a:pt x="434975" y="221508"/>
                      <a:pt x="434975" y="221508"/>
                    </a:cubicBezTo>
                    <a:cubicBezTo>
                      <a:pt x="327301" y="225081"/>
                      <a:pt x="230323" y="267954"/>
                      <a:pt x="156876" y="336550"/>
                    </a:cubicBezTo>
                    <a:cubicBezTo>
                      <a:pt x="156876" y="336550"/>
                      <a:pt x="156876" y="336550"/>
                      <a:pt x="0" y="179350"/>
                    </a:cubicBezTo>
                    <a:cubicBezTo>
                      <a:pt x="10696" y="169347"/>
                      <a:pt x="21392" y="159343"/>
                      <a:pt x="32801" y="150054"/>
                    </a:cubicBezTo>
                    <a:cubicBezTo>
                      <a:pt x="48489" y="137192"/>
                      <a:pt x="63463" y="125760"/>
                      <a:pt x="79864" y="115041"/>
                    </a:cubicBezTo>
                    <a:cubicBezTo>
                      <a:pt x="87708" y="109325"/>
                      <a:pt x="96265" y="103609"/>
                      <a:pt x="104109" y="98607"/>
                    </a:cubicBezTo>
                    <a:cubicBezTo>
                      <a:pt x="124788" y="85031"/>
                      <a:pt x="146893" y="72883"/>
                      <a:pt x="168998" y="62165"/>
                    </a:cubicBezTo>
                    <a:cubicBezTo>
                      <a:pt x="196095" y="50018"/>
                      <a:pt x="223905" y="39300"/>
                      <a:pt x="253141" y="30011"/>
                    </a:cubicBezTo>
                    <a:cubicBezTo>
                      <a:pt x="258132" y="28582"/>
                      <a:pt x="263124" y="27153"/>
                      <a:pt x="267402" y="25723"/>
                    </a:cubicBezTo>
                    <a:cubicBezTo>
                      <a:pt x="277385" y="22865"/>
                      <a:pt x="287368" y="20007"/>
                      <a:pt x="296638" y="17863"/>
                    </a:cubicBezTo>
                    <a:cubicBezTo>
                      <a:pt x="306621" y="15720"/>
                      <a:pt x="316605" y="13576"/>
                      <a:pt x="326588" y="11433"/>
                    </a:cubicBezTo>
                    <a:cubicBezTo>
                      <a:pt x="351545" y="6431"/>
                      <a:pt x="377929" y="3573"/>
                      <a:pt x="402886" y="1429"/>
                    </a:cubicBezTo>
                    <a:cubicBezTo>
                      <a:pt x="414296" y="714"/>
                      <a:pt x="424992" y="0"/>
                      <a:pt x="434975"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36" name="Group 35">
            <a:extLst>
              <a:ext uri="{FF2B5EF4-FFF2-40B4-BE49-F238E27FC236}">
                <a16:creationId xmlns:a16="http://schemas.microsoft.com/office/drawing/2014/main" id="{7A7B539D-1F29-496E-9616-ECD3B8D0AC19}"/>
              </a:ext>
            </a:extLst>
          </p:cNvPr>
          <p:cNvGrpSpPr>
            <a:grpSpLocks noChangeAspect="1"/>
          </p:cNvGrpSpPr>
          <p:nvPr/>
        </p:nvGrpSpPr>
        <p:grpSpPr>
          <a:xfrm>
            <a:off x="9752107" y="1190089"/>
            <a:ext cx="822325" cy="822325"/>
            <a:chOff x="5273675" y="2606675"/>
            <a:chExt cx="1644650" cy="1644650"/>
          </a:xfrm>
        </p:grpSpPr>
        <p:sp>
          <p:nvSpPr>
            <p:cNvPr id="37" name="AutoShape 10">
              <a:extLst>
                <a:ext uri="{FF2B5EF4-FFF2-40B4-BE49-F238E27FC236}">
                  <a16:creationId xmlns:a16="http://schemas.microsoft.com/office/drawing/2014/main" id="{58B3CAFA-372A-4740-8C33-032DBB5C58BA}"/>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8" name="Group 37">
              <a:extLst>
                <a:ext uri="{FF2B5EF4-FFF2-40B4-BE49-F238E27FC236}">
                  <a16:creationId xmlns:a16="http://schemas.microsoft.com/office/drawing/2014/main" id="{2C28883F-008C-4F5A-AF27-D29C0EE4D8B6}"/>
                </a:ext>
              </a:extLst>
            </p:cNvPr>
            <p:cNvGrpSpPr/>
            <p:nvPr/>
          </p:nvGrpSpPr>
          <p:grpSpPr>
            <a:xfrm>
              <a:off x="5443538" y="2876410"/>
              <a:ext cx="1304925" cy="1108215"/>
              <a:chOff x="5443538" y="2876410"/>
              <a:chExt cx="1304925" cy="1108215"/>
            </a:xfrm>
          </p:grpSpPr>
          <p:sp>
            <p:nvSpPr>
              <p:cNvPr id="39" name="Freeform 15">
                <a:extLst>
                  <a:ext uri="{FF2B5EF4-FFF2-40B4-BE49-F238E27FC236}">
                    <a16:creationId xmlns:a16="http://schemas.microsoft.com/office/drawing/2014/main" id="{928094B9-363F-42A8-9CDF-E9F869AA8557}"/>
                  </a:ext>
                </a:extLst>
              </p:cNvPr>
              <p:cNvSpPr>
                <a:spLocks/>
              </p:cNvSpPr>
              <p:nvPr/>
            </p:nvSpPr>
            <p:spPr bwMode="auto">
              <a:xfrm>
                <a:off x="5443538" y="3194050"/>
                <a:ext cx="1304925" cy="790575"/>
              </a:xfrm>
              <a:custGeom>
                <a:avLst/>
                <a:gdLst>
                  <a:gd name="connsiteX0" fmla="*/ 497443 w 1304925"/>
                  <a:gd name="connsiteY0" fmla="*/ 585788 h 790575"/>
                  <a:gd name="connsiteX1" fmla="*/ 481012 w 1304925"/>
                  <a:gd name="connsiteY1" fmla="*/ 601469 h 790575"/>
                  <a:gd name="connsiteX2" fmla="*/ 481012 w 1304925"/>
                  <a:gd name="connsiteY2" fmla="*/ 639958 h 790575"/>
                  <a:gd name="connsiteX3" fmla="*/ 497443 w 1304925"/>
                  <a:gd name="connsiteY3" fmla="*/ 655638 h 790575"/>
                  <a:gd name="connsiteX4" fmla="*/ 536734 w 1304925"/>
                  <a:gd name="connsiteY4" fmla="*/ 655638 h 790575"/>
                  <a:gd name="connsiteX5" fmla="*/ 552450 w 1304925"/>
                  <a:gd name="connsiteY5" fmla="*/ 639958 h 790575"/>
                  <a:gd name="connsiteX6" fmla="*/ 552450 w 1304925"/>
                  <a:gd name="connsiteY6" fmla="*/ 601469 h 790575"/>
                  <a:gd name="connsiteX7" fmla="*/ 536734 w 1304925"/>
                  <a:gd name="connsiteY7" fmla="*/ 585788 h 790575"/>
                  <a:gd name="connsiteX8" fmla="*/ 497443 w 1304925"/>
                  <a:gd name="connsiteY8" fmla="*/ 585788 h 790575"/>
                  <a:gd name="connsiteX9" fmla="*/ 398304 w 1304925"/>
                  <a:gd name="connsiteY9" fmla="*/ 585788 h 790575"/>
                  <a:gd name="connsiteX10" fmla="*/ 382587 w 1304925"/>
                  <a:gd name="connsiteY10" fmla="*/ 601469 h 790575"/>
                  <a:gd name="connsiteX11" fmla="*/ 382587 w 1304925"/>
                  <a:gd name="connsiteY11" fmla="*/ 639958 h 790575"/>
                  <a:gd name="connsiteX12" fmla="*/ 398304 w 1304925"/>
                  <a:gd name="connsiteY12" fmla="*/ 655638 h 790575"/>
                  <a:gd name="connsiteX13" fmla="*/ 437595 w 1304925"/>
                  <a:gd name="connsiteY13" fmla="*/ 655638 h 790575"/>
                  <a:gd name="connsiteX14" fmla="*/ 454025 w 1304925"/>
                  <a:gd name="connsiteY14" fmla="*/ 639958 h 790575"/>
                  <a:gd name="connsiteX15" fmla="*/ 454025 w 1304925"/>
                  <a:gd name="connsiteY15" fmla="*/ 601469 h 790575"/>
                  <a:gd name="connsiteX16" fmla="*/ 437595 w 1304925"/>
                  <a:gd name="connsiteY16" fmla="*/ 585788 h 790575"/>
                  <a:gd name="connsiteX17" fmla="*/ 398304 w 1304925"/>
                  <a:gd name="connsiteY17" fmla="*/ 585788 h 790575"/>
                  <a:gd name="connsiteX18" fmla="*/ 301431 w 1304925"/>
                  <a:gd name="connsiteY18" fmla="*/ 585788 h 790575"/>
                  <a:gd name="connsiteX19" fmla="*/ 285750 w 1304925"/>
                  <a:gd name="connsiteY19" fmla="*/ 601469 h 790575"/>
                  <a:gd name="connsiteX20" fmla="*/ 285750 w 1304925"/>
                  <a:gd name="connsiteY20" fmla="*/ 639958 h 790575"/>
                  <a:gd name="connsiteX21" fmla="*/ 301431 w 1304925"/>
                  <a:gd name="connsiteY21" fmla="*/ 655638 h 790575"/>
                  <a:gd name="connsiteX22" fmla="*/ 339920 w 1304925"/>
                  <a:gd name="connsiteY22" fmla="*/ 655638 h 790575"/>
                  <a:gd name="connsiteX23" fmla="*/ 355600 w 1304925"/>
                  <a:gd name="connsiteY23" fmla="*/ 639958 h 790575"/>
                  <a:gd name="connsiteX24" fmla="*/ 355600 w 1304925"/>
                  <a:gd name="connsiteY24" fmla="*/ 601469 h 790575"/>
                  <a:gd name="connsiteX25" fmla="*/ 339920 w 1304925"/>
                  <a:gd name="connsiteY25" fmla="*/ 585788 h 790575"/>
                  <a:gd name="connsiteX26" fmla="*/ 301431 w 1304925"/>
                  <a:gd name="connsiteY26" fmla="*/ 585788 h 790575"/>
                  <a:gd name="connsiteX27" fmla="*/ 203168 w 1304925"/>
                  <a:gd name="connsiteY27" fmla="*/ 585788 h 790575"/>
                  <a:gd name="connsiteX28" fmla="*/ 187325 w 1304925"/>
                  <a:gd name="connsiteY28" fmla="*/ 601469 h 790575"/>
                  <a:gd name="connsiteX29" fmla="*/ 187325 w 1304925"/>
                  <a:gd name="connsiteY29" fmla="*/ 639958 h 790575"/>
                  <a:gd name="connsiteX30" fmla="*/ 203168 w 1304925"/>
                  <a:gd name="connsiteY30" fmla="*/ 655638 h 790575"/>
                  <a:gd name="connsiteX31" fmla="*/ 241333 w 1304925"/>
                  <a:gd name="connsiteY31" fmla="*/ 655638 h 790575"/>
                  <a:gd name="connsiteX32" fmla="*/ 257175 w 1304925"/>
                  <a:gd name="connsiteY32" fmla="*/ 639958 h 790575"/>
                  <a:gd name="connsiteX33" fmla="*/ 257175 w 1304925"/>
                  <a:gd name="connsiteY33" fmla="*/ 601469 h 790575"/>
                  <a:gd name="connsiteX34" fmla="*/ 241333 w 1304925"/>
                  <a:gd name="connsiteY34" fmla="*/ 585788 h 790575"/>
                  <a:gd name="connsiteX35" fmla="*/ 203168 w 1304925"/>
                  <a:gd name="connsiteY35" fmla="*/ 585788 h 790575"/>
                  <a:gd name="connsiteX36" fmla="*/ 1123156 w 1304925"/>
                  <a:gd name="connsiteY36" fmla="*/ 463550 h 790575"/>
                  <a:gd name="connsiteX37" fmla="*/ 1055687 w 1304925"/>
                  <a:gd name="connsiteY37" fmla="*/ 533400 h 790575"/>
                  <a:gd name="connsiteX38" fmla="*/ 1123156 w 1304925"/>
                  <a:gd name="connsiteY38" fmla="*/ 603250 h 790575"/>
                  <a:gd name="connsiteX39" fmla="*/ 1190625 w 1304925"/>
                  <a:gd name="connsiteY39" fmla="*/ 533400 h 790575"/>
                  <a:gd name="connsiteX40" fmla="*/ 1123156 w 1304925"/>
                  <a:gd name="connsiteY40" fmla="*/ 463550 h 790575"/>
                  <a:gd name="connsiteX41" fmla="*/ 361210 w 1304925"/>
                  <a:gd name="connsiteY41" fmla="*/ 0 h 790575"/>
                  <a:gd name="connsiteX42" fmla="*/ 376915 w 1304925"/>
                  <a:gd name="connsiteY42" fmla="*/ 15697 h 790575"/>
                  <a:gd name="connsiteX43" fmla="*/ 376915 w 1304925"/>
                  <a:gd name="connsiteY43" fmla="*/ 357471 h 790575"/>
                  <a:gd name="connsiteX44" fmla="*/ 1289220 w 1304925"/>
                  <a:gd name="connsiteY44" fmla="*/ 357471 h 790575"/>
                  <a:gd name="connsiteX45" fmla="*/ 1304925 w 1304925"/>
                  <a:gd name="connsiteY45" fmla="*/ 373169 h 790575"/>
                  <a:gd name="connsiteX46" fmla="*/ 1304925 w 1304925"/>
                  <a:gd name="connsiteY46" fmla="*/ 774878 h 790575"/>
                  <a:gd name="connsiteX47" fmla="*/ 1289220 w 1304925"/>
                  <a:gd name="connsiteY47" fmla="*/ 790575 h 790575"/>
                  <a:gd name="connsiteX48" fmla="*/ 15705 w 1304925"/>
                  <a:gd name="connsiteY48" fmla="*/ 790575 h 790575"/>
                  <a:gd name="connsiteX49" fmla="*/ 0 w 1304925"/>
                  <a:gd name="connsiteY49" fmla="*/ 774878 h 790575"/>
                  <a:gd name="connsiteX50" fmla="*/ 0 w 1304925"/>
                  <a:gd name="connsiteY50" fmla="*/ 373169 h 790575"/>
                  <a:gd name="connsiteX51" fmla="*/ 15705 w 1304925"/>
                  <a:gd name="connsiteY51" fmla="*/ 357471 h 790575"/>
                  <a:gd name="connsiteX52" fmla="*/ 345506 w 1304925"/>
                  <a:gd name="connsiteY52" fmla="*/ 357471 h 790575"/>
                  <a:gd name="connsiteX53" fmla="*/ 345506 w 1304925"/>
                  <a:gd name="connsiteY53" fmla="*/ 15697 h 790575"/>
                  <a:gd name="connsiteX54" fmla="*/ 361210 w 1304925"/>
                  <a:gd name="connsiteY54" fmla="*/ 0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04925" h="790575">
                    <a:moveTo>
                      <a:pt x="497443" y="585788"/>
                    </a:moveTo>
                    <a:cubicBezTo>
                      <a:pt x="487442" y="585788"/>
                      <a:pt x="481012" y="592916"/>
                      <a:pt x="481012" y="601469"/>
                    </a:cubicBezTo>
                    <a:cubicBezTo>
                      <a:pt x="481012" y="639958"/>
                      <a:pt x="481012" y="639958"/>
                      <a:pt x="481012" y="639958"/>
                    </a:cubicBezTo>
                    <a:cubicBezTo>
                      <a:pt x="481012" y="648511"/>
                      <a:pt x="487442" y="655638"/>
                      <a:pt x="497443" y="655638"/>
                    </a:cubicBezTo>
                    <a:cubicBezTo>
                      <a:pt x="536734" y="655638"/>
                      <a:pt x="536734" y="655638"/>
                      <a:pt x="536734" y="655638"/>
                    </a:cubicBezTo>
                    <a:cubicBezTo>
                      <a:pt x="545306" y="655638"/>
                      <a:pt x="552450" y="648511"/>
                      <a:pt x="552450" y="639958"/>
                    </a:cubicBezTo>
                    <a:cubicBezTo>
                      <a:pt x="552450" y="601469"/>
                      <a:pt x="552450" y="601469"/>
                      <a:pt x="552450" y="601469"/>
                    </a:cubicBezTo>
                    <a:cubicBezTo>
                      <a:pt x="552450" y="592916"/>
                      <a:pt x="545306" y="585788"/>
                      <a:pt x="536734" y="585788"/>
                    </a:cubicBezTo>
                    <a:cubicBezTo>
                      <a:pt x="497443" y="585788"/>
                      <a:pt x="497443" y="585788"/>
                      <a:pt x="497443" y="585788"/>
                    </a:cubicBezTo>
                    <a:close/>
                    <a:moveTo>
                      <a:pt x="398304" y="585788"/>
                    </a:moveTo>
                    <a:cubicBezTo>
                      <a:pt x="389731" y="585788"/>
                      <a:pt x="382587" y="592916"/>
                      <a:pt x="382587" y="601469"/>
                    </a:cubicBezTo>
                    <a:cubicBezTo>
                      <a:pt x="382587" y="639958"/>
                      <a:pt x="382587" y="639958"/>
                      <a:pt x="382587" y="639958"/>
                    </a:cubicBezTo>
                    <a:cubicBezTo>
                      <a:pt x="382587" y="648511"/>
                      <a:pt x="389731" y="655638"/>
                      <a:pt x="398304" y="655638"/>
                    </a:cubicBezTo>
                    <a:cubicBezTo>
                      <a:pt x="437595" y="655638"/>
                      <a:pt x="437595" y="655638"/>
                      <a:pt x="437595" y="655638"/>
                    </a:cubicBezTo>
                    <a:cubicBezTo>
                      <a:pt x="446167" y="655638"/>
                      <a:pt x="454025" y="648511"/>
                      <a:pt x="454025" y="639958"/>
                    </a:cubicBezTo>
                    <a:cubicBezTo>
                      <a:pt x="454025" y="601469"/>
                      <a:pt x="454025" y="601469"/>
                      <a:pt x="454025" y="601469"/>
                    </a:cubicBezTo>
                    <a:cubicBezTo>
                      <a:pt x="454025" y="592916"/>
                      <a:pt x="446167" y="585788"/>
                      <a:pt x="437595" y="585788"/>
                    </a:cubicBezTo>
                    <a:cubicBezTo>
                      <a:pt x="398304" y="585788"/>
                      <a:pt x="398304" y="585788"/>
                      <a:pt x="398304" y="585788"/>
                    </a:cubicBezTo>
                    <a:close/>
                    <a:moveTo>
                      <a:pt x="301431" y="585788"/>
                    </a:moveTo>
                    <a:cubicBezTo>
                      <a:pt x="292878" y="585788"/>
                      <a:pt x="285750" y="592916"/>
                      <a:pt x="285750" y="601469"/>
                    </a:cubicBezTo>
                    <a:cubicBezTo>
                      <a:pt x="285750" y="639958"/>
                      <a:pt x="285750" y="639958"/>
                      <a:pt x="285750" y="639958"/>
                    </a:cubicBezTo>
                    <a:cubicBezTo>
                      <a:pt x="285750" y="648511"/>
                      <a:pt x="292878" y="655638"/>
                      <a:pt x="301431" y="655638"/>
                    </a:cubicBezTo>
                    <a:cubicBezTo>
                      <a:pt x="339920" y="655638"/>
                      <a:pt x="339920" y="655638"/>
                      <a:pt x="339920" y="655638"/>
                    </a:cubicBezTo>
                    <a:cubicBezTo>
                      <a:pt x="348473" y="655638"/>
                      <a:pt x="355600" y="648511"/>
                      <a:pt x="355600" y="639958"/>
                    </a:cubicBezTo>
                    <a:cubicBezTo>
                      <a:pt x="355600" y="601469"/>
                      <a:pt x="355600" y="601469"/>
                      <a:pt x="355600" y="601469"/>
                    </a:cubicBezTo>
                    <a:cubicBezTo>
                      <a:pt x="355600" y="592916"/>
                      <a:pt x="348473" y="585788"/>
                      <a:pt x="339920" y="585788"/>
                    </a:cubicBezTo>
                    <a:cubicBezTo>
                      <a:pt x="301431" y="585788"/>
                      <a:pt x="301431" y="585788"/>
                      <a:pt x="301431" y="585788"/>
                    </a:cubicBezTo>
                    <a:close/>
                    <a:moveTo>
                      <a:pt x="203168" y="585788"/>
                    </a:moveTo>
                    <a:cubicBezTo>
                      <a:pt x="193806" y="585788"/>
                      <a:pt x="187325" y="592916"/>
                      <a:pt x="187325" y="601469"/>
                    </a:cubicBezTo>
                    <a:cubicBezTo>
                      <a:pt x="187325" y="639958"/>
                      <a:pt x="187325" y="639958"/>
                      <a:pt x="187325" y="639958"/>
                    </a:cubicBezTo>
                    <a:cubicBezTo>
                      <a:pt x="187325" y="648511"/>
                      <a:pt x="193806" y="655638"/>
                      <a:pt x="203168" y="655638"/>
                    </a:cubicBezTo>
                    <a:cubicBezTo>
                      <a:pt x="241333" y="655638"/>
                      <a:pt x="241333" y="655638"/>
                      <a:pt x="241333" y="655638"/>
                    </a:cubicBezTo>
                    <a:cubicBezTo>
                      <a:pt x="249974" y="655638"/>
                      <a:pt x="257175" y="648511"/>
                      <a:pt x="257175" y="639958"/>
                    </a:cubicBezTo>
                    <a:cubicBezTo>
                      <a:pt x="257175" y="601469"/>
                      <a:pt x="257175" y="601469"/>
                      <a:pt x="257175" y="601469"/>
                    </a:cubicBezTo>
                    <a:cubicBezTo>
                      <a:pt x="257175" y="592916"/>
                      <a:pt x="249974" y="585788"/>
                      <a:pt x="241333" y="585788"/>
                    </a:cubicBezTo>
                    <a:cubicBezTo>
                      <a:pt x="203168" y="585788"/>
                      <a:pt x="203168" y="585788"/>
                      <a:pt x="203168" y="585788"/>
                    </a:cubicBezTo>
                    <a:close/>
                    <a:moveTo>
                      <a:pt x="1123156" y="463550"/>
                    </a:moveTo>
                    <a:cubicBezTo>
                      <a:pt x="1085894" y="463550"/>
                      <a:pt x="1055687" y="494823"/>
                      <a:pt x="1055687" y="533400"/>
                    </a:cubicBezTo>
                    <a:cubicBezTo>
                      <a:pt x="1055687" y="571977"/>
                      <a:pt x="1085894" y="603250"/>
                      <a:pt x="1123156" y="603250"/>
                    </a:cubicBezTo>
                    <a:cubicBezTo>
                      <a:pt x="1160418" y="603250"/>
                      <a:pt x="1190625" y="571977"/>
                      <a:pt x="1190625" y="533400"/>
                    </a:cubicBezTo>
                    <a:cubicBezTo>
                      <a:pt x="1190625" y="494823"/>
                      <a:pt x="1160418" y="463550"/>
                      <a:pt x="1123156" y="463550"/>
                    </a:cubicBezTo>
                    <a:close/>
                    <a:moveTo>
                      <a:pt x="361210" y="0"/>
                    </a:moveTo>
                    <a:cubicBezTo>
                      <a:pt x="369777" y="0"/>
                      <a:pt x="376915" y="7135"/>
                      <a:pt x="376915" y="15697"/>
                    </a:cubicBezTo>
                    <a:cubicBezTo>
                      <a:pt x="376915" y="15697"/>
                      <a:pt x="376915" y="15697"/>
                      <a:pt x="376915" y="357471"/>
                    </a:cubicBezTo>
                    <a:cubicBezTo>
                      <a:pt x="376915" y="357471"/>
                      <a:pt x="376915" y="357471"/>
                      <a:pt x="1289220" y="357471"/>
                    </a:cubicBezTo>
                    <a:cubicBezTo>
                      <a:pt x="1297787" y="357471"/>
                      <a:pt x="1304925" y="364606"/>
                      <a:pt x="1304925" y="373169"/>
                    </a:cubicBezTo>
                    <a:cubicBezTo>
                      <a:pt x="1304925" y="373169"/>
                      <a:pt x="1304925" y="373169"/>
                      <a:pt x="1304925" y="774878"/>
                    </a:cubicBezTo>
                    <a:cubicBezTo>
                      <a:pt x="1304925" y="783440"/>
                      <a:pt x="1297787" y="790575"/>
                      <a:pt x="1289220" y="790575"/>
                    </a:cubicBezTo>
                    <a:cubicBezTo>
                      <a:pt x="1289220" y="790575"/>
                      <a:pt x="1289220" y="790575"/>
                      <a:pt x="15705" y="790575"/>
                    </a:cubicBezTo>
                    <a:cubicBezTo>
                      <a:pt x="7139" y="790575"/>
                      <a:pt x="0" y="783440"/>
                      <a:pt x="0" y="774878"/>
                    </a:cubicBezTo>
                    <a:cubicBezTo>
                      <a:pt x="0" y="774878"/>
                      <a:pt x="0" y="774878"/>
                      <a:pt x="0" y="373169"/>
                    </a:cubicBezTo>
                    <a:cubicBezTo>
                      <a:pt x="0" y="364606"/>
                      <a:pt x="7139" y="357471"/>
                      <a:pt x="15705" y="357471"/>
                    </a:cubicBezTo>
                    <a:cubicBezTo>
                      <a:pt x="15705" y="357471"/>
                      <a:pt x="15705" y="357471"/>
                      <a:pt x="345506" y="357471"/>
                    </a:cubicBezTo>
                    <a:cubicBezTo>
                      <a:pt x="345506" y="357471"/>
                      <a:pt x="345506" y="357471"/>
                      <a:pt x="345506" y="15697"/>
                    </a:cubicBezTo>
                    <a:cubicBezTo>
                      <a:pt x="345506" y="7135"/>
                      <a:pt x="352644" y="0"/>
                      <a:pt x="361210"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16">
                <a:extLst>
                  <a:ext uri="{FF2B5EF4-FFF2-40B4-BE49-F238E27FC236}">
                    <a16:creationId xmlns:a16="http://schemas.microsoft.com/office/drawing/2014/main" id="{D428B30E-B765-4E77-8198-1803934ECA74}"/>
                  </a:ext>
                </a:extLst>
              </p:cNvPr>
              <p:cNvSpPr>
                <a:spLocks/>
              </p:cNvSpPr>
              <p:nvPr/>
            </p:nvSpPr>
            <p:spPr bwMode="auto">
              <a:xfrm>
                <a:off x="5580426" y="2876410"/>
                <a:ext cx="449883" cy="262247"/>
              </a:xfrm>
              <a:custGeom>
                <a:avLst/>
                <a:gdLst>
                  <a:gd name="connsiteX0" fmla="*/ 206933 w 449883"/>
                  <a:gd name="connsiteY0" fmla="*/ 201955 h 262247"/>
                  <a:gd name="connsiteX1" fmla="*/ 314045 w 449883"/>
                  <a:gd name="connsiteY1" fmla="*/ 233165 h 262247"/>
                  <a:gd name="connsiteX2" fmla="*/ 316188 w 449883"/>
                  <a:gd name="connsiteY2" fmla="*/ 255863 h 262247"/>
                  <a:gd name="connsiteX3" fmla="*/ 303334 w 449883"/>
                  <a:gd name="connsiteY3" fmla="*/ 262247 h 262247"/>
                  <a:gd name="connsiteX4" fmla="*/ 293337 w 449883"/>
                  <a:gd name="connsiteY4" fmla="*/ 258700 h 262247"/>
                  <a:gd name="connsiteX5" fmla="*/ 160518 w 449883"/>
                  <a:gd name="connsiteY5" fmla="*/ 257281 h 262247"/>
                  <a:gd name="connsiteX6" fmla="*/ 136953 w 449883"/>
                  <a:gd name="connsiteY6" fmla="*/ 257281 h 262247"/>
                  <a:gd name="connsiteX7" fmla="*/ 136953 w 449883"/>
                  <a:gd name="connsiteY7" fmla="*/ 234583 h 262247"/>
                  <a:gd name="connsiteX8" fmla="*/ 206933 w 449883"/>
                  <a:gd name="connsiteY8" fmla="*/ 201955 h 262247"/>
                  <a:gd name="connsiteX9" fmla="*/ 242849 w 449883"/>
                  <a:gd name="connsiteY9" fmla="*/ 101042 h 262247"/>
                  <a:gd name="connsiteX10" fmla="*/ 379976 w 449883"/>
                  <a:gd name="connsiteY10" fmla="*/ 157577 h 262247"/>
                  <a:gd name="connsiteX11" fmla="*/ 382842 w 449883"/>
                  <a:gd name="connsiteY11" fmla="*/ 181184 h 262247"/>
                  <a:gd name="connsiteX12" fmla="*/ 369946 w 449883"/>
                  <a:gd name="connsiteY12" fmla="*/ 187622 h 262247"/>
                  <a:gd name="connsiteX13" fmla="*/ 359915 w 449883"/>
                  <a:gd name="connsiteY13" fmla="*/ 184046 h 262247"/>
                  <a:gd name="connsiteX14" fmla="*/ 94817 w 449883"/>
                  <a:gd name="connsiteY14" fmla="*/ 182615 h 262247"/>
                  <a:gd name="connsiteX15" fmla="*/ 70456 w 449883"/>
                  <a:gd name="connsiteY15" fmla="*/ 181900 h 262247"/>
                  <a:gd name="connsiteX16" fmla="*/ 71173 w 449883"/>
                  <a:gd name="connsiteY16" fmla="*/ 159008 h 262247"/>
                  <a:gd name="connsiteX17" fmla="*/ 161449 w 449883"/>
                  <a:gd name="connsiteY17" fmla="*/ 108933 h 262247"/>
                  <a:gd name="connsiteX18" fmla="*/ 204438 w 449883"/>
                  <a:gd name="connsiteY18" fmla="*/ 101064 h 262247"/>
                  <a:gd name="connsiteX19" fmla="*/ 242849 w 449883"/>
                  <a:gd name="connsiteY19" fmla="*/ 101042 h 262247"/>
                  <a:gd name="connsiteX20" fmla="*/ 194674 w 449883"/>
                  <a:gd name="connsiteY20" fmla="*/ 1097 h 262247"/>
                  <a:gd name="connsiteX21" fmla="*/ 443494 w 449883"/>
                  <a:gd name="connsiteY21" fmla="*/ 85448 h 262247"/>
                  <a:gd name="connsiteX22" fmla="*/ 446354 w 449883"/>
                  <a:gd name="connsiteY22" fmla="*/ 109753 h 262247"/>
                  <a:gd name="connsiteX23" fmla="*/ 433484 w 449883"/>
                  <a:gd name="connsiteY23" fmla="*/ 115472 h 262247"/>
                  <a:gd name="connsiteX24" fmla="*/ 424189 w 449883"/>
                  <a:gd name="connsiteY24" fmla="*/ 112612 h 262247"/>
                  <a:gd name="connsiteX25" fmla="*/ 143909 w 449883"/>
                  <a:gd name="connsiteY25" fmla="*/ 45417 h 262247"/>
                  <a:gd name="connsiteX26" fmla="*/ 28079 w 449883"/>
                  <a:gd name="connsiteY26" fmla="*/ 111183 h 262247"/>
                  <a:gd name="connsiteX27" fmla="*/ 4484 w 449883"/>
                  <a:gd name="connsiteY27" fmla="*/ 110468 h 262247"/>
                  <a:gd name="connsiteX28" fmla="*/ 5199 w 449883"/>
                  <a:gd name="connsiteY28" fmla="*/ 86878 h 262247"/>
                  <a:gd name="connsiteX29" fmla="*/ 133184 w 449883"/>
                  <a:gd name="connsiteY29" fmla="*/ 13249 h 262247"/>
                  <a:gd name="connsiteX30" fmla="*/ 194674 w 449883"/>
                  <a:gd name="connsiteY30" fmla="*/ 1097 h 26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9883" h="262247">
                    <a:moveTo>
                      <a:pt x="206933" y="201955"/>
                    </a:moveTo>
                    <a:cubicBezTo>
                      <a:pt x="238353" y="196990"/>
                      <a:pt x="275485" y="203374"/>
                      <a:pt x="314045" y="233165"/>
                    </a:cubicBezTo>
                    <a:cubicBezTo>
                      <a:pt x="321186" y="238130"/>
                      <a:pt x="321900" y="248770"/>
                      <a:pt x="316188" y="255863"/>
                    </a:cubicBezTo>
                    <a:cubicBezTo>
                      <a:pt x="313331" y="260119"/>
                      <a:pt x="308333" y="262247"/>
                      <a:pt x="303334" y="262247"/>
                    </a:cubicBezTo>
                    <a:cubicBezTo>
                      <a:pt x="299764" y="262247"/>
                      <a:pt x="296193" y="260828"/>
                      <a:pt x="293337" y="258700"/>
                    </a:cubicBezTo>
                    <a:cubicBezTo>
                      <a:pt x="219787" y="202665"/>
                      <a:pt x="162660" y="255153"/>
                      <a:pt x="160518" y="257281"/>
                    </a:cubicBezTo>
                    <a:cubicBezTo>
                      <a:pt x="154091" y="263665"/>
                      <a:pt x="143380" y="263665"/>
                      <a:pt x="136953" y="257281"/>
                    </a:cubicBezTo>
                    <a:cubicBezTo>
                      <a:pt x="129812" y="250898"/>
                      <a:pt x="129812" y="240258"/>
                      <a:pt x="136953" y="234583"/>
                    </a:cubicBezTo>
                    <a:cubicBezTo>
                      <a:pt x="150521" y="221107"/>
                      <a:pt x="175513" y="206211"/>
                      <a:pt x="206933" y="201955"/>
                    </a:cubicBezTo>
                    <a:close/>
                    <a:moveTo>
                      <a:pt x="242849" y="101042"/>
                    </a:moveTo>
                    <a:cubicBezTo>
                      <a:pt x="283520" y="104596"/>
                      <a:pt x="330539" y="120021"/>
                      <a:pt x="379976" y="157577"/>
                    </a:cubicBezTo>
                    <a:cubicBezTo>
                      <a:pt x="387141" y="163300"/>
                      <a:pt x="388574" y="173315"/>
                      <a:pt x="382842" y="181184"/>
                    </a:cubicBezTo>
                    <a:cubicBezTo>
                      <a:pt x="379976" y="185476"/>
                      <a:pt x="374961" y="187622"/>
                      <a:pt x="369946" y="187622"/>
                    </a:cubicBezTo>
                    <a:cubicBezTo>
                      <a:pt x="366363" y="187622"/>
                      <a:pt x="362781" y="186192"/>
                      <a:pt x="359915" y="184046"/>
                    </a:cubicBezTo>
                    <a:cubicBezTo>
                      <a:pt x="213036" y="73165"/>
                      <a:pt x="99832" y="178323"/>
                      <a:pt x="94817" y="182615"/>
                    </a:cubicBezTo>
                    <a:cubicBezTo>
                      <a:pt x="88368" y="189053"/>
                      <a:pt x="77621" y="189053"/>
                      <a:pt x="70456" y="181900"/>
                    </a:cubicBezTo>
                    <a:cubicBezTo>
                      <a:pt x="64724" y="175461"/>
                      <a:pt x="64724" y="164731"/>
                      <a:pt x="71173" y="159008"/>
                    </a:cubicBezTo>
                    <a:cubicBezTo>
                      <a:pt x="73322" y="157577"/>
                      <a:pt x="106997" y="125386"/>
                      <a:pt x="161449" y="108933"/>
                    </a:cubicBezTo>
                    <a:cubicBezTo>
                      <a:pt x="174346" y="105356"/>
                      <a:pt x="188676" y="102495"/>
                      <a:pt x="204438" y="101064"/>
                    </a:cubicBezTo>
                    <a:cubicBezTo>
                      <a:pt x="216439" y="99991"/>
                      <a:pt x="229291" y="99857"/>
                      <a:pt x="242849" y="101042"/>
                    </a:cubicBezTo>
                    <a:close/>
                    <a:moveTo>
                      <a:pt x="194674" y="1097"/>
                    </a:moveTo>
                    <a:cubicBezTo>
                      <a:pt x="263314" y="-4622"/>
                      <a:pt x="350544" y="10390"/>
                      <a:pt x="443494" y="85448"/>
                    </a:cubicBezTo>
                    <a:cubicBezTo>
                      <a:pt x="450644" y="91882"/>
                      <a:pt x="452074" y="101890"/>
                      <a:pt x="446354" y="109753"/>
                    </a:cubicBezTo>
                    <a:cubicBezTo>
                      <a:pt x="443494" y="113327"/>
                      <a:pt x="438489" y="115472"/>
                      <a:pt x="433484" y="115472"/>
                    </a:cubicBezTo>
                    <a:cubicBezTo>
                      <a:pt x="429909" y="115472"/>
                      <a:pt x="427049" y="114757"/>
                      <a:pt x="424189" y="112612"/>
                    </a:cubicBezTo>
                    <a:cubicBezTo>
                      <a:pt x="332669" y="39698"/>
                      <a:pt x="238289" y="16823"/>
                      <a:pt x="143909" y="45417"/>
                    </a:cubicBezTo>
                    <a:cubicBezTo>
                      <a:pt x="73124" y="66862"/>
                      <a:pt x="28794" y="110468"/>
                      <a:pt x="28079" y="111183"/>
                    </a:cubicBezTo>
                    <a:cubicBezTo>
                      <a:pt x="21644" y="117616"/>
                      <a:pt x="10919" y="117616"/>
                      <a:pt x="4484" y="110468"/>
                    </a:cubicBezTo>
                    <a:cubicBezTo>
                      <a:pt x="-1951" y="104034"/>
                      <a:pt x="-1236" y="94026"/>
                      <a:pt x="5199" y="86878"/>
                    </a:cubicBezTo>
                    <a:cubicBezTo>
                      <a:pt x="7344" y="84733"/>
                      <a:pt x="55249" y="37554"/>
                      <a:pt x="133184" y="13249"/>
                    </a:cubicBezTo>
                    <a:cubicBezTo>
                      <a:pt x="151059" y="7530"/>
                      <a:pt x="171794" y="3241"/>
                      <a:pt x="194674" y="1097"/>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pic>
        <p:nvPicPr>
          <p:cNvPr id="41" name="Picture 40" descr="A blue sign with white text&#10;&#10;Description automatically generated with low confidence">
            <a:extLst>
              <a:ext uri="{FF2B5EF4-FFF2-40B4-BE49-F238E27FC236}">
                <a16:creationId xmlns:a16="http://schemas.microsoft.com/office/drawing/2014/main" id="{6B077FC6-1516-48CD-841C-0017397DD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37671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BCE759E-BA56-4A54-88DE-F1202532B052}"/>
              </a:ext>
            </a:extLst>
          </p:cNvPr>
          <p:cNvSpPr/>
          <p:nvPr/>
        </p:nvSpPr>
        <p:spPr>
          <a:xfrm>
            <a:off x="208889" y="1251536"/>
            <a:ext cx="5887112" cy="4850880"/>
          </a:xfrm>
          <a:prstGeom prst="rect">
            <a:avLst/>
          </a:prstGeom>
          <a:solidFill>
            <a:srgbClr val="F2F2F2"/>
          </a:solidFill>
          <a:ln w="9525" cap="rnd" cmpd="sng" algn="ctr">
            <a:solidFill>
              <a:srgbClr val="F2F2F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49" name="Rectangle 48">
            <a:extLst>
              <a:ext uri="{FF2B5EF4-FFF2-40B4-BE49-F238E27FC236}">
                <a16:creationId xmlns:a16="http://schemas.microsoft.com/office/drawing/2014/main" id="{84E2BFE2-E22F-4A6B-BF0B-63392C894047}"/>
              </a:ext>
            </a:extLst>
          </p:cNvPr>
          <p:cNvSpPr/>
          <p:nvPr/>
        </p:nvSpPr>
        <p:spPr>
          <a:xfrm>
            <a:off x="6096001" y="1251536"/>
            <a:ext cx="5887112" cy="4850880"/>
          </a:xfrm>
          <a:prstGeom prst="rect">
            <a:avLst/>
          </a:prstGeom>
          <a:noFill/>
          <a:ln w="9525" cap="rnd" cmpd="sng" algn="ctr">
            <a:solidFill>
              <a:srgbClr val="164484"/>
            </a:solid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2" name="Title 1"/>
          <p:cNvSpPr>
            <a:spLocks noGrp="1"/>
          </p:cNvSpPr>
          <p:nvPr>
            <p:ph type="title"/>
          </p:nvPr>
        </p:nvSpPr>
        <p:spPr>
          <a:xfrm>
            <a:off x="400051" y="387882"/>
            <a:ext cx="9976848" cy="566735"/>
          </a:xfrm>
          <a:prstGeom prst="rect">
            <a:avLst/>
          </a:prstGeom>
        </p:spPr>
        <p:txBody>
          <a:bodyPr vert="horz">
            <a:normAutofit fontScale="90000"/>
          </a:bodyPr>
          <a:lstStyle/>
          <a:p>
            <a:r>
              <a:rPr lang="en-US" b="1" cap="none" dirty="0">
                <a:solidFill>
                  <a:srgbClr val="164484"/>
                </a:solidFill>
              </a:rPr>
              <a:t>Service obligations | </a:t>
            </a:r>
            <a:r>
              <a:rPr lang="en-US" cap="none" dirty="0">
                <a:solidFill>
                  <a:srgbClr val="164484"/>
                </a:solidFill>
              </a:rPr>
              <a:t>Subgrantees must offer at least one low-cost broadband service option for all eligible subscribers</a:t>
            </a:r>
          </a:p>
        </p:txBody>
      </p:sp>
      <p:sp>
        <p:nvSpPr>
          <p:cNvPr id="24" name="ee4pContent1">
            <a:extLst>
              <a:ext uri="{FF2B5EF4-FFF2-40B4-BE49-F238E27FC236}">
                <a16:creationId xmlns:a16="http://schemas.microsoft.com/office/drawing/2014/main" id="{0CDD9100-34A5-44EA-AD5A-8ACD7DE7227B}"/>
              </a:ext>
            </a:extLst>
          </p:cNvPr>
          <p:cNvSpPr txBox="1"/>
          <p:nvPr/>
        </p:nvSpPr>
        <p:spPr>
          <a:xfrm>
            <a:off x="399427" y="2090403"/>
            <a:ext cx="5268686"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spcAft>
                <a:spcPts val="800"/>
              </a:spcAft>
            </a:pPr>
            <a:r>
              <a:rPr lang="en-US" sz="1600" dirty="0"/>
              <a:t>Eligible Entities shall submit a proposed definition to the Assistant Secretary for approval in their Final Proposal</a:t>
            </a:r>
          </a:p>
          <a:p>
            <a:pPr>
              <a:spcAft>
                <a:spcPts val="800"/>
              </a:spcAft>
            </a:pPr>
            <a:r>
              <a:rPr lang="en-US" sz="1600" dirty="0"/>
              <a:t>In determining whether to approve a definition, the Assistant Secretary will consider, among other factors:</a:t>
            </a:r>
          </a:p>
          <a:p>
            <a:pPr marL="259200" lvl="1" indent="-172800">
              <a:spcAft>
                <a:spcPts val="800"/>
              </a:spcAft>
            </a:pPr>
            <a:r>
              <a:rPr lang="en-US" sz="1600" dirty="0"/>
              <a:t>Cost to an Eligible Subscriber</a:t>
            </a:r>
            <a:r>
              <a:rPr lang="en-US" sz="1600" baseline="30000" dirty="0"/>
              <a:t>1</a:t>
            </a:r>
            <a:r>
              <a:rPr lang="en-US" sz="1600" dirty="0"/>
              <a:t> after subsidies (both monthly and non-recurring charges)</a:t>
            </a:r>
          </a:p>
          <a:p>
            <a:pPr marL="259200" lvl="1" indent="-172800">
              <a:spcAft>
                <a:spcPts val="800"/>
              </a:spcAft>
            </a:pPr>
            <a:r>
              <a:rPr lang="en-US" sz="1600" dirty="0"/>
              <a:t>Plan's basic service characteristics</a:t>
            </a:r>
          </a:p>
          <a:p>
            <a:pPr marL="259200" lvl="1" indent="-172800">
              <a:spcAft>
                <a:spcPts val="800"/>
              </a:spcAft>
            </a:pPr>
            <a:r>
              <a:rPr lang="en-US" sz="1600" dirty="0"/>
              <a:t>Ability to apply Affordable Connectivity Benefit subsidy </a:t>
            </a:r>
          </a:p>
          <a:p>
            <a:pPr marL="259200" lvl="1" indent="-172800">
              <a:spcAft>
                <a:spcPts val="800"/>
              </a:spcAft>
            </a:pPr>
            <a:r>
              <a:rPr lang="en-US" sz="1600" dirty="0"/>
              <a:t>Ability to upgrade to any new low-cost service plans offering with better technical specifications</a:t>
            </a:r>
          </a:p>
          <a:p>
            <a:pPr marL="86400" lvl="1" indent="0">
              <a:spcAft>
                <a:spcPts val="800"/>
              </a:spcAft>
              <a:buNone/>
            </a:pPr>
            <a:r>
              <a:rPr lang="en-US" sz="1600" dirty="0"/>
              <a:t>The "low-cost broadband service option" is in addition to requirement to submit a </a:t>
            </a:r>
            <a:r>
              <a:rPr lang="en-US" sz="1600" b="1" dirty="0">
                <a:solidFill>
                  <a:srgbClr val="164484"/>
                </a:solidFill>
              </a:rPr>
              <a:t>middle-class affordability plan</a:t>
            </a:r>
            <a:r>
              <a:rPr lang="en-US" sz="1600" dirty="0"/>
              <a:t> to ensure that all consumers have access to affordable high-speed internet access</a:t>
            </a:r>
          </a:p>
        </p:txBody>
      </p:sp>
      <p:sp>
        <p:nvSpPr>
          <p:cNvPr id="26" name="ee4pContent3">
            <a:extLst>
              <a:ext uri="{FF2B5EF4-FFF2-40B4-BE49-F238E27FC236}">
                <a16:creationId xmlns:a16="http://schemas.microsoft.com/office/drawing/2014/main" id="{348F8B4C-EA65-46AE-A6C6-CA4B1A631C45}"/>
              </a:ext>
            </a:extLst>
          </p:cNvPr>
          <p:cNvSpPr txBox="1"/>
          <p:nvPr/>
        </p:nvSpPr>
        <p:spPr>
          <a:xfrm>
            <a:off x="6444339" y="2090403"/>
            <a:ext cx="5268686"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spcAft>
                <a:spcPts val="1200"/>
              </a:spcAft>
            </a:pPr>
            <a:r>
              <a:rPr lang="en-US" sz="1600" b="1" dirty="0"/>
              <a:t>Speed: </a:t>
            </a:r>
            <a:r>
              <a:rPr lang="en-US" sz="1600" dirty="0"/>
              <a:t>≥100/20 Mbps or FCC performance benchmark</a:t>
            </a:r>
            <a:r>
              <a:rPr lang="en-US" sz="1600" baseline="30000" dirty="0"/>
              <a:t>2</a:t>
            </a:r>
            <a:endParaRPr lang="en-US" sz="1600" dirty="0"/>
          </a:p>
          <a:p>
            <a:pPr>
              <a:spcAft>
                <a:spcPts val="1200"/>
              </a:spcAft>
            </a:pPr>
            <a:r>
              <a:rPr lang="en-US" sz="1600" b="1" dirty="0"/>
              <a:t>Upgrades: </a:t>
            </a:r>
            <a:r>
              <a:rPr lang="en-US" sz="1600" dirty="0"/>
              <a:t>Permits eligible subscribers with one low-cost broadband service option to upgrade to another low-cost broadband service option with higher speeds at no costs</a:t>
            </a:r>
          </a:p>
          <a:p>
            <a:pPr>
              <a:spcAft>
                <a:spcPts val="1200"/>
              </a:spcAft>
            </a:pPr>
            <a:r>
              <a:rPr lang="en-US" sz="1600" b="1" dirty="0"/>
              <a:t>Latency:</a:t>
            </a:r>
            <a:r>
              <a:rPr lang="en-US" sz="1600" dirty="0"/>
              <a:t> ≤100 </a:t>
            </a:r>
            <a:r>
              <a:rPr lang="en-US" sz="1600" dirty="0" err="1"/>
              <a:t>ms</a:t>
            </a:r>
            <a:endParaRPr lang="en-US" sz="1600" dirty="0"/>
          </a:p>
          <a:p>
            <a:pPr>
              <a:spcAft>
                <a:spcPts val="1200"/>
              </a:spcAft>
            </a:pPr>
            <a:r>
              <a:rPr lang="en-US" sz="1600" b="1" dirty="0"/>
              <a:t>Data caps, surcharges, etc.:</a:t>
            </a:r>
            <a:r>
              <a:rPr lang="en-US" sz="1600" dirty="0"/>
              <a:t> Not subject to data caps, surcharges, or usage-based throttling; subject only to the same acceptable use policies as other broadband plans </a:t>
            </a:r>
          </a:p>
          <a:p>
            <a:pPr>
              <a:spcAft>
                <a:spcPts val="1200"/>
              </a:spcAft>
            </a:pPr>
            <a:r>
              <a:rPr lang="en-US" sz="1600" b="1" dirty="0"/>
              <a:t>Subsidies:</a:t>
            </a:r>
            <a:r>
              <a:rPr lang="en-US" sz="1600" dirty="0"/>
              <a:t> Subgrantees required to participate in ACP; eligible subscribers that are eligible for a subsidy can apply the subsidy to the option</a:t>
            </a:r>
          </a:p>
          <a:p>
            <a:pPr>
              <a:spcAft>
                <a:spcPts val="1200"/>
              </a:spcAft>
            </a:pPr>
            <a:r>
              <a:rPr lang="en-US" sz="1600" b="1" dirty="0"/>
              <a:t>Cost:</a:t>
            </a:r>
            <a:r>
              <a:rPr lang="en-US" sz="1600" dirty="0"/>
              <a:t> ≤$30 incl. taxes and fees for at least one option</a:t>
            </a:r>
          </a:p>
        </p:txBody>
      </p:sp>
      <p:sp>
        <p:nvSpPr>
          <p:cNvPr id="27" name="ee4pHeader1">
            <a:extLst>
              <a:ext uri="{FF2B5EF4-FFF2-40B4-BE49-F238E27FC236}">
                <a16:creationId xmlns:a16="http://schemas.microsoft.com/office/drawing/2014/main" id="{6391B746-9ACF-43BA-979D-351D61D0BA93}"/>
              </a:ext>
            </a:extLst>
          </p:cNvPr>
          <p:cNvSpPr txBox="1"/>
          <p:nvPr/>
        </p:nvSpPr>
        <p:spPr>
          <a:xfrm>
            <a:off x="399426" y="1175336"/>
            <a:ext cx="5413889" cy="758361"/>
          </a:xfrm>
          <a:prstGeom prst="rect">
            <a:avLst/>
          </a:prstGeom>
          <a:noFill/>
          <a:ln cap="rnd">
            <a:noFill/>
          </a:ln>
        </p:spPr>
        <p:txBody>
          <a:bodyPr vert="horz" wrap="square" lIns="0" tIns="0" rIns="0" bIns="0" rtlCol="0" anchor="b" anchorCtr="0">
            <a:noAutofit/>
          </a:bodyPr>
          <a:lstStyle/>
          <a:p>
            <a:pPr marL="0" lvl="3"/>
            <a:r>
              <a:rPr lang="en-US" b="1" dirty="0">
                <a:solidFill>
                  <a:srgbClr val="164484"/>
                </a:solidFill>
                <a:latin typeface="Arial" panose="020B0604020202020204" pitchFamily="34" charset="0"/>
              </a:rPr>
              <a:t>Eligible Entities to propose "low-cost broadband service option" definition for approval</a:t>
            </a:r>
          </a:p>
        </p:txBody>
      </p:sp>
      <p:sp>
        <p:nvSpPr>
          <p:cNvPr id="29" name="ee4pHeader3">
            <a:extLst>
              <a:ext uri="{FF2B5EF4-FFF2-40B4-BE49-F238E27FC236}">
                <a16:creationId xmlns:a16="http://schemas.microsoft.com/office/drawing/2014/main" id="{7FFC1DF1-5331-4F1C-9C2D-0AD5862A52A3}"/>
              </a:ext>
            </a:extLst>
          </p:cNvPr>
          <p:cNvSpPr txBox="1"/>
          <p:nvPr/>
        </p:nvSpPr>
        <p:spPr>
          <a:xfrm>
            <a:off x="6444339" y="1175336"/>
            <a:ext cx="5268686" cy="758361"/>
          </a:xfrm>
          <a:prstGeom prst="rect">
            <a:avLst/>
          </a:prstGeom>
          <a:noFill/>
          <a:ln cap="rnd">
            <a:noFill/>
          </a:ln>
        </p:spPr>
        <p:txBody>
          <a:bodyPr vert="horz" wrap="square" lIns="0" tIns="0" rIns="0" bIns="0" rtlCol="0" anchor="b" anchorCtr="0">
            <a:noAutofit/>
          </a:bodyPr>
          <a:lstStyle/>
          <a:p>
            <a:pPr marL="0" lvl="3"/>
            <a:r>
              <a:rPr lang="en-US" b="1" dirty="0">
                <a:solidFill>
                  <a:srgbClr val="164484"/>
                </a:solidFill>
                <a:latin typeface="Arial" panose="020B0604020202020204" pitchFamily="34" charset="0"/>
              </a:rPr>
              <a:t>Example definition for option that the Assistant Secretary is likely to approve</a:t>
            </a:r>
          </a:p>
        </p:txBody>
      </p:sp>
      <p:sp>
        <p:nvSpPr>
          <p:cNvPr id="30" name="ee4pFootnotes">
            <a:extLst>
              <a:ext uri="{FF2B5EF4-FFF2-40B4-BE49-F238E27FC236}">
                <a16:creationId xmlns:a16="http://schemas.microsoft.com/office/drawing/2014/main" id="{A08913CD-74EA-47A5-B569-F1D07CA84C63}"/>
              </a:ext>
            </a:extLst>
          </p:cNvPr>
          <p:cNvSpPr>
            <a:spLocks noChangeArrowheads="1"/>
          </p:cNvSpPr>
          <p:nvPr/>
        </p:nvSpPr>
        <p:spPr bwMode="auto">
          <a:xfrm>
            <a:off x="400051" y="6246680"/>
            <a:ext cx="9666816"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1. Any household seeking to subscribe to broadband Internet access service that qualifies for the Affordable Connectivity Program  (ACP) or any successor program  2. The performance benchmark for fixed terrestrial broadband service established by the FCC pursuant to Section 706(b) of the Communications Act of 1934, as amended</a:t>
            </a:r>
          </a:p>
        </p:txBody>
      </p:sp>
      <p:grpSp>
        <p:nvGrpSpPr>
          <p:cNvPr id="33" name="Group 32">
            <a:extLst>
              <a:ext uri="{FF2B5EF4-FFF2-40B4-BE49-F238E27FC236}">
                <a16:creationId xmlns:a16="http://schemas.microsoft.com/office/drawing/2014/main" id="{CF71352A-5891-4ADC-99F6-72426BA93812}"/>
              </a:ext>
            </a:extLst>
          </p:cNvPr>
          <p:cNvGrpSpPr/>
          <p:nvPr/>
        </p:nvGrpSpPr>
        <p:grpSpPr>
          <a:xfrm>
            <a:off x="5813316" y="3531545"/>
            <a:ext cx="565370" cy="566735"/>
            <a:chOff x="5937564" y="3833745"/>
            <a:chExt cx="306171" cy="306910"/>
          </a:xfrm>
        </p:grpSpPr>
        <p:sp>
          <p:nvSpPr>
            <p:cNvPr id="34" name="Freeform 94">
              <a:extLst>
                <a:ext uri="{FF2B5EF4-FFF2-40B4-BE49-F238E27FC236}">
                  <a16:creationId xmlns:a16="http://schemas.microsoft.com/office/drawing/2014/main" id="{EFC2A9FD-5784-493E-B8A7-5BA16309641E}"/>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64484"/>
            </a:solidFill>
            <a:ln>
              <a:solidFill>
                <a:srgbClr val="0A3161"/>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35" name="Freeform 95">
              <a:extLst>
                <a:ext uri="{FF2B5EF4-FFF2-40B4-BE49-F238E27FC236}">
                  <a16:creationId xmlns:a16="http://schemas.microsoft.com/office/drawing/2014/main" id="{CDFFB026-782F-484B-8E95-F5FC62747E8E}"/>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sp>
        <p:nvSpPr>
          <p:cNvPr id="36" name="Oval 20">
            <a:extLst>
              <a:ext uri="{FF2B5EF4-FFF2-40B4-BE49-F238E27FC236}">
                <a16:creationId xmlns:a16="http://schemas.microsoft.com/office/drawing/2014/main" id="{BC60188B-7496-44D6-AFBA-73A65B45F706}"/>
              </a:ext>
            </a:extLst>
          </p:cNvPr>
          <p:cNvSpPr>
            <a:spLocks noChangeAspect="1" noChangeArrowheads="1"/>
          </p:cNvSpPr>
          <p:nvPr/>
        </p:nvSpPr>
        <p:spPr bwMode="auto">
          <a:xfrm>
            <a:off x="399208" y="3280442"/>
            <a:ext cx="237268" cy="237268"/>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Arial" panose="020B0604020202020204" pitchFamily="34" charset="0"/>
              </a:rPr>
              <a:t>1</a:t>
            </a:r>
          </a:p>
        </p:txBody>
      </p:sp>
      <p:sp>
        <p:nvSpPr>
          <p:cNvPr id="37" name="Oval 20">
            <a:extLst>
              <a:ext uri="{FF2B5EF4-FFF2-40B4-BE49-F238E27FC236}">
                <a16:creationId xmlns:a16="http://schemas.microsoft.com/office/drawing/2014/main" id="{7CA86E3D-EFF1-4E2E-B3BB-FACC5B4C1C54}"/>
              </a:ext>
            </a:extLst>
          </p:cNvPr>
          <p:cNvSpPr>
            <a:spLocks noChangeAspect="1" noChangeArrowheads="1"/>
          </p:cNvSpPr>
          <p:nvPr/>
        </p:nvSpPr>
        <p:spPr bwMode="auto">
          <a:xfrm>
            <a:off x="399208" y="3849874"/>
            <a:ext cx="237268" cy="237268"/>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Arial" panose="020B0604020202020204" pitchFamily="34" charset="0"/>
              </a:rPr>
              <a:t>2</a:t>
            </a:r>
          </a:p>
        </p:txBody>
      </p:sp>
      <p:sp>
        <p:nvSpPr>
          <p:cNvPr id="38" name="Oval 20">
            <a:extLst>
              <a:ext uri="{FF2B5EF4-FFF2-40B4-BE49-F238E27FC236}">
                <a16:creationId xmlns:a16="http://schemas.microsoft.com/office/drawing/2014/main" id="{96B841C3-5B6D-463D-B45C-DAAF9CE438CD}"/>
              </a:ext>
            </a:extLst>
          </p:cNvPr>
          <p:cNvSpPr>
            <a:spLocks noChangeAspect="1" noChangeArrowheads="1"/>
          </p:cNvSpPr>
          <p:nvPr/>
        </p:nvSpPr>
        <p:spPr bwMode="auto">
          <a:xfrm>
            <a:off x="399208" y="4205469"/>
            <a:ext cx="237268" cy="237268"/>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Arial" panose="020B0604020202020204" pitchFamily="34" charset="0"/>
              </a:rPr>
              <a:t>3</a:t>
            </a:r>
          </a:p>
        </p:txBody>
      </p:sp>
      <p:sp>
        <p:nvSpPr>
          <p:cNvPr id="28" name="Oval 50">
            <a:extLst>
              <a:ext uri="{FF2B5EF4-FFF2-40B4-BE49-F238E27FC236}">
                <a16:creationId xmlns:a16="http://schemas.microsoft.com/office/drawing/2014/main" id="{1EF9BC97-3769-441F-B917-867FAA815CE0}"/>
              </a:ext>
            </a:extLst>
          </p:cNvPr>
          <p:cNvSpPr>
            <a:spLocks noChangeArrowheads="1"/>
          </p:cNvSpPr>
          <p:nvPr/>
        </p:nvSpPr>
        <p:spPr bwMode="auto">
          <a:xfrm>
            <a:off x="94889" y="113091"/>
            <a:ext cx="306910" cy="306910"/>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dirty="0">
                <a:solidFill>
                  <a:schemeClr val="bg1"/>
                </a:solidFill>
              </a:rPr>
              <a:t>iii</a:t>
            </a:r>
          </a:p>
        </p:txBody>
      </p:sp>
      <p:sp>
        <p:nvSpPr>
          <p:cNvPr id="18" name="Oval 20">
            <a:extLst>
              <a:ext uri="{FF2B5EF4-FFF2-40B4-BE49-F238E27FC236}">
                <a16:creationId xmlns:a16="http://schemas.microsoft.com/office/drawing/2014/main" id="{F89576B9-6DF7-4A20-B568-FA2DBB36BD06}"/>
              </a:ext>
            </a:extLst>
          </p:cNvPr>
          <p:cNvSpPr>
            <a:spLocks noChangeAspect="1" noChangeArrowheads="1"/>
          </p:cNvSpPr>
          <p:nvPr/>
        </p:nvSpPr>
        <p:spPr bwMode="auto">
          <a:xfrm>
            <a:off x="399208" y="4561064"/>
            <a:ext cx="237268" cy="237268"/>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Arial" panose="020B0604020202020204" pitchFamily="34" charset="0"/>
              </a:rPr>
              <a:t>4</a:t>
            </a:r>
          </a:p>
        </p:txBody>
      </p:sp>
      <p:pic>
        <p:nvPicPr>
          <p:cNvPr id="19" name="Picture 18" descr="A blue sign with white text&#10;&#10;Description automatically generated with low confidence">
            <a:extLst>
              <a:ext uri="{FF2B5EF4-FFF2-40B4-BE49-F238E27FC236}">
                <a16:creationId xmlns:a16="http://schemas.microsoft.com/office/drawing/2014/main" id="{1DCB9403-91B1-4C01-B573-EBD39339C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612497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B49-B945-4B35-89F6-F1D737BC98DB}"/>
              </a:ext>
            </a:extLst>
          </p:cNvPr>
          <p:cNvSpPr>
            <a:spLocks noGrp="1"/>
          </p:cNvSpPr>
          <p:nvPr>
            <p:ph type="title"/>
          </p:nvPr>
        </p:nvSpPr>
        <p:spPr/>
        <p:txBody>
          <a:bodyPr vert="horz"/>
          <a:lstStyle/>
          <a:p>
            <a:r>
              <a:rPr lang="en-US" dirty="0"/>
              <a:t>Next steps</a:t>
            </a:r>
          </a:p>
        </p:txBody>
      </p:sp>
      <p:pic>
        <p:nvPicPr>
          <p:cNvPr id="4" name="Picture 3" descr="A blue sign with white text&#10;&#10;Description automatically generated with low confidence">
            <a:extLst>
              <a:ext uri="{FF2B5EF4-FFF2-40B4-BE49-F238E27FC236}">
                <a16:creationId xmlns:a16="http://schemas.microsoft.com/office/drawing/2014/main" id="{841AF317-C997-44F2-8E56-BE7E0739D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903301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387882"/>
            <a:ext cx="10620374" cy="566735"/>
          </a:xfrm>
          <a:prstGeom prst="rect">
            <a:avLst/>
          </a:prstGeom>
        </p:spPr>
        <p:txBody>
          <a:bodyPr vert="horz">
            <a:normAutofit fontScale="90000"/>
          </a:bodyPr>
          <a:lstStyle/>
          <a:p>
            <a:r>
              <a:rPr lang="en-US" cap="none" dirty="0">
                <a:solidFill>
                  <a:srgbClr val="164484"/>
                </a:solidFill>
              </a:rPr>
              <a:t>This webinar focuses on info for BEAD applicants, but every stakeholder is invited to be involved in the BEAD program</a:t>
            </a:r>
          </a:p>
        </p:txBody>
      </p:sp>
      <p:sp>
        <p:nvSpPr>
          <p:cNvPr id="55" name="Freeform: Shape 54">
            <a:extLst>
              <a:ext uri="{FF2B5EF4-FFF2-40B4-BE49-F238E27FC236}">
                <a16:creationId xmlns:a16="http://schemas.microsoft.com/office/drawing/2014/main" id="{8595EB2C-87B8-414B-A666-7C97BF61CE2A}"/>
              </a:ext>
            </a:extLst>
          </p:cNvPr>
          <p:cNvSpPr/>
          <p:nvPr/>
        </p:nvSpPr>
        <p:spPr>
          <a:xfrm>
            <a:off x="1744246" y="301607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82A25039-A66E-4737-B302-64288601B778}"/>
              </a:ext>
            </a:extLst>
          </p:cNvPr>
          <p:cNvSpPr/>
          <p:nvPr/>
        </p:nvSpPr>
        <p:spPr>
          <a:xfrm>
            <a:off x="3529684" y="3016077"/>
            <a:ext cx="1666861" cy="1776467"/>
          </a:xfrm>
          <a:custGeom>
            <a:avLst/>
            <a:gdLst>
              <a:gd name="connsiteX0" fmla="*/ 525358 w 1348259"/>
              <a:gd name="connsiteY0" fmla="*/ 0 h 1436915"/>
              <a:gd name="connsiteX1" fmla="*/ 1307175 w 1348259"/>
              <a:gd name="connsiteY1" fmla="*/ 866361 h 1436915"/>
              <a:gd name="connsiteX2" fmla="*/ 1348259 w 1348259"/>
              <a:gd name="connsiteY2" fmla="*/ 868436 h 1436915"/>
              <a:gd name="connsiteX3" fmla="*/ 1280672 w 1348259"/>
              <a:gd name="connsiteY3" fmla="*/ 875249 h 1436915"/>
              <a:gd name="connsiteX4" fmla="*/ 822901 w 1348259"/>
              <a:gd name="connsiteY4" fmla="*/ 1436915 h 1436915"/>
              <a:gd name="connsiteX5" fmla="*/ 41084 w 1348259"/>
              <a:gd name="connsiteY5" fmla="*/ 570554 h 1436915"/>
              <a:gd name="connsiteX6" fmla="*/ 0 w 1348259"/>
              <a:gd name="connsiteY6" fmla="*/ 568480 h 1436915"/>
              <a:gd name="connsiteX7" fmla="*/ 67587 w 1348259"/>
              <a:gd name="connsiteY7" fmla="*/ 561666 h 1436915"/>
              <a:gd name="connsiteX8" fmla="*/ 525358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525358" y="0"/>
                </a:moveTo>
                <a:cubicBezTo>
                  <a:pt x="525358" y="450901"/>
                  <a:pt x="868040" y="821764"/>
                  <a:pt x="1307175" y="866361"/>
                </a:cubicBezTo>
                <a:lnTo>
                  <a:pt x="1348259" y="868436"/>
                </a:lnTo>
                <a:lnTo>
                  <a:pt x="1280672" y="875249"/>
                </a:lnTo>
                <a:cubicBezTo>
                  <a:pt x="1019423" y="928708"/>
                  <a:pt x="822901" y="1159861"/>
                  <a:pt x="822901" y="1436915"/>
                </a:cubicBezTo>
                <a:cubicBezTo>
                  <a:pt x="822901" y="986014"/>
                  <a:pt x="480219" y="615151"/>
                  <a:pt x="41084" y="570554"/>
                </a:cubicBezTo>
                <a:lnTo>
                  <a:pt x="0" y="568480"/>
                </a:lnTo>
                <a:lnTo>
                  <a:pt x="67587" y="561666"/>
                </a:lnTo>
                <a:cubicBezTo>
                  <a:pt x="328837" y="508207"/>
                  <a:pt x="525358" y="277054"/>
                  <a:pt x="525358"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BBBB8C04-FAC8-4D1A-AF71-68C452CAFCA1}"/>
              </a:ext>
            </a:extLst>
          </p:cNvPr>
          <p:cNvSpPr/>
          <p:nvPr/>
        </p:nvSpPr>
        <p:spPr>
          <a:xfrm>
            <a:off x="5315123" y="301607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2A145C8-C832-4EEE-94F1-E5EFD75F4859}"/>
              </a:ext>
            </a:extLst>
          </p:cNvPr>
          <p:cNvSpPr/>
          <p:nvPr/>
        </p:nvSpPr>
        <p:spPr>
          <a:xfrm>
            <a:off x="7100561" y="3016077"/>
            <a:ext cx="1666861" cy="1776467"/>
          </a:xfrm>
          <a:custGeom>
            <a:avLst/>
            <a:gdLst>
              <a:gd name="connsiteX0" fmla="*/ 525358 w 1348259"/>
              <a:gd name="connsiteY0" fmla="*/ 0 h 1436915"/>
              <a:gd name="connsiteX1" fmla="*/ 1307175 w 1348259"/>
              <a:gd name="connsiteY1" fmla="*/ 866361 h 1436915"/>
              <a:gd name="connsiteX2" fmla="*/ 1348259 w 1348259"/>
              <a:gd name="connsiteY2" fmla="*/ 868436 h 1436915"/>
              <a:gd name="connsiteX3" fmla="*/ 1280672 w 1348259"/>
              <a:gd name="connsiteY3" fmla="*/ 875249 h 1436915"/>
              <a:gd name="connsiteX4" fmla="*/ 822901 w 1348259"/>
              <a:gd name="connsiteY4" fmla="*/ 1436915 h 1436915"/>
              <a:gd name="connsiteX5" fmla="*/ 41084 w 1348259"/>
              <a:gd name="connsiteY5" fmla="*/ 570554 h 1436915"/>
              <a:gd name="connsiteX6" fmla="*/ 0 w 1348259"/>
              <a:gd name="connsiteY6" fmla="*/ 568480 h 1436915"/>
              <a:gd name="connsiteX7" fmla="*/ 67587 w 1348259"/>
              <a:gd name="connsiteY7" fmla="*/ 561666 h 1436915"/>
              <a:gd name="connsiteX8" fmla="*/ 525358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525358" y="0"/>
                </a:moveTo>
                <a:cubicBezTo>
                  <a:pt x="525358" y="450901"/>
                  <a:pt x="868040" y="821764"/>
                  <a:pt x="1307175" y="866361"/>
                </a:cubicBezTo>
                <a:lnTo>
                  <a:pt x="1348259" y="868436"/>
                </a:lnTo>
                <a:lnTo>
                  <a:pt x="1280672" y="875249"/>
                </a:lnTo>
                <a:cubicBezTo>
                  <a:pt x="1019423" y="928708"/>
                  <a:pt x="822901" y="1159861"/>
                  <a:pt x="822901" y="1436915"/>
                </a:cubicBezTo>
                <a:cubicBezTo>
                  <a:pt x="822901" y="986014"/>
                  <a:pt x="480219" y="615151"/>
                  <a:pt x="41084" y="570554"/>
                </a:cubicBezTo>
                <a:lnTo>
                  <a:pt x="0" y="568480"/>
                </a:lnTo>
                <a:lnTo>
                  <a:pt x="67587" y="561666"/>
                </a:lnTo>
                <a:cubicBezTo>
                  <a:pt x="328837" y="508207"/>
                  <a:pt x="525358" y="277054"/>
                  <a:pt x="525358"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237EC29-2BC8-4D68-AD05-AE0484E9F6ED}"/>
              </a:ext>
            </a:extLst>
          </p:cNvPr>
          <p:cNvSpPr/>
          <p:nvPr/>
        </p:nvSpPr>
        <p:spPr>
          <a:xfrm>
            <a:off x="8885999" y="301607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810D2715-3EB1-4E6F-B0A4-5384AD303698}"/>
              </a:ext>
            </a:extLst>
          </p:cNvPr>
          <p:cNvSpPr txBox="1"/>
          <p:nvPr/>
        </p:nvSpPr>
        <p:spPr>
          <a:xfrm flipH="1">
            <a:off x="2435829" y="4897644"/>
            <a:ext cx="2236668" cy="846386"/>
          </a:xfrm>
          <a:prstGeom prst="rect">
            <a:avLst/>
          </a:prstGeom>
          <a:noFill/>
        </p:spPr>
        <p:txBody>
          <a:bodyPr vert="horz" wrap="square" lIns="0" tIns="45720" rIns="0" bIns="0" rtlCol="0" anchor="t" anchorCtr="0">
            <a:spAutoFit/>
          </a:bodyPr>
          <a:lstStyle/>
          <a:p>
            <a:pPr>
              <a:buClr>
                <a:srgbClr val="0A3161"/>
              </a:buClr>
              <a:buSzPct val="100000"/>
              <a:buFont typeface="Trebuchet MS" panose="020B0603020202020204" pitchFamily="34" charset="0"/>
              <a:buChar char="​"/>
            </a:pPr>
            <a:r>
              <a:rPr lang="en-US" sz="1600" b="1" dirty="0">
                <a:solidFill>
                  <a:srgbClr val="245795"/>
                </a:solidFill>
                <a:latin typeface="+mj-lt"/>
                <a:ea typeface="Open Sans" panose="020B0606030504020204" pitchFamily="34" charset="0"/>
                <a:cs typeface="Frutiger LT Arabic 45 Light" panose="01000000000000000000" pitchFamily="2" charset="-78"/>
              </a:rPr>
              <a:t>Tribal government</a:t>
            </a:r>
          </a:p>
          <a:p>
            <a:pPr algn="l"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Coordinate, consult, and partner with states during BEAD planning</a:t>
            </a:r>
            <a:r>
              <a:rPr lang="en-US" sz="1200" b="0" i="0" dirty="0">
                <a:solidFill>
                  <a:srgbClr val="000000"/>
                </a:solidFill>
                <a:effectLst/>
                <a:latin typeface="Arial" panose="020B0604020202020204" pitchFamily="34" charset="0"/>
              </a:rPr>
              <a:t>​</a:t>
            </a:r>
          </a:p>
        </p:txBody>
      </p:sp>
      <p:sp>
        <p:nvSpPr>
          <p:cNvPr id="62" name="TextBox 61">
            <a:extLst>
              <a:ext uri="{FF2B5EF4-FFF2-40B4-BE49-F238E27FC236}">
                <a16:creationId xmlns:a16="http://schemas.microsoft.com/office/drawing/2014/main" id="{1B9DB530-6940-4107-8482-6495FCDDB25C}"/>
              </a:ext>
            </a:extLst>
          </p:cNvPr>
          <p:cNvSpPr txBox="1"/>
          <p:nvPr/>
        </p:nvSpPr>
        <p:spPr>
          <a:xfrm flipH="1">
            <a:off x="6021839" y="4897644"/>
            <a:ext cx="2259621" cy="661720"/>
          </a:xfrm>
          <a:prstGeom prst="rect">
            <a:avLst/>
          </a:prstGeom>
          <a:noFill/>
        </p:spPr>
        <p:txBody>
          <a:bodyPr vert="horz" wrap="square" lIns="0" tIns="45720" rIns="0" bIns="0" rtlCol="0" anchor="t" anchorCtr="0">
            <a:spAutoFit/>
          </a:bodyPr>
          <a:lstStyle/>
          <a:p>
            <a:pPr>
              <a:buClr>
                <a:srgbClr val="0A3161"/>
              </a:buClr>
              <a:buSzPct val="100000"/>
              <a:buFont typeface="Trebuchet MS" panose="020B0603020202020204" pitchFamily="34" charset="0"/>
              <a:buChar char="​"/>
            </a:pPr>
            <a:r>
              <a:rPr lang="en-US" sz="1600" b="1" dirty="0">
                <a:solidFill>
                  <a:srgbClr val="3EAD92"/>
                </a:solidFill>
                <a:latin typeface="+mj-lt"/>
                <a:ea typeface="Open Sans" panose="020B0606030504020204" pitchFamily="34" charset="0"/>
                <a:cs typeface="Frutiger LT Arabic 45 Light" panose="01000000000000000000" pitchFamily="2" charset="-78"/>
              </a:rPr>
              <a:t>Local government</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Collaborate with states during BEAD planning</a:t>
            </a:r>
          </a:p>
        </p:txBody>
      </p:sp>
      <p:sp>
        <p:nvSpPr>
          <p:cNvPr id="63" name="TextBox 62">
            <a:extLst>
              <a:ext uri="{FF2B5EF4-FFF2-40B4-BE49-F238E27FC236}">
                <a16:creationId xmlns:a16="http://schemas.microsoft.com/office/drawing/2014/main" id="{2155AF9E-9B2C-4BF4-9EBD-E44C3611BD4D}"/>
              </a:ext>
            </a:extLst>
          </p:cNvPr>
          <p:cNvSpPr txBox="1"/>
          <p:nvPr/>
        </p:nvSpPr>
        <p:spPr>
          <a:xfrm flipH="1">
            <a:off x="513106" y="1749615"/>
            <a:ext cx="2259621" cy="1169551"/>
          </a:xfrm>
          <a:prstGeom prst="rect">
            <a:avLst/>
          </a:prstGeom>
          <a:noFill/>
        </p:spPr>
        <p:txBody>
          <a:bodyPr vert="horz" wrap="square" lIns="0" tIns="0" rIns="0" bIns="0" rtlCol="0" anchor="b" anchorCtr="0">
            <a:spAutoFit/>
          </a:bodyPr>
          <a:lstStyle/>
          <a:p>
            <a:pPr>
              <a:buClr>
                <a:srgbClr val="0A3161"/>
              </a:buClr>
              <a:buSzPct val="100000"/>
              <a:buFont typeface="Trebuchet MS" panose="020B0603020202020204" pitchFamily="34" charset="0"/>
              <a:buChar char="​"/>
            </a:pPr>
            <a:r>
              <a:rPr lang="en-US" sz="1600" b="1" dirty="0">
                <a:solidFill>
                  <a:srgbClr val="0A3161"/>
                </a:solidFill>
                <a:latin typeface="+mj-lt"/>
                <a:ea typeface="Open Sans" panose="020B0606030504020204" pitchFamily="34" charset="0"/>
                <a:cs typeface="Frutiger LT Arabic 45 Light" panose="01000000000000000000" pitchFamily="2" charset="-78"/>
              </a:rPr>
              <a:t>Telecom provider</a:t>
            </a:r>
          </a:p>
          <a:p>
            <a:pPr marL="226800" lvl="1" indent="-1512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Apply to be a BEAD subgrantee </a:t>
            </a:r>
          </a:p>
          <a:p>
            <a:pPr marL="226800" lvl="1" indent="-151200">
              <a:buClr>
                <a:srgbClr val="0A3161"/>
              </a:buClr>
              <a:buSzPct val="100000"/>
              <a:buFont typeface="Trebuchet MS" panose="020B0603020202020204" pitchFamily="34" charset="0"/>
              <a:buChar char="•"/>
            </a:pPr>
            <a:r>
              <a:rPr lang="en-US" sz="1200" i="1" dirty="0">
                <a:solidFill>
                  <a:srgbClr val="000000"/>
                </a:solidFill>
                <a:latin typeface="+mj-lt"/>
                <a:ea typeface="Open Sans" panose="020B0606030504020204" pitchFamily="34" charset="0"/>
                <a:cs typeface="Frutiger LT Arabic 45 Light" panose="01000000000000000000" pitchFamily="2" charset="-78"/>
              </a:rPr>
              <a:t>Note: Telecom providers may include government owned entities</a:t>
            </a:r>
          </a:p>
        </p:txBody>
      </p:sp>
      <p:sp>
        <p:nvSpPr>
          <p:cNvPr id="64" name="TextBox 63">
            <a:extLst>
              <a:ext uri="{FF2B5EF4-FFF2-40B4-BE49-F238E27FC236}">
                <a16:creationId xmlns:a16="http://schemas.microsoft.com/office/drawing/2014/main" id="{64D73B52-B800-42EF-A6E2-319551582EF7}"/>
              </a:ext>
            </a:extLst>
          </p:cNvPr>
          <p:cNvSpPr txBox="1"/>
          <p:nvPr/>
        </p:nvSpPr>
        <p:spPr>
          <a:xfrm flipH="1">
            <a:off x="4151121" y="1688060"/>
            <a:ext cx="2259621" cy="1231106"/>
          </a:xfrm>
          <a:prstGeom prst="rect">
            <a:avLst/>
          </a:prstGeom>
          <a:noFill/>
        </p:spPr>
        <p:txBody>
          <a:bodyPr vert="horz" wrap="square" lIns="0" tIns="0" rIns="0" bIns="0" rtlCol="0" anchor="b" anchorCtr="0">
            <a:spAutoFit/>
          </a:bodyPr>
          <a:lstStyle/>
          <a:p>
            <a:pPr>
              <a:buClr>
                <a:srgbClr val="0A3161"/>
              </a:buClr>
              <a:buSzPct val="100000"/>
              <a:buFont typeface="Trebuchet MS" panose="020B0603020202020204" pitchFamily="34" charset="0"/>
              <a:buChar char="​"/>
            </a:pPr>
            <a:r>
              <a:rPr lang="en-US" sz="1600" b="1" dirty="0">
                <a:solidFill>
                  <a:srgbClr val="0F243E"/>
                </a:solidFill>
                <a:latin typeface="+mj-lt"/>
                <a:ea typeface="Open Sans" panose="020B0606030504020204" pitchFamily="34" charset="0"/>
                <a:cs typeface="Frutiger LT Arabic 45 Light" panose="01000000000000000000" pitchFamily="2" charset="-78"/>
              </a:rPr>
              <a:t>Community anchor institution</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Benefit from BEAD funding for faster Internet</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Advocate for community interests across programs</a:t>
            </a:r>
          </a:p>
        </p:txBody>
      </p:sp>
      <p:sp>
        <p:nvSpPr>
          <p:cNvPr id="65" name="TextBox 64">
            <a:extLst>
              <a:ext uri="{FF2B5EF4-FFF2-40B4-BE49-F238E27FC236}">
                <a16:creationId xmlns:a16="http://schemas.microsoft.com/office/drawing/2014/main" id="{E8646A0C-7228-4E49-88D0-2C87050A1480}"/>
              </a:ext>
            </a:extLst>
          </p:cNvPr>
          <p:cNvSpPr txBox="1"/>
          <p:nvPr/>
        </p:nvSpPr>
        <p:spPr>
          <a:xfrm flipH="1">
            <a:off x="7637611" y="1934281"/>
            <a:ext cx="2259621" cy="984885"/>
          </a:xfrm>
          <a:prstGeom prst="rect">
            <a:avLst/>
          </a:prstGeom>
          <a:noFill/>
        </p:spPr>
        <p:txBody>
          <a:bodyPr vert="horz" wrap="square" lIns="0" tIns="0" rIns="0" bIns="0" rtlCol="0" anchor="b" anchorCtr="0">
            <a:spAutoFit/>
          </a:bodyPr>
          <a:lstStyle/>
          <a:p>
            <a:pPr>
              <a:buClr>
                <a:srgbClr val="0A3161"/>
              </a:buClr>
              <a:buSzPct val="100000"/>
              <a:buFont typeface="Trebuchet MS" panose="020B0603020202020204" pitchFamily="34" charset="0"/>
              <a:buChar char="​"/>
            </a:pPr>
            <a:r>
              <a:rPr lang="en-US" sz="1600" b="1" dirty="0">
                <a:solidFill>
                  <a:srgbClr val="30C1D7"/>
                </a:solidFill>
                <a:latin typeface="+mj-lt"/>
                <a:ea typeface="Open Sans" panose="020B0606030504020204" pitchFamily="34" charset="0"/>
                <a:cs typeface="Frutiger LT Arabic 45 Light" panose="01000000000000000000" pitchFamily="2" charset="-78"/>
              </a:rPr>
              <a:t>Community orgs</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Coordinate on planning and execution</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Advocate for community interests across programs</a:t>
            </a:r>
          </a:p>
        </p:txBody>
      </p:sp>
      <p:sp>
        <p:nvSpPr>
          <p:cNvPr id="66" name="TextBox 65">
            <a:extLst>
              <a:ext uri="{FF2B5EF4-FFF2-40B4-BE49-F238E27FC236}">
                <a16:creationId xmlns:a16="http://schemas.microsoft.com/office/drawing/2014/main" id="{9DB208EF-B3EF-4F52-9B0B-25D383D7A68D}"/>
              </a:ext>
            </a:extLst>
          </p:cNvPr>
          <p:cNvSpPr txBox="1"/>
          <p:nvPr/>
        </p:nvSpPr>
        <p:spPr>
          <a:xfrm flipH="1">
            <a:off x="9615229" y="4897644"/>
            <a:ext cx="2144884" cy="1215717"/>
          </a:xfrm>
          <a:prstGeom prst="rect">
            <a:avLst/>
          </a:prstGeom>
          <a:noFill/>
        </p:spPr>
        <p:txBody>
          <a:bodyPr vert="horz" wrap="square" lIns="0" tIns="45720" rIns="0" bIns="0" rtlCol="0" anchor="t" anchorCtr="0">
            <a:spAutoFit/>
          </a:bodyPr>
          <a:lstStyle/>
          <a:p>
            <a:pPr>
              <a:buClr>
                <a:srgbClr val="0A3161"/>
              </a:buClr>
              <a:buSzPct val="100000"/>
              <a:buFont typeface="Trebuchet MS" panose="020B0603020202020204" pitchFamily="34" charset="0"/>
              <a:buChar char="​"/>
            </a:pPr>
            <a:r>
              <a:rPr lang="en-US" sz="1600" b="1" dirty="0">
                <a:solidFill>
                  <a:srgbClr val="295E7E"/>
                </a:solidFill>
                <a:latin typeface="+mj-lt"/>
                <a:ea typeface="Open Sans" panose="020B0606030504020204" pitchFamily="34" charset="0"/>
                <a:cs typeface="Frutiger LT Arabic 45 Light" panose="01000000000000000000" pitchFamily="2" charset="-78"/>
              </a:rPr>
              <a:t>Individual</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Participate in digital skill and literacy courses funded by programs</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Contact local reps for more information</a:t>
            </a:r>
          </a:p>
        </p:txBody>
      </p:sp>
      <p:sp>
        <p:nvSpPr>
          <p:cNvPr id="67" name="AutoShape 3">
            <a:extLst>
              <a:ext uri="{FF2B5EF4-FFF2-40B4-BE49-F238E27FC236}">
                <a16:creationId xmlns:a16="http://schemas.microsoft.com/office/drawing/2014/main" id="{A57C7531-4659-4E28-A6F2-E4FA1D8D3D2B}"/>
              </a:ext>
            </a:extLst>
          </p:cNvPr>
          <p:cNvSpPr>
            <a:spLocks noChangeAspect="1" noChangeArrowheads="1" noTextEdit="1"/>
          </p:cNvSpPr>
          <p:nvPr/>
        </p:nvSpPr>
        <p:spPr bwMode="auto">
          <a:xfrm>
            <a:off x="5326227" y="2691460"/>
            <a:ext cx="1644650" cy="164465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8" name="Group 67">
            <a:extLst>
              <a:ext uri="{FF2B5EF4-FFF2-40B4-BE49-F238E27FC236}">
                <a16:creationId xmlns:a16="http://schemas.microsoft.com/office/drawing/2014/main" id="{37587BA6-832F-4FCE-B37C-415927A94014}"/>
              </a:ext>
            </a:extLst>
          </p:cNvPr>
          <p:cNvGrpSpPr/>
          <p:nvPr/>
        </p:nvGrpSpPr>
        <p:grpSpPr>
          <a:xfrm>
            <a:off x="976165" y="4083751"/>
            <a:ext cx="1417584" cy="1417584"/>
            <a:chOff x="13026276" y="5474047"/>
            <a:chExt cx="1417584" cy="1417584"/>
          </a:xfrm>
        </p:grpSpPr>
        <p:sp>
          <p:nvSpPr>
            <p:cNvPr id="69" name="Oval 68">
              <a:extLst>
                <a:ext uri="{FF2B5EF4-FFF2-40B4-BE49-F238E27FC236}">
                  <a16:creationId xmlns:a16="http://schemas.microsoft.com/office/drawing/2014/main" id="{9BDB50E1-E17A-442A-8E37-78929267FC63}"/>
                </a:ext>
              </a:extLst>
            </p:cNvPr>
            <p:cNvSpPr/>
            <p:nvPr/>
          </p:nvSpPr>
          <p:spPr>
            <a:xfrm>
              <a:off x="13026276" y="5474047"/>
              <a:ext cx="1417584" cy="14175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14">
              <a:extLst>
                <a:ext uri="{FF2B5EF4-FFF2-40B4-BE49-F238E27FC236}">
                  <a16:creationId xmlns:a16="http://schemas.microsoft.com/office/drawing/2014/main" id="{4247C2EB-F68A-4251-96AE-2150888091DD}"/>
                </a:ext>
              </a:extLst>
            </p:cNvPr>
            <p:cNvGrpSpPr>
              <a:grpSpLocks noChangeAspect="1"/>
            </p:cNvGrpSpPr>
            <p:nvPr/>
          </p:nvGrpSpPr>
          <p:grpSpPr bwMode="auto">
            <a:xfrm>
              <a:off x="13264412" y="5712182"/>
              <a:ext cx="941313" cy="941313"/>
              <a:chOff x="1158" y="972"/>
              <a:chExt cx="288" cy="288"/>
            </a:xfrm>
          </p:grpSpPr>
          <p:sp>
            <p:nvSpPr>
              <p:cNvPr id="71" name="AutoShape 13">
                <a:extLst>
                  <a:ext uri="{FF2B5EF4-FFF2-40B4-BE49-F238E27FC236}">
                    <a16:creationId xmlns:a16="http://schemas.microsoft.com/office/drawing/2014/main" id="{97F918B6-4536-48C4-B9C6-D27E6F6EA94B}"/>
                  </a:ext>
                </a:extLst>
              </p:cNvPr>
              <p:cNvSpPr>
                <a:spLocks noChangeAspect="1" noChangeArrowheads="1" noTextEdit="1"/>
              </p:cNvSpPr>
              <p:nvPr/>
            </p:nvSpPr>
            <p:spPr bwMode="auto">
              <a:xfrm>
                <a:off x="1158" y="9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5">
                <a:extLst>
                  <a:ext uri="{FF2B5EF4-FFF2-40B4-BE49-F238E27FC236}">
                    <a16:creationId xmlns:a16="http://schemas.microsoft.com/office/drawing/2014/main" id="{DF7F70C5-74AA-41F5-9963-EAB27D60C6B8}"/>
                  </a:ext>
                </a:extLst>
              </p:cNvPr>
              <p:cNvSpPr>
                <a:spLocks noEditPoints="1"/>
              </p:cNvSpPr>
              <p:nvPr/>
            </p:nvSpPr>
            <p:spPr bwMode="auto">
              <a:xfrm>
                <a:off x="1175" y="989"/>
                <a:ext cx="249" cy="254"/>
              </a:xfrm>
              <a:custGeom>
                <a:avLst/>
                <a:gdLst>
                  <a:gd name="T0" fmla="*/ 474 w 861"/>
                  <a:gd name="T1" fmla="*/ 189 h 880"/>
                  <a:gd name="T2" fmla="*/ 486 w 861"/>
                  <a:gd name="T3" fmla="*/ 252 h 880"/>
                  <a:gd name="T4" fmla="*/ 527 w 861"/>
                  <a:gd name="T5" fmla="*/ 263 h 880"/>
                  <a:gd name="T6" fmla="*/ 328 w 861"/>
                  <a:gd name="T7" fmla="*/ 193 h 880"/>
                  <a:gd name="T8" fmla="*/ 385 w 861"/>
                  <a:gd name="T9" fmla="*/ 267 h 880"/>
                  <a:gd name="T10" fmla="*/ 373 w 861"/>
                  <a:gd name="T11" fmla="*/ 193 h 880"/>
                  <a:gd name="T12" fmla="*/ 491 w 861"/>
                  <a:gd name="T13" fmla="*/ 235 h 880"/>
                  <a:gd name="T14" fmla="*/ 339 w 861"/>
                  <a:gd name="T15" fmla="*/ 319 h 880"/>
                  <a:gd name="T16" fmla="*/ 440 w 861"/>
                  <a:gd name="T17" fmla="*/ 47 h 880"/>
                  <a:gd name="T18" fmla="*/ 539 w 861"/>
                  <a:gd name="T19" fmla="*/ 320 h 880"/>
                  <a:gd name="T20" fmla="*/ 580 w 861"/>
                  <a:gd name="T21" fmla="*/ 336 h 880"/>
                  <a:gd name="T22" fmla="*/ 242 w 861"/>
                  <a:gd name="T23" fmla="*/ 197 h 880"/>
                  <a:gd name="T24" fmla="*/ 676 w 861"/>
                  <a:gd name="T25" fmla="*/ 855 h 880"/>
                  <a:gd name="T26" fmla="*/ 460 w 861"/>
                  <a:gd name="T27" fmla="*/ 260 h 880"/>
                  <a:gd name="T28" fmla="*/ 435 w 861"/>
                  <a:gd name="T29" fmla="*/ 265 h 880"/>
                  <a:gd name="T30" fmla="*/ 407 w 861"/>
                  <a:gd name="T31" fmla="*/ 266 h 880"/>
                  <a:gd name="T32" fmla="*/ 221 w 861"/>
                  <a:gd name="T33" fmla="*/ 880 h 880"/>
                  <a:gd name="T34" fmla="*/ 602 w 861"/>
                  <a:gd name="T35" fmla="*/ 753 h 880"/>
                  <a:gd name="T36" fmla="*/ 665 w 861"/>
                  <a:gd name="T37" fmla="*/ 879 h 880"/>
                  <a:gd name="T38" fmla="*/ 538 w 861"/>
                  <a:gd name="T39" fmla="*/ 569 h 880"/>
                  <a:gd name="T40" fmla="*/ 538 w 861"/>
                  <a:gd name="T41" fmla="*/ 569 h 880"/>
                  <a:gd name="T42" fmla="*/ 499 w 861"/>
                  <a:gd name="T43" fmla="*/ 589 h 880"/>
                  <a:gd name="T44" fmla="*/ 440 w 861"/>
                  <a:gd name="T45" fmla="*/ 641 h 880"/>
                  <a:gd name="T46" fmla="*/ 421 w 861"/>
                  <a:gd name="T47" fmla="*/ 500 h 880"/>
                  <a:gd name="T48" fmla="*/ 421 w 861"/>
                  <a:gd name="T49" fmla="*/ 500 h 880"/>
                  <a:gd name="T50" fmla="*/ 423 w 861"/>
                  <a:gd name="T51" fmla="*/ 335 h 880"/>
                  <a:gd name="T52" fmla="*/ 470 w 861"/>
                  <a:gd name="T53" fmla="*/ 373 h 880"/>
                  <a:gd name="T54" fmla="*/ 410 w 861"/>
                  <a:gd name="T55" fmla="*/ 373 h 880"/>
                  <a:gd name="T56" fmla="*/ 342 w 861"/>
                  <a:gd name="T57" fmla="*/ 569 h 880"/>
                  <a:gd name="T58" fmla="*/ 391 w 861"/>
                  <a:gd name="T59" fmla="*/ 661 h 880"/>
                  <a:gd name="T60" fmla="*/ 358 w 861"/>
                  <a:gd name="T61" fmla="*/ 716 h 880"/>
                  <a:gd name="T62" fmla="*/ 358 w 861"/>
                  <a:gd name="T63" fmla="*/ 716 h 880"/>
                  <a:gd name="T64" fmla="*/ 583 w 861"/>
                  <a:gd name="T65" fmla="*/ 701 h 880"/>
                  <a:gd name="T66" fmla="*/ 220 w 861"/>
                  <a:gd name="T67" fmla="*/ 650 h 880"/>
                  <a:gd name="T68" fmla="*/ 35 w 861"/>
                  <a:gd name="T69" fmla="*/ 635 h 880"/>
                  <a:gd name="T70" fmla="*/ 35 w 861"/>
                  <a:gd name="T71" fmla="*/ 418 h 880"/>
                  <a:gd name="T72" fmla="*/ 11 w 861"/>
                  <a:gd name="T73" fmla="*/ 387 h 880"/>
                  <a:gd name="T74" fmla="*/ 11 w 861"/>
                  <a:gd name="T75" fmla="*/ 706 h 880"/>
                  <a:gd name="T76" fmla="*/ 138 w 861"/>
                  <a:gd name="T77" fmla="*/ 749 h 880"/>
                  <a:gd name="T78" fmla="*/ 186 w 861"/>
                  <a:gd name="T79" fmla="*/ 771 h 880"/>
                  <a:gd name="T80" fmla="*/ 850 w 861"/>
                  <a:gd name="T81" fmla="*/ 357 h 880"/>
                  <a:gd name="T82" fmla="*/ 617 w 861"/>
                  <a:gd name="T83" fmla="*/ 549 h 880"/>
                  <a:gd name="T84" fmla="*/ 654 w 861"/>
                  <a:gd name="T85" fmla="*/ 388 h 880"/>
                  <a:gd name="T86" fmla="*/ 832 w 861"/>
                  <a:gd name="T87" fmla="*/ 685 h 880"/>
                  <a:gd name="T88" fmla="*/ 703 w 861"/>
                  <a:gd name="T89" fmla="*/ 798 h 880"/>
                  <a:gd name="T90" fmla="*/ 861 w 861"/>
                  <a:gd name="T91" fmla="*/ 368 h 880"/>
                  <a:gd name="T92" fmla="*/ 717 w 861"/>
                  <a:gd name="T93" fmla="*/ 744 h 880"/>
                  <a:gd name="T94" fmla="*/ 739 w 861"/>
                  <a:gd name="T95" fmla="*/ 76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1" h="880">
                    <a:moveTo>
                      <a:pt x="406" y="189"/>
                    </a:moveTo>
                    <a:cubicBezTo>
                      <a:pt x="406" y="208"/>
                      <a:pt x="421" y="223"/>
                      <a:pt x="440" y="223"/>
                    </a:cubicBezTo>
                    <a:cubicBezTo>
                      <a:pt x="458" y="223"/>
                      <a:pt x="474" y="208"/>
                      <a:pt x="474" y="189"/>
                    </a:cubicBezTo>
                    <a:cubicBezTo>
                      <a:pt x="474" y="170"/>
                      <a:pt x="458" y="154"/>
                      <a:pt x="440" y="154"/>
                    </a:cubicBezTo>
                    <a:cubicBezTo>
                      <a:pt x="421" y="154"/>
                      <a:pt x="406" y="170"/>
                      <a:pt x="406" y="189"/>
                    </a:cubicBezTo>
                    <a:close/>
                    <a:moveTo>
                      <a:pt x="486" y="252"/>
                    </a:moveTo>
                    <a:cubicBezTo>
                      <a:pt x="487" y="258"/>
                      <a:pt x="490" y="263"/>
                      <a:pt x="494" y="267"/>
                    </a:cubicBezTo>
                    <a:cubicBezTo>
                      <a:pt x="498" y="270"/>
                      <a:pt x="503" y="272"/>
                      <a:pt x="509" y="272"/>
                    </a:cubicBezTo>
                    <a:cubicBezTo>
                      <a:pt x="516" y="272"/>
                      <a:pt x="523" y="269"/>
                      <a:pt x="527" y="263"/>
                    </a:cubicBezTo>
                    <a:cubicBezTo>
                      <a:pt x="542" y="244"/>
                      <a:pt x="551" y="219"/>
                      <a:pt x="551" y="193"/>
                    </a:cubicBezTo>
                    <a:cubicBezTo>
                      <a:pt x="551" y="130"/>
                      <a:pt x="501" y="79"/>
                      <a:pt x="440" y="79"/>
                    </a:cubicBezTo>
                    <a:cubicBezTo>
                      <a:pt x="378" y="79"/>
                      <a:pt x="328" y="130"/>
                      <a:pt x="328" y="193"/>
                    </a:cubicBezTo>
                    <a:cubicBezTo>
                      <a:pt x="328" y="219"/>
                      <a:pt x="337" y="244"/>
                      <a:pt x="353" y="264"/>
                    </a:cubicBezTo>
                    <a:cubicBezTo>
                      <a:pt x="357" y="269"/>
                      <a:pt x="364" y="272"/>
                      <a:pt x="370" y="272"/>
                    </a:cubicBezTo>
                    <a:cubicBezTo>
                      <a:pt x="375" y="272"/>
                      <a:pt x="380" y="270"/>
                      <a:pt x="385" y="267"/>
                    </a:cubicBezTo>
                    <a:cubicBezTo>
                      <a:pt x="389" y="263"/>
                      <a:pt x="392" y="258"/>
                      <a:pt x="393" y="252"/>
                    </a:cubicBezTo>
                    <a:cubicBezTo>
                      <a:pt x="394" y="246"/>
                      <a:pt x="392" y="240"/>
                      <a:pt x="388" y="235"/>
                    </a:cubicBezTo>
                    <a:cubicBezTo>
                      <a:pt x="378" y="223"/>
                      <a:pt x="373" y="208"/>
                      <a:pt x="373" y="193"/>
                    </a:cubicBezTo>
                    <a:cubicBezTo>
                      <a:pt x="373" y="155"/>
                      <a:pt x="403" y="125"/>
                      <a:pt x="440" y="125"/>
                    </a:cubicBezTo>
                    <a:cubicBezTo>
                      <a:pt x="476" y="125"/>
                      <a:pt x="506" y="155"/>
                      <a:pt x="506" y="193"/>
                    </a:cubicBezTo>
                    <a:cubicBezTo>
                      <a:pt x="506" y="208"/>
                      <a:pt x="501" y="223"/>
                      <a:pt x="491" y="235"/>
                    </a:cubicBezTo>
                    <a:cubicBezTo>
                      <a:pt x="487" y="240"/>
                      <a:pt x="485" y="246"/>
                      <a:pt x="486" y="252"/>
                    </a:cubicBezTo>
                    <a:close/>
                    <a:moveTo>
                      <a:pt x="332" y="335"/>
                    </a:moveTo>
                    <a:cubicBezTo>
                      <a:pt x="336" y="331"/>
                      <a:pt x="339" y="325"/>
                      <a:pt x="339" y="319"/>
                    </a:cubicBezTo>
                    <a:cubicBezTo>
                      <a:pt x="339" y="312"/>
                      <a:pt x="336" y="306"/>
                      <a:pt x="332" y="302"/>
                    </a:cubicBezTo>
                    <a:cubicBezTo>
                      <a:pt x="304" y="274"/>
                      <a:pt x="289" y="237"/>
                      <a:pt x="289" y="197"/>
                    </a:cubicBezTo>
                    <a:cubicBezTo>
                      <a:pt x="289" y="114"/>
                      <a:pt x="357" y="47"/>
                      <a:pt x="440" y="47"/>
                    </a:cubicBezTo>
                    <a:cubicBezTo>
                      <a:pt x="523" y="47"/>
                      <a:pt x="590" y="114"/>
                      <a:pt x="590" y="197"/>
                    </a:cubicBezTo>
                    <a:cubicBezTo>
                      <a:pt x="590" y="237"/>
                      <a:pt x="575" y="275"/>
                      <a:pt x="546" y="303"/>
                    </a:cubicBezTo>
                    <a:cubicBezTo>
                      <a:pt x="542" y="308"/>
                      <a:pt x="539" y="314"/>
                      <a:pt x="539" y="320"/>
                    </a:cubicBezTo>
                    <a:cubicBezTo>
                      <a:pt x="539" y="326"/>
                      <a:pt x="542" y="332"/>
                      <a:pt x="546" y="336"/>
                    </a:cubicBezTo>
                    <a:cubicBezTo>
                      <a:pt x="550" y="340"/>
                      <a:pt x="556" y="343"/>
                      <a:pt x="562" y="343"/>
                    </a:cubicBezTo>
                    <a:cubicBezTo>
                      <a:pt x="569" y="343"/>
                      <a:pt x="575" y="340"/>
                      <a:pt x="580" y="336"/>
                    </a:cubicBezTo>
                    <a:cubicBezTo>
                      <a:pt x="617" y="299"/>
                      <a:pt x="637" y="250"/>
                      <a:pt x="637" y="197"/>
                    </a:cubicBezTo>
                    <a:cubicBezTo>
                      <a:pt x="637" y="88"/>
                      <a:pt x="548" y="0"/>
                      <a:pt x="440" y="0"/>
                    </a:cubicBezTo>
                    <a:cubicBezTo>
                      <a:pt x="331" y="0"/>
                      <a:pt x="242" y="88"/>
                      <a:pt x="242" y="197"/>
                    </a:cubicBezTo>
                    <a:cubicBezTo>
                      <a:pt x="242" y="249"/>
                      <a:pt x="262" y="298"/>
                      <a:pt x="299" y="335"/>
                    </a:cubicBezTo>
                    <a:cubicBezTo>
                      <a:pt x="308" y="344"/>
                      <a:pt x="323" y="344"/>
                      <a:pt x="332" y="335"/>
                    </a:cubicBezTo>
                    <a:close/>
                    <a:moveTo>
                      <a:pt x="676" y="855"/>
                    </a:moveTo>
                    <a:cubicBezTo>
                      <a:pt x="473" y="266"/>
                      <a:pt x="473" y="266"/>
                      <a:pt x="473" y="266"/>
                    </a:cubicBezTo>
                    <a:cubicBezTo>
                      <a:pt x="472" y="263"/>
                      <a:pt x="470" y="261"/>
                      <a:pt x="468" y="260"/>
                    </a:cubicBezTo>
                    <a:cubicBezTo>
                      <a:pt x="465" y="259"/>
                      <a:pt x="462" y="259"/>
                      <a:pt x="460" y="260"/>
                    </a:cubicBezTo>
                    <a:cubicBezTo>
                      <a:pt x="455" y="263"/>
                      <a:pt x="450" y="264"/>
                      <a:pt x="445" y="265"/>
                    </a:cubicBezTo>
                    <a:cubicBezTo>
                      <a:pt x="443" y="265"/>
                      <a:pt x="441" y="266"/>
                      <a:pt x="440" y="268"/>
                    </a:cubicBezTo>
                    <a:cubicBezTo>
                      <a:pt x="439" y="266"/>
                      <a:pt x="437" y="265"/>
                      <a:pt x="435" y="265"/>
                    </a:cubicBezTo>
                    <a:cubicBezTo>
                      <a:pt x="430" y="264"/>
                      <a:pt x="425" y="263"/>
                      <a:pt x="420" y="260"/>
                    </a:cubicBezTo>
                    <a:cubicBezTo>
                      <a:pt x="418" y="259"/>
                      <a:pt x="415" y="259"/>
                      <a:pt x="412" y="260"/>
                    </a:cubicBezTo>
                    <a:cubicBezTo>
                      <a:pt x="410" y="261"/>
                      <a:pt x="408" y="263"/>
                      <a:pt x="407" y="266"/>
                    </a:cubicBezTo>
                    <a:cubicBezTo>
                      <a:pt x="204" y="855"/>
                      <a:pt x="204" y="855"/>
                      <a:pt x="204" y="855"/>
                    </a:cubicBezTo>
                    <a:cubicBezTo>
                      <a:pt x="200" y="865"/>
                      <a:pt x="206" y="876"/>
                      <a:pt x="215" y="879"/>
                    </a:cubicBezTo>
                    <a:cubicBezTo>
                      <a:pt x="217" y="880"/>
                      <a:pt x="219" y="880"/>
                      <a:pt x="221" y="880"/>
                    </a:cubicBezTo>
                    <a:cubicBezTo>
                      <a:pt x="229" y="880"/>
                      <a:pt x="237" y="875"/>
                      <a:pt x="239" y="867"/>
                    </a:cubicBezTo>
                    <a:cubicBezTo>
                      <a:pt x="278" y="753"/>
                      <a:pt x="278" y="753"/>
                      <a:pt x="278" y="753"/>
                    </a:cubicBezTo>
                    <a:cubicBezTo>
                      <a:pt x="602" y="753"/>
                      <a:pt x="602" y="753"/>
                      <a:pt x="602" y="753"/>
                    </a:cubicBezTo>
                    <a:cubicBezTo>
                      <a:pt x="641" y="867"/>
                      <a:pt x="641" y="867"/>
                      <a:pt x="641" y="867"/>
                    </a:cubicBezTo>
                    <a:cubicBezTo>
                      <a:pt x="643" y="875"/>
                      <a:pt x="650" y="880"/>
                      <a:pt x="659" y="880"/>
                    </a:cubicBezTo>
                    <a:cubicBezTo>
                      <a:pt x="660" y="880"/>
                      <a:pt x="662" y="880"/>
                      <a:pt x="665" y="879"/>
                    </a:cubicBezTo>
                    <a:cubicBezTo>
                      <a:pt x="675" y="875"/>
                      <a:pt x="680" y="865"/>
                      <a:pt x="676" y="855"/>
                    </a:cubicBezTo>
                    <a:cubicBezTo>
                      <a:pt x="676" y="855"/>
                      <a:pt x="676" y="855"/>
                      <a:pt x="676" y="855"/>
                    </a:cubicBezTo>
                    <a:close/>
                    <a:moveTo>
                      <a:pt x="538" y="569"/>
                    </a:moveTo>
                    <a:cubicBezTo>
                      <a:pt x="477" y="533"/>
                      <a:pt x="477" y="533"/>
                      <a:pt x="477" y="533"/>
                    </a:cubicBezTo>
                    <a:cubicBezTo>
                      <a:pt x="517" y="509"/>
                      <a:pt x="517" y="509"/>
                      <a:pt x="517" y="509"/>
                    </a:cubicBezTo>
                    <a:lnTo>
                      <a:pt x="538" y="569"/>
                    </a:lnTo>
                    <a:close/>
                    <a:moveTo>
                      <a:pt x="381" y="589"/>
                    </a:moveTo>
                    <a:cubicBezTo>
                      <a:pt x="440" y="554"/>
                      <a:pt x="440" y="554"/>
                      <a:pt x="440" y="554"/>
                    </a:cubicBezTo>
                    <a:cubicBezTo>
                      <a:pt x="499" y="589"/>
                      <a:pt x="499" y="589"/>
                      <a:pt x="499" y="589"/>
                    </a:cubicBezTo>
                    <a:lnTo>
                      <a:pt x="381" y="589"/>
                    </a:lnTo>
                    <a:close/>
                    <a:moveTo>
                      <a:pt x="474" y="626"/>
                    </a:moveTo>
                    <a:cubicBezTo>
                      <a:pt x="440" y="641"/>
                      <a:pt x="440" y="641"/>
                      <a:pt x="440" y="641"/>
                    </a:cubicBezTo>
                    <a:cubicBezTo>
                      <a:pt x="406" y="626"/>
                      <a:pt x="406" y="626"/>
                      <a:pt x="406" y="626"/>
                    </a:cubicBezTo>
                    <a:lnTo>
                      <a:pt x="474" y="626"/>
                    </a:lnTo>
                    <a:close/>
                    <a:moveTo>
                      <a:pt x="421" y="500"/>
                    </a:moveTo>
                    <a:cubicBezTo>
                      <a:pt x="459" y="500"/>
                      <a:pt x="459" y="500"/>
                      <a:pt x="459" y="500"/>
                    </a:cubicBezTo>
                    <a:cubicBezTo>
                      <a:pt x="440" y="511"/>
                      <a:pt x="440" y="511"/>
                      <a:pt x="440" y="511"/>
                    </a:cubicBezTo>
                    <a:lnTo>
                      <a:pt x="421" y="500"/>
                    </a:lnTo>
                    <a:close/>
                    <a:moveTo>
                      <a:pt x="440" y="285"/>
                    </a:moveTo>
                    <a:cubicBezTo>
                      <a:pt x="457" y="335"/>
                      <a:pt x="457" y="335"/>
                      <a:pt x="457" y="335"/>
                    </a:cubicBezTo>
                    <a:cubicBezTo>
                      <a:pt x="423" y="335"/>
                      <a:pt x="423" y="335"/>
                      <a:pt x="423" y="335"/>
                    </a:cubicBezTo>
                    <a:lnTo>
                      <a:pt x="440" y="285"/>
                    </a:lnTo>
                    <a:close/>
                    <a:moveTo>
                      <a:pt x="410" y="373"/>
                    </a:moveTo>
                    <a:cubicBezTo>
                      <a:pt x="470" y="373"/>
                      <a:pt x="470" y="373"/>
                      <a:pt x="470" y="373"/>
                    </a:cubicBezTo>
                    <a:cubicBezTo>
                      <a:pt x="501" y="462"/>
                      <a:pt x="501" y="462"/>
                      <a:pt x="501" y="462"/>
                    </a:cubicBezTo>
                    <a:cubicBezTo>
                      <a:pt x="379" y="462"/>
                      <a:pt x="379" y="462"/>
                      <a:pt x="379" y="462"/>
                    </a:cubicBezTo>
                    <a:lnTo>
                      <a:pt x="410" y="373"/>
                    </a:lnTo>
                    <a:close/>
                    <a:moveTo>
                      <a:pt x="363" y="509"/>
                    </a:moveTo>
                    <a:cubicBezTo>
                      <a:pt x="403" y="533"/>
                      <a:pt x="403" y="533"/>
                      <a:pt x="403" y="533"/>
                    </a:cubicBezTo>
                    <a:cubicBezTo>
                      <a:pt x="342" y="569"/>
                      <a:pt x="342" y="569"/>
                      <a:pt x="342" y="569"/>
                    </a:cubicBezTo>
                    <a:lnTo>
                      <a:pt x="363" y="509"/>
                    </a:lnTo>
                    <a:close/>
                    <a:moveTo>
                      <a:pt x="321" y="631"/>
                    </a:moveTo>
                    <a:cubicBezTo>
                      <a:pt x="391" y="661"/>
                      <a:pt x="391" y="661"/>
                      <a:pt x="391" y="661"/>
                    </a:cubicBezTo>
                    <a:cubicBezTo>
                      <a:pt x="297" y="701"/>
                      <a:pt x="297" y="701"/>
                      <a:pt x="297" y="701"/>
                    </a:cubicBezTo>
                    <a:lnTo>
                      <a:pt x="321" y="631"/>
                    </a:lnTo>
                    <a:close/>
                    <a:moveTo>
                      <a:pt x="358" y="716"/>
                    </a:moveTo>
                    <a:cubicBezTo>
                      <a:pt x="440" y="681"/>
                      <a:pt x="440" y="681"/>
                      <a:pt x="440" y="681"/>
                    </a:cubicBezTo>
                    <a:cubicBezTo>
                      <a:pt x="522" y="716"/>
                      <a:pt x="522" y="716"/>
                      <a:pt x="522" y="716"/>
                    </a:cubicBezTo>
                    <a:lnTo>
                      <a:pt x="358" y="716"/>
                    </a:lnTo>
                    <a:close/>
                    <a:moveTo>
                      <a:pt x="489" y="661"/>
                    </a:moveTo>
                    <a:cubicBezTo>
                      <a:pt x="559" y="631"/>
                      <a:pt x="559" y="631"/>
                      <a:pt x="559" y="631"/>
                    </a:cubicBezTo>
                    <a:cubicBezTo>
                      <a:pt x="583" y="701"/>
                      <a:pt x="583" y="701"/>
                      <a:pt x="583" y="701"/>
                    </a:cubicBezTo>
                    <a:lnTo>
                      <a:pt x="489" y="661"/>
                    </a:lnTo>
                    <a:close/>
                    <a:moveTo>
                      <a:pt x="202" y="668"/>
                    </a:moveTo>
                    <a:cubicBezTo>
                      <a:pt x="202" y="658"/>
                      <a:pt x="210" y="650"/>
                      <a:pt x="220" y="650"/>
                    </a:cubicBezTo>
                    <a:cubicBezTo>
                      <a:pt x="223" y="650"/>
                      <a:pt x="225" y="650"/>
                      <a:pt x="227" y="652"/>
                    </a:cubicBezTo>
                    <a:cubicBezTo>
                      <a:pt x="233" y="635"/>
                      <a:pt x="233" y="635"/>
                      <a:pt x="233" y="635"/>
                    </a:cubicBezTo>
                    <a:cubicBezTo>
                      <a:pt x="35" y="635"/>
                      <a:pt x="35" y="635"/>
                      <a:pt x="35" y="635"/>
                    </a:cubicBezTo>
                    <a:cubicBezTo>
                      <a:pt x="32" y="635"/>
                      <a:pt x="30" y="633"/>
                      <a:pt x="30" y="630"/>
                    </a:cubicBezTo>
                    <a:cubicBezTo>
                      <a:pt x="30" y="423"/>
                      <a:pt x="30" y="423"/>
                      <a:pt x="30" y="423"/>
                    </a:cubicBezTo>
                    <a:cubicBezTo>
                      <a:pt x="30" y="420"/>
                      <a:pt x="32" y="418"/>
                      <a:pt x="35" y="418"/>
                    </a:cubicBezTo>
                    <a:cubicBezTo>
                      <a:pt x="308" y="418"/>
                      <a:pt x="308" y="418"/>
                      <a:pt x="308" y="418"/>
                    </a:cubicBezTo>
                    <a:cubicBezTo>
                      <a:pt x="318" y="387"/>
                      <a:pt x="318" y="387"/>
                      <a:pt x="318" y="387"/>
                    </a:cubicBezTo>
                    <a:cubicBezTo>
                      <a:pt x="11" y="387"/>
                      <a:pt x="11" y="387"/>
                      <a:pt x="11" y="387"/>
                    </a:cubicBezTo>
                    <a:cubicBezTo>
                      <a:pt x="5" y="387"/>
                      <a:pt x="0" y="392"/>
                      <a:pt x="0" y="398"/>
                    </a:cubicBezTo>
                    <a:cubicBezTo>
                      <a:pt x="0" y="695"/>
                      <a:pt x="0" y="695"/>
                      <a:pt x="0" y="695"/>
                    </a:cubicBezTo>
                    <a:cubicBezTo>
                      <a:pt x="0" y="701"/>
                      <a:pt x="5" y="706"/>
                      <a:pt x="11" y="706"/>
                    </a:cubicBezTo>
                    <a:cubicBezTo>
                      <a:pt x="168" y="706"/>
                      <a:pt x="168" y="706"/>
                      <a:pt x="168" y="706"/>
                    </a:cubicBezTo>
                    <a:cubicBezTo>
                      <a:pt x="168" y="749"/>
                      <a:pt x="168" y="749"/>
                      <a:pt x="168" y="749"/>
                    </a:cubicBezTo>
                    <a:cubicBezTo>
                      <a:pt x="138" y="749"/>
                      <a:pt x="138" y="749"/>
                      <a:pt x="138" y="749"/>
                    </a:cubicBezTo>
                    <a:cubicBezTo>
                      <a:pt x="132" y="749"/>
                      <a:pt x="127" y="753"/>
                      <a:pt x="127" y="760"/>
                    </a:cubicBezTo>
                    <a:cubicBezTo>
                      <a:pt x="127" y="766"/>
                      <a:pt x="132" y="771"/>
                      <a:pt x="138" y="771"/>
                    </a:cubicBezTo>
                    <a:cubicBezTo>
                      <a:pt x="186" y="771"/>
                      <a:pt x="186" y="771"/>
                      <a:pt x="186" y="771"/>
                    </a:cubicBezTo>
                    <a:cubicBezTo>
                      <a:pt x="216" y="685"/>
                      <a:pt x="216" y="685"/>
                      <a:pt x="216" y="685"/>
                    </a:cubicBezTo>
                    <a:cubicBezTo>
                      <a:pt x="208" y="683"/>
                      <a:pt x="202" y="676"/>
                      <a:pt x="202" y="668"/>
                    </a:cubicBezTo>
                    <a:close/>
                    <a:moveTo>
                      <a:pt x="850" y="357"/>
                    </a:moveTo>
                    <a:cubicBezTo>
                      <a:pt x="628" y="357"/>
                      <a:pt x="628" y="357"/>
                      <a:pt x="628" y="357"/>
                    </a:cubicBezTo>
                    <a:cubicBezTo>
                      <a:pt x="622" y="357"/>
                      <a:pt x="617" y="362"/>
                      <a:pt x="617" y="368"/>
                    </a:cubicBezTo>
                    <a:cubicBezTo>
                      <a:pt x="617" y="549"/>
                      <a:pt x="617" y="549"/>
                      <a:pt x="617" y="549"/>
                    </a:cubicBezTo>
                    <a:cubicBezTo>
                      <a:pt x="649" y="640"/>
                      <a:pt x="649" y="640"/>
                      <a:pt x="649" y="640"/>
                    </a:cubicBezTo>
                    <a:cubicBezTo>
                      <a:pt x="649" y="393"/>
                      <a:pt x="649" y="393"/>
                      <a:pt x="649" y="393"/>
                    </a:cubicBezTo>
                    <a:cubicBezTo>
                      <a:pt x="649" y="390"/>
                      <a:pt x="651" y="388"/>
                      <a:pt x="654" y="388"/>
                    </a:cubicBezTo>
                    <a:cubicBezTo>
                      <a:pt x="827" y="388"/>
                      <a:pt x="827" y="388"/>
                      <a:pt x="827" y="388"/>
                    </a:cubicBezTo>
                    <a:cubicBezTo>
                      <a:pt x="830" y="388"/>
                      <a:pt x="832" y="390"/>
                      <a:pt x="832" y="393"/>
                    </a:cubicBezTo>
                    <a:cubicBezTo>
                      <a:pt x="832" y="685"/>
                      <a:pt x="832" y="685"/>
                      <a:pt x="832" y="685"/>
                    </a:cubicBezTo>
                    <a:cubicBezTo>
                      <a:pt x="832" y="687"/>
                      <a:pt x="830" y="690"/>
                      <a:pt x="827" y="690"/>
                    </a:cubicBezTo>
                    <a:cubicBezTo>
                      <a:pt x="666" y="690"/>
                      <a:pt x="666" y="690"/>
                      <a:pt x="666" y="690"/>
                    </a:cubicBezTo>
                    <a:cubicBezTo>
                      <a:pt x="703" y="798"/>
                      <a:pt x="703" y="798"/>
                      <a:pt x="703" y="798"/>
                    </a:cubicBezTo>
                    <a:cubicBezTo>
                      <a:pt x="850" y="798"/>
                      <a:pt x="850" y="798"/>
                      <a:pt x="850" y="798"/>
                    </a:cubicBezTo>
                    <a:cubicBezTo>
                      <a:pt x="856" y="798"/>
                      <a:pt x="861" y="793"/>
                      <a:pt x="861" y="787"/>
                    </a:cubicBezTo>
                    <a:cubicBezTo>
                      <a:pt x="861" y="368"/>
                      <a:pt x="861" y="368"/>
                      <a:pt x="861" y="368"/>
                    </a:cubicBezTo>
                    <a:cubicBezTo>
                      <a:pt x="861" y="362"/>
                      <a:pt x="856" y="357"/>
                      <a:pt x="850" y="357"/>
                    </a:cubicBezTo>
                    <a:close/>
                    <a:moveTo>
                      <a:pt x="739" y="766"/>
                    </a:moveTo>
                    <a:cubicBezTo>
                      <a:pt x="727" y="766"/>
                      <a:pt x="717" y="756"/>
                      <a:pt x="717" y="744"/>
                    </a:cubicBezTo>
                    <a:cubicBezTo>
                      <a:pt x="717" y="731"/>
                      <a:pt x="727" y="721"/>
                      <a:pt x="739" y="721"/>
                    </a:cubicBezTo>
                    <a:cubicBezTo>
                      <a:pt x="752" y="721"/>
                      <a:pt x="762" y="731"/>
                      <a:pt x="762" y="744"/>
                    </a:cubicBezTo>
                    <a:cubicBezTo>
                      <a:pt x="762" y="756"/>
                      <a:pt x="752" y="766"/>
                      <a:pt x="739" y="76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3" name="Group 72">
            <a:extLst>
              <a:ext uri="{FF2B5EF4-FFF2-40B4-BE49-F238E27FC236}">
                <a16:creationId xmlns:a16="http://schemas.microsoft.com/office/drawing/2014/main" id="{D48F938D-2F3C-4DD0-97FC-9892AE09ED19}"/>
              </a:ext>
            </a:extLst>
          </p:cNvPr>
          <p:cNvGrpSpPr/>
          <p:nvPr/>
        </p:nvGrpSpPr>
        <p:grpSpPr>
          <a:xfrm>
            <a:off x="2761603" y="2307284"/>
            <a:ext cx="1417584" cy="1417584"/>
            <a:chOff x="12755250" y="1733430"/>
            <a:chExt cx="1417584" cy="1417584"/>
          </a:xfrm>
        </p:grpSpPr>
        <p:sp>
          <p:nvSpPr>
            <p:cNvPr id="74" name="Oval 73">
              <a:extLst>
                <a:ext uri="{FF2B5EF4-FFF2-40B4-BE49-F238E27FC236}">
                  <a16:creationId xmlns:a16="http://schemas.microsoft.com/office/drawing/2014/main" id="{9A6F8C68-44EC-4D37-B492-7C46547ADC18}"/>
                </a:ext>
              </a:extLst>
            </p:cNvPr>
            <p:cNvSpPr/>
            <p:nvPr/>
          </p:nvSpPr>
          <p:spPr>
            <a:xfrm>
              <a:off x="12755250" y="1733430"/>
              <a:ext cx="1417584" cy="14175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9A51F486-7869-4F95-85F7-ECC1596DCF9E}"/>
                </a:ext>
              </a:extLst>
            </p:cNvPr>
            <p:cNvGrpSpPr>
              <a:grpSpLocks noChangeAspect="1"/>
            </p:cNvGrpSpPr>
            <p:nvPr/>
          </p:nvGrpSpPr>
          <p:grpSpPr>
            <a:xfrm>
              <a:off x="13013023" y="1991203"/>
              <a:ext cx="902038" cy="902038"/>
              <a:chOff x="5867400" y="3200400"/>
              <a:chExt cx="457200" cy="457200"/>
            </a:xfrm>
          </p:grpSpPr>
          <p:sp>
            <p:nvSpPr>
              <p:cNvPr id="76" name="AutoShape 7">
                <a:extLst>
                  <a:ext uri="{FF2B5EF4-FFF2-40B4-BE49-F238E27FC236}">
                    <a16:creationId xmlns:a16="http://schemas.microsoft.com/office/drawing/2014/main" id="{2B4291EB-B20F-4E54-B39A-197208831B93}"/>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9">
                <a:extLst>
                  <a:ext uri="{FF2B5EF4-FFF2-40B4-BE49-F238E27FC236}">
                    <a16:creationId xmlns:a16="http://schemas.microsoft.com/office/drawing/2014/main" id="{CBFF60C6-5365-475E-B0B0-0E601B78BAF7}"/>
                  </a:ext>
                </a:extLst>
              </p:cNvPr>
              <p:cNvSpPr>
                <a:spLocks/>
              </p:cNvSpPr>
              <p:nvPr/>
            </p:nvSpPr>
            <p:spPr bwMode="auto">
              <a:xfrm>
                <a:off x="5889625" y="3271838"/>
                <a:ext cx="407988" cy="314325"/>
              </a:xfrm>
              <a:custGeom>
                <a:avLst/>
                <a:gdLst>
                  <a:gd name="connsiteX0" fmla="*/ 201160 w 407988"/>
                  <a:gd name="connsiteY0" fmla="*/ 231775 h 314325"/>
                  <a:gd name="connsiteX1" fmla="*/ 208870 w 407988"/>
                  <a:gd name="connsiteY1" fmla="*/ 233583 h 314325"/>
                  <a:gd name="connsiteX2" fmla="*/ 216581 w 407988"/>
                  <a:gd name="connsiteY2" fmla="*/ 256635 h 314325"/>
                  <a:gd name="connsiteX3" fmla="*/ 202067 w 407988"/>
                  <a:gd name="connsiteY3" fmla="*/ 286467 h 314325"/>
                  <a:gd name="connsiteX4" fmla="*/ 199799 w 407988"/>
                  <a:gd name="connsiteY4" fmla="*/ 290987 h 314325"/>
                  <a:gd name="connsiteX5" fmla="*/ 197985 w 407988"/>
                  <a:gd name="connsiteY5" fmla="*/ 294151 h 314325"/>
                  <a:gd name="connsiteX6" fmla="*/ 197531 w 407988"/>
                  <a:gd name="connsiteY6" fmla="*/ 295055 h 314325"/>
                  <a:gd name="connsiteX7" fmla="*/ 193449 w 407988"/>
                  <a:gd name="connsiteY7" fmla="*/ 296863 h 314325"/>
                  <a:gd name="connsiteX8" fmla="*/ 191635 w 407988"/>
                  <a:gd name="connsiteY8" fmla="*/ 296411 h 314325"/>
                  <a:gd name="connsiteX9" fmla="*/ 169410 w 407988"/>
                  <a:gd name="connsiteY9" fmla="*/ 285563 h 314325"/>
                  <a:gd name="connsiteX10" fmla="*/ 166688 w 407988"/>
                  <a:gd name="connsiteY10" fmla="*/ 281495 h 314325"/>
                  <a:gd name="connsiteX11" fmla="*/ 171678 w 407988"/>
                  <a:gd name="connsiteY11" fmla="*/ 276975 h 314325"/>
                  <a:gd name="connsiteX12" fmla="*/ 172585 w 407988"/>
                  <a:gd name="connsiteY12" fmla="*/ 274715 h 314325"/>
                  <a:gd name="connsiteX13" fmla="*/ 173945 w 407988"/>
                  <a:gd name="connsiteY13" fmla="*/ 272455 h 314325"/>
                  <a:gd name="connsiteX14" fmla="*/ 176213 w 407988"/>
                  <a:gd name="connsiteY14" fmla="*/ 267935 h 314325"/>
                  <a:gd name="connsiteX15" fmla="*/ 192995 w 407988"/>
                  <a:gd name="connsiteY15" fmla="*/ 234035 h 314325"/>
                  <a:gd name="connsiteX16" fmla="*/ 201160 w 407988"/>
                  <a:gd name="connsiteY16" fmla="*/ 231775 h 314325"/>
                  <a:gd name="connsiteX17" fmla="*/ 173956 w 407988"/>
                  <a:gd name="connsiteY17" fmla="*/ 193675 h 314325"/>
                  <a:gd name="connsiteX18" fmla="*/ 181752 w 407988"/>
                  <a:gd name="connsiteY18" fmla="*/ 195489 h 314325"/>
                  <a:gd name="connsiteX19" fmla="*/ 189549 w 407988"/>
                  <a:gd name="connsiteY19" fmla="*/ 218168 h 314325"/>
                  <a:gd name="connsiteX20" fmla="*/ 185421 w 407988"/>
                  <a:gd name="connsiteY20" fmla="*/ 226332 h 314325"/>
                  <a:gd name="connsiteX21" fmla="*/ 167994 w 407988"/>
                  <a:gd name="connsiteY21" fmla="*/ 261711 h 314325"/>
                  <a:gd name="connsiteX22" fmla="*/ 165701 w 407988"/>
                  <a:gd name="connsiteY22" fmla="*/ 266247 h 314325"/>
                  <a:gd name="connsiteX23" fmla="*/ 163866 w 407988"/>
                  <a:gd name="connsiteY23" fmla="*/ 270329 h 314325"/>
                  <a:gd name="connsiteX24" fmla="*/ 163408 w 407988"/>
                  <a:gd name="connsiteY24" fmla="*/ 270782 h 314325"/>
                  <a:gd name="connsiteX25" fmla="*/ 159280 w 407988"/>
                  <a:gd name="connsiteY25" fmla="*/ 273050 h 314325"/>
                  <a:gd name="connsiteX26" fmla="*/ 158822 w 407988"/>
                  <a:gd name="connsiteY26" fmla="*/ 273050 h 314325"/>
                  <a:gd name="connsiteX27" fmla="*/ 156987 w 407988"/>
                  <a:gd name="connsiteY27" fmla="*/ 272597 h 314325"/>
                  <a:gd name="connsiteX28" fmla="*/ 134974 w 407988"/>
                  <a:gd name="connsiteY28" fmla="*/ 261711 h 314325"/>
                  <a:gd name="connsiteX29" fmla="*/ 133139 w 407988"/>
                  <a:gd name="connsiteY29" fmla="*/ 259897 h 314325"/>
                  <a:gd name="connsiteX30" fmla="*/ 132680 w 407988"/>
                  <a:gd name="connsiteY30" fmla="*/ 254907 h 314325"/>
                  <a:gd name="connsiteX31" fmla="*/ 134974 w 407988"/>
                  <a:gd name="connsiteY31" fmla="*/ 250372 h 314325"/>
                  <a:gd name="connsiteX32" fmla="*/ 137267 w 407988"/>
                  <a:gd name="connsiteY32" fmla="*/ 245836 h 314325"/>
                  <a:gd name="connsiteX33" fmla="*/ 139560 w 407988"/>
                  <a:gd name="connsiteY33" fmla="*/ 241300 h 314325"/>
                  <a:gd name="connsiteX34" fmla="*/ 158363 w 407988"/>
                  <a:gd name="connsiteY34" fmla="*/ 203200 h 314325"/>
                  <a:gd name="connsiteX35" fmla="*/ 159280 w 407988"/>
                  <a:gd name="connsiteY35" fmla="*/ 201386 h 314325"/>
                  <a:gd name="connsiteX36" fmla="*/ 173956 w 407988"/>
                  <a:gd name="connsiteY36" fmla="*/ 193675 h 314325"/>
                  <a:gd name="connsiteX37" fmla="*/ 131631 w 407988"/>
                  <a:gd name="connsiteY37" fmla="*/ 184150 h 314325"/>
                  <a:gd name="connsiteX38" fmla="*/ 139503 w 407988"/>
                  <a:gd name="connsiteY38" fmla="*/ 185994 h 314325"/>
                  <a:gd name="connsiteX39" fmla="*/ 149226 w 407988"/>
                  <a:gd name="connsiteY39" fmla="*/ 198899 h 314325"/>
                  <a:gd name="connsiteX40" fmla="*/ 131168 w 407988"/>
                  <a:gd name="connsiteY40" fmla="*/ 235309 h 314325"/>
                  <a:gd name="connsiteX41" fmla="*/ 128853 w 407988"/>
                  <a:gd name="connsiteY41" fmla="*/ 239918 h 314325"/>
                  <a:gd name="connsiteX42" fmla="*/ 126538 w 407988"/>
                  <a:gd name="connsiteY42" fmla="*/ 244988 h 314325"/>
                  <a:gd name="connsiteX43" fmla="*/ 123297 w 407988"/>
                  <a:gd name="connsiteY43" fmla="*/ 251440 h 314325"/>
                  <a:gd name="connsiteX44" fmla="*/ 121908 w 407988"/>
                  <a:gd name="connsiteY44" fmla="*/ 255588 h 314325"/>
                  <a:gd name="connsiteX45" fmla="*/ 121445 w 407988"/>
                  <a:gd name="connsiteY45" fmla="*/ 255588 h 314325"/>
                  <a:gd name="connsiteX46" fmla="*/ 119593 w 407988"/>
                  <a:gd name="connsiteY46" fmla="*/ 255127 h 314325"/>
                  <a:gd name="connsiteX47" fmla="*/ 96904 w 407988"/>
                  <a:gd name="connsiteY47" fmla="*/ 244066 h 314325"/>
                  <a:gd name="connsiteX48" fmla="*/ 94589 w 407988"/>
                  <a:gd name="connsiteY48" fmla="*/ 237153 h 314325"/>
                  <a:gd name="connsiteX49" fmla="*/ 95052 w 407988"/>
                  <a:gd name="connsiteY49" fmla="*/ 236231 h 314325"/>
                  <a:gd name="connsiteX50" fmla="*/ 100146 w 407988"/>
                  <a:gd name="connsiteY50" fmla="*/ 226091 h 314325"/>
                  <a:gd name="connsiteX51" fmla="*/ 102461 w 407988"/>
                  <a:gd name="connsiteY51" fmla="*/ 221482 h 314325"/>
                  <a:gd name="connsiteX52" fmla="*/ 104776 w 407988"/>
                  <a:gd name="connsiteY52" fmla="*/ 216873 h 314325"/>
                  <a:gd name="connsiteX53" fmla="*/ 115888 w 407988"/>
                  <a:gd name="connsiteY53" fmla="*/ 193829 h 314325"/>
                  <a:gd name="connsiteX54" fmla="*/ 119593 w 407988"/>
                  <a:gd name="connsiteY54" fmla="*/ 188759 h 314325"/>
                  <a:gd name="connsiteX55" fmla="*/ 131631 w 407988"/>
                  <a:gd name="connsiteY55" fmla="*/ 184150 h 314325"/>
                  <a:gd name="connsiteX56" fmla="*/ 92914 w 407988"/>
                  <a:gd name="connsiteY56" fmla="*/ 169862 h 314325"/>
                  <a:gd name="connsiteX57" fmla="*/ 100103 w 407988"/>
                  <a:gd name="connsiteY57" fmla="*/ 171234 h 314325"/>
                  <a:gd name="connsiteX58" fmla="*/ 109538 w 407988"/>
                  <a:gd name="connsiteY58" fmla="*/ 184950 h 314325"/>
                  <a:gd name="connsiteX59" fmla="*/ 107292 w 407988"/>
                  <a:gd name="connsiteY59" fmla="*/ 189065 h 314325"/>
                  <a:gd name="connsiteX60" fmla="*/ 96958 w 407988"/>
                  <a:gd name="connsiteY60" fmla="*/ 210096 h 314325"/>
                  <a:gd name="connsiteX61" fmla="*/ 94712 w 407988"/>
                  <a:gd name="connsiteY61" fmla="*/ 215125 h 314325"/>
                  <a:gd name="connsiteX62" fmla="*/ 92465 w 407988"/>
                  <a:gd name="connsiteY62" fmla="*/ 219697 h 314325"/>
                  <a:gd name="connsiteX63" fmla="*/ 88871 w 407988"/>
                  <a:gd name="connsiteY63" fmla="*/ 227012 h 314325"/>
                  <a:gd name="connsiteX64" fmla="*/ 87074 w 407988"/>
                  <a:gd name="connsiteY64" fmla="*/ 226555 h 314325"/>
                  <a:gd name="connsiteX65" fmla="*/ 65508 w 407988"/>
                  <a:gd name="connsiteY65" fmla="*/ 215582 h 314325"/>
                  <a:gd name="connsiteX66" fmla="*/ 63261 w 407988"/>
                  <a:gd name="connsiteY66" fmla="*/ 209181 h 314325"/>
                  <a:gd name="connsiteX67" fmla="*/ 67305 w 407988"/>
                  <a:gd name="connsiteY67" fmla="*/ 200952 h 314325"/>
                  <a:gd name="connsiteX68" fmla="*/ 69551 w 407988"/>
                  <a:gd name="connsiteY68" fmla="*/ 196380 h 314325"/>
                  <a:gd name="connsiteX69" fmla="*/ 71348 w 407988"/>
                  <a:gd name="connsiteY69" fmla="*/ 191808 h 314325"/>
                  <a:gd name="connsiteX70" fmla="*/ 77638 w 407988"/>
                  <a:gd name="connsiteY70" fmla="*/ 179463 h 314325"/>
                  <a:gd name="connsiteX71" fmla="*/ 92914 w 407988"/>
                  <a:gd name="connsiteY71" fmla="*/ 169862 h 314325"/>
                  <a:gd name="connsiteX72" fmla="*/ 196202 w 407988"/>
                  <a:gd name="connsiteY72" fmla="*/ 3175 h 314325"/>
                  <a:gd name="connsiteX73" fmla="*/ 230125 w 407988"/>
                  <a:gd name="connsiteY73" fmla="*/ 10979 h 314325"/>
                  <a:gd name="connsiteX74" fmla="*/ 332350 w 407988"/>
                  <a:gd name="connsiteY74" fmla="*/ 53210 h 314325"/>
                  <a:gd name="connsiteX75" fmla="*/ 334642 w 407988"/>
                  <a:gd name="connsiteY75" fmla="*/ 53669 h 314325"/>
                  <a:gd name="connsiteX76" fmla="*/ 398820 w 407988"/>
                  <a:gd name="connsiteY76" fmla="*/ 18782 h 314325"/>
                  <a:gd name="connsiteX77" fmla="*/ 402029 w 407988"/>
                  <a:gd name="connsiteY77" fmla="*/ 17864 h 314325"/>
                  <a:gd name="connsiteX78" fmla="*/ 407988 w 407988"/>
                  <a:gd name="connsiteY78" fmla="*/ 23373 h 314325"/>
                  <a:gd name="connsiteX79" fmla="*/ 407988 w 407988"/>
                  <a:gd name="connsiteY79" fmla="*/ 141804 h 314325"/>
                  <a:gd name="connsiteX80" fmla="*/ 406155 w 407988"/>
                  <a:gd name="connsiteY80" fmla="*/ 144558 h 314325"/>
                  <a:gd name="connsiteX81" fmla="*/ 363522 w 407988"/>
                  <a:gd name="connsiteY81" fmla="*/ 155575 h 314325"/>
                  <a:gd name="connsiteX82" fmla="*/ 362606 w 407988"/>
                  <a:gd name="connsiteY82" fmla="*/ 155575 h 314325"/>
                  <a:gd name="connsiteX83" fmla="*/ 360772 w 407988"/>
                  <a:gd name="connsiteY83" fmla="*/ 155116 h 314325"/>
                  <a:gd name="connsiteX84" fmla="*/ 246169 w 407988"/>
                  <a:gd name="connsiteY84" fmla="*/ 85802 h 314325"/>
                  <a:gd name="connsiteX85" fmla="*/ 235167 w 407988"/>
                  <a:gd name="connsiteY85" fmla="*/ 79834 h 314325"/>
                  <a:gd name="connsiteX86" fmla="*/ 190243 w 407988"/>
                  <a:gd name="connsiteY86" fmla="*/ 65145 h 314325"/>
                  <a:gd name="connsiteX87" fmla="*/ 180158 w 407988"/>
                  <a:gd name="connsiteY87" fmla="*/ 64227 h 314325"/>
                  <a:gd name="connsiteX88" fmla="*/ 176491 w 407988"/>
                  <a:gd name="connsiteY88" fmla="*/ 64227 h 314325"/>
                  <a:gd name="connsiteX89" fmla="*/ 173740 w 407988"/>
                  <a:gd name="connsiteY89" fmla="*/ 64686 h 314325"/>
                  <a:gd name="connsiteX90" fmla="*/ 170990 w 407988"/>
                  <a:gd name="connsiteY90" fmla="*/ 65145 h 314325"/>
                  <a:gd name="connsiteX91" fmla="*/ 148069 w 407988"/>
                  <a:gd name="connsiteY91" fmla="*/ 73867 h 314325"/>
                  <a:gd name="connsiteX92" fmla="*/ 108646 w 407988"/>
                  <a:gd name="connsiteY92" fmla="*/ 90851 h 314325"/>
                  <a:gd name="connsiteX93" fmla="*/ 99019 w 407988"/>
                  <a:gd name="connsiteY93" fmla="*/ 88556 h 314325"/>
                  <a:gd name="connsiteX94" fmla="*/ 94435 w 407988"/>
                  <a:gd name="connsiteY94" fmla="*/ 61014 h 314325"/>
                  <a:gd name="connsiteX95" fmla="*/ 112313 w 407988"/>
                  <a:gd name="connsiteY95" fmla="*/ 44029 h 314325"/>
                  <a:gd name="connsiteX96" fmla="*/ 116439 w 407988"/>
                  <a:gd name="connsiteY96" fmla="*/ 39898 h 314325"/>
                  <a:gd name="connsiteX97" fmla="*/ 121023 w 407988"/>
                  <a:gd name="connsiteY97" fmla="*/ 36226 h 314325"/>
                  <a:gd name="connsiteX98" fmla="*/ 196202 w 407988"/>
                  <a:gd name="connsiteY98" fmla="*/ 3175 h 314325"/>
                  <a:gd name="connsiteX99" fmla="*/ 8694 w 407988"/>
                  <a:gd name="connsiteY99" fmla="*/ 0 h 314325"/>
                  <a:gd name="connsiteX100" fmla="*/ 14643 w 407988"/>
                  <a:gd name="connsiteY100" fmla="*/ 2291 h 314325"/>
                  <a:gd name="connsiteX101" fmla="*/ 37521 w 407988"/>
                  <a:gd name="connsiteY101" fmla="*/ 23368 h 314325"/>
                  <a:gd name="connsiteX102" fmla="*/ 37979 w 407988"/>
                  <a:gd name="connsiteY102" fmla="*/ 23827 h 314325"/>
                  <a:gd name="connsiteX103" fmla="*/ 78245 w 407988"/>
                  <a:gd name="connsiteY103" fmla="*/ 46278 h 314325"/>
                  <a:gd name="connsiteX104" fmla="*/ 85567 w 407988"/>
                  <a:gd name="connsiteY104" fmla="*/ 44445 h 314325"/>
                  <a:gd name="connsiteX105" fmla="*/ 87854 w 407988"/>
                  <a:gd name="connsiteY105" fmla="*/ 43529 h 314325"/>
                  <a:gd name="connsiteX106" fmla="*/ 99751 w 407988"/>
                  <a:gd name="connsiteY106" fmla="*/ 39405 h 314325"/>
                  <a:gd name="connsiteX107" fmla="*/ 101582 w 407988"/>
                  <a:gd name="connsiteY107" fmla="*/ 39864 h 314325"/>
                  <a:gd name="connsiteX108" fmla="*/ 87397 w 407988"/>
                  <a:gd name="connsiteY108" fmla="*/ 53151 h 314325"/>
                  <a:gd name="connsiteX109" fmla="*/ 79618 w 407988"/>
                  <a:gd name="connsiteY109" fmla="*/ 76978 h 314325"/>
                  <a:gd name="connsiteX110" fmla="*/ 94718 w 407988"/>
                  <a:gd name="connsiteY110" fmla="*/ 97138 h 314325"/>
                  <a:gd name="connsiteX111" fmla="*/ 108903 w 407988"/>
                  <a:gd name="connsiteY111" fmla="*/ 100346 h 314325"/>
                  <a:gd name="connsiteX112" fmla="*/ 145509 w 407988"/>
                  <a:gd name="connsiteY112" fmla="*/ 86600 h 314325"/>
                  <a:gd name="connsiteX113" fmla="*/ 152830 w 407988"/>
                  <a:gd name="connsiteY113" fmla="*/ 82476 h 314325"/>
                  <a:gd name="connsiteX114" fmla="*/ 173421 w 407988"/>
                  <a:gd name="connsiteY114" fmla="*/ 74228 h 314325"/>
                  <a:gd name="connsiteX115" fmla="*/ 177081 w 407988"/>
                  <a:gd name="connsiteY115" fmla="*/ 73770 h 314325"/>
                  <a:gd name="connsiteX116" fmla="*/ 180284 w 407988"/>
                  <a:gd name="connsiteY116" fmla="*/ 73770 h 314325"/>
                  <a:gd name="connsiteX117" fmla="*/ 230160 w 407988"/>
                  <a:gd name="connsiteY117" fmla="*/ 87974 h 314325"/>
                  <a:gd name="connsiteX118" fmla="*/ 373381 w 407988"/>
                  <a:gd name="connsiteY118" fmla="*/ 174574 h 314325"/>
                  <a:gd name="connsiteX119" fmla="*/ 381617 w 407988"/>
                  <a:gd name="connsiteY119" fmla="*/ 208481 h 314325"/>
                  <a:gd name="connsiteX120" fmla="*/ 360569 w 407988"/>
                  <a:gd name="connsiteY120" fmla="*/ 220394 h 314325"/>
                  <a:gd name="connsiteX121" fmla="*/ 347757 w 407988"/>
                  <a:gd name="connsiteY121" fmla="*/ 216729 h 314325"/>
                  <a:gd name="connsiteX122" fmla="*/ 339520 w 407988"/>
                  <a:gd name="connsiteY122" fmla="*/ 211688 h 314325"/>
                  <a:gd name="connsiteX123" fmla="*/ 346841 w 407988"/>
                  <a:gd name="connsiteY123" fmla="*/ 243762 h 314325"/>
                  <a:gd name="connsiteX124" fmla="*/ 327166 w 407988"/>
                  <a:gd name="connsiteY124" fmla="*/ 254301 h 314325"/>
                  <a:gd name="connsiteX125" fmla="*/ 315269 w 407988"/>
                  <a:gd name="connsiteY125" fmla="*/ 250635 h 314325"/>
                  <a:gd name="connsiteX126" fmla="*/ 300169 w 407988"/>
                  <a:gd name="connsiteY126" fmla="*/ 241013 h 314325"/>
                  <a:gd name="connsiteX127" fmla="*/ 307032 w 407988"/>
                  <a:gd name="connsiteY127" fmla="*/ 273545 h 314325"/>
                  <a:gd name="connsiteX128" fmla="*/ 287814 w 407988"/>
                  <a:gd name="connsiteY128" fmla="*/ 283626 h 314325"/>
                  <a:gd name="connsiteX129" fmla="*/ 275460 w 407988"/>
                  <a:gd name="connsiteY129" fmla="*/ 280418 h 314325"/>
                  <a:gd name="connsiteX130" fmla="*/ 263105 w 407988"/>
                  <a:gd name="connsiteY130" fmla="*/ 272171 h 314325"/>
                  <a:gd name="connsiteX131" fmla="*/ 269511 w 407988"/>
                  <a:gd name="connsiteY131" fmla="*/ 304245 h 314325"/>
                  <a:gd name="connsiteX132" fmla="*/ 250751 w 407988"/>
                  <a:gd name="connsiteY132" fmla="*/ 314325 h 314325"/>
                  <a:gd name="connsiteX133" fmla="*/ 239312 w 407988"/>
                  <a:gd name="connsiteY133" fmla="*/ 310660 h 314325"/>
                  <a:gd name="connsiteX134" fmla="*/ 214145 w 407988"/>
                  <a:gd name="connsiteY134" fmla="*/ 295539 h 314325"/>
                  <a:gd name="connsiteX135" fmla="*/ 210027 w 407988"/>
                  <a:gd name="connsiteY135" fmla="*/ 292790 h 314325"/>
                  <a:gd name="connsiteX136" fmla="*/ 225584 w 407988"/>
                  <a:gd name="connsiteY136" fmla="*/ 260716 h 314325"/>
                  <a:gd name="connsiteX137" fmla="*/ 213230 w 407988"/>
                  <a:gd name="connsiteY137" fmla="*/ 224060 h 314325"/>
                  <a:gd name="connsiteX138" fmla="*/ 200875 w 407988"/>
                  <a:gd name="connsiteY138" fmla="*/ 221311 h 314325"/>
                  <a:gd name="connsiteX139" fmla="*/ 198587 w 407988"/>
                  <a:gd name="connsiteY139" fmla="*/ 221311 h 314325"/>
                  <a:gd name="connsiteX140" fmla="*/ 199503 w 407988"/>
                  <a:gd name="connsiteY140" fmla="*/ 201608 h 314325"/>
                  <a:gd name="connsiteX141" fmla="*/ 185318 w 407988"/>
                  <a:gd name="connsiteY141" fmla="*/ 186029 h 314325"/>
                  <a:gd name="connsiteX142" fmla="*/ 173421 w 407988"/>
                  <a:gd name="connsiteY142" fmla="*/ 183280 h 314325"/>
                  <a:gd name="connsiteX143" fmla="*/ 156033 w 407988"/>
                  <a:gd name="connsiteY143" fmla="*/ 189237 h 314325"/>
                  <a:gd name="connsiteX144" fmla="*/ 143679 w 407988"/>
                  <a:gd name="connsiteY144" fmla="*/ 176865 h 314325"/>
                  <a:gd name="connsiteX145" fmla="*/ 131324 w 407988"/>
                  <a:gd name="connsiteY145" fmla="*/ 174116 h 314325"/>
                  <a:gd name="connsiteX146" fmla="*/ 118054 w 407988"/>
                  <a:gd name="connsiteY146" fmla="*/ 177782 h 314325"/>
                  <a:gd name="connsiteX147" fmla="*/ 104327 w 407988"/>
                  <a:gd name="connsiteY147" fmla="*/ 162661 h 314325"/>
                  <a:gd name="connsiteX148" fmla="*/ 92430 w 407988"/>
                  <a:gd name="connsiteY148" fmla="*/ 159912 h 314325"/>
                  <a:gd name="connsiteX149" fmla="*/ 67721 w 407988"/>
                  <a:gd name="connsiteY149" fmla="*/ 175032 h 314325"/>
                  <a:gd name="connsiteX150" fmla="*/ 62230 w 407988"/>
                  <a:gd name="connsiteY150" fmla="*/ 186029 h 314325"/>
                  <a:gd name="connsiteX151" fmla="*/ 61773 w 407988"/>
                  <a:gd name="connsiteY151" fmla="*/ 185571 h 314325"/>
                  <a:gd name="connsiteX152" fmla="*/ 3661 w 407988"/>
                  <a:gd name="connsiteY152" fmla="*/ 142500 h 314325"/>
                  <a:gd name="connsiteX153" fmla="*/ 0 w 407988"/>
                  <a:gd name="connsiteY153" fmla="*/ 135169 h 314325"/>
                  <a:gd name="connsiteX154" fmla="*/ 0 w 407988"/>
                  <a:gd name="connsiteY154" fmla="*/ 9164 h 314325"/>
                  <a:gd name="connsiteX155" fmla="*/ 3203 w 407988"/>
                  <a:gd name="connsiteY155" fmla="*/ 2291 h 314325"/>
                  <a:gd name="connsiteX156" fmla="*/ 8694 w 407988"/>
                  <a:gd name="connsiteY156"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07988" h="314325">
                    <a:moveTo>
                      <a:pt x="201160" y="231775"/>
                    </a:moveTo>
                    <a:cubicBezTo>
                      <a:pt x="203881" y="231775"/>
                      <a:pt x="206603" y="232227"/>
                      <a:pt x="208870" y="233583"/>
                    </a:cubicBezTo>
                    <a:cubicBezTo>
                      <a:pt x="217488" y="237651"/>
                      <a:pt x="220663" y="248047"/>
                      <a:pt x="216581" y="256635"/>
                    </a:cubicBezTo>
                    <a:cubicBezTo>
                      <a:pt x="216581" y="256635"/>
                      <a:pt x="216581" y="256635"/>
                      <a:pt x="202067" y="286467"/>
                    </a:cubicBezTo>
                    <a:cubicBezTo>
                      <a:pt x="202067" y="286467"/>
                      <a:pt x="202067" y="286467"/>
                      <a:pt x="199799" y="290987"/>
                    </a:cubicBezTo>
                    <a:cubicBezTo>
                      <a:pt x="199799" y="290987"/>
                      <a:pt x="199799" y="290987"/>
                      <a:pt x="197985" y="294151"/>
                    </a:cubicBezTo>
                    <a:cubicBezTo>
                      <a:pt x="197985" y="294603"/>
                      <a:pt x="197531" y="295055"/>
                      <a:pt x="197531" y="295055"/>
                    </a:cubicBezTo>
                    <a:cubicBezTo>
                      <a:pt x="196624" y="296411"/>
                      <a:pt x="195263" y="296863"/>
                      <a:pt x="193449" y="296863"/>
                    </a:cubicBezTo>
                    <a:cubicBezTo>
                      <a:pt x="192995" y="296863"/>
                      <a:pt x="192088" y="296863"/>
                      <a:pt x="191635" y="296411"/>
                    </a:cubicBezTo>
                    <a:cubicBezTo>
                      <a:pt x="191635" y="296411"/>
                      <a:pt x="191635" y="296411"/>
                      <a:pt x="169410" y="285563"/>
                    </a:cubicBezTo>
                    <a:cubicBezTo>
                      <a:pt x="167595" y="284659"/>
                      <a:pt x="166688" y="283303"/>
                      <a:pt x="166688" y="281495"/>
                    </a:cubicBezTo>
                    <a:cubicBezTo>
                      <a:pt x="168503" y="280139"/>
                      <a:pt x="170317" y="278783"/>
                      <a:pt x="171678" y="276975"/>
                    </a:cubicBezTo>
                    <a:cubicBezTo>
                      <a:pt x="172131" y="276071"/>
                      <a:pt x="172585" y="275619"/>
                      <a:pt x="172585" y="274715"/>
                    </a:cubicBezTo>
                    <a:cubicBezTo>
                      <a:pt x="172585" y="274715"/>
                      <a:pt x="172585" y="274715"/>
                      <a:pt x="173945" y="272455"/>
                    </a:cubicBezTo>
                    <a:cubicBezTo>
                      <a:pt x="173945" y="272455"/>
                      <a:pt x="173945" y="272455"/>
                      <a:pt x="176213" y="267935"/>
                    </a:cubicBezTo>
                    <a:cubicBezTo>
                      <a:pt x="176213" y="267935"/>
                      <a:pt x="176213" y="267935"/>
                      <a:pt x="192995" y="234035"/>
                    </a:cubicBezTo>
                    <a:cubicBezTo>
                      <a:pt x="195717" y="232679"/>
                      <a:pt x="198438" y="231775"/>
                      <a:pt x="201160" y="231775"/>
                    </a:cubicBezTo>
                    <a:close/>
                    <a:moveTo>
                      <a:pt x="173956" y="193675"/>
                    </a:moveTo>
                    <a:cubicBezTo>
                      <a:pt x="176707" y="193675"/>
                      <a:pt x="179001" y="194129"/>
                      <a:pt x="181752" y="195489"/>
                    </a:cubicBezTo>
                    <a:cubicBezTo>
                      <a:pt x="190007" y="199572"/>
                      <a:pt x="193676" y="210004"/>
                      <a:pt x="189549" y="218168"/>
                    </a:cubicBezTo>
                    <a:cubicBezTo>
                      <a:pt x="189549" y="218168"/>
                      <a:pt x="189549" y="218168"/>
                      <a:pt x="185421" y="226332"/>
                    </a:cubicBezTo>
                    <a:lnTo>
                      <a:pt x="167994" y="261711"/>
                    </a:lnTo>
                    <a:cubicBezTo>
                      <a:pt x="167994" y="261711"/>
                      <a:pt x="167994" y="261711"/>
                      <a:pt x="165701" y="266247"/>
                    </a:cubicBezTo>
                    <a:cubicBezTo>
                      <a:pt x="165701" y="266247"/>
                      <a:pt x="165701" y="266247"/>
                      <a:pt x="163866" y="270329"/>
                    </a:cubicBezTo>
                    <a:cubicBezTo>
                      <a:pt x="163866" y="270329"/>
                      <a:pt x="163408" y="270329"/>
                      <a:pt x="163408" y="270782"/>
                    </a:cubicBezTo>
                    <a:cubicBezTo>
                      <a:pt x="162490" y="272143"/>
                      <a:pt x="161115" y="273050"/>
                      <a:pt x="159280" y="273050"/>
                    </a:cubicBezTo>
                    <a:cubicBezTo>
                      <a:pt x="159280" y="273050"/>
                      <a:pt x="158822" y="273050"/>
                      <a:pt x="158822" y="273050"/>
                    </a:cubicBezTo>
                    <a:cubicBezTo>
                      <a:pt x="158363" y="273050"/>
                      <a:pt x="157446" y="272597"/>
                      <a:pt x="156987" y="272597"/>
                    </a:cubicBezTo>
                    <a:cubicBezTo>
                      <a:pt x="156987" y="272597"/>
                      <a:pt x="156987" y="272597"/>
                      <a:pt x="134974" y="261711"/>
                    </a:cubicBezTo>
                    <a:cubicBezTo>
                      <a:pt x="134056" y="261257"/>
                      <a:pt x="133598" y="260804"/>
                      <a:pt x="133139" y="259897"/>
                    </a:cubicBezTo>
                    <a:cubicBezTo>
                      <a:pt x="131763" y="258536"/>
                      <a:pt x="131763" y="256722"/>
                      <a:pt x="132680" y="254907"/>
                    </a:cubicBezTo>
                    <a:cubicBezTo>
                      <a:pt x="132680" y="254907"/>
                      <a:pt x="132680" y="254907"/>
                      <a:pt x="134974" y="250372"/>
                    </a:cubicBezTo>
                    <a:cubicBezTo>
                      <a:pt x="134974" y="250372"/>
                      <a:pt x="134974" y="250372"/>
                      <a:pt x="137267" y="245836"/>
                    </a:cubicBezTo>
                    <a:cubicBezTo>
                      <a:pt x="137267" y="245836"/>
                      <a:pt x="137267" y="245836"/>
                      <a:pt x="139560" y="241300"/>
                    </a:cubicBezTo>
                    <a:cubicBezTo>
                      <a:pt x="139560" y="241300"/>
                      <a:pt x="139560" y="241300"/>
                      <a:pt x="158363" y="203200"/>
                    </a:cubicBezTo>
                    <a:cubicBezTo>
                      <a:pt x="158822" y="202293"/>
                      <a:pt x="158822" y="201839"/>
                      <a:pt x="159280" y="201386"/>
                    </a:cubicBezTo>
                    <a:cubicBezTo>
                      <a:pt x="162490" y="196397"/>
                      <a:pt x="167994" y="193675"/>
                      <a:pt x="173956" y="193675"/>
                    </a:cubicBezTo>
                    <a:close/>
                    <a:moveTo>
                      <a:pt x="131631" y="184150"/>
                    </a:moveTo>
                    <a:cubicBezTo>
                      <a:pt x="134409" y="184150"/>
                      <a:pt x="137188" y="184611"/>
                      <a:pt x="139503" y="185994"/>
                    </a:cubicBezTo>
                    <a:cubicBezTo>
                      <a:pt x="145059" y="188298"/>
                      <a:pt x="148300" y="193368"/>
                      <a:pt x="149226" y="198899"/>
                    </a:cubicBezTo>
                    <a:cubicBezTo>
                      <a:pt x="149226" y="198899"/>
                      <a:pt x="149226" y="198899"/>
                      <a:pt x="131168" y="235309"/>
                    </a:cubicBezTo>
                    <a:cubicBezTo>
                      <a:pt x="131168" y="235309"/>
                      <a:pt x="131168" y="235309"/>
                      <a:pt x="128853" y="239918"/>
                    </a:cubicBezTo>
                    <a:cubicBezTo>
                      <a:pt x="128853" y="239918"/>
                      <a:pt x="128853" y="239918"/>
                      <a:pt x="126538" y="244988"/>
                    </a:cubicBezTo>
                    <a:cubicBezTo>
                      <a:pt x="126538" y="244988"/>
                      <a:pt x="126538" y="244988"/>
                      <a:pt x="123297" y="251440"/>
                    </a:cubicBezTo>
                    <a:cubicBezTo>
                      <a:pt x="122834" y="252362"/>
                      <a:pt x="122371" y="254205"/>
                      <a:pt x="121908" y="255588"/>
                    </a:cubicBezTo>
                    <a:cubicBezTo>
                      <a:pt x="121908" y="255588"/>
                      <a:pt x="121908" y="255588"/>
                      <a:pt x="121445" y="255588"/>
                    </a:cubicBezTo>
                    <a:cubicBezTo>
                      <a:pt x="120982" y="255588"/>
                      <a:pt x="120056" y="255127"/>
                      <a:pt x="119593" y="255127"/>
                    </a:cubicBezTo>
                    <a:cubicBezTo>
                      <a:pt x="119593" y="255127"/>
                      <a:pt x="119593" y="255127"/>
                      <a:pt x="96904" y="244066"/>
                    </a:cubicBezTo>
                    <a:cubicBezTo>
                      <a:pt x="94589" y="242683"/>
                      <a:pt x="93663" y="239918"/>
                      <a:pt x="94589" y="237153"/>
                    </a:cubicBezTo>
                    <a:cubicBezTo>
                      <a:pt x="94589" y="237153"/>
                      <a:pt x="94589" y="237153"/>
                      <a:pt x="95052" y="236231"/>
                    </a:cubicBezTo>
                    <a:cubicBezTo>
                      <a:pt x="95052" y="236231"/>
                      <a:pt x="95052" y="236231"/>
                      <a:pt x="100146" y="226091"/>
                    </a:cubicBezTo>
                    <a:cubicBezTo>
                      <a:pt x="100146" y="226091"/>
                      <a:pt x="100146" y="226091"/>
                      <a:pt x="102461" y="221482"/>
                    </a:cubicBezTo>
                    <a:cubicBezTo>
                      <a:pt x="102461" y="221482"/>
                      <a:pt x="102461" y="221482"/>
                      <a:pt x="104776" y="216873"/>
                    </a:cubicBezTo>
                    <a:cubicBezTo>
                      <a:pt x="104776" y="216873"/>
                      <a:pt x="104776" y="216873"/>
                      <a:pt x="115888" y="193829"/>
                    </a:cubicBezTo>
                    <a:cubicBezTo>
                      <a:pt x="117278" y="191985"/>
                      <a:pt x="118204" y="190142"/>
                      <a:pt x="119593" y="188759"/>
                    </a:cubicBezTo>
                    <a:cubicBezTo>
                      <a:pt x="123297" y="185994"/>
                      <a:pt x="127464" y="184150"/>
                      <a:pt x="131631" y="184150"/>
                    </a:cubicBezTo>
                    <a:close/>
                    <a:moveTo>
                      <a:pt x="92914" y="169862"/>
                    </a:moveTo>
                    <a:cubicBezTo>
                      <a:pt x="95161" y="169862"/>
                      <a:pt x="97857" y="170319"/>
                      <a:pt x="100103" y="171234"/>
                    </a:cubicBezTo>
                    <a:cubicBezTo>
                      <a:pt x="105495" y="173977"/>
                      <a:pt x="109089" y="179463"/>
                      <a:pt x="109538" y="184950"/>
                    </a:cubicBezTo>
                    <a:cubicBezTo>
                      <a:pt x="108640" y="186321"/>
                      <a:pt x="107741" y="187693"/>
                      <a:pt x="107292" y="189065"/>
                    </a:cubicBezTo>
                    <a:cubicBezTo>
                      <a:pt x="107292" y="189065"/>
                      <a:pt x="107292" y="189065"/>
                      <a:pt x="96958" y="210096"/>
                    </a:cubicBezTo>
                    <a:lnTo>
                      <a:pt x="94712" y="215125"/>
                    </a:lnTo>
                    <a:cubicBezTo>
                      <a:pt x="94712" y="215125"/>
                      <a:pt x="94712" y="215125"/>
                      <a:pt x="92465" y="219697"/>
                    </a:cubicBezTo>
                    <a:cubicBezTo>
                      <a:pt x="92465" y="219697"/>
                      <a:pt x="92465" y="219697"/>
                      <a:pt x="88871" y="227012"/>
                    </a:cubicBezTo>
                    <a:cubicBezTo>
                      <a:pt x="88422" y="227012"/>
                      <a:pt x="87523" y="227012"/>
                      <a:pt x="87074" y="226555"/>
                    </a:cubicBezTo>
                    <a:cubicBezTo>
                      <a:pt x="87074" y="226555"/>
                      <a:pt x="87074" y="226555"/>
                      <a:pt x="65508" y="215582"/>
                    </a:cubicBezTo>
                    <a:cubicBezTo>
                      <a:pt x="62812" y="214668"/>
                      <a:pt x="61913" y="211467"/>
                      <a:pt x="63261" y="209181"/>
                    </a:cubicBezTo>
                    <a:cubicBezTo>
                      <a:pt x="63261" y="209181"/>
                      <a:pt x="63261" y="209181"/>
                      <a:pt x="67305" y="200952"/>
                    </a:cubicBezTo>
                    <a:cubicBezTo>
                      <a:pt x="67305" y="200952"/>
                      <a:pt x="67305" y="200952"/>
                      <a:pt x="69551" y="196380"/>
                    </a:cubicBezTo>
                    <a:cubicBezTo>
                      <a:pt x="69551" y="196380"/>
                      <a:pt x="69551" y="196380"/>
                      <a:pt x="71348" y="191808"/>
                    </a:cubicBezTo>
                    <a:cubicBezTo>
                      <a:pt x="71348" y="191808"/>
                      <a:pt x="71348" y="191808"/>
                      <a:pt x="77638" y="179463"/>
                    </a:cubicBezTo>
                    <a:cubicBezTo>
                      <a:pt x="80334" y="173063"/>
                      <a:pt x="86624" y="169862"/>
                      <a:pt x="92914" y="169862"/>
                    </a:cubicBezTo>
                    <a:close/>
                    <a:moveTo>
                      <a:pt x="196202" y="3175"/>
                    </a:moveTo>
                    <a:cubicBezTo>
                      <a:pt x="212247" y="3175"/>
                      <a:pt x="223249" y="8684"/>
                      <a:pt x="230125" y="10979"/>
                    </a:cubicBezTo>
                    <a:cubicBezTo>
                      <a:pt x="254421" y="17864"/>
                      <a:pt x="314472" y="49079"/>
                      <a:pt x="332350" y="53210"/>
                    </a:cubicBezTo>
                    <a:cubicBezTo>
                      <a:pt x="332809" y="53669"/>
                      <a:pt x="333726" y="53669"/>
                      <a:pt x="334642" y="53669"/>
                    </a:cubicBezTo>
                    <a:cubicBezTo>
                      <a:pt x="349770" y="53669"/>
                      <a:pt x="382317" y="30717"/>
                      <a:pt x="398820" y="18782"/>
                    </a:cubicBezTo>
                    <a:cubicBezTo>
                      <a:pt x="399737" y="18323"/>
                      <a:pt x="401112" y="17864"/>
                      <a:pt x="402029" y="17864"/>
                    </a:cubicBezTo>
                    <a:cubicBezTo>
                      <a:pt x="405238" y="17864"/>
                      <a:pt x="407988" y="20159"/>
                      <a:pt x="407988" y="23373"/>
                    </a:cubicBezTo>
                    <a:cubicBezTo>
                      <a:pt x="407988" y="23373"/>
                      <a:pt x="407988" y="23373"/>
                      <a:pt x="407988" y="141804"/>
                    </a:cubicBezTo>
                    <a:cubicBezTo>
                      <a:pt x="407988" y="143181"/>
                      <a:pt x="407071" y="144558"/>
                      <a:pt x="406155" y="144558"/>
                    </a:cubicBezTo>
                    <a:cubicBezTo>
                      <a:pt x="406155" y="144558"/>
                      <a:pt x="406155" y="144558"/>
                      <a:pt x="363522" y="155575"/>
                    </a:cubicBezTo>
                    <a:cubicBezTo>
                      <a:pt x="363522" y="155575"/>
                      <a:pt x="363064" y="155575"/>
                      <a:pt x="362606" y="155575"/>
                    </a:cubicBezTo>
                    <a:cubicBezTo>
                      <a:pt x="362147" y="155575"/>
                      <a:pt x="361230" y="155575"/>
                      <a:pt x="360772" y="155116"/>
                    </a:cubicBezTo>
                    <a:cubicBezTo>
                      <a:pt x="351604" y="149149"/>
                      <a:pt x="285134" y="109672"/>
                      <a:pt x="246169" y="85802"/>
                    </a:cubicBezTo>
                    <a:cubicBezTo>
                      <a:pt x="242502" y="83965"/>
                      <a:pt x="238835" y="81670"/>
                      <a:pt x="235167" y="79834"/>
                    </a:cubicBezTo>
                    <a:cubicBezTo>
                      <a:pt x="220957" y="72490"/>
                      <a:pt x="205829" y="66981"/>
                      <a:pt x="190243" y="65145"/>
                    </a:cubicBezTo>
                    <a:cubicBezTo>
                      <a:pt x="187034" y="64686"/>
                      <a:pt x="183367" y="64227"/>
                      <a:pt x="180158" y="64227"/>
                    </a:cubicBezTo>
                    <a:cubicBezTo>
                      <a:pt x="178783" y="64227"/>
                      <a:pt x="177407" y="64227"/>
                      <a:pt x="176491" y="64227"/>
                    </a:cubicBezTo>
                    <a:cubicBezTo>
                      <a:pt x="176032" y="64227"/>
                      <a:pt x="175115" y="64686"/>
                      <a:pt x="173740" y="64686"/>
                    </a:cubicBezTo>
                    <a:cubicBezTo>
                      <a:pt x="172823" y="64686"/>
                      <a:pt x="171907" y="65145"/>
                      <a:pt x="170990" y="65145"/>
                    </a:cubicBezTo>
                    <a:cubicBezTo>
                      <a:pt x="163197" y="66981"/>
                      <a:pt x="155404" y="70194"/>
                      <a:pt x="148069" y="73867"/>
                    </a:cubicBezTo>
                    <a:cubicBezTo>
                      <a:pt x="137067" y="79834"/>
                      <a:pt x="121940" y="90851"/>
                      <a:pt x="108646" y="90851"/>
                    </a:cubicBezTo>
                    <a:cubicBezTo>
                      <a:pt x="104979" y="90851"/>
                      <a:pt x="101770" y="90392"/>
                      <a:pt x="99019" y="88556"/>
                    </a:cubicBezTo>
                    <a:cubicBezTo>
                      <a:pt x="88476" y="83506"/>
                      <a:pt x="85725" y="69276"/>
                      <a:pt x="94435" y="61014"/>
                    </a:cubicBezTo>
                    <a:cubicBezTo>
                      <a:pt x="100394" y="54587"/>
                      <a:pt x="106354" y="49079"/>
                      <a:pt x="112313" y="44029"/>
                    </a:cubicBezTo>
                    <a:cubicBezTo>
                      <a:pt x="113688" y="42652"/>
                      <a:pt x="115064" y="41275"/>
                      <a:pt x="116439" y="39898"/>
                    </a:cubicBezTo>
                    <a:cubicBezTo>
                      <a:pt x="118272" y="38980"/>
                      <a:pt x="119648" y="37603"/>
                      <a:pt x="121023" y="36226"/>
                    </a:cubicBezTo>
                    <a:cubicBezTo>
                      <a:pt x="153570" y="10061"/>
                      <a:pt x="177866" y="3175"/>
                      <a:pt x="196202" y="3175"/>
                    </a:cubicBezTo>
                    <a:close/>
                    <a:moveTo>
                      <a:pt x="8694" y="0"/>
                    </a:moveTo>
                    <a:cubicBezTo>
                      <a:pt x="10982" y="0"/>
                      <a:pt x="13270" y="917"/>
                      <a:pt x="14643" y="2291"/>
                    </a:cubicBezTo>
                    <a:cubicBezTo>
                      <a:pt x="14643" y="2291"/>
                      <a:pt x="14643" y="2291"/>
                      <a:pt x="37521" y="23368"/>
                    </a:cubicBezTo>
                    <a:cubicBezTo>
                      <a:pt x="37521" y="23827"/>
                      <a:pt x="37979" y="23827"/>
                      <a:pt x="37979" y="23827"/>
                    </a:cubicBezTo>
                    <a:cubicBezTo>
                      <a:pt x="43927" y="30241"/>
                      <a:pt x="63603" y="46278"/>
                      <a:pt x="78245" y="46278"/>
                    </a:cubicBezTo>
                    <a:cubicBezTo>
                      <a:pt x="80991" y="46278"/>
                      <a:pt x="83736" y="45820"/>
                      <a:pt x="85567" y="44445"/>
                    </a:cubicBezTo>
                    <a:cubicBezTo>
                      <a:pt x="86482" y="43987"/>
                      <a:pt x="87397" y="43529"/>
                      <a:pt x="87854" y="43529"/>
                    </a:cubicBezTo>
                    <a:cubicBezTo>
                      <a:pt x="87854" y="43529"/>
                      <a:pt x="87854" y="43529"/>
                      <a:pt x="99751" y="39405"/>
                    </a:cubicBezTo>
                    <a:cubicBezTo>
                      <a:pt x="99751" y="39405"/>
                      <a:pt x="99751" y="39405"/>
                      <a:pt x="101582" y="39864"/>
                    </a:cubicBezTo>
                    <a:cubicBezTo>
                      <a:pt x="96548" y="43987"/>
                      <a:pt x="91973" y="48569"/>
                      <a:pt x="87397" y="53151"/>
                    </a:cubicBezTo>
                    <a:cubicBezTo>
                      <a:pt x="80991" y="59566"/>
                      <a:pt x="78245" y="68272"/>
                      <a:pt x="79618" y="76978"/>
                    </a:cubicBezTo>
                    <a:cubicBezTo>
                      <a:pt x="81448" y="85683"/>
                      <a:pt x="86939" y="93015"/>
                      <a:pt x="94718" y="97138"/>
                    </a:cubicBezTo>
                    <a:cubicBezTo>
                      <a:pt x="98836" y="99429"/>
                      <a:pt x="103870" y="100346"/>
                      <a:pt x="108903" y="100346"/>
                    </a:cubicBezTo>
                    <a:cubicBezTo>
                      <a:pt x="122173" y="100346"/>
                      <a:pt x="134985" y="93015"/>
                      <a:pt x="145509" y="86600"/>
                    </a:cubicBezTo>
                    <a:cubicBezTo>
                      <a:pt x="148254" y="85225"/>
                      <a:pt x="150542" y="83392"/>
                      <a:pt x="152830" y="82476"/>
                    </a:cubicBezTo>
                    <a:cubicBezTo>
                      <a:pt x="159694" y="78810"/>
                      <a:pt x="166557" y="76061"/>
                      <a:pt x="173421" y="74228"/>
                    </a:cubicBezTo>
                    <a:cubicBezTo>
                      <a:pt x="174336" y="74228"/>
                      <a:pt x="176166" y="74228"/>
                      <a:pt x="177081" y="73770"/>
                    </a:cubicBezTo>
                    <a:cubicBezTo>
                      <a:pt x="177997" y="73770"/>
                      <a:pt x="178912" y="73770"/>
                      <a:pt x="180284" y="73770"/>
                    </a:cubicBezTo>
                    <a:cubicBezTo>
                      <a:pt x="195384" y="73770"/>
                      <a:pt x="211857" y="78810"/>
                      <a:pt x="230160" y="87974"/>
                    </a:cubicBezTo>
                    <a:cubicBezTo>
                      <a:pt x="230160" y="87974"/>
                      <a:pt x="230160" y="87974"/>
                      <a:pt x="373381" y="174574"/>
                    </a:cubicBezTo>
                    <a:cubicBezTo>
                      <a:pt x="385278" y="181447"/>
                      <a:pt x="388938" y="196568"/>
                      <a:pt x="381617" y="208481"/>
                    </a:cubicBezTo>
                    <a:cubicBezTo>
                      <a:pt x="377041" y="216270"/>
                      <a:pt x="368805" y="220394"/>
                      <a:pt x="360569" y="220394"/>
                    </a:cubicBezTo>
                    <a:cubicBezTo>
                      <a:pt x="355993" y="220394"/>
                      <a:pt x="351875" y="219020"/>
                      <a:pt x="347757" y="216729"/>
                    </a:cubicBezTo>
                    <a:cubicBezTo>
                      <a:pt x="347757" y="216729"/>
                      <a:pt x="347757" y="216729"/>
                      <a:pt x="339520" y="211688"/>
                    </a:cubicBezTo>
                    <a:cubicBezTo>
                      <a:pt x="350502" y="218103"/>
                      <a:pt x="353705" y="232766"/>
                      <a:pt x="346841" y="243762"/>
                    </a:cubicBezTo>
                    <a:cubicBezTo>
                      <a:pt x="342266" y="250635"/>
                      <a:pt x="334944" y="254301"/>
                      <a:pt x="327166" y="254301"/>
                    </a:cubicBezTo>
                    <a:cubicBezTo>
                      <a:pt x="323048" y="254301"/>
                      <a:pt x="318929" y="252926"/>
                      <a:pt x="315269" y="250635"/>
                    </a:cubicBezTo>
                    <a:cubicBezTo>
                      <a:pt x="315269" y="250635"/>
                      <a:pt x="315269" y="250635"/>
                      <a:pt x="300169" y="241013"/>
                    </a:cubicBezTo>
                    <a:cubicBezTo>
                      <a:pt x="311151" y="247886"/>
                      <a:pt x="314354" y="262549"/>
                      <a:pt x="307032" y="273545"/>
                    </a:cubicBezTo>
                    <a:cubicBezTo>
                      <a:pt x="302914" y="279960"/>
                      <a:pt x="295593" y="283626"/>
                      <a:pt x="287814" y="283626"/>
                    </a:cubicBezTo>
                    <a:cubicBezTo>
                      <a:pt x="283696" y="283626"/>
                      <a:pt x="279578" y="282709"/>
                      <a:pt x="275460" y="280418"/>
                    </a:cubicBezTo>
                    <a:cubicBezTo>
                      <a:pt x="275460" y="280418"/>
                      <a:pt x="275460" y="280418"/>
                      <a:pt x="263105" y="272171"/>
                    </a:cubicBezTo>
                    <a:cubicBezTo>
                      <a:pt x="274087" y="279044"/>
                      <a:pt x="276833" y="293706"/>
                      <a:pt x="269511" y="304245"/>
                    </a:cubicBezTo>
                    <a:cubicBezTo>
                      <a:pt x="265393" y="310660"/>
                      <a:pt x="258072" y="314325"/>
                      <a:pt x="250751" y="314325"/>
                    </a:cubicBezTo>
                    <a:cubicBezTo>
                      <a:pt x="247090" y="314325"/>
                      <a:pt x="242972" y="312951"/>
                      <a:pt x="239312" y="310660"/>
                    </a:cubicBezTo>
                    <a:cubicBezTo>
                      <a:pt x="239312" y="310660"/>
                      <a:pt x="239312" y="310660"/>
                      <a:pt x="214145" y="295539"/>
                    </a:cubicBezTo>
                    <a:cubicBezTo>
                      <a:pt x="214145" y="295539"/>
                      <a:pt x="214145" y="295539"/>
                      <a:pt x="210027" y="292790"/>
                    </a:cubicBezTo>
                    <a:cubicBezTo>
                      <a:pt x="210027" y="292790"/>
                      <a:pt x="210027" y="292790"/>
                      <a:pt x="225584" y="260716"/>
                    </a:cubicBezTo>
                    <a:cubicBezTo>
                      <a:pt x="232448" y="247428"/>
                      <a:pt x="226499" y="230933"/>
                      <a:pt x="213230" y="224060"/>
                    </a:cubicBezTo>
                    <a:cubicBezTo>
                      <a:pt x="209112" y="222227"/>
                      <a:pt x="204993" y="221311"/>
                      <a:pt x="200875" y="221311"/>
                    </a:cubicBezTo>
                    <a:cubicBezTo>
                      <a:pt x="199960" y="221311"/>
                      <a:pt x="199503" y="221311"/>
                      <a:pt x="198587" y="221311"/>
                    </a:cubicBezTo>
                    <a:cubicBezTo>
                      <a:pt x="201333" y="215354"/>
                      <a:pt x="201333" y="208481"/>
                      <a:pt x="199503" y="201608"/>
                    </a:cubicBezTo>
                    <a:cubicBezTo>
                      <a:pt x="196757" y="194735"/>
                      <a:pt x="192181" y="189237"/>
                      <a:pt x="185318" y="186029"/>
                    </a:cubicBezTo>
                    <a:cubicBezTo>
                      <a:pt x="181657" y="184196"/>
                      <a:pt x="177539" y="183280"/>
                      <a:pt x="173421" y="183280"/>
                    </a:cubicBezTo>
                    <a:cubicBezTo>
                      <a:pt x="167015" y="183280"/>
                      <a:pt x="161066" y="185571"/>
                      <a:pt x="156033" y="189237"/>
                    </a:cubicBezTo>
                    <a:cubicBezTo>
                      <a:pt x="153288" y="183738"/>
                      <a:pt x="149169" y="179614"/>
                      <a:pt x="143679" y="176865"/>
                    </a:cubicBezTo>
                    <a:cubicBezTo>
                      <a:pt x="140018" y="175032"/>
                      <a:pt x="135900" y="174116"/>
                      <a:pt x="131324" y="174116"/>
                    </a:cubicBezTo>
                    <a:cubicBezTo>
                      <a:pt x="126748" y="174116"/>
                      <a:pt x="122173" y="175491"/>
                      <a:pt x="118054" y="177782"/>
                    </a:cubicBezTo>
                    <a:cubicBezTo>
                      <a:pt x="115309" y="170909"/>
                      <a:pt x="110733" y="165868"/>
                      <a:pt x="104327" y="162661"/>
                    </a:cubicBezTo>
                    <a:cubicBezTo>
                      <a:pt x="100667" y="160828"/>
                      <a:pt x="96548" y="159912"/>
                      <a:pt x="92430" y="159912"/>
                    </a:cubicBezTo>
                    <a:cubicBezTo>
                      <a:pt x="81906" y="159912"/>
                      <a:pt x="72297" y="165410"/>
                      <a:pt x="67721" y="175032"/>
                    </a:cubicBezTo>
                    <a:cubicBezTo>
                      <a:pt x="67721" y="175032"/>
                      <a:pt x="67721" y="175032"/>
                      <a:pt x="62230" y="186029"/>
                    </a:cubicBezTo>
                    <a:cubicBezTo>
                      <a:pt x="62230" y="186029"/>
                      <a:pt x="62230" y="186029"/>
                      <a:pt x="61773" y="185571"/>
                    </a:cubicBezTo>
                    <a:cubicBezTo>
                      <a:pt x="61773" y="185571"/>
                      <a:pt x="61773" y="185571"/>
                      <a:pt x="3661" y="142500"/>
                    </a:cubicBezTo>
                    <a:cubicBezTo>
                      <a:pt x="1373" y="140667"/>
                      <a:pt x="0" y="137918"/>
                      <a:pt x="0" y="135169"/>
                    </a:cubicBezTo>
                    <a:cubicBezTo>
                      <a:pt x="0" y="135169"/>
                      <a:pt x="0" y="135169"/>
                      <a:pt x="0" y="9164"/>
                    </a:cubicBezTo>
                    <a:cubicBezTo>
                      <a:pt x="0" y="6415"/>
                      <a:pt x="915" y="4124"/>
                      <a:pt x="3203" y="2291"/>
                    </a:cubicBezTo>
                    <a:cubicBezTo>
                      <a:pt x="4576" y="917"/>
                      <a:pt x="6864" y="0"/>
                      <a:pt x="8694"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128" name="Group 127">
            <a:extLst>
              <a:ext uri="{FF2B5EF4-FFF2-40B4-BE49-F238E27FC236}">
                <a16:creationId xmlns:a16="http://schemas.microsoft.com/office/drawing/2014/main" id="{D47A244A-BCF6-446F-A458-5D4629ACA123}"/>
              </a:ext>
            </a:extLst>
          </p:cNvPr>
          <p:cNvGrpSpPr/>
          <p:nvPr/>
        </p:nvGrpSpPr>
        <p:grpSpPr>
          <a:xfrm>
            <a:off x="4547041" y="4083751"/>
            <a:ext cx="1417584" cy="1417584"/>
            <a:chOff x="12925719" y="3569863"/>
            <a:chExt cx="1417584" cy="1417584"/>
          </a:xfrm>
        </p:grpSpPr>
        <p:sp>
          <p:nvSpPr>
            <p:cNvPr id="129" name="Oval 128">
              <a:extLst>
                <a:ext uri="{FF2B5EF4-FFF2-40B4-BE49-F238E27FC236}">
                  <a16:creationId xmlns:a16="http://schemas.microsoft.com/office/drawing/2014/main" id="{529551EA-3121-494C-BF47-A467D31780A1}"/>
                </a:ext>
              </a:extLst>
            </p:cNvPr>
            <p:cNvSpPr/>
            <p:nvPr/>
          </p:nvSpPr>
          <p:spPr>
            <a:xfrm>
              <a:off x="12925719" y="3569863"/>
              <a:ext cx="1417584" cy="1417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0" name="Group 129">
              <a:extLst>
                <a:ext uri="{FF2B5EF4-FFF2-40B4-BE49-F238E27FC236}">
                  <a16:creationId xmlns:a16="http://schemas.microsoft.com/office/drawing/2014/main" id="{B570CEBA-04CB-4769-81BC-3AF837C40B19}"/>
                </a:ext>
              </a:extLst>
            </p:cNvPr>
            <p:cNvGrpSpPr>
              <a:grpSpLocks noChangeAspect="1"/>
            </p:cNvGrpSpPr>
            <p:nvPr/>
          </p:nvGrpSpPr>
          <p:grpSpPr>
            <a:xfrm>
              <a:off x="13179933" y="3824077"/>
              <a:ext cx="909156" cy="909156"/>
              <a:chOff x="7324950" y="3200401"/>
              <a:chExt cx="457200" cy="457200"/>
            </a:xfrm>
          </p:grpSpPr>
          <p:sp>
            <p:nvSpPr>
              <p:cNvPr id="131" name="AutoShape 28">
                <a:extLst>
                  <a:ext uri="{FF2B5EF4-FFF2-40B4-BE49-F238E27FC236}">
                    <a16:creationId xmlns:a16="http://schemas.microsoft.com/office/drawing/2014/main" id="{68E079C2-17F1-48B4-95CC-E5D02EED6240}"/>
                  </a:ext>
                </a:extLst>
              </p:cNvPr>
              <p:cNvSpPr>
                <a:spLocks noChangeAspect="1" noChangeArrowheads="1" noTextEdit="1"/>
              </p:cNvSpPr>
              <p:nvPr/>
            </p:nvSpPr>
            <p:spPr bwMode="auto">
              <a:xfrm>
                <a:off x="7324950"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30">
                <a:extLst>
                  <a:ext uri="{FF2B5EF4-FFF2-40B4-BE49-F238E27FC236}">
                    <a16:creationId xmlns:a16="http://schemas.microsoft.com/office/drawing/2014/main" id="{9769B91E-3A4E-4B53-B90E-9E328C072328}"/>
                  </a:ext>
                </a:extLst>
              </p:cNvPr>
              <p:cNvSpPr>
                <a:spLocks noEditPoints="1"/>
              </p:cNvSpPr>
              <p:nvPr/>
            </p:nvSpPr>
            <p:spPr bwMode="auto">
              <a:xfrm>
                <a:off x="7351120" y="3253895"/>
                <a:ext cx="405438" cy="350212"/>
              </a:xfrm>
              <a:custGeom>
                <a:avLst/>
                <a:gdLst>
                  <a:gd name="T0" fmla="*/ 773 w 886"/>
                  <a:gd name="T1" fmla="*/ 390 h 765"/>
                  <a:gd name="T2" fmla="*/ 811 w 886"/>
                  <a:gd name="T3" fmla="*/ 428 h 765"/>
                  <a:gd name="T4" fmla="*/ 763 w 886"/>
                  <a:gd name="T5" fmla="*/ 428 h 765"/>
                  <a:gd name="T6" fmla="*/ 576 w 886"/>
                  <a:gd name="T7" fmla="*/ 203 h 765"/>
                  <a:gd name="T8" fmla="*/ 879 w 886"/>
                  <a:gd name="T9" fmla="*/ 308 h 765"/>
                  <a:gd name="T10" fmla="*/ 453 w 886"/>
                  <a:gd name="T11" fmla="*/ 119 h 765"/>
                  <a:gd name="T12" fmla="*/ 562 w 886"/>
                  <a:gd name="T13" fmla="*/ 68 h 765"/>
                  <a:gd name="T14" fmla="*/ 535 w 886"/>
                  <a:gd name="T15" fmla="*/ 33 h 765"/>
                  <a:gd name="T16" fmla="*/ 451 w 886"/>
                  <a:gd name="T17" fmla="*/ 0 h 765"/>
                  <a:gd name="T18" fmla="*/ 435 w 886"/>
                  <a:gd name="T19" fmla="*/ 2 h 765"/>
                  <a:gd name="T20" fmla="*/ 435 w 886"/>
                  <a:gd name="T21" fmla="*/ 119 h 765"/>
                  <a:gd name="T22" fmla="*/ 7 w 886"/>
                  <a:gd name="T23" fmla="*/ 308 h 765"/>
                  <a:gd name="T24" fmla="*/ 311 w 886"/>
                  <a:gd name="T25" fmla="*/ 203 h 765"/>
                  <a:gd name="T26" fmla="*/ 801 w 886"/>
                  <a:gd name="T27" fmla="*/ 505 h 765"/>
                  <a:gd name="T28" fmla="*/ 801 w 886"/>
                  <a:gd name="T29" fmla="*/ 457 h 765"/>
                  <a:gd name="T30" fmla="*/ 763 w 886"/>
                  <a:gd name="T31" fmla="*/ 495 h 765"/>
                  <a:gd name="T32" fmla="*/ 75 w 886"/>
                  <a:gd name="T33" fmla="*/ 467 h 765"/>
                  <a:gd name="T34" fmla="*/ 113 w 886"/>
                  <a:gd name="T35" fmla="*/ 505 h 765"/>
                  <a:gd name="T36" fmla="*/ 113 w 886"/>
                  <a:gd name="T37" fmla="*/ 457 h 765"/>
                  <a:gd name="T38" fmla="*/ 85 w 886"/>
                  <a:gd name="T39" fmla="*/ 390 h 765"/>
                  <a:gd name="T40" fmla="*/ 85 w 886"/>
                  <a:gd name="T41" fmla="*/ 438 h 765"/>
                  <a:gd name="T42" fmla="*/ 123 w 886"/>
                  <a:gd name="T43" fmla="*/ 400 h 765"/>
                  <a:gd name="T44" fmla="*/ 471 w 886"/>
                  <a:gd name="T45" fmla="*/ 342 h 765"/>
                  <a:gd name="T46" fmla="*/ 449 w 886"/>
                  <a:gd name="T47" fmla="*/ 326 h 765"/>
                  <a:gd name="T48" fmla="*/ 437 w 886"/>
                  <a:gd name="T49" fmla="*/ 316 h 765"/>
                  <a:gd name="T50" fmla="*/ 443 w 886"/>
                  <a:gd name="T51" fmla="*/ 348 h 765"/>
                  <a:gd name="T52" fmla="*/ 732 w 886"/>
                  <a:gd name="T53" fmla="*/ 608 h 765"/>
                  <a:gd name="T54" fmla="*/ 873 w 886"/>
                  <a:gd name="T55" fmla="*/ 359 h 765"/>
                  <a:gd name="T56" fmla="*/ 713 w 886"/>
                  <a:gd name="T57" fmla="*/ 713 h 765"/>
                  <a:gd name="T58" fmla="*/ 678 w 886"/>
                  <a:gd name="T59" fmla="*/ 692 h 765"/>
                  <a:gd name="T60" fmla="*/ 208 w 886"/>
                  <a:gd name="T61" fmla="*/ 692 h 765"/>
                  <a:gd name="T62" fmla="*/ 173 w 886"/>
                  <a:gd name="T63" fmla="*/ 713 h 765"/>
                  <a:gd name="T64" fmla="*/ 173 w 886"/>
                  <a:gd name="T65" fmla="*/ 765 h 765"/>
                  <a:gd name="T66" fmla="*/ 722 w 886"/>
                  <a:gd name="T67" fmla="*/ 722 h 765"/>
                  <a:gd name="T68" fmla="*/ 13 w 886"/>
                  <a:gd name="T69" fmla="*/ 359 h 765"/>
                  <a:gd name="T70" fmla="*/ 154 w 886"/>
                  <a:gd name="T71" fmla="*/ 608 h 765"/>
                  <a:gd name="T72" fmla="*/ 57 w 886"/>
                  <a:gd name="T73" fmla="*/ 359 h 765"/>
                  <a:gd name="T74" fmla="*/ 430 w 886"/>
                  <a:gd name="T75" fmla="*/ 167 h 765"/>
                  <a:gd name="T76" fmla="*/ 662 w 886"/>
                  <a:gd name="T77" fmla="*/ 326 h 765"/>
                  <a:gd name="T78" fmla="*/ 688 w 886"/>
                  <a:gd name="T79" fmla="*/ 378 h 765"/>
                  <a:gd name="T80" fmla="*/ 688 w 886"/>
                  <a:gd name="T81" fmla="*/ 648 h 765"/>
                  <a:gd name="T82" fmla="*/ 600 w 886"/>
                  <a:gd name="T83" fmla="*/ 648 h 765"/>
                  <a:gd name="T84" fmla="*/ 493 w 886"/>
                  <a:gd name="T85" fmla="*/ 465 h 765"/>
                  <a:gd name="T86" fmla="*/ 393 w 886"/>
                  <a:gd name="T87" fmla="*/ 465 h 765"/>
                  <a:gd name="T88" fmla="*/ 286 w 886"/>
                  <a:gd name="T89" fmla="*/ 648 h 765"/>
                  <a:gd name="T90" fmla="*/ 198 w 886"/>
                  <a:gd name="T91" fmla="*/ 648 h 765"/>
                  <a:gd name="T92" fmla="*/ 198 w 886"/>
                  <a:gd name="T93" fmla="*/ 378 h 765"/>
                  <a:gd name="T94" fmla="*/ 224 w 886"/>
                  <a:gd name="T95" fmla="*/ 326 h 765"/>
                  <a:gd name="T96" fmla="*/ 616 w 886"/>
                  <a:gd name="T97" fmla="*/ 574 h 765"/>
                  <a:gd name="T98" fmla="*/ 577 w 886"/>
                  <a:gd name="T99" fmla="*/ 403 h 765"/>
                  <a:gd name="T100" fmla="*/ 539 w 886"/>
                  <a:gd name="T101" fmla="*/ 574 h 765"/>
                  <a:gd name="T102" fmla="*/ 484 w 886"/>
                  <a:gd name="T103" fmla="*/ 338 h 765"/>
                  <a:gd name="T104" fmla="*/ 443 w 886"/>
                  <a:gd name="T105" fmla="*/ 297 h 765"/>
                  <a:gd name="T106" fmla="*/ 402 w 886"/>
                  <a:gd name="T107" fmla="*/ 338 h 765"/>
                  <a:gd name="T108" fmla="*/ 347 w 886"/>
                  <a:gd name="T109" fmla="*/ 574 h 765"/>
                  <a:gd name="T110" fmla="*/ 286 w 886"/>
                  <a:gd name="T111" fmla="*/ 41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6" h="765">
                    <a:moveTo>
                      <a:pt x="763" y="428"/>
                    </a:moveTo>
                    <a:cubicBezTo>
                      <a:pt x="763" y="400"/>
                      <a:pt x="763" y="400"/>
                      <a:pt x="763" y="400"/>
                    </a:cubicBezTo>
                    <a:cubicBezTo>
                      <a:pt x="763" y="394"/>
                      <a:pt x="767" y="390"/>
                      <a:pt x="773" y="390"/>
                    </a:cubicBezTo>
                    <a:cubicBezTo>
                      <a:pt x="801" y="390"/>
                      <a:pt x="801" y="390"/>
                      <a:pt x="801" y="390"/>
                    </a:cubicBezTo>
                    <a:cubicBezTo>
                      <a:pt x="806" y="390"/>
                      <a:pt x="811" y="394"/>
                      <a:pt x="811" y="400"/>
                    </a:cubicBezTo>
                    <a:cubicBezTo>
                      <a:pt x="811" y="428"/>
                      <a:pt x="811" y="428"/>
                      <a:pt x="811" y="428"/>
                    </a:cubicBezTo>
                    <a:cubicBezTo>
                      <a:pt x="811" y="433"/>
                      <a:pt x="806" y="438"/>
                      <a:pt x="801" y="438"/>
                    </a:cubicBezTo>
                    <a:cubicBezTo>
                      <a:pt x="773" y="438"/>
                      <a:pt x="773" y="438"/>
                      <a:pt x="773" y="438"/>
                    </a:cubicBezTo>
                    <a:cubicBezTo>
                      <a:pt x="767" y="438"/>
                      <a:pt x="763" y="433"/>
                      <a:pt x="763" y="428"/>
                    </a:cubicBezTo>
                    <a:close/>
                    <a:moveTo>
                      <a:pt x="879" y="308"/>
                    </a:moveTo>
                    <a:cubicBezTo>
                      <a:pt x="747" y="203"/>
                      <a:pt x="747" y="203"/>
                      <a:pt x="747" y="203"/>
                    </a:cubicBezTo>
                    <a:cubicBezTo>
                      <a:pt x="576" y="203"/>
                      <a:pt x="576" y="203"/>
                      <a:pt x="576" y="203"/>
                    </a:cubicBezTo>
                    <a:cubicBezTo>
                      <a:pt x="736" y="326"/>
                      <a:pt x="736" y="326"/>
                      <a:pt x="736" y="326"/>
                    </a:cubicBezTo>
                    <a:cubicBezTo>
                      <a:pt x="874" y="326"/>
                      <a:pt x="874" y="326"/>
                      <a:pt x="874" y="326"/>
                    </a:cubicBezTo>
                    <a:cubicBezTo>
                      <a:pt x="883" y="326"/>
                      <a:pt x="886" y="314"/>
                      <a:pt x="879" y="308"/>
                    </a:cubicBezTo>
                    <a:close/>
                    <a:moveTo>
                      <a:pt x="435" y="119"/>
                    </a:moveTo>
                    <a:cubicBezTo>
                      <a:pt x="438" y="118"/>
                      <a:pt x="440" y="118"/>
                      <a:pt x="443" y="118"/>
                    </a:cubicBezTo>
                    <a:cubicBezTo>
                      <a:pt x="446" y="118"/>
                      <a:pt x="450" y="118"/>
                      <a:pt x="453" y="119"/>
                    </a:cubicBezTo>
                    <a:cubicBezTo>
                      <a:pt x="453" y="70"/>
                      <a:pt x="453" y="70"/>
                      <a:pt x="453" y="70"/>
                    </a:cubicBezTo>
                    <a:cubicBezTo>
                      <a:pt x="453" y="69"/>
                      <a:pt x="454" y="68"/>
                      <a:pt x="456" y="68"/>
                    </a:cubicBezTo>
                    <a:cubicBezTo>
                      <a:pt x="562" y="68"/>
                      <a:pt x="562" y="68"/>
                      <a:pt x="562" y="68"/>
                    </a:cubicBezTo>
                    <a:cubicBezTo>
                      <a:pt x="564" y="68"/>
                      <a:pt x="565" y="66"/>
                      <a:pt x="564" y="64"/>
                    </a:cubicBezTo>
                    <a:cubicBezTo>
                      <a:pt x="535" y="36"/>
                      <a:pt x="535" y="36"/>
                      <a:pt x="535" y="36"/>
                    </a:cubicBezTo>
                    <a:cubicBezTo>
                      <a:pt x="534" y="35"/>
                      <a:pt x="534" y="33"/>
                      <a:pt x="535" y="33"/>
                    </a:cubicBezTo>
                    <a:cubicBezTo>
                      <a:pt x="564" y="4"/>
                      <a:pt x="564" y="4"/>
                      <a:pt x="564" y="4"/>
                    </a:cubicBezTo>
                    <a:cubicBezTo>
                      <a:pt x="565" y="3"/>
                      <a:pt x="564" y="0"/>
                      <a:pt x="562" y="0"/>
                    </a:cubicBezTo>
                    <a:cubicBezTo>
                      <a:pt x="451" y="0"/>
                      <a:pt x="451" y="0"/>
                      <a:pt x="451" y="0"/>
                    </a:cubicBezTo>
                    <a:cubicBezTo>
                      <a:pt x="437" y="0"/>
                      <a:pt x="437" y="0"/>
                      <a:pt x="437" y="0"/>
                    </a:cubicBezTo>
                    <a:cubicBezTo>
                      <a:pt x="437" y="0"/>
                      <a:pt x="437" y="0"/>
                      <a:pt x="437" y="0"/>
                    </a:cubicBezTo>
                    <a:cubicBezTo>
                      <a:pt x="436" y="0"/>
                      <a:pt x="435" y="1"/>
                      <a:pt x="435" y="2"/>
                    </a:cubicBezTo>
                    <a:cubicBezTo>
                      <a:pt x="435" y="68"/>
                      <a:pt x="435" y="68"/>
                      <a:pt x="435" y="68"/>
                    </a:cubicBezTo>
                    <a:cubicBezTo>
                      <a:pt x="435" y="68"/>
                      <a:pt x="435" y="68"/>
                      <a:pt x="435" y="68"/>
                    </a:cubicBezTo>
                    <a:lnTo>
                      <a:pt x="435" y="119"/>
                    </a:lnTo>
                    <a:close/>
                    <a:moveTo>
                      <a:pt x="311" y="203"/>
                    </a:moveTo>
                    <a:cubicBezTo>
                      <a:pt x="139" y="203"/>
                      <a:pt x="139" y="203"/>
                      <a:pt x="139" y="203"/>
                    </a:cubicBezTo>
                    <a:cubicBezTo>
                      <a:pt x="7" y="308"/>
                      <a:pt x="7" y="308"/>
                      <a:pt x="7" y="308"/>
                    </a:cubicBezTo>
                    <a:cubicBezTo>
                      <a:pt x="0" y="314"/>
                      <a:pt x="3" y="326"/>
                      <a:pt x="12" y="326"/>
                    </a:cubicBezTo>
                    <a:cubicBezTo>
                      <a:pt x="152" y="326"/>
                      <a:pt x="152" y="326"/>
                      <a:pt x="152" y="326"/>
                    </a:cubicBezTo>
                    <a:lnTo>
                      <a:pt x="311" y="203"/>
                    </a:lnTo>
                    <a:close/>
                    <a:moveTo>
                      <a:pt x="763" y="495"/>
                    </a:moveTo>
                    <a:cubicBezTo>
                      <a:pt x="763" y="501"/>
                      <a:pt x="767" y="505"/>
                      <a:pt x="773" y="505"/>
                    </a:cubicBezTo>
                    <a:cubicBezTo>
                      <a:pt x="801" y="505"/>
                      <a:pt x="801" y="505"/>
                      <a:pt x="801" y="505"/>
                    </a:cubicBezTo>
                    <a:cubicBezTo>
                      <a:pt x="806" y="505"/>
                      <a:pt x="811" y="501"/>
                      <a:pt x="811" y="495"/>
                    </a:cubicBezTo>
                    <a:cubicBezTo>
                      <a:pt x="811" y="467"/>
                      <a:pt x="811" y="467"/>
                      <a:pt x="811" y="467"/>
                    </a:cubicBezTo>
                    <a:cubicBezTo>
                      <a:pt x="811" y="462"/>
                      <a:pt x="806" y="457"/>
                      <a:pt x="801" y="457"/>
                    </a:cubicBezTo>
                    <a:cubicBezTo>
                      <a:pt x="773" y="457"/>
                      <a:pt x="773" y="457"/>
                      <a:pt x="773" y="457"/>
                    </a:cubicBezTo>
                    <a:cubicBezTo>
                      <a:pt x="767" y="457"/>
                      <a:pt x="763" y="462"/>
                      <a:pt x="763" y="467"/>
                    </a:cubicBezTo>
                    <a:lnTo>
                      <a:pt x="763" y="495"/>
                    </a:lnTo>
                    <a:close/>
                    <a:moveTo>
                      <a:pt x="113" y="457"/>
                    </a:moveTo>
                    <a:cubicBezTo>
                      <a:pt x="85" y="457"/>
                      <a:pt x="85" y="457"/>
                      <a:pt x="85" y="457"/>
                    </a:cubicBezTo>
                    <a:cubicBezTo>
                      <a:pt x="80" y="457"/>
                      <a:pt x="75" y="462"/>
                      <a:pt x="75" y="467"/>
                    </a:cubicBezTo>
                    <a:cubicBezTo>
                      <a:pt x="75" y="495"/>
                      <a:pt x="75" y="495"/>
                      <a:pt x="75" y="495"/>
                    </a:cubicBezTo>
                    <a:cubicBezTo>
                      <a:pt x="75" y="501"/>
                      <a:pt x="80" y="505"/>
                      <a:pt x="85" y="505"/>
                    </a:cubicBezTo>
                    <a:cubicBezTo>
                      <a:pt x="113" y="505"/>
                      <a:pt x="113" y="505"/>
                      <a:pt x="113" y="505"/>
                    </a:cubicBezTo>
                    <a:cubicBezTo>
                      <a:pt x="119" y="505"/>
                      <a:pt x="123" y="501"/>
                      <a:pt x="123" y="495"/>
                    </a:cubicBezTo>
                    <a:cubicBezTo>
                      <a:pt x="123" y="467"/>
                      <a:pt x="123" y="467"/>
                      <a:pt x="123" y="467"/>
                    </a:cubicBezTo>
                    <a:cubicBezTo>
                      <a:pt x="123" y="462"/>
                      <a:pt x="119" y="457"/>
                      <a:pt x="113" y="457"/>
                    </a:cubicBezTo>
                    <a:close/>
                    <a:moveTo>
                      <a:pt x="123" y="400"/>
                    </a:moveTo>
                    <a:cubicBezTo>
                      <a:pt x="123" y="394"/>
                      <a:pt x="119" y="390"/>
                      <a:pt x="113" y="390"/>
                    </a:cubicBezTo>
                    <a:cubicBezTo>
                      <a:pt x="85" y="390"/>
                      <a:pt x="85" y="390"/>
                      <a:pt x="85" y="390"/>
                    </a:cubicBezTo>
                    <a:cubicBezTo>
                      <a:pt x="80" y="390"/>
                      <a:pt x="75" y="394"/>
                      <a:pt x="75" y="400"/>
                    </a:cubicBezTo>
                    <a:cubicBezTo>
                      <a:pt x="75" y="428"/>
                      <a:pt x="75" y="428"/>
                      <a:pt x="75" y="428"/>
                    </a:cubicBezTo>
                    <a:cubicBezTo>
                      <a:pt x="75" y="433"/>
                      <a:pt x="80" y="438"/>
                      <a:pt x="85" y="438"/>
                    </a:cubicBezTo>
                    <a:cubicBezTo>
                      <a:pt x="113" y="438"/>
                      <a:pt x="113" y="438"/>
                      <a:pt x="113" y="438"/>
                    </a:cubicBezTo>
                    <a:cubicBezTo>
                      <a:pt x="119" y="438"/>
                      <a:pt x="123" y="433"/>
                      <a:pt x="123" y="428"/>
                    </a:cubicBezTo>
                    <a:lnTo>
                      <a:pt x="123" y="400"/>
                    </a:lnTo>
                    <a:close/>
                    <a:moveTo>
                      <a:pt x="443" y="348"/>
                    </a:moveTo>
                    <a:cubicBezTo>
                      <a:pt x="465" y="348"/>
                      <a:pt x="465" y="348"/>
                      <a:pt x="465" y="348"/>
                    </a:cubicBezTo>
                    <a:cubicBezTo>
                      <a:pt x="468" y="348"/>
                      <a:pt x="471" y="345"/>
                      <a:pt x="471" y="342"/>
                    </a:cubicBezTo>
                    <a:cubicBezTo>
                      <a:pt x="471" y="338"/>
                      <a:pt x="468" y="336"/>
                      <a:pt x="465" y="336"/>
                    </a:cubicBezTo>
                    <a:cubicBezTo>
                      <a:pt x="449" y="336"/>
                      <a:pt x="449" y="336"/>
                      <a:pt x="449" y="336"/>
                    </a:cubicBezTo>
                    <a:cubicBezTo>
                      <a:pt x="449" y="326"/>
                      <a:pt x="449" y="326"/>
                      <a:pt x="449" y="326"/>
                    </a:cubicBezTo>
                    <a:cubicBezTo>
                      <a:pt x="449" y="316"/>
                      <a:pt x="449" y="316"/>
                      <a:pt x="449" y="316"/>
                    </a:cubicBezTo>
                    <a:cubicBezTo>
                      <a:pt x="449" y="312"/>
                      <a:pt x="446" y="310"/>
                      <a:pt x="443" y="310"/>
                    </a:cubicBezTo>
                    <a:cubicBezTo>
                      <a:pt x="440" y="310"/>
                      <a:pt x="437" y="312"/>
                      <a:pt x="437" y="316"/>
                    </a:cubicBezTo>
                    <a:cubicBezTo>
                      <a:pt x="437" y="326"/>
                      <a:pt x="437" y="326"/>
                      <a:pt x="437" y="326"/>
                    </a:cubicBezTo>
                    <a:cubicBezTo>
                      <a:pt x="437" y="342"/>
                      <a:pt x="437" y="342"/>
                      <a:pt x="437" y="342"/>
                    </a:cubicBezTo>
                    <a:cubicBezTo>
                      <a:pt x="437" y="345"/>
                      <a:pt x="440" y="348"/>
                      <a:pt x="443" y="348"/>
                    </a:cubicBezTo>
                    <a:close/>
                    <a:moveTo>
                      <a:pt x="829" y="564"/>
                    </a:moveTo>
                    <a:cubicBezTo>
                      <a:pt x="732" y="564"/>
                      <a:pt x="732" y="564"/>
                      <a:pt x="732" y="564"/>
                    </a:cubicBezTo>
                    <a:cubicBezTo>
                      <a:pt x="732" y="608"/>
                      <a:pt x="732" y="608"/>
                      <a:pt x="732" y="608"/>
                    </a:cubicBezTo>
                    <a:cubicBezTo>
                      <a:pt x="851" y="608"/>
                      <a:pt x="851" y="608"/>
                      <a:pt x="851" y="608"/>
                    </a:cubicBezTo>
                    <a:cubicBezTo>
                      <a:pt x="863" y="608"/>
                      <a:pt x="873" y="598"/>
                      <a:pt x="873" y="586"/>
                    </a:cubicBezTo>
                    <a:cubicBezTo>
                      <a:pt x="873" y="359"/>
                      <a:pt x="873" y="359"/>
                      <a:pt x="873" y="359"/>
                    </a:cubicBezTo>
                    <a:cubicBezTo>
                      <a:pt x="829" y="359"/>
                      <a:pt x="829" y="359"/>
                      <a:pt x="829" y="359"/>
                    </a:cubicBezTo>
                    <a:lnTo>
                      <a:pt x="829" y="564"/>
                    </a:lnTo>
                    <a:close/>
                    <a:moveTo>
                      <a:pt x="713" y="713"/>
                    </a:moveTo>
                    <a:cubicBezTo>
                      <a:pt x="687" y="713"/>
                      <a:pt x="687" y="713"/>
                      <a:pt x="687" y="713"/>
                    </a:cubicBezTo>
                    <a:cubicBezTo>
                      <a:pt x="687" y="701"/>
                      <a:pt x="687" y="701"/>
                      <a:pt x="687" y="701"/>
                    </a:cubicBezTo>
                    <a:cubicBezTo>
                      <a:pt x="687" y="696"/>
                      <a:pt x="683" y="692"/>
                      <a:pt x="678" y="692"/>
                    </a:cubicBezTo>
                    <a:cubicBezTo>
                      <a:pt x="600" y="692"/>
                      <a:pt x="600" y="692"/>
                      <a:pt x="600" y="692"/>
                    </a:cubicBezTo>
                    <a:cubicBezTo>
                      <a:pt x="286" y="692"/>
                      <a:pt x="286" y="692"/>
                      <a:pt x="286" y="692"/>
                    </a:cubicBezTo>
                    <a:cubicBezTo>
                      <a:pt x="208" y="692"/>
                      <a:pt x="208" y="692"/>
                      <a:pt x="208" y="692"/>
                    </a:cubicBezTo>
                    <a:cubicBezTo>
                      <a:pt x="203" y="692"/>
                      <a:pt x="199" y="696"/>
                      <a:pt x="199" y="701"/>
                    </a:cubicBezTo>
                    <a:cubicBezTo>
                      <a:pt x="199" y="713"/>
                      <a:pt x="199" y="713"/>
                      <a:pt x="199" y="713"/>
                    </a:cubicBezTo>
                    <a:cubicBezTo>
                      <a:pt x="173" y="713"/>
                      <a:pt x="173" y="713"/>
                      <a:pt x="173" y="713"/>
                    </a:cubicBezTo>
                    <a:cubicBezTo>
                      <a:pt x="168" y="713"/>
                      <a:pt x="164" y="717"/>
                      <a:pt x="164" y="722"/>
                    </a:cubicBezTo>
                    <a:cubicBezTo>
                      <a:pt x="164" y="756"/>
                      <a:pt x="164" y="756"/>
                      <a:pt x="164" y="756"/>
                    </a:cubicBezTo>
                    <a:cubicBezTo>
                      <a:pt x="164" y="761"/>
                      <a:pt x="168" y="765"/>
                      <a:pt x="173" y="765"/>
                    </a:cubicBezTo>
                    <a:cubicBezTo>
                      <a:pt x="713" y="765"/>
                      <a:pt x="713" y="765"/>
                      <a:pt x="713" y="765"/>
                    </a:cubicBezTo>
                    <a:cubicBezTo>
                      <a:pt x="718" y="765"/>
                      <a:pt x="722" y="761"/>
                      <a:pt x="722" y="756"/>
                    </a:cubicBezTo>
                    <a:cubicBezTo>
                      <a:pt x="722" y="722"/>
                      <a:pt x="722" y="722"/>
                      <a:pt x="722" y="722"/>
                    </a:cubicBezTo>
                    <a:cubicBezTo>
                      <a:pt x="722" y="717"/>
                      <a:pt x="718" y="713"/>
                      <a:pt x="713" y="713"/>
                    </a:cubicBezTo>
                    <a:close/>
                    <a:moveTo>
                      <a:pt x="57" y="359"/>
                    </a:moveTo>
                    <a:cubicBezTo>
                      <a:pt x="13" y="359"/>
                      <a:pt x="13" y="359"/>
                      <a:pt x="13" y="359"/>
                    </a:cubicBezTo>
                    <a:cubicBezTo>
                      <a:pt x="13" y="586"/>
                      <a:pt x="13" y="586"/>
                      <a:pt x="13" y="586"/>
                    </a:cubicBezTo>
                    <a:cubicBezTo>
                      <a:pt x="13" y="598"/>
                      <a:pt x="23" y="608"/>
                      <a:pt x="35" y="608"/>
                    </a:cubicBezTo>
                    <a:cubicBezTo>
                      <a:pt x="154" y="608"/>
                      <a:pt x="154" y="608"/>
                      <a:pt x="154" y="608"/>
                    </a:cubicBezTo>
                    <a:cubicBezTo>
                      <a:pt x="154" y="564"/>
                      <a:pt x="154" y="564"/>
                      <a:pt x="154" y="564"/>
                    </a:cubicBezTo>
                    <a:cubicBezTo>
                      <a:pt x="57" y="564"/>
                      <a:pt x="57" y="564"/>
                      <a:pt x="57" y="564"/>
                    </a:cubicBezTo>
                    <a:lnTo>
                      <a:pt x="57" y="359"/>
                    </a:lnTo>
                    <a:close/>
                    <a:moveTo>
                      <a:pt x="224" y="326"/>
                    </a:moveTo>
                    <a:cubicBezTo>
                      <a:pt x="383" y="203"/>
                      <a:pt x="383" y="203"/>
                      <a:pt x="383" y="203"/>
                    </a:cubicBezTo>
                    <a:cubicBezTo>
                      <a:pt x="430" y="167"/>
                      <a:pt x="430" y="167"/>
                      <a:pt x="430" y="167"/>
                    </a:cubicBezTo>
                    <a:cubicBezTo>
                      <a:pt x="437" y="161"/>
                      <a:pt x="449" y="161"/>
                      <a:pt x="456" y="167"/>
                    </a:cubicBezTo>
                    <a:cubicBezTo>
                      <a:pt x="503" y="203"/>
                      <a:pt x="503" y="203"/>
                      <a:pt x="503" y="203"/>
                    </a:cubicBezTo>
                    <a:cubicBezTo>
                      <a:pt x="662" y="326"/>
                      <a:pt x="662" y="326"/>
                      <a:pt x="662" y="326"/>
                    </a:cubicBezTo>
                    <a:cubicBezTo>
                      <a:pt x="679" y="340"/>
                      <a:pt x="679" y="340"/>
                      <a:pt x="679" y="340"/>
                    </a:cubicBezTo>
                    <a:cubicBezTo>
                      <a:pt x="685" y="344"/>
                      <a:pt x="688" y="350"/>
                      <a:pt x="688" y="357"/>
                    </a:cubicBezTo>
                    <a:cubicBezTo>
                      <a:pt x="688" y="378"/>
                      <a:pt x="688" y="378"/>
                      <a:pt x="688" y="378"/>
                    </a:cubicBezTo>
                    <a:cubicBezTo>
                      <a:pt x="688" y="564"/>
                      <a:pt x="688" y="564"/>
                      <a:pt x="688" y="564"/>
                    </a:cubicBezTo>
                    <a:cubicBezTo>
                      <a:pt x="688" y="608"/>
                      <a:pt x="688" y="608"/>
                      <a:pt x="688" y="608"/>
                    </a:cubicBezTo>
                    <a:cubicBezTo>
                      <a:pt x="688" y="648"/>
                      <a:pt x="688" y="648"/>
                      <a:pt x="688" y="648"/>
                    </a:cubicBezTo>
                    <a:cubicBezTo>
                      <a:pt x="644" y="648"/>
                      <a:pt x="644" y="648"/>
                      <a:pt x="644" y="648"/>
                    </a:cubicBezTo>
                    <a:cubicBezTo>
                      <a:pt x="638" y="648"/>
                      <a:pt x="638" y="648"/>
                      <a:pt x="638" y="648"/>
                    </a:cubicBezTo>
                    <a:cubicBezTo>
                      <a:pt x="600" y="648"/>
                      <a:pt x="600" y="648"/>
                      <a:pt x="600" y="648"/>
                    </a:cubicBezTo>
                    <a:cubicBezTo>
                      <a:pt x="493" y="648"/>
                      <a:pt x="493" y="648"/>
                      <a:pt x="493" y="648"/>
                    </a:cubicBezTo>
                    <a:cubicBezTo>
                      <a:pt x="493" y="648"/>
                      <a:pt x="493" y="648"/>
                      <a:pt x="493" y="648"/>
                    </a:cubicBezTo>
                    <a:cubicBezTo>
                      <a:pt x="493" y="465"/>
                      <a:pt x="493" y="465"/>
                      <a:pt x="493" y="465"/>
                    </a:cubicBezTo>
                    <a:cubicBezTo>
                      <a:pt x="493" y="463"/>
                      <a:pt x="491" y="461"/>
                      <a:pt x="489" y="461"/>
                    </a:cubicBezTo>
                    <a:cubicBezTo>
                      <a:pt x="397" y="461"/>
                      <a:pt x="397" y="461"/>
                      <a:pt x="397" y="461"/>
                    </a:cubicBezTo>
                    <a:cubicBezTo>
                      <a:pt x="395" y="461"/>
                      <a:pt x="393" y="463"/>
                      <a:pt x="393" y="465"/>
                    </a:cubicBezTo>
                    <a:cubicBezTo>
                      <a:pt x="393" y="648"/>
                      <a:pt x="393" y="648"/>
                      <a:pt x="393" y="648"/>
                    </a:cubicBezTo>
                    <a:cubicBezTo>
                      <a:pt x="393" y="648"/>
                      <a:pt x="393" y="648"/>
                      <a:pt x="393" y="648"/>
                    </a:cubicBezTo>
                    <a:cubicBezTo>
                      <a:pt x="286" y="648"/>
                      <a:pt x="286" y="648"/>
                      <a:pt x="286" y="648"/>
                    </a:cubicBezTo>
                    <a:cubicBezTo>
                      <a:pt x="248" y="648"/>
                      <a:pt x="248" y="648"/>
                      <a:pt x="248" y="648"/>
                    </a:cubicBezTo>
                    <a:cubicBezTo>
                      <a:pt x="242" y="648"/>
                      <a:pt x="242" y="648"/>
                      <a:pt x="242" y="648"/>
                    </a:cubicBezTo>
                    <a:cubicBezTo>
                      <a:pt x="198" y="648"/>
                      <a:pt x="198" y="648"/>
                      <a:pt x="198" y="648"/>
                    </a:cubicBezTo>
                    <a:cubicBezTo>
                      <a:pt x="198" y="608"/>
                      <a:pt x="198" y="608"/>
                      <a:pt x="198" y="608"/>
                    </a:cubicBezTo>
                    <a:cubicBezTo>
                      <a:pt x="198" y="564"/>
                      <a:pt x="198" y="564"/>
                      <a:pt x="198" y="564"/>
                    </a:cubicBezTo>
                    <a:cubicBezTo>
                      <a:pt x="198" y="378"/>
                      <a:pt x="198" y="378"/>
                      <a:pt x="198" y="378"/>
                    </a:cubicBezTo>
                    <a:cubicBezTo>
                      <a:pt x="198" y="357"/>
                      <a:pt x="198" y="357"/>
                      <a:pt x="198" y="357"/>
                    </a:cubicBezTo>
                    <a:cubicBezTo>
                      <a:pt x="198" y="350"/>
                      <a:pt x="201" y="344"/>
                      <a:pt x="207" y="340"/>
                    </a:cubicBezTo>
                    <a:lnTo>
                      <a:pt x="224" y="326"/>
                    </a:lnTo>
                    <a:close/>
                    <a:moveTo>
                      <a:pt x="539" y="574"/>
                    </a:moveTo>
                    <a:cubicBezTo>
                      <a:pt x="600" y="574"/>
                      <a:pt x="600" y="574"/>
                      <a:pt x="600" y="574"/>
                    </a:cubicBezTo>
                    <a:cubicBezTo>
                      <a:pt x="616" y="574"/>
                      <a:pt x="616" y="574"/>
                      <a:pt x="616" y="574"/>
                    </a:cubicBezTo>
                    <a:cubicBezTo>
                      <a:pt x="616" y="442"/>
                      <a:pt x="616" y="442"/>
                      <a:pt x="616" y="442"/>
                    </a:cubicBezTo>
                    <a:cubicBezTo>
                      <a:pt x="616" y="429"/>
                      <a:pt x="610" y="417"/>
                      <a:pt x="600" y="410"/>
                    </a:cubicBezTo>
                    <a:cubicBezTo>
                      <a:pt x="593" y="406"/>
                      <a:pt x="586" y="403"/>
                      <a:pt x="577" y="403"/>
                    </a:cubicBezTo>
                    <a:cubicBezTo>
                      <a:pt x="577" y="403"/>
                      <a:pt x="577" y="403"/>
                      <a:pt x="577" y="403"/>
                    </a:cubicBezTo>
                    <a:cubicBezTo>
                      <a:pt x="556" y="403"/>
                      <a:pt x="539" y="421"/>
                      <a:pt x="539" y="442"/>
                    </a:cubicBezTo>
                    <a:lnTo>
                      <a:pt x="539" y="574"/>
                    </a:lnTo>
                    <a:close/>
                    <a:moveTo>
                      <a:pt x="402" y="338"/>
                    </a:moveTo>
                    <a:cubicBezTo>
                      <a:pt x="402" y="360"/>
                      <a:pt x="421" y="378"/>
                      <a:pt x="443" y="378"/>
                    </a:cubicBezTo>
                    <a:cubicBezTo>
                      <a:pt x="465" y="378"/>
                      <a:pt x="484" y="360"/>
                      <a:pt x="484" y="338"/>
                    </a:cubicBezTo>
                    <a:cubicBezTo>
                      <a:pt x="484" y="334"/>
                      <a:pt x="483" y="330"/>
                      <a:pt x="482" y="326"/>
                    </a:cubicBezTo>
                    <a:cubicBezTo>
                      <a:pt x="480" y="321"/>
                      <a:pt x="478" y="316"/>
                      <a:pt x="474" y="311"/>
                    </a:cubicBezTo>
                    <a:cubicBezTo>
                      <a:pt x="467" y="303"/>
                      <a:pt x="455" y="297"/>
                      <a:pt x="443" y="297"/>
                    </a:cubicBezTo>
                    <a:cubicBezTo>
                      <a:pt x="431" y="297"/>
                      <a:pt x="419" y="303"/>
                      <a:pt x="412" y="311"/>
                    </a:cubicBezTo>
                    <a:cubicBezTo>
                      <a:pt x="408" y="316"/>
                      <a:pt x="406" y="321"/>
                      <a:pt x="404" y="326"/>
                    </a:cubicBezTo>
                    <a:cubicBezTo>
                      <a:pt x="403" y="330"/>
                      <a:pt x="402" y="334"/>
                      <a:pt x="402" y="338"/>
                    </a:cubicBezTo>
                    <a:close/>
                    <a:moveTo>
                      <a:pt x="270" y="574"/>
                    </a:moveTo>
                    <a:cubicBezTo>
                      <a:pt x="286" y="574"/>
                      <a:pt x="286" y="574"/>
                      <a:pt x="286" y="574"/>
                    </a:cubicBezTo>
                    <a:cubicBezTo>
                      <a:pt x="347" y="574"/>
                      <a:pt x="347" y="574"/>
                      <a:pt x="347" y="574"/>
                    </a:cubicBezTo>
                    <a:cubicBezTo>
                      <a:pt x="347" y="442"/>
                      <a:pt x="347" y="442"/>
                      <a:pt x="347" y="442"/>
                    </a:cubicBezTo>
                    <a:cubicBezTo>
                      <a:pt x="347" y="421"/>
                      <a:pt x="330" y="403"/>
                      <a:pt x="309" y="403"/>
                    </a:cubicBezTo>
                    <a:cubicBezTo>
                      <a:pt x="300" y="403"/>
                      <a:pt x="293" y="406"/>
                      <a:pt x="286" y="410"/>
                    </a:cubicBezTo>
                    <a:cubicBezTo>
                      <a:pt x="276" y="417"/>
                      <a:pt x="270" y="429"/>
                      <a:pt x="270" y="442"/>
                    </a:cubicBezTo>
                    <a:lnTo>
                      <a:pt x="270" y="5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33" name="Group 132">
            <a:extLst>
              <a:ext uri="{FF2B5EF4-FFF2-40B4-BE49-F238E27FC236}">
                <a16:creationId xmlns:a16="http://schemas.microsoft.com/office/drawing/2014/main" id="{7D7E3F7E-E3F2-4B37-B905-14EC1635EE42}"/>
              </a:ext>
            </a:extLst>
          </p:cNvPr>
          <p:cNvGrpSpPr/>
          <p:nvPr/>
        </p:nvGrpSpPr>
        <p:grpSpPr>
          <a:xfrm>
            <a:off x="8117917" y="4083751"/>
            <a:ext cx="1417584" cy="1417584"/>
            <a:chOff x="13242330" y="1494222"/>
            <a:chExt cx="1417584" cy="1417584"/>
          </a:xfrm>
        </p:grpSpPr>
        <p:sp>
          <p:nvSpPr>
            <p:cNvPr id="134" name="Oval 133">
              <a:extLst>
                <a:ext uri="{FF2B5EF4-FFF2-40B4-BE49-F238E27FC236}">
                  <a16:creationId xmlns:a16="http://schemas.microsoft.com/office/drawing/2014/main" id="{D7822869-DDF7-4577-BCA7-766B66563FC4}"/>
                </a:ext>
              </a:extLst>
            </p:cNvPr>
            <p:cNvSpPr/>
            <p:nvPr/>
          </p:nvSpPr>
          <p:spPr>
            <a:xfrm>
              <a:off x="13242330" y="1494222"/>
              <a:ext cx="1417584" cy="1417584"/>
            </a:xfrm>
            <a:prstGeom prst="ellipse">
              <a:avLst/>
            </a:prstGeom>
            <a:solidFill>
              <a:srgbClr val="30C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5" name="Group 4">
              <a:extLst>
                <a:ext uri="{FF2B5EF4-FFF2-40B4-BE49-F238E27FC236}">
                  <a16:creationId xmlns:a16="http://schemas.microsoft.com/office/drawing/2014/main" id="{B8BFC61B-232A-46CF-8655-8B882421F673}"/>
                </a:ext>
              </a:extLst>
            </p:cNvPr>
            <p:cNvGrpSpPr>
              <a:grpSpLocks noChangeAspect="1"/>
            </p:cNvGrpSpPr>
            <p:nvPr/>
          </p:nvGrpSpPr>
          <p:grpSpPr bwMode="auto">
            <a:xfrm>
              <a:off x="13485602" y="1737494"/>
              <a:ext cx="931041" cy="931041"/>
              <a:chOff x="2652" y="972"/>
              <a:chExt cx="2376" cy="2376"/>
            </a:xfrm>
          </p:grpSpPr>
          <p:sp>
            <p:nvSpPr>
              <p:cNvPr id="136" name="AutoShape 3">
                <a:extLst>
                  <a:ext uri="{FF2B5EF4-FFF2-40B4-BE49-F238E27FC236}">
                    <a16:creationId xmlns:a16="http://schemas.microsoft.com/office/drawing/2014/main" id="{A21547CF-0784-4C91-89F9-D0A56A20B46E}"/>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5">
                <a:extLst>
                  <a:ext uri="{FF2B5EF4-FFF2-40B4-BE49-F238E27FC236}">
                    <a16:creationId xmlns:a16="http://schemas.microsoft.com/office/drawing/2014/main" id="{1550D5A2-4E82-46C2-9B45-999B6C24CDBE}"/>
                  </a:ext>
                </a:extLst>
              </p:cNvPr>
              <p:cNvSpPr>
                <a:spLocks noEditPoints="1"/>
              </p:cNvSpPr>
              <p:nvPr/>
            </p:nvSpPr>
            <p:spPr bwMode="auto">
              <a:xfrm>
                <a:off x="2738" y="1357"/>
                <a:ext cx="2257" cy="1608"/>
              </a:xfrm>
              <a:custGeom>
                <a:avLst/>
                <a:gdLst>
                  <a:gd name="T0" fmla="*/ 329 w 949"/>
                  <a:gd name="T1" fmla="*/ 466 h 676"/>
                  <a:gd name="T2" fmla="*/ 341 w 949"/>
                  <a:gd name="T3" fmla="*/ 423 h 676"/>
                  <a:gd name="T4" fmla="*/ 377 w 949"/>
                  <a:gd name="T5" fmla="*/ 352 h 676"/>
                  <a:gd name="T6" fmla="*/ 356 w 949"/>
                  <a:gd name="T7" fmla="*/ 315 h 676"/>
                  <a:gd name="T8" fmla="*/ 339 w 949"/>
                  <a:gd name="T9" fmla="*/ 270 h 676"/>
                  <a:gd name="T10" fmla="*/ 331 w 949"/>
                  <a:gd name="T11" fmla="*/ 220 h 676"/>
                  <a:gd name="T12" fmla="*/ 353 w 949"/>
                  <a:gd name="T13" fmla="*/ 151 h 676"/>
                  <a:gd name="T14" fmla="*/ 38 w 949"/>
                  <a:gd name="T15" fmla="*/ 225 h 676"/>
                  <a:gd name="T16" fmla="*/ 93 w 949"/>
                  <a:gd name="T17" fmla="*/ 443 h 676"/>
                  <a:gd name="T18" fmla="*/ 93 w 949"/>
                  <a:gd name="T19" fmla="*/ 509 h 676"/>
                  <a:gd name="T20" fmla="*/ 245 w 949"/>
                  <a:gd name="T21" fmla="*/ 543 h 676"/>
                  <a:gd name="T22" fmla="*/ 254 w 949"/>
                  <a:gd name="T23" fmla="*/ 534 h 676"/>
                  <a:gd name="T24" fmla="*/ 263 w 949"/>
                  <a:gd name="T25" fmla="*/ 87 h 676"/>
                  <a:gd name="T26" fmla="*/ 464 w 949"/>
                  <a:gd name="T27" fmla="*/ 18 h 676"/>
                  <a:gd name="T28" fmla="*/ 625 w 949"/>
                  <a:gd name="T29" fmla="*/ 70 h 676"/>
                  <a:gd name="T30" fmla="*/ 626 w 949"/>
                  <a:gd name="T31" fmla="*/ 88 h 676"/>
                  <a:gd name="T32" fmla="*/ 666 w 949"/>
                  <a:gd name="T33" fmla="*/ 87 h 676"/>
                  <a:gd name="T34" fmla="*/ 667 w 949"/>
                  <a:gd name="T35" fmla="*/ 86 h 676"/>
                  <a:gd name="T36" fmla="*/ 668 w 949"/>
                  <a:gd name="T37" fmla="*/ 86 h 676"/>
                  <a:gd name="T38" fmla="*/ 671 w 949"/>
                  <a:gd name="T39" fmla="*/ 84 h 676"/>
                  <a:gd name="T40" fmla="*/ 673 w 949"/>
                  <a:gd name="T41" fmla="*/ 83 h 676"/>
                  <a:gd name="T42" fmla="*/ 674 w 949"/>
                  <a:gd name="T43" fmla="*/ 81 h 676"/>
                  <a:gd name="T44" fmla="*/ 675 w 949"/>
                  <a:gd name="T45" fmla="*/ 78 h 676"/>
                  <a:gd name="T46" fmla="*/ 675 w 949"/>
                  <a:gd name="T47" fmla="*/ 76 h 676"/>
                  <a:gd name="T48" fmla="*/ 661 w 949"/>
                  <a:gd name="T49" fmla="*/ 37 h 676"/>
                  <a:gd name="T50" fmla="*/ 644 w 949"/>
                  <a:gd name="T51" fmla="*/ 43 h 676"/>
                  <a:gd name="T52" fmla="*/ 464 w 949"/>
                  <a:gd name="T53" fmla="*/ 0 h 676"/>
                  <a:gd name="T54" fmla="*/ 255 w 949"/>
                  <a:gd name="T55" fmla="*/ 83 h 676"/>
                  <a:gd name="T56" fmla="*/ 660 w 949"/>
                  <a:gd name="T57" fmla="*/ 591 h 676"/>
                  <a:gd name="T58" fmla="*/ 290 w 949"/>
                  <a:gd name="T59" fmla="*/ 607 h 676"/>
                  <a:gd name="T60" fmla="*/ 311 w 949"/>
                  <a:gd name="T61" fmla="*/ 597 h 676"/>
                  <a:gd name="T62" fmla="*/ 262 w 949"/>
                  <a:gd name="T63" fmla="*/ 589 h 676"/>
                  <a:gd name="T64" fmla="*/ 261 w 949"/>
                  <a:gd name="T65" fmla="*/ 590 h 676"/>
                  <a:gd name="T66" fmla="*/ 260 w 949"/>
                  <a:gd name="T67" fmla="*/ 590 h 676"/>
                  <a:gd name="T68" fmla="*/ 257 w 949"/>
                  <a:gd name="T69" fmla="*/ 592 h 676"/>
                  <a:gd name="T70" fmla="*/ 255 w 949"/>
                  <a:gd name="T71" fmla="*/ 593 h 676"/>
                  <a:gd name="T72" fmla="*/ 254 w 949"/>
                  <a:gd name="T73" fmla="*/ 596 h 676"/>
                  <a:gd name="T74" fmla="*/ 253 w 949"/>
                  <a:gd name="T75" fmla="*/ 600 h 676"/>
                  <a:gd name="T76" fmla="*/ 254 w 949"/>
                  <a:gd name="T77" fmla="*/ 601 h 676"/>
                  <a:gd name="T78" fmla="*/ 276 w 949"/>
                  <a:gd name="T79" fmla="*/ 645 h 676"/>
                  <a:gd name="T80" fmla="*/ 284 w 949"/>
                  <a:gd name="T81" fmla="*/ 633 h 676"/>
                  <a:gd name="T82" fmla="*/ 464 w 949"/>
                  <a:gd name="T83" fmla="*/ 676 h 676"/>
                  <a:gd name="T84" fmla="*/ 673 w 949"/>
                  <a:gd name="T85" fmla="*/ 593 h 676"/>
                  <a:gd name="T86" fmla="*/ 876 w 949"/>
                  <a:gd name="T87" fmla="*/ 228 h 676"/>
                  <a:gd name="T88" fmla="*/ 583 w 949"/>
                  <a:gd name="T89" fmla="*/ 202 h 676"/>
                  <a:gd name="T90" fmla="*/ 586 w 949"/>
                  <a:gd name="T91" fmla="*/ 206 h 676"/>
                  <a:gd name="T92" fmla="*/ 578 w 949"/>
                  <a:gd name="T93" fmla="*/ 258 h 676"/>
                  <a:gd name="T94" fmla="*/ 575 w 949"/>
                  <a:gd name="T95" fmla="*/ 300 h 676"/>
                  <a:gd name="T96" fmla="*/ 542 w 949"/>
                  <a:gd name="T97" fmla="*/ 362 h 676"/>
                  <a:gd name="T98" fmla="*/ 579 w 949"/>
                  <a:gd name="T99" fmla="*/ 408 h 676"/>
                  <a:gd name="T100" fmla="*/ 639 w 949"/>
                  <a:gd name="T101" fmla="*/ 471 h 676"/>
                  <a:gd name="T102" fmla="*/ 668 w 949"/>
                  <a:gd name="T103" fmla="*/ 538 h 676"/>
                  <a:gd name="T104" fmla="*/ 685 w 949"/>
                  <a:gd name="T105" fmla="*/ 548 h 676"/>
                  <a:gd name="T106" fmla="*/ 792 w 949"/>
                  <a:gd name="T107" fmla="*/ 515 h 676"/>
                  <a:gd name="T108" fmla="*/ 792 w 949"/>
                  <a:gd name="T109" fmla="*/ 47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9" h="676">
                    <a:moveTo>
                      <a:pt x="254" y="470"/>
                    </a:moveTo>
                    <a:cubicBezTo>
                      <a:pt x="292" y="474"/>
                      <a:pt x="321" y="470"/>
                      <a:pt x="329" y="466"/>
                    </a:cubicBezTo>
                    <a:cubicBezTo>
                      <a:pt x="339" y="461"/>
                      <a:pt x="339" y="448"/>
                      <a:pt x="341" y="425"/>
                    </a:cubicBezTo>
                    <a:cubicBezTo>
                      <a:pt x="341" y="425"/>
                      <a:pt x="341" y="425"/>
                      <a:pt x="341" y="423"/>
                    </a:cubicBezTo>
                    <a:cubicBezTo>
                      <a:pt x="342" y="408"/>
                      <a:pt x="340" y="385"/>
                      <a:pt x="339" y="372"/>
                    </a:cubicBezTo>
                    <a:cubicBezTo>
                      <a:pt x="367" y="371"/>
                      <a:pt x="375" y="357"/>
                      <a:pt x="377" y="352"/>
                    </a:cubicBezTo>
                    <a:cubicBezTo>
                      <a:pt x="380" y="341"/>
                      <a:pt x="370" y="330"/>
                      <a:pt x="359" y="319"/>
                    </a:cubicBezTo>
                    <a:cubicBezTo>
                      <a:pt x="358" y="317"/>
                      <a:pt x="357" y="316"/>
                      <a:pt x="356" y="315"/>
                    </a:cubicBezTo>
                    <a:cubicBezTo>
                      <a:pt x="351" y="310"/>
                      <a:pt x="346" y="299"/>
                      <a:pt x="341" y="284"/>
                    </a:cubicBezTo>
                    <a:cubicBezTo>
                      <a:pt x="339" y="282"/>
                      <a:pt x="339" y="276"/>
                      <a:pt x="339" y="270"/>
                    </a:cubicBezTo>
                    <a:cubicBezTo>
                      <a:pt x="338" y="262"/>
                      <a:pt x="337" y="252"/>
                      <a:pt x="335" y="245"/>
                    </a:cubicBezTo>
                    <a:cubicBezTo>
                      <a:pt x="332" y="239"/>
                      <a:pt x="332" y="228"/>
                      <a:pt x="331" y="220"/>
                    </a:cubicBezTo>
                    <a:cubicBezTo>
                      <a:pt x="330" y="203"/>
                      <a:pt x="330" y="203"/>
                      <a:pt x="330" y="203"/>
                    </a:cubicBezTo>
                    <a:cubicBezTo>
                      <a:pt x="335" y="182"/>
                      <a:pt x="363" y="151"/>
                      <a:pt x="353" y="151"/>
                    </a:cubicBezTo>
                    <a:cubicBezTo>
                      <a:pt x="260" y="153"/>
                      <a:pt x="293" y="127"/>
                      <a:pt x="192" y="127"/>
                    </a:cubicBezTo>
                    <a:cubicBezTo>
                      <a:pt x="104" y="127"/>
                      <a:pt x="60" y="180"/>
                      <a:pt x="38" y="225"/>
                    </a:cubicBezTo>
                    <a:cubicBezTo>
                      <a:pt x="0" y="306"/>
                      <a:pt x="62" y="387"/>
                      <a:pt x="93" y="419"/>
                    </a:cubicBezTo>
                    <a:cubicBezTo>
                      <a:pt x="93" y="443"/>
                      <a:pt x="93" y="443"/>
                      <a:pt x="93" y="443"/>
                    </a:cubicBezTo>
                    <a:cubicBezTo>
                      <a:pt x="93" y="443"/>
                      <a:pt x="93" y="443"/>
                      <a:pt x="93" y="473"/>
                    </a:cubicBezTo>
                    <a:cubicBezTo>
                      <a:pt x="93" y="509"/>
                      <a:pt x="93" y="509"/>
                      <a:pt x="93" y="509"/>
                    </a:cubicBezTo>
                    <a:cubicBezTo>
                      <a:pt x="93" y="513"/>
                      <a:pt x="95" y="516"/>
                      <a:pt x="99" y="518"/>
                    </a:cubicBezTo>
                    <a:cubicBezTo>
                      <a:pt x="160" y="543"/>
                      <a:pt x="238" y="543"/>
                      <a:pt x="245" y="543"/>
                    </a:cubicBezTo>
                    <a:cubicBezTo>
                      <a:pt x="245" y="543"/>
                      <a:pt x="245" y="543"/>
                      <a:pt x="245" y="543"/>
                    </a:cubicBezTo>
                    <a:cubicBezTo>
                      <a:pt x="250" y="543"/>
                      <a:pt x="254" y="539"/>
                      <a:pt x="254" y="534"/>
                    </a:cubicBezTo>
                    <a:cubicBezTo>
                      <a:pt x="254" y="534"/>
                      <a:pt x="254" y="534"/>
                      <a:pt x="254" y="470"/>
                    </a:cubicBezTo>
                    <a:close/>
                    <a:moveTo>
                      <a:pt x="263" y="87"/>
                    </a:moveTo>
                    <a:cubicBezTo>
                      <a:pt x="265" y="87"/>
                      <a:pt x="267" y="86"/>
                      <a:pt x="268" y="85"/>
                    </a:cubicBezTo>
                    <a:cubicBezTo>
                      <a:pt x="325" y="41"/>
                      <a:pt x="392" y="18"/>
                      <a:pt x="464" y="18"/>
                    </a:cubicBezTo>
                    <a:cubicBezTo>
                      <a:pt x="527" y="18"/>
                      <a:pt x="586" y="36"/>
                      <a:pt x="638" y="69"/>
                    </a:cubicBezTo>
                    <a:cubicBezTo>
                      <a:pt x="625" y="70"/>
                      <a:pt x="625" y="70"/>
                      <a:pt x="625" y="70"/>
                    </a:cubicBezTo>
                    <a:cubicBezTo>
                      <a:pt x="620" y="70"/>
                      <a:pt x="616" y="74"/>
                      <a:pt x="617" y="79"/>
                    </a:cubicBezTo>
                    <a:cubicBezTo>
                      <a:pt x="617" y="84"/>
                      <a:pt x="621" y="88"/>
                      <a:pt x="626" y="88"/>
                    </a:cubicBezTo>
                    <a:cubicBezTo>
                      <a:pt x="626" y="88"/>
                      <a:pt x="626" y="88"/>
                      <a:pt x="626" y="88"/>
                    </a:cubicBezTo>
                    <a:cubicBezTo>
                      <a:pt x="666" y="87"/>
                      <a:pt x="666" y="87"/>
                      <a:pt x="666" y="87"/>
                    </a:cubicBezTo>
                    <a:cubicBezTo>
                      <a:pt x="666" y="87"/>
                      <a:pt x="666" y="87"/>
                      <a:pt x="666" y="86"/>
                    </a:cubicBezTo>
                    <a:cubicBezTo>
                      <a:pt x="667" y="86"/>
                      <a:pt x="667" y="86"/>
                      <a:pt x="667" y="86"/>
                    </a:cubicBezTo>
                    <a:cubicBezTo>
                      <a:pt x="668" y="86"/>
                      <a:pt x="668" y="86"/>
                      <a:pt x="668" y="86"/>
                    </a:cubicBezTo>
                    <a:cubicBezTo>
                      <a:pt x="668" y="86"/>
                      <a:pt x="668" y="86"/>
                      <a:pt x="668" y="86"/>
                    </a:cubicBezTo>
                    <a:cubicBezTo>
                      <a:pt x="669" y="86"/>
                      <a:pt x="669" y="85"/>
                      <a:pt x="670" y="85"/>
                    </a:cubicBezTo>
                    <a:cubicBezTo>
                      <a:pt x="670" y="85"/>
                      <a:pt x="671" y="85"/>
                      <a:pt x="671" y="84"/>
                    </a:cubicBezTo>
                    <a:cubicBezTo>
                      <a:pt x="672" y="84"/>
                      <a:pt x="672" y="83"/>
                      <a:pt x="672" y="83"/>
                    </a:cubicBezTo>
                    <a:cubicBezTo>
                      <a:pt x="673" y="83"/>
                      <a:pt x="673" y="83"/>
                      <a:pt x="673" y="83"/>
                    </a:cubicBezTo>
                    <a:cubicBezTo>
                      <a:pt x="673" y="82"/>
                      <a:pt x="673" y="82"/>
                      <a:pt x="673" y="81"/>
                    </a:cubicBezTo>
                    <a:cubicBezTo>
                      <a:pt x="674" y="81"/>
                      <a:pt x="674" y="81"/>
                      <a:pt x="674" y="81"/>
                    </a:cubicBezTo>
                    <a:cubicBezTo>
                      <a:pt x="674" y="81"/>
                      <a:pt x="674" y="80"/>
                      <a:pt x="674" y="80"/>
                    </a:cubicBezTo>
                    <a:cubicBezTo>
                      <a:pt x="674" y="79"/>
                      <a:pt x="675" y="79"/>
                      <a:pt x="675" y="78"/>
                    </a:cubicBezTo>
                    <a:cubicBezTo>
                      <a:pt x="675" y="76"/>
                      <a:pt x="675" y="76"/>
                      <a:pt x="675" y="76"/>
                    </a:cubicBezTo>
                    <a:cubicBezTo>
                      <a:pt x="675" y="76"/>
                      <a:pt x="675" y="76"/>
                      <a:pt x="675" y="76"/>
                    </a:cubicBezTo>
                    <a:cubicBezTo>
                      <a:pt x="674" y="76"/>
                      <a:pt x="674" y="75"/>
                      <a:pt x="674" y="75"/>
                    </a:cubicBezTo>
                    <a:cubicBezTo>
                      <a:pt x="661" y="37"/>
                      <a:pt x="661" y="37"/>
                      <a:pt x="661" y="37"/>
                    </a:cubicBezTo>
                    <a:cubicBezTo>
                      <a:pt x="660" y="32"/>
                      <a:pt x="655" y="30"/>
                      <a:pt x="650" y="32"/>
                    </a:cubicBezTo>
                    <a:cubicBezTo>
                      <a:pt x="645" y="33"/>
                      <a:pt x="642" y="38"/>
                      <a:pt x="644" y="43"/>
                    </a:cubicBezTo>
                    <a:cubicBezTo>
                      <a:pt x="647" y="54"/>
                      <a:pt x="647" y="54"/>
                      <a:pt x="647" y="54"/>
                    </a:cubicBezTo>
                    <a:cubicBezTo>
                      <a:pt x="593" y="18"/>
                      <a:pt x="530" y="0"/>
                      <a:pt x="464" y="0"/>
                    </a:cubicBezTo>
                    <a:cubicBezTo>
                      <a:pt x="388" y="0"/>
                      <a:pt x="317" y="24"/>
                      <a:pt x="257" y="70"/>
                    </a:cubicBezTo>
                    <a:cubicBezTo>
                      <a:pt x="253" y="73"/>
                      <a:pt x="252" y="79"/>
                      <a:pt x="255" y="83"/>
                    </a:cubicBezTo>
                    <a:cubicBezTo>
                      <a:pt x="257" y="85"/>
                      <a:pt x="260" y="87"/>
                      <a:pt x="263" y="87"/>
                    </a:cubicBezTo>
                    <a:close/>
                    <a:moveTo>
                      <a:pt x="660" y="591"/>
                    </a:moveTo>
                    <a:cubicBezTo>
                      <a:pt x="603" y="635"/>
                      <a:pt x="536" y="658"/>
                      <a:pt x="464" y="658"/>
                    </a:cubicBezTo>
                    <a:cubicBezTo>
                      <a:pt x="401" y="658"/>
                      <a:pt x="342" y="640"/>
                      <a:pt x="290" y="607"/>
                    </a:cubicBezTo>
                    <a:cubicBezTo>
                      <a:pt x="303" y="606"/>
                      <a:pt x="303" y="606"/>
                      <a:pt x="303" y="606"/>
                    </a:cubicBezTo>
                    <a:cubicBezTo>
                      <a:pt x="308" y="606"/>
                      <a:pt x="312" y="602"/>
                      <a:pt x="311" y="597"/>
                    </a:cubicBezTo>
                    <a:cubicBezTo>
                      <a:pt x="311" y="592"/>
                      <a:pt x="307" y="587"/>
                      <a:pt x="302" y="588"/>
                    </a:cubicBezTo>
                    <a:cubicBezTo>
                      <a:pt x="262" y="589"/>
                      <a:pt x="262" y="589"/>
                      <a:pt x="262" y="589"/>
                    </a:cubicBezTo>
                    <a:cubicBezTo>
                      <a:pt x="262" y="589"/>
                      <a:pt x="262" y="589"/>
                      <a:pt x="262" y="590"/>
                    </a:cubicBezTo>
                    <a:cubicBezTo>
                      <a:pt x="261" y="590"/>
                      <a:pt x="261" y="590"/>
                      <a:pt x="261" y="590"/>
                    </a:cubicBezTo>
                    <a:cubicBezTo>
                      <a:pt x="260" y="590"/>
                      <a:pt x="260" y="590"/>
                      <a:pt x="260" y="590"/>
                    </a:cubicBezTo>
                    <a:cubicBezTo>
                      <a:pt x="260" y="590"/>
                      <a:pt x="260" y="590"/>
                      <a:pt x="260" y="590"/>
                    </a:cubicBezTo>
                    <a:cubicBezTo>
                      <a:pt x="259" y="590"/>
                      <a:pt x="259" y="590"/>
                      <a:pt x="258" y="590"/>
                    </a:cubicBezTo>
                    <a:cubicBezTo>
                      <a:pt x="258" y="591"/>
                      <a:pt x="257" y="591"/>
                      <a:pt x="257" y="592"/>
                    </a:cubicBezTo>
                    <a:cubicBezTo>
                      <a:pt x="256" y="592"/>
                      <a:pt x="256" y="592"/>
                      <a:pt x="256" y="593"/>
                    </a:cubicBezTo>
                    <a:cubicBezTo>
                      <a:pt x="255" y="593"/>
                      <a:pt x="255" y="593"/>
                      <a:pt x="255" y="593"/>
                    </a:cubicBezTo>
                    <a:cubicBezTo>
                      <a:pt x="255" y="594"/>
                      <a:pt x="255" y="594"/>
                      <a:pt x="254" y="595"/>
                    </a:cubicBezTo>
                    <a:cubicBezTo>
                      <a:pt x="254" y="595"/>
                      <a:pt x="254" y="595"/>
                      <a:pt x="254" y="596"/>
                    </a:cubicBezTo>
                    <a:cubicBezTo>
                      <a:pt x="254" y="597"/>
                      <a:pt x="253" y="597"/>
                      <a:pt x="253" y="598"/>
                    </a:cubicBezTo>
                    <a:cubicBezTo>
                      <a:pt x="253" y="600"/>
                      <a:pt x="253" y="600"/>
                      <a:pt x="253" y="600"/>
                    </a:cubicBezTo>
                    <a:cubicBezTo>
                      <a:pt x="253" y="600"/>
                      <a:pt x="253" y="600"/>
                      <a:pt x="253" y="600"/>
                    </a:cubicBezTo>
                    <a:cubicBezTo>
                      <a:pt x="254" y="600"/>
                      <a:pt x="254" y="601"/>
                      <a:pt x="254" y="601"/>
                    </a:cubicBezTo>
                    <a:cubicBezTo>
                      <a:pt x="267" y="639"/>
                      <a:pt x="267" y="639"/>
                      <a:pt x="267" y="639"/>
                    </a:cubicBezTo>
                    <a:cubicBezTo>
                      <a:pt x="268" y="643"/>
                      <a:pt x="271" y="645"/>
                      <a:pt x="276" y="645"/>
                    </a:cubicBezTo>
                    <a:cubicBezTo>
                      <a:pt x="276" y="645"/>
                      <a:pt x="277" y="645"/>
                      <a:pt x="278" y="644"/>
                    </a:cubicBezTo>
                    <a:cubicBezTo>
                      <a:pt x="283" y="643"/>
                      <a:pt x="286" y="638"/>
                      <a:pt x="284" y="633"/>
                    </a:cubicBezTo>
                    <a:cubicBezTo>
                      <a:pt x="281" y="622"/>
                      <a:pt x="281" y="622"/>
                      <a:pt x="281" y="622"/>
                    </a:cubicBezTo>
                    <a:cubicBezTo>
                      <a:pt x="335" y="658"/>
                      <a:pt x="398" y="676"/>
                      <a:pt x="464" y="676"/>
                    </a:cubicBezTo>
                    <a:cubicBezTo>
                      <a:pt x="540" y="676"/>
                      <a:pt x="611" y="652"/>
                      <a:pt x="671" y="606"/>
                    </a:cubicBezTo>
                    <a:cubicBezTo>
                      <a:pt x="675" y="602"/>
                      <a:pt x="676" y="597"/>
                      <a:pt x="673" y="593"/>
                    </a:cubicBezTo>
                    <a:cubicBezTo>
                      <a:pt x="670" y="589"/>
                      <a:pt x="664" y="588"/>
                      <a:pt x="660" y="591"/>
                    </a:cubicBezTo>
                    <a:close/>
                    <a:moveTo>
                      <a:pt x="876" y="228"/>
                    </a:moveTo>
                    <a:cubicBezTo>
                      <a:pt x="855" y="183"/>
                      <a:pt x="803" y="136"/>
                      <a:pt x="717" y="136"/>
                    </a:cubicBezTo>
                    <a:cubicBezTo>
                      <a:pt x="620" y="136"/>
                      <a:pt x="579" y="181"/>
                      <a:pt x="583" y="202"/>
                    </a:cubicBezTo>
                    <a:cubicBezTo>
                      <a:pt x="584" y="203"/>
                      <a:pt x="585" y="205"/>
                      <a:pt x="586" y="206"/>
                    </a:cubicBezTo>
                    <a:cubicBezTo>
                      <a:pt x="586" y="206"/>
                      <a:pt x="586" y="206"/>
                      <a:pt x="586" y="206"/>
                    </a:cubicBezTo>
                    <a:cubicBezTo>
                      <a:pt x="582" y="232"/>
                      <a:pt x="582" y="232"/>
                      <a:pt x="582" y="232"/>
                    </a:cubicBezTo>
                    <a:cubicBezTo>
                      <a:pt x="580" y="240"/>
                      <a:pt x="578" y="251"/>
                      <a:pt x="578" y="258"/>
                    </a:cubicBezTo>
                    <a:cubicBezTo>
                      <a:pt x="577" y="262"/>
                      <a:pt x="577" y="268"/>
                      <a:pt x="577" y="275"/>
                    </a:cubicBezTo>
                    <a:cubicBezTo>
                      <a:pt x="577" y="283"/>
                      <a:pt x="576" y="297"/>
                      <a:pt x="575" y="300"/>
                    </a:cubicBezTo>
                    <a:cubicBezTo>
                      <a:pt x="571" y="308"/>
                      <a:pt x="565" y="320"/>
                      <a:pt x="558" y="327"/>
                    </a:cubicBezTo>
                    <a:cubicBezTo>
                      <a:pt x="550" y="335"/>
                      <a:pt x="538" y="351"/>
                      <a:pt x="542" y="362"/>
                    </a:cubicBezTo>
                    <a:cubicBezTo>
                      <a:pt x="545" y="368"/>
                      <a:pt x="556" y="380"/>
                      <a:pt x="580" y="380"/>
                    </a:cubicBezTo>
                    <a:cubicBezTo>
                      <a:pt x="580" y="388"/>
                      <a:pt x="579" y="397"/>
                      <a:pt x="579" y="408"/>
                    </a:cubicBezTo>
                    <a:cubicBezTo>
                      <a:pt x="579" y="446"/>
                      <a:pt x="584" y="456"/>
                      <a:pt x="588" y="461"/>
                    </a:cubicBezTo>
                    <a:cubicBezTo>
                      <a:pt x="593" y="466"/>
                      <a:pt x="603" y="471"/>
                      <a:pt x="639" y="471"/>
                    </a:cubicBezTo>
                    <a:cubicBezTo>
                      <a:pt x="645" y="471"/>
                      <a:pt x="658" y="470"/>
                      <a:pt x="668" y="469"/>
                    </a:cubicBezTo>
                    <a:cubicBezTo>
                      <a:pt x="668" y="538"/>
                      <a:pt x="668" y="538"/>
                      <a:pt x="668" y="538"/>
                    </a:cubicBezTo>
                    <a:cubicBezTo>
                      <a:pt x="668" y="543"/>
                      <a:pt x="671" y="547"/>
                      <a:pt x="676" y="547"/>
                    </a:cubicBezTo>
                    <a:cubicBezTo>
                      <a:pt x="676" y="547"/>
                      <a:pt x="680" y="548"/>
                      <a:pt x="685" y="548"/>
                    </a:cubicBezTo>
                    <a:cubicBezTo>
                      <a:pt x="705" y="548"/>
                      <a:pt x="751" y="545"/>
                      <a:pt x="788" y="523"/>
                    </a:cubicBezTo>
                    <a:cubicBezTo>
                      <a:pt x="790" y="521"/>
                      <a:pt x="792" y="518"/>
                      <a:pt x="792" y="515"/>
                    </a:cubicBezTo>
                    <a:cubicBezTo>
                      <a:pt x="792" y="490"/>
                      <a:pt x="792" y="490"/>
                      <a:pt x="792" y="490"/>
                    </a:cubicBezTo>
                    <a:cubicBezTo>
                      <a:pt x="792" y="472"/>
                      <a:pt x="792" y="472"/>
                      <a:pt x="792" y="472"/>
                    </a:cubicBezTo>
                    <a:cubicBezTo>
                      <a:pt x="851" y="449"/>
                      <a:pt x="949" y="379"/>
                      <a:pt x="876"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8" name="Group 137">
            <a:extLst>
              <a:ext uri="{FF2B5EF4-FFF2-40B4-BE49-F238E27FC236}">
                <a16:creationId xmlns:a16="http://schemas.microsoft.com/office/drawing/2014/main" id="{2302BF9C-0FD6-4929-9462-F7687830B92E}"/>
              </a:ext>
            </a:extLst>
          </p:cNvPr>
          <p:cNvGrpSpPr/>
          <p:nvPr/>
        </p:nvGrpSpPr>
        <p:grpSpPr>
          <a:xfrm>
            <a:off x="9903355" y="2307284"/>
            <a:ext cx="1417584" cy="1417584"/>
            <a:chOff x="12431725" y="2974076"/>
            <a:chExt cx="1417584" cy="1417584"/>
          </a:xfrm>
        </p:grpSpPr>
        <p:sp>
          <p:nvSpPr>
            <p:cNvPr id="139" name="Oval 138">
              <a:extLst>
                <a:ext uri="{FF2B5EF4-FFF2-40B4-BE49-F238E27FC236}">
                  <a16:creationId xmlns:a16="http://schemas.microsoft.com/office/drawing/2014/main" id="{D43D7C5D-D1DA-4DF3-91B5-C8AC7BCD4F46}"/>
                </a:ext>
              </a:extLst>
            </p:cNvPr>
            <p:cNvSpPr/>
            <p:nvPr/>
          </p:nvSpPr>
          <p:spPr>
            <a:xfrm>
              <a:off x="12431725" y="2974076"/>
              <a:ext cx="1417584" cy="1417584"/>
            </a:xfrm>
            <a:prstGeom prst="ellipse">
              <a:avLst/>
            </a:prstGeom>
            <a:solidFill>
              <a:srgbClr val="295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0" name="Group 139">
              <a:extLst>
                <a:ext uri="{FF2B5EF4-FFF2-40B4-BE49-F238E27FC236}">
                  <a16:creationId xmlns:a16="http://schemas.microsoft.com/office/drawing/2014/main" id="{4A23F05C-FB11-4E68-BBE4-66798D711AF8}"/>
                </a:ext>
              </a:extLst>
            </p:cNvPr>
            <p:cNvGrpSpPr>
              <a:grpSpLocks noChangeAspect="1"/>
            </p:cNvGrpSpPr>
            <p:nvPr/>
          </p:nvGrpSpPr>
          <p:grpSpPr>
            <a:xfrm>
              <a:off x="12608662" y="3151014"/>
              <a:ext cx="1063708" cy="1063708"/>
              <a:chOff x="7324949" y="3200401"/>
              <a:chExt cx="457200" cy="457200"/>
            </a:xfrm>
          </p:grpSpPr>
          <p:sp>
            <p:nvSpPr>
              <p:cNvPr id="141" name="AutoShape 6">
                <a:extLst>
                  <a:ext uri="{FF2B5EF4-FFF2-40B4-BE49-F238E27FC236}">
                    <a16:creationId xmlns:a16="http://schemas.microsoft.com/office/drawing/2014/main" id="{C7FBF80A-6AE2-45DC-BD6E-4C82582F83B4}"/>
                  </a:ext>
                </a:extLst>
              </p:cNvPr>
              <p:cNvSpPr>
                <a:spLocks noChangeAspect="1" noChangeArrowheads="1" noTextEdit="1"/>
              </p:cNvSpPr>
              <p:nvPr/>
            </p:nvSpPr>
            <p:spPr bwMode="auto">
              <a:xfrm>
                <a:off x="7324949"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8">
                <a:extLst>
                  <a:ext uri="{FF2B5EF4-FFF2-40B4-BE49-F238E27FC236}">
                    <a16:creationId xmlns:a16="http://schemas.microsoft.com/office/drawing/2014/main" id="{4491DF86-FBDF-488E-91A9-5BBC36ADE7C0}"/>
                  </a:ext>
                </a:extLst>
              </p:cNvPr>
              <p:cNvSpPr>
                <a:spLocks noEditPoints="1"/>
              </p:cNvSpPr>
              <p:nvPr/>
            </p:nvSpPr>
            <p:spPr bwMode="auto">
              <a:xfrm>
                <a:off x="7336494" y="3227918"/>
                <a:ext cx="434686" cy="402744"/>
              </a:xfrm>
              <a:custGeom>
                <a:avLst/>
                <a:gdLst>
                  <a:gd name="T0" fmla="*/ 438 w 950"/>
                  <a:gd name="T1" fmla="*/ 880 h 880"/>
                  <a:gd name="T2" fmla="*/ 3 w 950"/>
                  <a:gd name="T3" fmla="*/ 864 h 880"/>
                  <a:gd name="T4" fmla="*/ 321 w 950"/>
                  <a:gd name="T5" fmla="*/ 664 h 880"/>
                  <a:gd name="T6" fmla="*/ 348 w 950"/>
                  <a:gd name="T7" fmla="*/ 741 h 880"/>
                  <a:gd name="T8" fmla="*/ 833 w 950"/>
                  <a:gd name="T9" fmla="*/ 698 h 880"/>
                  <a:gd name="T10" fmla="*/ 698 w 950"/>
                  <a:gd name="T11" fmla="*/ 741 h 880"/>
                  <a:gd name="T12" fmla="*/ 512 w 950"/>
                  <a:gd name="T13" fmla="*/ 880 h 880"/>
                  <a:gd name="T14" fmla="*/ 947 w 950"/>
                  <a:gd name="T15" fmla="*/ 864 h 880"/>
                  <a:gd name="T16" fmla="*/ 336 w 950"/>
                  <a:gd name="T17" fmla="*/ 594 h 880"/>
                  <a:gd name="T18" fmla="*/ 359 w 950"/>
                  <a:gd name="T19" fmla="*/ 665 h 880"/>
                  <a:gd name="T20" fmla="*/ 475 w 950"/>
                  <a:gd name="T21" fmla="*/ 664 h 880"/>
                  <a:gd name="T22" fmla="*/ 591 w 950"/>
                  <a:gd name="T23" fmla="*/ 665 h 880"/>
                  <a:gd name="T24" fmla="*/ 614 w 950"/>
                  <a:gd name="T25" fmla="*/ 594 h 880"/>
                  <a:gd name="T26" fmla="*/ 726 w 950"/>
                  <a:gd name="T27" fmla="*/ 379 h 880"/>
                  <a:gd name="T28" fmla="*/ 699 w 950"/>
                  <a:gd name="T29" fmla="*/ 390 h 880"/>
                  <a:gd name="T30" fmla="*/ 670 w 950"/>
                  <a:gd name="T31" fmla="*/ 424 h 880"/>
                  <a:gd name="T32" fmla="*/ 475 w 950"/>
                  <a:gd name="T33" fmla="*/ 641 h 880"/>
                  <a:gd name="T34" fmla="*/ 280 w 950"/>
                  <a:gd name="T35" fmla="*/ 424 h 880"/>
                  <a:gd name="T36" fmla="*/ 251 w 950"/>
                  <a:gd name="T37" fmla="*/ 390 h 880"/>
                  <a:gd name="T38" fmla="*/ 224 w 950"/>
                  <a:gd name="T39" fmla="*/ 380 h 880"/>
                  <a:gd name="T40" fmla="*/ 684 w 950"/>
                  <a:gd name="T41" fmla="*/ 515 h 880"/>
                  <a:gd name="T42" fmla="*/ 640 w 950"/>
                  <a:gd name="T43" fmla="*/ 641 h 880"/>
                  <a:gd name="T44" fmla="*/ 761 w 950"/>
                  <a:gd name="T45" fmla="*/ 604 h 880"/>
                  <a:gd name="T46" fmla="*/ 684 w 950"/>
                  <a:gd name="T47" fmla="*/ 515 h 880"/>
                  <a:gd name="T48" fmla="*/ 341 w 950"/>
                  <a:gd name="T49" fmla="*/ 202 h 880"/>
                  <a:gd name="T50" fmla="*/ 671 w 950"/>
                  <a:gd name="T51" fmla="*/ 375 h 880"/>
                  <a:gd name="T52" fmla="*/ 688 w 950"/>
                  <a:gd name="T53" fmla="*/ 376 h 880"/>
                  <a:gd name="T54" fmla="*/ 718 w 950"/>
                  <a:gd name="T55" fmla="*/ 337 h 880"/>
                  <a:gd name="T56" fmla="*/ 727 w 950"/>
                  <a:gd name="T57" fmla="*/ 252 h 880"/>
                  <a:gd name="T58" fmla="*/ 230 w 950"/>
                  <a:gd name="T59" fmla="*/ 252 h 880"/>
                  <a:gd name="T60" fmla="*/ 244 w 950"/>
                  <a:gd name="T61" fmla="*/ 355 h 880"/>
                  <a:gd name="T62" fmla="*/ 317 w 950"/>
                  <a:gd name="T63" fmla="*/ 601 h 880"/>
                  <a:gd name="T64" fmla="*/ 255 w 950"/>
                  <a:gd name="T65" fmla="*/ 474 h 880"/>
                  <a:gd name="T66" fmla="*/ 259 w 950"/>
                  <a:gd name="T67" fmla="*/ 644 h 880"/>
                  <a:gd name="T68" fmla="*/ 482 w 950"/>
                  <a:gd name="T69" fmla="*/ 786 h 880"/>
                  <a:gd name="T70" fmla="*/ 395 w 950"/>
                  <a:gd name="T71" fmla="*/ 721 h 880"/>
                  <a:gd name="T72" fmla="*/ 478 w 950"/>
                  <a:gd name="T73" fmla="*/ 880 h 880"/>
                  <a:gd name="T74" fmla="*/ 562 w 950"/>
                  <a:gd name="T75" fmla="*/ 721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0" h="880">
                    <a:moveTo>
                      <a:pt x="348" y="741"/>
                    </a:moveTo>
                    <a:cubicBezTo>
                      <a:pt x="348" y="741"/>
                      <a:pt x="348" y="741"/>
                      <a:pt x="438" y="880"/>
                    </a:cubicBezTo>
                    <a:cubicBezTo>
                      <a:pt x="14" y="880"/>
                      <a:pt x="14" y="880"/>
                      <a:pt x="14" y="880"/>
                    </a:cubicBezTo>
                    <a:cubicBezTo>
                      <a:pt x="5" y="880"/>
                      <a:pt x="0" y="872"/>
                      <a:pt x="3" y="864"/>
                    </a:cubicBezTo>
                    <a:cubicBezTo>
                      <a:pt x="17" y="826"/>
                      <a:pt x="60" y="725"/>
                      <a:pt x="117" y="698"/>
                    </a:cubicBezTo>
                    <a:cubicBezTo>
                      <a:pt x="189" y="665"/>
                      <a:pt x="321" y="664"/>
                      <a:pt x="321" y="664"/>
                    </a:cubicBezTo>
                    <a:cubicBezTo>
                      <a:pt x="321" y="664"/>
                      <a:pt x="321" y="664"/>
                      <a:pt x="252" y="741"/>
                    </a:cubicBezTo>
                    <a:cubicBezTo>
                      <a:pt x="252" y="741"/>
                      <a:pt x="252" y="741"/>
                      <a:pt x="348" y="741"/>
                    </a:cubicBezTo>
                    <a:close/>
                    <a:moveTo>
                      <a:pt x="947" y="864"/>
                    </a:moveTo>
                    <a:cubicBezTo>
                      <a:pt x="933" y="826"/>
                      <a:pt x="890" y="725"/>
                      <a:pt x="833" y="698"/>
                    </a:cubicBezTo>
                    <a:cubicBezTo>
                      <a:pt x="761" y="665"/>
                      <a:pt x="629" y="664"/>
                      <a:pt x="629" y="664"/>
                    </a:cubicBezTo>
                    <a:cubicBezTo>
                      <a:pt x="698" y="741"/>
                      <a:pt x="698" y="741"/>
                      <a:pt x="698" y="741"/>
                    </a:cubicBezTo>
                    <a:cubicBezTo>
                      <a:pt x="602" y="741"/>
                      <a:pt x="602" y="741"/>
                      <a:pt x="602" y="741"/>
                    </a:cubicBezTo>
                    <a:cubicBezTo>
                      <a:pt x="512" y="880"/>
                      <a:pt x="512" y="880"/>
                      <a:pt x="512" y="880"/>
                    </a:cubicBezTo>
                    <a:cubicBezTo>
                      <a:pt x="936" y="880"/>
                      <a:pt x="936" y="880"/>
                      <a:pt x="936" y="880"/>
                    </a:cubicBezTo>
                    <a:cubicBezTo>
                      <a:pt x="945" y="880"/>
                      <a:pt x="950" y="872"/>
                      <a:pt x="947" y="864"/>
                    </a:cubicBezTo>
                    <a:close/>
                    <a:moveTo>
                      <a:pt x="260" y="436"/>
                    </a:moveTo>
                    <a:cubicBezTo>
                      <a:pt x="272" y="465"/>
                      <a:pt x="312" y="565"/>
                      <a:pt x="336" y="594"/>
                    </a:cubicBezTo>
                    <a:cubicBezTo>
                      <a:pt x="336" y="594"/>
                      <a:pt x="336" y="594"/>
                      <a:pt x="336" y="646"/>
                    </a:cubicBezTo>
                    <a:cubicBezTo>
                      <a:pt x="338" y="647"/>
                      <a:pt x="347" y="654"/>
                      <a:pt x="359" y="665"/>
                    </a:cubicBezTo>
                    <a:cubicBezTo>
                      <a:pt x="359" y="665"/>
                      <a:pt x="359" y="665"/>
                      <a:pt x="359" y="613"/>
                    </a:cubicBezTo>
                    <a:cubicBezTo>
                      <a:pt x="390" y="636"/>
                      <a:pt x="441" y="664"/>
                      <a:pt x="475" y="664"/>
                    </a:cubicBezTo>
                    <a:cubicBezTo>
                      <a:pt x="509" y="664"/>
                      <a:pt x="560" y="636"/>
                      <a:pt x="591" y="613"/>
                    </a:cubicBezTo>
                    <a:cubicBezTo>
                      <a:pt x="591" y="613"/>
                      <a:pt x="591" y="613"/>
                      <a:pt x="591" y="665"/>
                    </a:cubicBezTo>
                    <a:cubicBezTo>
                      <a:pt x="604" y="654"/>
                      <a:pt x="612" y="647"/>
                      <a:pt x="614" y="646"/>
                    </a:cubicBezTo>
                    <a:cubicBezTo>
                      <a:pt x="614" y="646"/>
                      <a:pt x="614" y="646"/>
                      <a:pt x="614" y="594"/>
                    </a:cubicBezTo>
                    <a:cubicBezTo>
                      <a:pt x="638" y="564"/>
                      <a:pt x="678" y="465"/>
                      <a:pt x="690" y="436"/>
                    </a:cubicBezTo>
                    <a:cubicBezTo>
                      <a:pt x="717" y="420"/>
                      <a:pt x="724" y="391"/>
                      <a:pt x="726" y="379"/>
                    </a:cubicBezTo>
                    <a:cubicBezTo>
                      <a:pt x="726" y="378"/>
                      <a:pt x="726" y="378"/>
                      <a:pt x="726" y="377"/>
                    </a:cubicBezTo>
                    <a:cubicBezTo>
                      <a:pt x="699" y="390"/>
                      <a:pt x="699" y="390"/>
                      <a:pt x="699" y="390"/>
                    </a:cubicBezTo>
                    <a:cubicBezTo>
                      <a:pt x="695" y="400"/>
                      <a:pt x="688" y="411"/>
                      <a:pt x="675" y="417"/>
                    </a:cubicBezTo>
                    <a:cubicBezTo>
                      <a:pt x="672" y="419"/>
                      <a:pt x="670" y="421"/>
                      <a:pt x="670" y="424"/>
                    </a:cubicBezTo>
                    <a:cubicBezTo>
                      <a:pt x="648" y="478"/>
                      <a:pt x="609" y="568"/>
                      <a:pt x="594" y="582"/>
                    </a:cubicBezTo>
                    <a:cubicBezTo>
                      <a:pt x="570" y="602"/>
                      <a:pt x="509" y="641"/>
                      <a:pt x="475" y="641"/>
                    </a:cubicBezTo>
                    <a:cubicBezTo>
                      <a:pt x="441" y="641"/>
                      <a:pt x="380" y="602"/>
                      <a:pt x="356" y="582"/>
                    </a:cubicBezTo>
                    <a:cubicBezTo>
                      <a:pt x="341" y="568"/>
                      <a:pt x="302" y="478"/>
                      <a:pt x="280" y="424"/>
                    </a:cubicBezTo>
                    <a:cubicBezTo>
                      <a:pt x="280" y="421"/>
                      <a:pt x="278" y="419"/>
                      <a:pt x="275" y="417"/>
                    </a:cubicBezTo>
                    <a:cubicBezTo>
                      <a:pt x="262" y="411"/>
                      <a:pt x="255" y="400"/>
                      <a:pt x="251" y="390"/>
                    </a:cubicBezTo>
                    <a:cubicBezTo>
                      <a:pt x="251" y="390"/>
                      <a:pt x="251" y="390"/>
                      <a:pt x="224" y="377"/>
                    </a:cubicBezTo>
                    <a:cubicBezTo>
                      <a:pt x="224" y="378"/>
                      <a:pt x="224" y="379"/>
                      <a:pt x="224" y="380"/>
                    </a:cubicBezTo>
                    <a:cubicBezTo>
                      <a:pt x="227" y="394"/>
                      <a:pt x="235" y="421"/>
                      <a:pt x="260" y="436"/>
                    </a:cubicBezTo>
                    <a:close/>
                    <a:moveTo>
                      <a:pt x="684" y="515"/>
                    </a:moveTo>
                    <a:cubicBezTo>
                      <a:pt x="663" y="563"/>
                      <a:pt x="649" y="588"/>
                      <a:pt x="640" y="601"/>
                    </a:cubicBezTo>
                    <a:cubicBezTo>
                      <a:pt x="640" y="641"/>
                      <a:pt x="640" y="641"/>
                      <a:pt x="640" y="641"/>
                    </a:cubicBezTo>
                    <a:cubicBezTo>
                      <a:pt x="651" y="641"/>
                      <a:pt x="672" y="642"/>
                      <a:pt x="698" y="644"/>
                    </a:cubicBezTo>
                    <a:cubicBezTo>
                      <a:pt x="717" y="638"/>
                      <a:pt x="739" y="626"/>
                      <a:pt x="761" y="604"/>
                    </a:cubicBezTo>
                    <a:cubicBezTo>
                      <a:pt x="708" y="598"/>
                      <a:pt x="703" y="522"/>
                      <a:pt x="701" y="475"/>
                    </a:cubicBezTo>
                    <a:cubicBezTo>
                      <a:pt x="696" y="487"/>
                      <a:pt x="690" y="501"/>
                      <a:pt x="684" y="515"/>
                    </a:cubicBezTo>
                    <a:close/>
                    <a:moveTo>
                      <a:pt x="244" y="355"/>
                    </a:moveTo>
                    <a:cubicBezTo>
                      <a:pt x="268" y="377"/>
                      <a:pt x="268" y="226"/>
                      <a:pt x="341" y="202"/>
                    </a:cubicBezTo>
                    <a:cubicBezTo>
                      <a:pt x="342" y="202"/>
                      <a:pt x="343" y="202"/>
                      <a:pt x="344" y="203"/>
                    </a:cubicBezTo>
                    <a:cubicBezTo>
                      <a:pt x="344" y="203"/>
                      <a:pt x="344" y="203"/>
                      <a:pt x="671" y="375"/>
                    </a:cubicBezTo>
                    <a:cubicBezTo>
                      <a:pt x="671" y="376"/>
                      <a:pt x="672" y="376"/>
                      <a:pt x="672" y="376"/>
                    </a:cubicBezTo>
                    <a:cubicBezTo>
                      <a:pt x="672" y="376"/>
                      <a:pt x="672" y="376"/>
                      <a:pt x="688" y="376"/>
                    </a:cubicBezTo>
                    <a:cubicBezTo>
                      <a:pt x="689" y="376"/>
                      <a:pt x="690" y="375"/>
                      <a:pt x="691" y="375"/>
                    </a:cubicBezTo>
                    <a:cubicBezTo>
                      <a:pt x="713" y="349"/>
                      <a:pt x="717" y="337"/>
                      <a:pt x="718" y="337"/>
                    </a:cubicBezTo>
                    <a:cubicBezTo>
                      <a:pt x="718" y="337"/>
                      <a:pt x="718" y="337"/>
                      <a:pt x="718" y="337"/>
                    </a:cubicBezTo>
                    <a:cubicBezTo>
                      <a:pt x="727" y="310"/>
                      <a:pt x="727" y="282"/>
                      <a:pt x="727" y="252"/>
                    </a:cubicBezTo>
                    <a:cubicBezTo>
                      <a:pt x="727" y="113"/>
                      <a:pt x="619" y="0"/>
                      <a:pt x="478" y="0"/>
                    </a:cubicBezTo>
                    <a:cubicBezTo>
                      <a:pt x="338" y="0"/>
                      <a:pt x="230" y="113"/>
                      <a:pt x="230" y="252"/>
                    </a:cubicBezTo>
                    <a:cubicBezTo>
                      <a:pt x="230" y="283"/>
                      <a:pt x="234" y="327"/>
                      <a:pt x="244" y="354"/>
                    </a:cubicBezTo>
                    <a:cubicBezTo>
                      <a:pt x="244" y="355"/>
                      <a:pt x="244" y="355"/>
                      <a:pt x="244" y="355"/>
                    </a:cubicBezTo>
                    <a:close/>
                    <a:moveTo>
                      <a:pt x="317" y="641"/>
                    </a:moveTo>
                    <a:cubicBezTo>
                      <a:pt x="317" y="601"/>
                      <a:pt x="317" y="601"/>
                      <a:pt x="317" y="601"/>
                    </a:cubicBezTo>
                    <a:cubicBezTo>
                      <a:pt x="308" y="588"/>
                      <a:pt x="294" y="563"/>
                      <a:pt x="273" y="515"/>
                    </a:cubicBezTo>
                    <a:cubicBezTo>
                      <a:pt x="267" y="500"/>
                      <a:pt x="261" y="486"/>
                      <a:pt x="255" y="474"/>
                    </a:cubicBezTo>
                    <a:cubicBezTo>
                      <a:pt x="253" y="521"/>
                      <a:pt x="250" y="598"/>
                      <a:pt x="196" y="604"/>
                    </a:cubicBezTo>
                    <a:cubicBezTo>
                      <a:pt x="218" y="626"/>
                      <a:pt x="240" y="638"/>
                      <a:pt x="259" y="644"/>
                    </a:cubicBezTo>
                    <a:cubicBezTo>
                      <a:pt x="285" y="642"/>
                      <a:pt x="306" y="641"/>
                      <a:pt x="317" y="641"/>
                    </a:cubicBezTo>
                    <a:close/>
                    <a:moveTo>
                      <a:pt x="482" y="786"/>
                    </a:moveTo>
                    <a:cubicBezTo>
                      <a:pt x="480" y="787"/>
                      <a:pt x="477" y="787"/>
                      <a:pt x="475" y="786"/>
                    </a:cubicBezTo>
                    <a:cubicBezTo>
                      <a:pt x="454" y="770"/>
                      <a:pt x="423" y="744"/>
                      <a:pt x="395" y="721"/>
                    </a:cubicBezTo>
                    <a:cubicBezTo>
                      <a:pt x="463" y="880"/>
                      <a:pt x="463" y="880"/>
                      <a:pt x="463" y="880"/>
                    </a:cubicBezTo>
                    <a:cubicBezTo>
                      <a:pt x="478" y="880"/>
                      <a:pt x="478" y="880"/>
                      <a:pt x="478" y="880"/>
                    </a:cubicBezTo>
                    <a:cubicBezTo>
                      <a:pt x="494" y="880"/>
                      <a:pt x="494" y="880"/>
                      <a:pt x="494" y="880"/>
                    </a:cubicBezTo>
                    <a:cubicBezTo>
                      <a:pt x="562" y="721"/>
                      <a:pt x="562" y="721"/>
                      <a:pt x="562" y="721"/>
                    </a:cubicBezTo>
                    <a:cubicBezTo>
                      <a:pt x="537" y="742"/>
                      <a:pt x="508" y="765"/>
                      <a:pt x="482" y="7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3" name="Group 142">
            <a:extLst>
              <a:ext uri="{FF2B5EF4-FFF2-40B4-BE49-F238E27FC236}">
                <a16:creationId xmlns:a16="http://schemas.microsoft.com/office/drawing/2014/main" id="{52E67D18-1D51-4833-A88F-664D9877EE20}"/>
              </a:ext>
            </a:extLst>
          </p:cNvPr>
          <p:cNvGrpSpPr/>
          <p:nvPr/>
        </p:nvGrpSpPr>
        <p:grpSpPr>
          <a:xfrm>
            <a:off x="6332479" y="2307284"/>
            <a:ext cx="1417584" cy="1417584"/>
            <a:chOff x="12801596" y="0"/>
            <a:chExt cx="1417584" cy="1417584"/>
          </a:xfrm>
        </p:grpSpPr>
        <p:sp>
          <p:nvSpPr>
            <p:cNvPr id="144" name="Oval 143">
              <a:extLst>
                <a:ext uri="{FF2B5EF4-FFF2-40B4-BE49-F238E27FC236}">
                  <a16:creationId xmlns:a16="http://schemas.microsoft.com/office/drawing/2014/main" id="{C7471CCB-4F2F-47C0-A547-A6F20F22D99A}"/>
                </a:ext>
              </a:extLst>
            </p:cNvPr>
            <p:cNvSpPr/>
            <p:nvPr/>
          </p:nvSpPr>
          <p:spPr>
            <a:xfrm>
              <a:off x="12801596" y="0"/>
              <a:ext cx="1417584" cy="1417584"/>
            </a:xfrm>
            <a:prstGeom prst="ellipse">
              <a:avLst/>
            </a:prstGeom>
            <a:solidFill>
              <a:srgbClr val="3EA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oup 144">
              <a:extLst>
                <a:ext uri="{FF2B5EF4-FFF2-40B4-BE49-F238E27FC236}">
                  <a16:creationId xmlns:a16="http://schemas.microsoft.com/office/drawing/2014/main" id="{174A9AA9-6AF4-4465-9B73-626E1D02733D}"/>
                </a:ext>
              </a:extLst>
            </p:cNvPr>
            <p:cNvGrpSpPr>
              <a:grpSpLocks noChangeAspect="1"/>
            </p:cNvGrpSpPr>
            <p:nvPr/>
          </p:nvGrpSpPr>
          <p:grpSpPr>
            <a:xfrm>
              <a:off x="13103509" y="301913"/>
              <a:ext cx="813759" cy="813759"/>
              <a:chOff x="7324948" y="3200401"/>
              <a:chExt cx="457198" cy="457198"/>
            </a:xfrm>
          </p:grpSpPr>
          <p:sp>
            <p:nvSpPr>
              <p:cNvPr id="146" name="AutoShape 51">
                <a:extLst>
                  <a:ext uri="{FF2B5EF4-FFF2-40B4-BE49-F238E27FC236}">
                    <a16:creationId xmlns:a16="http://schemas.microsoft.com/office/drawing/2014/main" id="{338B8063-E586-43E0-A58B-73541D09C264}"/>
                  </a:ext>
                </a:extLst>
              </p:cNvPr>
              <p:cNvSpPr>
                <a:spLocks noChangeAspect="1" noChangeArrowheads="1" noTextEdit="1"/>
              </p:cNvSpPr>
              <p:nvPr/>
            </p:nvSpPr>
            <p:spPr bwMode="auto">
              <a:xfrm>
                <a:off x="7324948" y="3200401"/>
                <a:ext cx="457198" cy="45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53">
                <a:extLst>
                  <a:ext uri="{FF2B5EF4-FFF2-40B4-BE49-F238E27FC236}">
                    <a16:creationId xmlns:a16="http://schemas.microsoft.com/office/drawing/2014/main" id="{8666B2BF-51A5-43A5-A4E6-8C6DB38209F2}"/>
                  </a:ext>
                </a:extLst>
              </p:cNvPr>
              <p:cNvSpPr>
                <a:spLocks noEditPoints="1"/>
              </p:cNvSpPr>
              <p:nvPr/>
            </p:nvSpPr>
            <p:spPr bwMode="auto">
              <a:xfrm>
                <a:off x="7375363" y="3227918"/>
                <a:ext cx="356945" cy="402742"/>
              </a:xfrm>
              <a:custGeom>
                <a:avLst/>
                <a:gdLst>
                  <a:gd name="T0" fmla="*/ 780 w 780"/>
                  <a:gd name="T1" fmla="*/ 870 h 880"/>
                  <a:gd name="T2" fmla="*/ 10 w 780"/>
                  <a:gd name="T3" fmla="*/ 880 h 880"/>
                  <a:gd name="T4" fmla="*/ 0 w 780"/>
                  <a:gd name="T5" fmla="*/ 815 h 880"/>
                  <a:gd name="T6" fmla="*/ 51 w 780"/>
                  <a:gd name="T7" fmla="*/ 805 h 880"/>
                  <a:gd name="T8" fmla="*/ 61 w 780"/>
                  <a:gd name="T9" fmla="*/ 774 h 880"/>
                  <a:gd name="T10" fmla="*/ 729 w 780"/>
                  <a:gd name="T11" fmla="*/ 784 h 880"/>
                  <a:gd name="T12" fmla="*/ 770 w 780"/>
                  <a:gd name="T13" fmla="*/ 805 h 880"/>
                  <a:gd name="T14" fmla="*/ 15 w 780"/>
                  <a:gd name="T15" fmla="*/ 441 h 880"/>
                  <a:gd name="T16" fmla="*/ 775 w 780"/>
                  <a:gd name="T17" fmla="*/ 431 h 880"/>
                  <a:gd name="T18" fmla="*/ 765 w 780"/>
                  <a:gd name="T19" fmla="*/ 360 h 880"/>
                  <a:gd name="T20" fmla="*/ 533 w 780"/>
                  <a:gd name="T21" fmla="*/ 237 h 880"/>
                  <a:gd name="T22" fmla="*/ 247 w 780"/>
                  <a:gd name="T23" fmla="*/ 236 h 880"/>
                  <a:gd name="T24" fmla="*/ 15 w 780"/>
                  <a:gd name="T25" fmla="*/ 360 h 880"/>
                  <a:gd name="T26" fmla="*/ 5 w 780"/>
                  <a:gd name="T27" fmla="*/ 431 h 880"/>
                  <a:gd name="T28" fmla="*/ 708 w 780"/>
                  <a:gd name="T29" fmla="*/ 474 h 880"/>
                  <a:gd name="T30" fmla="*/ 665 w 780"/>
                  <a:gd name="T31" fmla="*/ 478 h 880"/>
                  <a:gd name="T32" fmla="*/ 664 w 780"/>
                  <a:gd name="T33" fmla="*/ 750 h 880"/>
                  <a:gd name="T34" fmla="*/ 718 w 780"/>
                  <a:gd name="T35" fmla="*/ 745 h 880"/>
                  <a:gd name="T36" fmla="*/ 708 w 780"/>
                  <a:gd name="T37" fmla="*/ 474 h 880"/>
                  <a:gd name="T38" fmla="*/ 549 w 780"/>
                  <a:gd name="T39" fmla="*/ 474 h 880"/>
                  <a:gd name="T40" fmla="*/ 539 w 780"/>
                  <a:gd name="T41" fmla="*/ 745 h 880"/>
                  <a:gd name="T42" fmla="*/ 594 w 780"/>
                  <a:gd name="T43" fmla="*/ 750 h 880"/>
                  <a:gd name="T44" fmla="*/ 593 w 780"/>
                  <a:gd name="T45" fmla="*/ 478 h 880"/>
                  <a:gd name="T46" fmla="*/ 402 w 780"/>
                  <a:gd name="T47" fmla="*/ 171 h 880"/>
                  <a:gd name="T48" fmla="*/ 404 w 780"/>
                  <a:gd name="T49" fmla="*/ 90 h 880"/>
                  <a:gd name="T50" fmla="*/ 548 w 780"/>
                  <a:gd name="T51" fmla="*/ 84 h 880"/>
                  <a:gd name="T52" fmla="*/ 510 w 780"/>
                  <a:gd name="T53" fmla="*/ 43 h 880"/>
                  <a:gd name="T54" fmla="*/ 546 w 780"/>
                  <a:gd name="T55" fmla="*/ 0 h 880"/>
                  <a:gd name="T56" fmla="*/ 380 w 780"/>
                  <a:gd name="T57" fmla="*/ 0 h 880"/>
                  <a:gd name="T58" fmla="*/ 377 w 780"/>
                  <a:gd name="T59" fmla="*/ 90 h 880"/>
                  <a:gd name="T60" fmla="*/ 390 w 780"/>
                  <a:gd name="T61" fmla="*/ 171 h 880"/>
                  <a:gd name="T62" fmla="*/ 350 w 780"/>
                  <a:gd name="T63" fmla="*/ 474 h 880"/>
                  <a:gd name="T64" fmla="*/ 306 w 780"/>
                  <a:gd name="T65" fmla="*/ 478 h 880"/>
                  <a:gd name="T66" fmla="*/ 305 w 780"/>
                  <a:gd name="T67" fmla="*/ 750 h 880"/>
                  <a:gd name="T68" fmla="*/ 360 w 780"/>
                  <a:gd name="T69" fmla="*/ 745 h 880"/>
                  <a:gd name="T70" fmla="*/ 350 w 780"/>
                  <a:gd name="T71" fmla="*/ 474 h 880"/>
                  <a:gd name="T72" fmla="*/ 430 w 780"/>
                  <a:gd name="T73" fmla="*/ 474 h 880"/>
                  <a:gd name="T74" fmla="*/ 420 w 780"/>
                  <a:gd name="T75" fmla="*/ 745 h 880"/>
                  <a:gd name="T76" fmla="*/ 475 w 780"/>
                  <a:gd name="T77" fmla="*/ 750 h 880"/>
                  <a:gd name="T78" fmla="*/ 474 w 780"/>
                  <a:gd name="T79" fmla="*/ 478 h 880"/>
                  <a:gd name="T80" fmla="*/ 72 w 780"/>
                  <a:gd name="T81" fmla="*/ 474 h 880"/>
                  <a:gd name="T82" fmla="*/ 62 w 780"/>
                  <a:gd name="T83" fmla="*/ 745 h 880"/>
                  <a:gd name="T84" fmla="*/ 116 w 780"/>
                  <a:gd name="T85" fmla="*/ 750 h 880"/>
                  <a:gd name="T86" fmla="*/ 115 w 780"/>
                  <a:gd name="T87" fmla="*/ 478 h 880"/>
                  <a:gd name="T88" fmla="*/ 72 w 780"/>
                  <a:gd name="T89" fmla="*/ 474 h 880"/>
                  <a:gd name="T90" fmla="*/ 191 w 780"/>
                  <a:gd name="T91" fmla="*/ 474 h 880"/>
                  <a:gd name="T92" fmla="*/ 181 w 780"/>
                  <a:gd name="T93" fmla="*/ 745 h 880"/>
                  <a:gd name="T94" fmla="*/ 236 w 780"/>
                  <a:gd name="T95" fmla="*/ 750 h 880"/>
                  <a:gd name="T96" fmla="*/ 235 w 780"/>
                  <a:gd name="T97" fmla="*/ 4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0" h="880">
                    <a:moveTo>
                      <a:pt x="780" y="815"/>
                    </a:moveTo>
                    <a:cubicBezTo>
                      <a:pt x="780" y="815"/>
                      <a:pt x="780" y="815"/>
                      <a:pt x="780" y="870"/>
                    </a:cubicBezTo>
                    <a:cubicBezTo>
                      <a:pt x="780" y="875"/>
                      <a:pt x="776" y="880"/>
                      <a:pt x="770" y="880"/>
                    </a:cubicBezTo>
                    <a:cubicBezTo>
                      <a:pt x="770" y="880"/>
                      <a:pt x="770" y="880"/>
                      <a:pt x="10" y="880"/>
                    </a:cubicBezTo>
                    <a:cubicBezTo>
                      <a:pt x="4" y="880"/>
                      <a:pt x="0" y="875"/>
                      <a:pt x="0" y="870"/>
                    </a:cubicBezTo>
                    <a:cubicBezTo>
                      <a:pt x="0" y="870"/>
                      <a:pt x="0" y="870"/>
                      <a:pt x="0" y="815"/>
                    </a:cubicBezTo>
                    <a:cubicBezTo>
                      <a:pt x="0" y="809"/>
                      <a:pt x="4" y="805"/>
                      <a:pt x="10" y="805"/>
                    </a:cubicBezTo>
                    <a:cubicBezTo>
                      <a:pt x="10" y="805"/>
                      <a:pt x="10" y="805"/>
                      <a:pt x="51" y="805"/>
                    </a:cubicBezTo>
                    <a:cubicBezTo>
                      <a:pt x="51" y="805"/>
                      <a:pt x="51" y="805"/>
                      <a:pt x="51" y="784"/>
                    </a:cubicBezTo>
                    <a:cubicBezTo>
                      <a:pt x="51" y="779"/>
                      <a:pt x="56" y="774"/>
                      <a:pt x="61" y="774"/>
                    </a:cubicBezTo>
                    <a:cubicBezTo>
                      <a:pt x="61" y="774"/>
                      <a:pt x="61" y="774"/>
                      <a:pt x="719" y="774"/>
                    </a:cubicBezTo>
                    <a:cubicBezTo>
                      <a:pt x="724" y="774"/>
                      <a:pt x="729" y="779"/>
                      <a:pt x="729" y="784"/>
                    </a:cubicBezTo>
                    <a:cubicBezTo>
                      <a:pt x="729" y="784"/>
                      <a:pt x="729" y="784"/>
                      <a:pt x="729" y="805"/>
                    </a:cubicBezTo>
                    <a:cubicBezTo>
                      <a:pt x="729" y="805"/>
                      <a:pt x="729" y="805"/>
                      <a:pt x="770" y="805"/>
                    </a:cubicBezTo>
                    <a:cubicBezTo>
                      <a:pt x="776" y="805"/>
                      <a:pt x="780" y="809"/>
                      <a:pt x="780" y="815"/>
                    </a:cubicBezTo>
                    <a:close/>
                    <a:moveTo>
                      <a:pt x="15" y="441"/>
                    </a:moveTo>
                    <a:cubicBezTo>
                      <a:pt x="765" y="441"/>
                      <a:pt x="765" y="441"/>
                      <a:pt x="765" y="441"/>
                    </a:cubicBezTo>
                    <a:cubicBezTo>
                      <a:pt x="771" y="441"/>
                      <a:pt x="775" y="437"/>
                      <a:pt x="775" y="431"/>
                    </a:cubicBezTo>
                    <a:cubicBezTo>
                      <a:pt x="775" y="370"/>
                      <a:pt x="775" y="370"/>
                      <a:pt x="775" y="370"/>
                    </a:cubicBezTo>
                    <a:cubicBezTo>
                      <a:pt x="775" y="365"/>
                      <a:pt x="771" y="360"/>
                      <a:pt x="765" y="360"/>
                    </a:cubicBezTo>
                    <a:cubicBezTo>
                      <a:pt x="611" y="360"/>
                      <a:pt x="611" y="360"/>
                      <a:pt x="611" y="360"/>
                    </a:cubicBezTo>
                    <a:cubicBezTo>
                      <a:pt x="599" y="312"/>
                      <a:pt x="572" y="268"/>
                      <a:pt x="533" y="237"/>
                    </a:cubicBezTo>
                    <a:cubicBezTo>
                      <a:pt x="493" y="204"/>
                      <a:pt x="442" y="186"/>
                      <a:pt x="390" y="186"/>
                    </a:cubicBezTo>
                    <a:cubicBezTo>
                      <a:pt x="338" y="186"/>
                      <a:pt x="288" y="204"/>
                      <a:pt x="247" y="236"/>
                    </a:cubicBezTo>
                    <a:cubicBezTo>
                      <a:pt x="208" y="268"/>
                      <a:pt x="181" y="312"/>
                      <a:pt x="169" y="360"/>
                    </a:cubicBezTo>
                    <a:cubicBezTo>
                      <a:pt x="15" y="360"/>
                      <a:pt x="15" y="360"/>
                      <a:pt x="15" y="360"/>
                    </a:cubicBezTo>
                    <a:cubicBezTo>
                      <a:pt x="9" y="360"/>
                      <a:pt x="5" y="365"/>
                      <a:pt x="5" y="370"/>
                    </a:cubicBezTo>
                    <a:cubicBezTo>
                      <a:pt x="5" y="431"/>
                      <a:pt x="5" y="431"/>
                      <a:pt x="5" y="431"/>
                    </a:cubicBezTo>
                    <a:cubicBezTo>
                      <a:pt x="5" y="437"/>
                      <a:pt x="9" y="441"/>
                      <a:pt x="15" y="441"/>
                    </a:cubicBezTo>
                    <a:close/>
                    <a:moveTo>
                      <a:pt x="708" y="474"/>
                    </a:moveTo>
                    <a:cubicBezTo>
                      <a:pt x="669" y="474"/>
                      <a:pt x="669" y="474"/>
                      <a:pt x="669" y="474"/>
                    </a:cubicBezTo>
                    <a:cubicBezTo>
                      <a:pt x="666" y="474"/>
                      <a:pt x="665" y="476"/>
                      <a:pt x="665" y="478"/>
                    </a:cubicBezTo>
                    <a:cubicBezTo>
                      <a:pt x="659" y="745"/>
                      <a:pt x="659" y="745"/>
                      <a:pt x="659" y="745"/>
                    </a:cubicBezTo>
                    <a:cubicBezTo>
                      <a:pt x="659" y="747"/>
                      <a:pt x="661" y="750"/>
                      <a:pt x="664" y="750"/>
                    </a:cubicBezTo>
                    <a:cubicBezTo>
                      <a:pt x="714" y="750"/>
                      <a:pt x="714" y="750"/>
                      <a:pt x="714" y="750"/>
                    </a:cubicBezTo>
                    <a:cubicBezTo>
                      <a:pt x="716" y="750"/>
                      <a:pt x="718" y="747"/>
                      <a:pt x="718" y="745"/>
                    </a:cubicBezTo>
                    <a:cubicBezTo>
                      <a:pt x="713" y="478"/>
                      <a:pt x="713" y="478"/>
                      <a:pt x="713" y="478"/>
                    </a:cubicBezTo>
                    <a:cubicBezTo>
                      <a:pt x="713" y="476"/>
                      <a:pt x="711" y="474"/>
                      <a:pt x="708" y="474"/>
                    </a:cubicBezTo>
                    <a:close/>
                    <a:moveTo>
                      <a:pt x="589" y="474"/>
                    </a:moveTo>
                    <a:cubicBezTo>
                      <a:pt x="549" y="474"/>
                      <a:pt x="549" y="474"/>
                      <a:pt x="549" y="474"/>
                    </a:cubicBezTo>
                    <a:cubicBezTo>
                      <a:pt x="547" y="474"/>
                      <a:pt x="545" y="476"/>
                      <a:pt x="545" y="478"/>
                    </a:cubicBezTo>
                    <a:cubicBezTo>
                      <a:pt x="539" y="745"/>
                      <a:pt x="539" y="745"/>
                      <a:pt x="539" y="745"/>
                    </a:cubicBezTo>
                    <a:cubicBezTo>
                      <a:pt x="539" y="747"/>
                      <a:pt x="542" y="750"/>
                      <a:pt x="544" y="750"/>
                    </a:cubicBezTo>
                    <a:cubicBezTo>
                      <a:pt x="594" y="750"/>
                      <a:pt x="594" y="750"/>
                      <a:pt x="594" y="750"/>
                    </a:cubicBezTo>
                    <a:cubicBezTo>
                      <a:pt x="597" y="750"/>
                      <a:pt x="599" y="747"/>
                      <a:pt x="599" y="745"/>
                    </a:cubicBezTo>
                    <a:cubicBezTo>
                      <a:pt x="593" y="478"/>
                      <a:pt x="593" y="478"/>
                      <a:pt x="593" y="478"/>
                    </a:cubicBezTo>
                    <a:cubicBezTo>
                      <a:pt x="593" y="476"/>
                      <a:pt x="591" y="474"/>
                      <a:pt x="589" y="474"/>
                    </a:cubicBezTo>
                    <a:close/>
                    <a:moveTo>
                      <a:pt x="402" y="171"/>
                    </a:moveTo>
                    <a:cubicBezTo>
                      <a:pt x="402" y="93"/>
                      <a:pt x="402" y="93"/>
                      <a:pt x="402" y="93"/>
                    </a:cubicBezTo>
                    <a:cubicBezTo>
                      <a:pt x="402" y="91"/>
                      <a:pt x="403" y="90"/>
                      <a:pt x="404" y="90"/>
                    </a:cubicBezTo>
                    <a:cubicBezTo>
                      <a:pt x="546" y="90"/>
                      <a:pt x="546" y="90"/>
                      <a:pt x="546" y="90"/>
                    </a:cubicBezTo>
                    <a:cubicBezTo>
                      <a:pt x="549" y="90"/>
                      <a:pt x="550" y="86"/>
                      <a:pt x="548" y="84"/>
                    </a:cubicBezTo>
                    <a:cubicBezTo>
                      <a:pt x="510" y="47"/>
                      <a:pt x="510" y="47"/>
                      <a:pt x="510" y="47"/>
                    </a:cubicBezTo>
                    <a:cubicBezTo>
                      <a:pt x="509" y="46"/>
                      <a:pt x="509" y="44"/>
                      <a:pt x="510" y="43"/>
                    </a:cubicBezTo>
                    <a:cubicBezTo>
                      <a:pt x="548" y="5"/>
                      <a:pt x="548" y="5"/>
                      <a:pt x="548" y="5"/>
                    </a:cubicBezTo>
                    <a:cubicBezTo>
                      <a:pt x="550" y="3"/>
                      <a:pt x="549" y="0"/>
                      <a:pt x="546" y="0"/>
                    </a:cubicBezTo>
                    <a:cubicBezTo>
                      <a:pt x="398" y="0"/>
                      <a:pt x="398" y="0"/>
                      <a:pt x="398" y="0"/>
                    </a:cubicBezTo>
                    <a:cubicBezTo>
                      <a:pt x="380" y="0"/>
                      <a:pt x="380" y="0"/>
                      <a:pt x="380" y="0"/>
                    </a:cubicBezTo>
                    <a:cubicBezTo>
                      <a:pt x="379" y="0"/>
                      <a:pt x="377" y="2"/>
                      <a:pt x="377" y="3"/>
                    </a:cubicBezTo>
                    <a:cubicBezTo>
                      <a:pt x="377" y="90"/>
                      <a:pt x="377" y="90"/>
                      <a:pt x="377" y="90"/>
                    </a:cubicBezTo>
                    <a:cubicBezTo>
                      <a:pt x="377" y="171"/>
                      <a:pt x="377" y="171"/>
                      <a:pt x="377" y="171"/>
                    </a:cubicBezTo>
                    <a:cubicBezTo>
                      <a:pt x="382" y="171"/>
                      <a:pt x="386" y="171"/>
                      <a:pt x="390" y="171"/>
                    </a:cubicBezTo>
                    <a:cubicBezTo>
                      <a:pt x="394" y="171"/>
                      <a:pt x="397" y="171"/>
                      <a:pt x="402" y="171"/>
                    </a:cubicBezTo>
                    <a:close/>
                    <a:moveTo>
                      <a:pt x="350" y="474"/>
                    </a:moveTo>
                    <a:cubicBezTo>
                      <a:pt x="311" y="474"/>
                      <a:pt x="311" y="474"/>
                      <a:pt x="311" y="474"/>
                    </a:cubicBezTo>
                    <a:cubicBezTo>
                      <a:pt x="308" y="474"/>
                      <a:pt x="306" y="476"/>
                      <a:pt x="306" y="478"/>
                    </a:cubicBezTo>
                    <a:cubicBezTo>
                      <a:pt x="300" y="745"/>
                      <a:pt x="300" y="745"/>
                      <a:pt x="300" y="745"/>
                    </a:cubicBezTo>
                    <a:cubicBezTo>
                      <a:pt x="300" y="747"/>
                      <a:pt x="303" y="750"/>
                      <a:pt x="305" y="750"/>
                    </a:cubicBezTo>
                    <a:cubicBezTo>
                      <a:pt x="355" y="750"/>
                      <a:pt x="355" y="750"/>
                      <a:pt x="355" y="750"/>
                    </a:cubicBezTo>
                    <a:cubicBezTo>
                      <a:pt x="358" y="750"/>
                      <a:pt x="360" y="747"/>
                      <a:pt x="360" y="745"/>
                    </a:cubicBezTo>
                    <a:cubicBezTo>
                      <a:pt x="354" y="478"/>
                      <a:pt x="354" y="478"/>
                      <a:pt x="354" y="478"/>
                    </a:cubicBezTo>
                    <a:cubicBezTo>
                      <a:pt x="354" y="476"/>
                      <a:pt x="353" y="474"/>
                      <a:pt x="350" y="474"/>
                    </a:cubicBezTo>
                    <a:close/>
                    <a:moveTo>
                      <a:pt x="469" y="474"/>
                    </a:moveTo>
                    <a:cubicBezTo>
                      <a:pt x="430" y="474"/>
                      <a:pt x="430" y="474"/>
                      <a:pt x="430" y="474"/>
                    </a:cubicBezTo>
                    <a:cubicBezTo>
                      <a:pt x="427" y="474"/>
                      <a:pt x="426" y="476"/>
                      <a:pt x="426" y="478"/>
                    </a:cubicBezTo>
                    <a:cubicBezTo>
                      <a:pt x="420" y="745"/>
                      <a:pt x="420" y="745"/>
                      <a:pt x="420" y="745"/>
                    </a:cubicBezTo>
                    <a:cubicBezTo>
                      <a:pt x="420" y="747"/>
                      <a:pt x="422" y="750"/>
                      <a:pt x="425" y="750"/>
                    </a:cubicBezTo>
                    <a:cubicBezTo>
                      <a:pt x="475" y="750"/>
                      <a:pt x="475" y="750"/>
                      <a:pt x="475" y="750"/>
                    </a:cubicBezTo>
                    <a:cubicBezTo>
                      <a:pt x="477" y="750"/>
                      <a:pt x="480" y="747"/>
                      <a:pt x="480" y="745"/>
                    </a:cubicBezTo>
                    <a:cubicBezTo>
                      <a:pt x="474" y="478"/>
                      <a:pt x="474" y="478"/>
                      <a:pt x="474" y="478"/>
                    </a:cubicBezTo>
                    <a:cubicBezTo>
                      <a:pt x="474" y="476"/>
                      <a:pt x="472" y="474"/>
                      <a:pt x="469" y="474"/>
                    </a:cubicBezTo>
                    <a:close/>
                    <a:moveTo>
                      <a:pt x="72" y="474"/>
                    </a:moveTo>
                    <a:cubicBezTo>
                      <a:pt x="69" y="474"/>
                      <a:pt x="67" y="476"/>
                      <a:pt x="67" y="478"/>
                    </a:cubicBezTo>
                    <a:cubicBezTo>
                      <a:pt x="67" y="478"/>
                      <a:pt x="67" y="478"/>
                      <a:pt x="62" y="745"/>
                    </a:cubicBezTo>
                    <a:cubicBezTo>
                      <a:pt x="62" y="747"/>
                      <a:pt x="64" y="750"/>
                      <a:pt x="66" y="750"/>
                    </a:cubicBezTo>
                    <a:cubicBezTo>
                      <a:pt x="66" y="750"/>
                      <a:pt x="66" y="750"/>
                      <a:pt x="116" y="750"/>
                    </a:cubicBezTo>
                    <a:cubicBezTo>
                      <a:pt x="119" y="750"/>
                      <a:pt x="121" y="747"/>
                      <a:pt x="121" y="745"/>
                    </a:cubicBezTo>
                    <a:cubicBezTo>
                      <a:pt x="121" y="745"/>
                      <a:pt x="121" y="745"/>
                      <a:pt x="115" y="478"/>
                    </a:cubicBezTo>
                    <a:cubicBezTo>
                      <a:pt x="115" y="476"/>
                      <a:pt x="114" y="474"/>
                      <a:pt x="111" y="474"/>
                    </a:cubicBezTo>
                    <a:cubicBezTo>
                      <a:pt x="111" y="474"/>
                      <a:pt x="111" y="474"/>
                      <a:pt x="72" y="474"/>
                    </a:cubicBezTo>
                    <a:close/>
                    <a:moveTo>
                      <a:pt x="231" y="474"/>
                    </a:moveTo>
                    <a:cubicBezTo>
                      <a:pt x="191" y="474"/>
                      <a:pt x="191" y="474"/>
                      <a:pt x="191" y="474"/>
                    </a:cubicBezTo>
                    <a:cubicBezTo>
                      <a:pt x="189" y="474"/>
                      <a:pt x="187" y="476"/>
                      <a:pt x="187" y="478"/>
                    </a:cubicBezTo>
                    <a:cubicBezTo>
                      <a:pt x="181" y="745"/>
                      <a:pt x="181" y="745"/>
                      <a:pt x="181" y="745"/>
                    </a:cubicBezTo>
                    <a:cubicBezTo>
                      <a:pt x="181" y="747"/>
                      <a:pt x="183" y="750"/>
                      <a:pt x="186" y="750"/>
                    </a:cubicBezTo>
                    <a:cubicBezTo>
                      <a:pt x="236" y="750"/>
                      <a:pt x="236" y="750"/>
                      <a:pt x="236" y="750"/>
                    </a:cubicBezTo>
                    <a:cubicBezTo>
                      <a:pt x="238" y="750"/>
                      <a:pt x="241" y="747"/>
                      <a:pt x="241" y="745"/>
                    </a:cubicBezTo>
                    <a:cubicBezTo>
                      <a:pt x="235" y="478"/>
                      <a:pt x="235" y="478"/>
                      <a:pt x="235" y="478"/>
                    </a:cubicBezTo>
                    <a:cubicBezTo>
                      <a:pt x="235" y="476"/>
                      <a:pt x="233" y="474"/>
                      <a:pt x="231" y="4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cxnSp>
        <p:nvCxnSpPr>
          <p:cNvPr id="148" name="Straight Arrow Connector 147">
            <a:extLst>
              <a:ext uri="{FF2B5EF4-FFF2-40B4-BE49-F238E27FC236}">
                <a16:creationId xmlns:a16="http://schemas.microsoft.com/office/drawing/2014/main" id="{7C418B82-F56F-4E68-A1B2-968A574EC9E7}"/>
              </a:ext>
            </a:extLst>
          </p:cNvPr>
          <p:cNvCxnSpPr>
            <a:cxnSpLocks/>
          </p:cNvCxnSpPr>
          <p:nvPr/>
        </p:nvCxnSpPr>
        <p:spPr>
          <a:xfrm>
            <a:off x="10612146" y="3698792"/>
            <a:ext cx="0" cy="1067675"/>
          </a:xfrm>
          <a:prstGeom prst="straightConnector1">
            <a:avLst/>
          </a:prstGeom>
          <a:ln w="19050" cap="flat" cmpd="sng" algn="ctr">
            <a:solidFill>
              <a:srgbClr val="295E7E"/>
            </a:solidFill>
            <a:prstDash val="sysDot"/>
            <a:roun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C0B0211C-8959-439E-8920-1DEAD5F9C680}"/>
              </a:ext>
            </a:extLst>
          </p:cNvPr>
          <p:cNvCxnSpPr>
            <a:cxnSpLocks/>
          </p:cNvCxnSpPr>
          <p:nvPr/>
        </p:nvCxnSpPr>
        <p:spPr>
          <a:xfrm flipV="1">
            <a:off x="8767422" y="3044311"/>
            <a:ext cx="0" cy="1067675"/>
          </a:xfrm>
          <a:prstGeom prst="straightConnector1">
            <a:avLst/>
          </a:prstGeom>
          <a:ln w="19050" cap="flat" cmpd="sng" algn="ctr">
            <a:solidFill>
              <a:srgbClr val="30C1D7"/>
            </a:solidFill>
            <a:prstDash val="sysDot"/>
            <a:roun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9DFE6706-6D59-4940-826B-263ECF07477D}"/>
              </a:ext>
            </a:extLst>
          </p:cNvPr>
          <p:cNvCxnSpPr>
            <a:cxnSpLocks/>
          </p:cNvCxnSpPr>
          <p:nvPr/>
        </p:nvCxnSpPr>
        <p:spPr>
          <a:xfrm flipV="1">
            <a:off x="1642916" y="2991881"/>
            <a:ext cx="0" cy="1067675"/>
          </a:xfrm>
          <a:prstGeom prst="straightConnector1">
            <a:avLst/>
          </a:prstGeom>
          <a:ln w="19050">
            <a:solidFill>
              <a:schemeClr val="tx2"/>
            </a:solidFill>
            <a:prstDash val="sysDot"/>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4893DD6-69B1-47D8-8672-760E1886A649}"/>
              </a:ext>
            </a:extLst>
          </p:cNvPr>
          <p:cNvCxnSpPr>
            <a:cxnSpLocks/>
          </p:cNvCxnSpPr>
          <p:nvPr/>
        </p:nvCxnSpPr>
        <p:spPr>
          <a:xfrm flipV="1">
            <a:off x="5280931" y="2986739"/>
            <a:ext cx="0" cy="1067675"/>
          </a:xfrm>
          <a:prstGeom prst="straightConnector1">
            <a:avLst/>
          </a:prstGeom>
          <a:ln w="19050">
            <a:prstDash val="sysDot"/>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386B5A75-7E81-4D2D-9A41-B07D9C001877}"/>
              </a:ext>
            </a:extLst>
          </p:cNvPr>
          <p:cNvCxnSpPr>
            <a:cxnSpLocks/>
          </p:cNvCxnSpPr>
          <p:nvPr/>
        </p:nvCxnSpPr>
        <p:spPr>
          <a:xfrm>
            <a:off x="3427163" y="3719145"/>
            <a:ext cx="0" cy="1067675"/>
          </a:xfrm>
          <a:prstGeom prst="straightConnector1">
            <a:avLst/>
          </a:prstGeom>
          <a:ln w="19050">
            <a:solidFill>
              <a:schemeClr val="accent2"/>
            </a:solidFill>
            <a:prstDash val="sysDot"/>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CF083471-1442-41B7-BBF3-F06EB1D45F32}"/>
              </a:ext>
            </a:extLst>
          </p:cNvPr>
          <p:cNvCxnSpPr>
            <a:cxnSpLocks/>
          </p:cNvCxnSpPr>
          <p:nvPr/>
        </p:nvCxnSpPr>
        <p:spPr>
          <a:xfrm>
            <a:off x="7100561" y="3771900"/>
            <a:ext cx="0" cy="1067675"/>
          </a:xfrm>
          <a:prstGeom prst="straightConnector1">
            <a:avLst/>
          </a:prstGeom>
          <a:ln w="19050" cap="flat" cmpd="sng" algn="ctr">
            <a:solidFill>
              <a:srgbClr val="3EAD92"/>
            </a:solidFill>
            <a:prstDash val="sysDot"/>
            <a:roun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C83BBFD8-7369-4FD8-AB9B-D1A261D58CEC}"/>
              </a:ext>
            </a:extLst>
          </p:cNvPr>
          <p:cNvSpPr txBox="1"/>
          <p:nvPr/>
        </p:nvSpPr>
        <p:spPr>
          <a:xfrm>
            <a:off x="5606715" y="3104147"/>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55" name="TextBox 154">
            <a:extLst>
              <a:ext uri="{FF2B5EF4-FFF2-40B4-BE49-F238E27FC236}">
                <a16:creationId xmlns:a16="http://schemas.microsoft.com/office/drawing/2014/main" id="{399F0D26-02A0-4157-B208-174D37AE88CC}"/>
              </a:ext>
            </a:extLst>
          </p:cNvPr>
          <p:cNvSpPr txBox="1"/>
          <p:nvPr/>
        </p:nvSpPr>
        <p:spPr>
          <a:xfrm>
            <a:off x="5606715" y="3104147"/>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56" name="TextBox 155">
            <a:extLst>
              <a:ext uri="{FF2B5EF4-FFF2-40B4-BE49-F238E27FC236}">
                <a16:creationId xmlns:a16="http://schemas.microsoft.com/office/drawing/2014/main" id="{020BD204-3ACF-46C8-9261-4FB24F99EB79}"/>
              </a:ext>
            </a:extLst>
          </p:cNvPr>
          <p:cNvSpPr txBox="1"/>
          <p:nvPr/>
        </p:nvSpPr>
        <p:spPr>
          <a:xfrm>
            <a:off x="9521940" y="1393125"/>
            <a:ext cx="2375282" cy="286501"/>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Illustrative, non-exhaustive</a:t>
            </a:r>
          </a:p>
        </p:txBody>
      </p:sp>
      <p:pic>
        <p:nvPicPr>
          <p:cNvPr id="59" name="Picture 58" descr="A blue sign with white text&#10;&#10;Description automatically generated with low confidence">
            <a:extLst>
              <a:ext uri="{FF2B5EF4-FFF2-40B4-BE49-F238E27FC236}">
                <a16:creationId xmlns:a16="http://schemas.microsoft.com/office/drawing/2014/main" id="{82B62EE2-DA65-4C14-B009-8930818CF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135249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51" y="387882"/>
            <a:ext cx="9976848" cy="566735"/>
          </a:xfrm>
          <a:prstGeom prst="rect">
            <a:avLst/>
          </a:prstGeom>
        </p:spPr>
        <p:txBody>
          <a:bodyPr vert="horz" anchor="t">
            <a:noAutofit/>
          </a:bodyPr>
          <a:lstStyle/>
          <a:p>
            <a:pPr>
              <a:buSzPts val="3000"/>
              <a:defRPr/>
            </a:pPr>
            <a:r>
              <a:rPr lang="en-US" sz="2700" cap="none" dirty="0">
                <a:solidFill>
                  <a:srgbClr val="164484"/>
                </a:solidFill>
              </a:rPr>
              <a:t>BEAD Program will provide ~$42.45B for infrastructure planning and implementation</a:t>
            </a:r>
          </a:p>
        </p:txBody>
      </p:sp>
      <p:sp>
        <p:nvSpPr>
          <p:cNvPr id="3" name="Rectangle 2">
            <a:extLst>
              <a:ext uri="{FF2B5EF4-FFF2-40B4-BE49-F238E27FC236}">
                <a16:creationId xmlns:a16="http://schemas.microsoft.com/office/drawing/2014/main" id="{E578736E-8DF2-4F0A-B399-C6B2682F61CF}"/>
              </a:ext>
            </a:extLst>
          </p:cNvPr>
          <p:cNvSpPr/>
          <p:nvPr/>
        </p:nvSpPr>
        <p:spPr>
          <a:xfrm>
            <a:off x="531134" y="1420383"/>
            <a:ext cx="3115712" cy="754771"/>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200"/>
              </a:spcBef>
              <a:buSzPct val="100000"/>
            </a:pPr>
            <a:r>
              <a:rPr lang="en-US" sz="2000" b="1" dirty="0">
                <a:solidFill>
                  <a:srgbClr val="FFFFFF"/>
                </a:solidFill>
                <a:latin typeface="Arial" panose="020B0604020202020204" pitchFamily="34" charset="0"/>
                <a:cs typeface="Arial" panose="020B0604020202020204" pitchFamily="34" charset="0"/>
              </a:rPr>
              <a:t>Funding pool</a:t>
            </a:r>
          </a:p>
          <a:p>
            <a:pPr algn="ctr">
              <a:spcBef>
                <a:spcPts val="200"/>
              </a:spcBef>
              <a:buSzPct val="100000"/>
            </a:pPr>
            <a:r>
              <a:rPr lang="en-US" sz="2000" dirty="0">
                <a:solidFill>
                  <a:srgbClr val="FFFFFF"/>
                </a:solidFill>
                <a:latin typeface="Arial" panose="020B0604020202020204" pitchFamily="34" charset="0"/>
                <a:cs typeface="Arial" panose="020B0604020202020204" pitchFamily="34" charset="0"/>
              </a:rPr>
              <a:t>$42.45B</a:t>
            </a:r>
          </a:p>
        </p:txBody>
      </p:sp>
      <p:sp>
        <p:nvSpPr>
          <p:cNvPr id="40" name="Rectangle 39">
            <a:extLst>
              <a:ext uri="{FF2B5EF4-FFF2-40B4-BE49-F238E27FC236}">
                <a16:creationId xmlns:a16="http://schemas.microsoft.com/office/drawing/2014/main" id="{BD815139-9206-48B1-B267-4EE21160DCE4}"/>
              </a:ext>
            </a:extLst>
          </p:cNvPr>
          <p:cNvSpPr/>
          <p:nvPr/>
        </p:nvSpPr>
        <p:spPr>
          <a:xfrm>
            <a:off x="3831972" y="1420382"/>
            <a:ext cx="7973430" cy="2751628"/>
          </a:xfrm>
          <a:prstGeom prst="rect">
            <a:avLst/>
          </a:prstGeom>
          <a:solidFill>
            <a:srgbClr val="FFFFFF"/>
          </a:solidFill>
          <a:ln w="38100"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buSzPct val="100000"/>
            </a:pPr>
            <a:endParaRPr lang="en-US" sz="600" b="1" dirty="0">
              <a:solidFill>
                <a:srgbClr val="164484"/>
              </a:solidFill>
              <a:latin typeface="Arial" panose="020B0604020202020204" pitchFamily="34" charset="0"/>
              <a:cs typeface="Arial" panose="020B0604020202020204" pitchFamily="34" charset="0"/>
            </a:endParaRPr>
          </a:p>
          <a:p>
            <a:pPr>
              <a:buSzPct val="100000"/>
            </a:pPr>
            <a:r>
              <a:rPr lang="en-US" sz="1600" b="1" dirty="0">
                <a:solidFill>
                  <a:srgbClr val="164484"/>
                </a:solidFill>
                <a:latin typeface="Arial" panose="020B0604020202020204" pitchFamily="34" charset="0"/>
                <a:cs typeface="Arial" panose="020B0604020202020204" pitchFamily="34" charset="0"/>
              </a:rPr>
              <a:t>Entities eligible to apply for this program include:</a:t>
            </a:r>
          </a:p>
          <a:p>
            <a:pPr marL="259200" lvl="1" indent="-172800">
              <a:buClr>
                <a:srgbClr val="0A3161"/>
              </a:buClr>
              <a:buSzPct val="100000"/>
              <a:buFont typeface="Trebuchet MS" panose="020B0603020202020204" pitchFamily="34" charset="0"/>
              <a:buChar char="•"/>
            </a:pPr>
            <a:r>
              <a:rPr lang="en-US" sz="1600" dirty="0">
                <a:solidFill>
                  <a:srgbClr val="000000"/>
                </a:solidFill>
                <a:latin typeface="Arial" panose="020B0604020202020204" pitchFamily="34" charset="0"/>
                <a:cs typeface="Arial" panose="020B0604020202020204" pitchFamily="34" charset="0"/>
              </a:rPr>
              <a:t>All 50 States</a:t>
            </a:r>
          </a:p>
          <a:p>
            <a:pPr marL="259200" lvl="1" indent="-172800">
              <a:buClr>
                <a:srgbClr val="0A3161"/>
              </a:buClr>
              <a:buSzPct val="100000"/>
              <a:buFont typeface="Trebuchet MS" panose="020B0603020202020204" pitchFamily="34" charset="0"/>
              <a:buChar char="•"/>
            </a:pPr>
            <a:r>
              <a:rPr lang="en-US" sz="1600" dirty="0">
                <a:solidFill>
                  <a:srgbClr val="000000"/>
                </a:solidFill>
                <a:latin typeface="Arial" panose="020B0604020202020204" pitchFamily="34" charset="0"/>
                <a:cs typeface="Arial" panose="020B0604020202020204" pitchFamily="34" charset="0"/>
              </a:rPr>
              <a:t>The District of Columbia and Puerto Rico</a:t>
            </a:r>
          </a:p>
          <a:p>
            <a:pPr marL="259200" lvl="1" indent="-172800">
              <a:buClr>
                <a:srgbClr val="0A3161"/>
              </a:buClr>
              <a:buSzPct val="100000"/>
              <a:buFont typeface="Trebuchet MS" panose="020B0603020202020204" pitchFamily="34" charset="0"/>
              <a:buChar char="•"/>
            </a:pPr>
            <a:r>
              <a:rPr lang="en-US" sz="1600" dirty="0">
                <a:solidFill>
                  <a:srgbClr val="000000"/>
                </a:solidFill>
                <a:latin typeface="Arial" panose="020B0604020202020204" pitchFamily="34" charset="0"/>
                <a:cs typeface="Arial" panose="020B0604020202020204" pitchFamily="34" charset="0"/>
              </a:rPr>
              <a:t>Other Territories: U.S. Virgin Islands, Guam, American Samoa, and the Commonwealth of the Northern Mariana Islands</a:t>
            </a:r>
          </a:p>
          <a:p>
            <a:pPr marL="259200" lvl="1" indent="-172800">
              <a:buClr>
                <a:srgbClr val="0A3161"/>
              </a:buClr>
              <a:buSzPct val="100000"/>
              <a:buFont typeface="Trebuchet MS" panose="020B0603020202020204" pitchFamily="34" charset="0"/>
              <a:buChar char="•"/>
            </a:pPr>
            <a:endParaRPr lang="en-US" sz="600" dirty="0">
              <a:solidFill>
                <a:srgbClr val="000000"/>
              </a:solidFill>
              <a:latin typeface="Arial" panose="020B0604020202020204" pitchFamily="34" charset="0"/>
              <a:cs typeface="Arial" panose="020B0604020202020204" pitchFamily="34" charset="0"/>
            </a:endParaRPr>
          </a:p>
          <a:p>
            <a:pPr marL="0" lvl="1">
              <a:buClr>
                <a:srgbClr val="575454"/>
              </a:buClr>
              <a:buSzPct val="100000"/>
            </a:pPr>
            <a:r>
              <a:rPr lang="en-US" sz="1600" b="1" dirty="0">
                <a:solidFill>
                  <a:srgbClr val="164484"/>
                </a:solidFill>
                <a:latin typeface="Arial" panose="020B0604020202020204" pitchFamily="34" charset="0"/>
                <a:cs typeface="Arial" panose="020B0604020202020204" pitchFamily="34" charset="0"/>
              </a:rPr>
              <a:t>Example eligible uses of funds include:</a:t>
            </a:r>
            <a:endParaRPr lang="en-US" sz="1600" dirty="0">
              <a:solidFill>
                <a:srgbClr val="164484"/>
              </a:solidFill>
              <a:latin typeface="Arial" panose="020B0604020202020204" pitchFamily="34" charset="0"/>
              <a:cs typeface="Arial" panose="020B0604020202020204" pitchFamily="34" charset="0"/>
            </a:endParaRPr>
          </a:p>
          <a:p>
            <a:pPr marL="259200" lvl="1" indent="-172800">
              <a:buClr>
                <a:srgbClr val="0A3161"/>
              </a:buClr>
              <a:buSzPct val="100000"/>
              <a:buFont typeface="Trebuchet MS" panose="020B0603020202020204" pitchFamily="34" charset="0"/>
              <a:buChar char="•"/>
            </a:pPr>
            <a:endParaRPr lang="en-US" sz="1600" dirty="0">
              <a:solidFill>
                <a:srgbClr val="164484"/>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01E22DE-45EC-4349-BC08-917CC67602C2}"/>
              </a:ext>
            </a:extLst>
          </p:cNvPr>
          <p:cNvSpPr/>
          <p:nvPr/>
        </p:nvSpPr>
        <p:spPr>
          <a:xfrm>
            <a:off x="531134" y="2356128"/>
            <a:ext cx="3115712" cy="1815882"/>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buClr>
                <a:schemeClr val="bg1"/>
              </a:buClr>
              <a:buSzPct val="100000"/>
            </a:pPr>
            <a:r>
              <a:rPr lang="en-US" sz="1600" dirty="0"/>
              <a:t>A program to get all Americans online by funding partnerships between states or territories, communities, and stakeholders to build infrastructure where we need it and increase adoption of high-speed internet.</a:t>
            </a:r>
          </a:p>
        </p:txBody>
      </p:sp>
      <p:sp>
        <p:nvSpPr>
          <p:cNvPr id="26" name="TextBox 25">
            <a:extLst>
              <a:ext uri="{FF2B5EF4-FFF2-40B4-BE49-F238E27FC236}">
                <a16:creationId xmlns:a16="http://schemas.microsoft.com/office/drawing/2014/main" id="{555920A7-F0CF-4C23-9834-6E0ED131F3B5}"/>
              </a:ext>
            </a:extLst>
          </p:cNvPr>
          <p:cNvSpPr txBox="1"/>
          <p:nvPr/>
        </p:nvSpPr>
        <p:spPr>
          <a:xfrm>
            <a:off x="6118875" y="1258799"/>
            <a:ext cx="3399624" cy="307777"/>
          </a:xfrm>
          <a:prstGeom prst="rect">
            <a:avLst/>
          </a:prstGeom>
          <a:solidFill>
            <a:srgbClr val="FFFFFF"/>
          </a:solid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PROGRAM HIGHLIGHTS</a:t>
            </a:r>
          </a:p>
        </p:txBody>
      </p:sp>
      <p:graphicFrame>
        <p:nvGraphicFramePr>
          <p:cNvPr id="9" name="Table 13">
            <a:extLst>
              <a:ext uri="{FF2B5EF4-FFF2-40B4-BE49-F238E27FC236}">
                <a16:creationId xmlns:a16="http://schemas.microsoft.com/office/drawing/2014/main" id="{AC3EDC82-545E-4FB4-BD8B-E987D523B38B}"/>
              </a:ext>
            </a:extLst>
          </p:cNvPr>
          <p:cNvGraphicFramePr>
            <a:graphicFrameLocks noGrp="1"/>
          </p:cNvGraphicFramePr>
          <p:nvPr/>
        </p:nvGraphicFramePr>
        <p:xfrm>
          <a:off x="3831972" y="3092677"/>
          <a:ext cx="7973430" cy="1066800"/>
        </p:xfrm>
        <a:graphic>
          <a:graphicData uri="http://schemas.openxmlformats.org/drawingml/2006/table">
            <a:tbl>
              <a:tblPr firstRow="1" bandRow="1">
                <a:tableStyleId>{2D5ABB26-0587-4C30-8999-92F81FD0307C}</a:tableStyleId>
              </a:tblPr>
              <a:tblGrid>
                <a:gridCol w="1594686">
                  <a:extLst>
                    <a:ext uri="{9D8B030D-6E8A-4147-A177-3AD203B41FA5}">
                      <a16:colId xmlns:a16="http://schemas.microsoft.com/office/drawing/2014/main" val="2049931648"/>
                    </a:ext>
                  </a:extLst>
                </a:gridCol>
                <a:gridCol w="1594686">
                  <a:extLst>
                    <a:ext uri="{9D8B030D-6E8A-4147-A177-3AD203B41FA5}">
                      <a16:colId xmlns:a16="http://schemas.microsoft.com/office/drawing/2014/main" val="1043574612"/>
                    </a:ext>
                  </a:extLst>
                </a:gridCol>
                <a:gridCol w="1594686">
                  <a:extLst>
                    <a:ext uri="{9D8B030D-6E8A-4147-A177-3AD203B41FA5}">
                      <a16:colId xmlns:a16="http://schemas.microsoft.com/office/drawing/2014/main" val="1981860895"/>
                    </a:ext>
                  </a:extLst>
                </a:gridCol>
                <a:gridCol w="1594686">
                  <a:extLst>
                    <a:ext uri="{9D8B030D-6E8A-4147-A177-3AD203B41FA5}">
                      <a16:colId xmlns:a16="http://schemas.microsoft.com/office/drawing/2014/main" val="903301994"/>
                    </a:ext>
                  </a:extLst>
                </a:gridCol>
                <a:gridCol w="1594686">
                  <a:extLst>
                    <a:ext uri="{9D8B030D-6E8A-4147-A177-3AD203B41FA5}">
                      <a16:colId xmlns:a16="http://schemas.microsoft.com/office/drawing/2014/main" val="2058810132"/>
                    </a:ext>
                  </a:extLst>
                </a:gridCol>
              </a:tblGrid>
              <a:tr h="733303">
                <a:tc>
                  <a:txBody>
                    <a:bodyPr/>
                    <a:lstStyle/>
                    <a:p>
                      <a:r>
                        <a:rPr lang="en-US" sz="1600" dirty="0">
                          <a:solidFill>
                            <a:srgbClr val="000000"/>
                          </a:solidFill>
                        </a:rPr>
                        <a:t>Planning for deployment of Internet</a:t>
                      </a:r>
                    </a:p>
                  </a:txBody>
                  <a:tcPr marL="274320"/>
                </a:tc>
                <a:tc>
                  <a:txBody>
                    <a:bodyPr/>
                    <a:lstStyle/>
                    <a:p>
                      <a:r>
                        <a:rPr lang="en-US" sz="1600" dirty="0">
                          <a:solidFill>
                            <a:srgbClr val="000000"/>
                          </a:solidFill>
                        </a:rPr>
                        <a:t>Deploying or upgrading  Internet </a:t>
                      </a:r>
                    </a:p>
                  </a:txBody>
                  <a:tcPr marL="274320"/>
                </a:tc>
                <a:tc>
                  <a:txBody>
                    <a:bodyPr/>
                    <a:lstStyle/>
                    <a:p>
                      <a:r>
                        <a:rPr lang="en-US" sz="1600" dirty="0">
                          <a:solidFill>
                            <a:srgbClr val="000000"/>
                          </a:solidFill>
                        </a:rPr>
                        <a:t>Installing Internet in multi-tenant buildings</a:t>
                      </a:r>
                    </a:p>
                  </a:txBody>
                  <a:tcPr marL="274320"/>
                </a:tc>
                <a:tc>
                  <a:txBody>
                    <a:bodyPr/>
                    <a:lstStyle/>
                    <a:p>
                      <a:r>
                        <a:rPr lang="en-US" sz="1600" dirty="0">
                          <a:solidFill>
                            <a:srgbClr val="000000"/>
                          </a:solidFill>
                        </a:rPr>
                        <a:t>Implementing adoption and digital equity programs</a:t>
                      </a:r>
                    </a:p>
                  </a:txBody>
                  <a:tcPr marL="274320"/>
                </a:tc>
                <a:tc>
                  <a:txBody>
                    <a:bodyPr/>
                    <a:lstStyle/>
                    <a:p>
                      <a:r>
                        <a:rPr lang="en-US" sz="1600" dirty="0">
                          <a:solidFill>
                            <a:srgbClr val="000000"/>
                          </a:solidFill>
                        </a:rPr>
                        <a:t>Workforce and job training</a:t>
                      </a:r>
                    </a:p>
                  </a:txBody>
                  <a:tcPr marL="274320"/>
                </a:tc>
                <a:extLst>
                  <a:ext uri="{0D108BD9-81ED-4DB2-BD59-A6C34878D82A}">
                    <a16:rowId xmlns:a16="http://schemas.microsoft.com/office/drawing/2014/main" val="2740803269"/>
                  </a:ext>
                </a:extLst>
              </a:tr>
            </a:tbl>
          </a:graphicData>
        </a:graphic>
      </p:graphicFrame>
      <p:grpSp>
        <p:nvGrpSpPr>
          <p:cNvPr id="34" name="Group 33">
            <a:extLst>
              <a:ext uri="{FF2B5EF4-FFF2-40B4-BE49-F238E27FC236}">
                <a16:creationId xmlns:a16="http://schemas.microsoft.com/office/drawing/2014/main" id="{FFC83D96-1662-4ED9-8C58-E1593C5C976E}"/>
              </a:ext>
            </a:extLst>
          </p:cNvPr>
          <p:cNvGrpSpPr/>
          <p:nvPr/>
        </p:nvGrpSpPr>
        <p:grpSpPr>
          <a:xfrm>
            <a:off x="3900980" y="3161685"/>
            <a:ext cx="164393" cy="160470"/>
            <a:chOff x="4329243" y="5690404"/>
            <a:chExt cx="306910" cy="306911"/>
          </a:xfrm>
        </p:grpSpPr>
        <p:sp>
          <p:nvSpPr>
            <p:cNvPr id="35" name="Oval 14">
              <a:extLst>
                <a:ext uri="{FF2B5EF4-FFF2-40B4-BE49-F238E27FC236}">
                  <a16:creationId xmlns:a16="http://schemas.microsoft.com/office/drawing/2014/main" id="{9790D12A-69E4-4AB1-8980-5C99A8F81A60}"/>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6" name="Freeform 15">
              <a:extLst>
                <a:ext uri="{FF2B5EF4-FFF2-40B4-BE49-F238E27FC236}">
                  <a16:creationId xmlns:a16="http://schemas.microsoft.com/office/drawing/2014/main" id="{67B7D47E-614C-4641-AD8A-A8A1B0457966}"/>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59" name="Group 58">
            <a:extLst>
              <a:ext uri="{FF2B5EF4-FFF2-40B4-BE49-F238E27FC236}">
                <a16:creationId xmlns:a16="http://schemas.microsoft.com/office/drawing/2014/main" id="{8F39BA11-5EC7-4D25-9812-46016E31C550}"/>
              </a:ext>
            </a:extLst>
          </p:cNvPr>
          <p:cNvGrpSpPr/>
          <p:nvPr/>
        </p:nvGrpSpPr>
        <p:grpSpPr>
          <a:xfrm>
            <a:off x="5495666" y="3161685"/>
            <a:ext cx="164393" cy="160470"/>
            <a:chOff x="4329243" y="5690404"/>
            <a:chExt cx="306910" cy="306911"/>
          </a:xfrm>
        </p:grpSpPr>
        <p:sp>
          <p:nvSpPr>
            <p:cNvPr id="63" name="Oval 14">
              <a:extLst>
                <a:ext uri="{FF2B5EF4-FFF2-40B4-BE49-F238E27FC236}">
                  <a16:creationId xmlns:a16="http://schemas.microsoft.com/office/drawing/2014/main" id="{F95BC483-AD39-4190-A92F-1FC4AE33D8FB}"/>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4" name="Freeform 15">
              <a:extLst>
                <a:ext uri="{FF2B5EF4-FFF2-40B4-BE49-F238E27FC236}">
                  <a16:creationId xmlns:a16="http://schemas.microsoft.com/office/drawing/2014/main" id="{4BAE795A-0DFC-4BA5-84C9-A68DA8B8C3D6}"/>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65" name="Group 64">
            <a:extLst>
              <a:ext uri="{FF2B5EF4-FFF2-40B4-BE49-F238E27FC236}">
                <a16:creationId xmlns:a16="http://schemas.microsoft.com/office/drawing/2014/main" id="{A265588A-672B-4E19-A358-C9065E5A76CE}"/>
              </a:ext>
            </a:extLst>
          </p:cNvPr>
          <p:cNvGrpSpPr/>
          <p:nvPr/>
        </p:nvGrpSpPr>
        <p:grpSpPr>
          <a:xfrm>
            <a:off x="7090352" y="3161685"/>
            <a:ext cx="164393" cy="160470"/>
            <a:chOff x="4329243" y="5690404"/>
            <a:chExt cx="306910" cy="306911"/>
          </a:xfrm>
        </p:grpSpPr>
        <p:sp>
          <p:nvSpPr>
            <p:cNvPr id="66" name="Oval 14">
              <a:extLst>
                <a:ext uri="{FF2B5EF4-FFF2-40B4-BE49-F238E27FC236}">
                  <a16:creationId xmlns:a16="http://schemas.microsoft.com/office/drawing/2014/main" id="{6A723946-D001-4E6F-9E56-4D10C5D6BC67}"/>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7" name="Freeform 15">
              <a:extLst>
                <a:ext uri="{FF2B5EF4-FFF2-40B4-BE49-F238E27FC236}">
                  <a16:creationId xmlns:a16="http://schemas.microsoft.com/office/drawing/2014/main" id="{BCAAF4FC-86D2-496A-A63C-B0B4D1898442}"/>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68" name="Group 67">
            <a:extLst>
              <a:ext uri="{FF2B5EF4-FFF2-40B4-BE49-F238E27FC236}">
                <a16:creationId xmlns:a16="http://schemas.microsoft.com/office/drawing/2014/main" id="{4585518D-A8AE-4947-94F9-6722129F603C}"/>
              </a:ext>
            </a:extLst>
          </p:cNvPr>
          <p:cNvGrpSpPr/>
          <p:nvPr/>
        </p:nvGrpSpPr>
        <p:grpSpPr>
          <a:xfrm>
            <a:off x="8685038" y="3161685"/>
            <a:ext cx="164393" cy="160470"/>
            <a:chOff x="4329243" y="5690404"/>
            <a:chExt cx="306910" cy="306911"/>
          </a:xfrm>
        </p:grpSpPr>
        <p:sp>
          <p:nvSpPr>
            <p:cNvPr id="69" name="Oval 14">
              <a:extLst>
                <a:ext uri="{FF2B5EF4-FFF2-40B4-BE49-F238E27FC236}">
                  <a16:creationId xmlns:a16="http://schemas.microsoft.com/office/drawing/2014/main" id="{67EC629B-90DF-4A0C-AF5F-762955E6644F}"/>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0" name="Freeform 15">
              <a:extLst>
                <a:ext uri="{FF2B5EF4-FFF2-40B4-BE49-F238E27FC236}">
                  <a16:creationId xmlns:a16="http://schemas.microsoft.com/office/drawing/2014/main" id="{171A506D-6365-4634-ACA3-A772F57EAB70}"/>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71" name="Group 70">
            <a:extLst>
              <a:ext uri="{FF2B5EF4-FFF2-40B4-BE49-F238E27FC236}">
                <a16:creationId xmlns:a16="http://schemas.microsoft.com/office/drawing/2014/main" id="{1562B22D-CBA0-49C5-9B5C-AB3D0A20B938}"/>
              </a:ext>
            </a:extLst>
          </p:cNvPr>
          <p:cNvGrpSpPr/>
          <p:nvPr/>
        </p:nvGrpSpPr>
        <p:grpSpPr>
          <a:xfrm>
            <a:off x="10279724" y="3161685"/>
            <a:ext cx="164393" cy="160470"/>
            <a:chOff x="4329243" y="5690404"/>
            <a:chExt cx="306910" cy="306911"/>
          </a:xfrm>
        </p:grpSpPr>
        <p:sp>
          <p:nvSpPr>
            <p:cNvPr id="72" name="Oval 14">
              <a:extLst>
                <a:ext uri="{FF2B5EF4-FFF2-40B4-BE49-F238E27FC236}">
                  <a16:creationId xmlns:a16="http://schemas.microsoft.com/office/drawing/2014/main" id="{CED24117-3863-414E-8EA4-919151320F6D}"/>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3" name="Freeform 15">
              <a:extLst>
                <a:ext uri="{FF2B5EF4-FFF2-40B4-BE49-F238E27FC236}">
                  <a16:creationId xmlns:a16="http://schemas.microsoft.com/office/drawing/2014/main" id="{48A861E7-5814-40A9-885B-37C839BA0BD5}"/>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38" name="ee4pContent1">
            <a:extLst>
              <a:ext uri="{FF2B5EF4-FFF2-40B4-BE49-F238E27FC236}">
                <a16:creationId xmlns:a16="http://schemas.microsoft.com/office/drawing/2014/main" id="{5A69C3DC-0E20-47C9-8310-06C49222488A}"/>
              </a:ext>
            </a:extLst>
          </p:cNvPr>
          <p:cNvSpPr txBox="1"/>
          <p:nvPr/>
        </p:nvSpPr>
        <p:spPr>
          <a:xfrm>
            <a:off x="531134" y="4355938"/>
            <a:ext cx="11274268" cy="1690218"/>
          </a:xfrm>
          <a:prstGeom prst="rect">
            <a:avLst/>
          </a:prstGeom>
          <a:noFill/>
          <a:ln w="38100" cap="rnd" cmpd="sng" algn="ctr">
            <a:solidFill>
              <a:srgbClr val="164484"/>
            </a:solidFill>
            <a:prstDash val="solid"/>
            <a:round/>
            <a:headEnd type="none" w="med" len="med"/>
            <a:tailEnd type="none" w="med" len="med"/>
          </a:ln>
        </p:spPr>
        <p:txBody>
          <a:bodyPr vert="horz" lIns="91440" tIns="1234440" rIns="9144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84" name="TextBox 83">
            <a:extLst>
              <a:ext uri="{FF2B5EF4-FFF2-40B4-BE49-F238E27FC236}">
                <a16:creationId xmlns:a16="http://schemas.microsoft.com/office/drawing/2014/main" id="{3D3EFC9D-B50D-423B-AC35-6CA54A879A35}"/>
              </a:ext>
            </a:extLst>
          </p:cNvPr>
          <p:cNvSpPr txBox="1"/>
          <p:nvPr/>
        </p:nvSpPr>
        <p:spPr>
          <a:xfrm>
            <a:off x="4468456" y="4212067"/>
            <a:ext cx="3399624" cy="307777"/>
          </a:xfrm>
          <a:prstGeom prst="rect">
            <a:avLst/>
          </a:prstGeom>
          <a:solidFill>
            <a:srgbClr val="FFFFFF"/>
          </a:solid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ESTIMATED TIMELINE</a:t>
            </a:r>
          </a:p>
        </p:txBody>
      </p:sp>
      <p:sp>
        <p:nvSpPr>
          <p:cNvPr id="87" name="TextBox 86">
            <a:extLst>
              <a:ext uri="{FF2B5EF4-FFF2-40B4-BE49-F238E27FC236}">
                <a16:creationId xmlns:a16="http://schemas.microsoft.com/office/drawing/2014/main" id="{EAF419FC-F499-4C45-874A-912C5BA8A701}"/>
              </a:ext>
            </a:extLst>
          </p:cNvPr>
          <p:cNvSpPr txBox="1"/>
          <p:nvPr/>
        </p:nvSpPr>
        <p:spPr>
          <a:xfrm>
            <a:off x="8248651" y="4269611"/>
            <a:ext cx="3541342" cy="192689"/>
          </a:xfrm>
          <a:prstGeom prst="rect">
            <a:avLst/>
          </a:prstGeom>
          <a:solidFill>
            <a:srgbClr val="B31942"/>
          </a:solidFill>
          <a:ln w="9525" cap="rnd" cmpd="sng" algn="ctr">
            <a:noFill/>
            <a:prstDash val="solid"/>
            <a:roun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582930"/>
            <a:r>
              <a:rPr lang="en-US" sz="1200" kern="0" dirty="0">
                <a:solidFill>
                  <a:srgbClr val="FFFFFF"/>
                </a:solidFill>
                <a:latin typeface="+mj-lt"/>
              </a:rPr>
              <a:t>Timeline approximate unless exact date specified</a:t>
            </a:r>
          </a:p>
        </p:txBody>
      </p:sp>
      <p:sp>
        <p:nvSpPr>
          <p:cNvPr id="58" name="TextBox 57">
            <a:extLst>
              <a:ext uri="{FF2B5EF4-FFF2-40B4-BE49-F238E27FC236}">
                <a16:creationId xmlns:a16="http://schemas.microsoft.com/office/drawing/2014/main" id="{157110D1-F478-4F56-BCDC-7DE9ED0703A6}"/>
              </a:ext>
            </a:extLst>
          </p:cNvPr>
          <p:cNvSpPr txBox="1"/>
          <p:nvPr/>
        </p:nvSpPr>
        <p:spPr>
          <a:xfrm>
            <a:off x="2249787" y="4726354"/>
            <a:ext cx="393106"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ctr">
              <a:spcAft>
                <a:spcPts val="1000"/>
              </a:spcAft>
            </a:pPr>
            <a:r>
              <a:rPr lang="en-US" sz="1200" dirty="0">
                <a:solidFill>
                  <a:srgbClr val="000000"/>
                </a:solidFill>
                <a:latin typeface="+mj-lt"/>
                <a:cs typeface="Arial" panose="020B0604020202020204" pitchFamily="34" charset="0"/>
              </a:rPr>
              <a:t>Due 7/18</a:t>
            </a:r>
          </a:p>
        </p:txBody>
      </p:sp>
      <p:sp>
        <p:nvSpPr>
          <p:cNvPr id="62" name="TextBox 61">
            <a:extLst>
              <a:ext uri="{FF2B5EF4-FFF2-40B4-BE49-F238E27FC236}">
                <a16:creationId xmlns:a16="http://schemas.microsoft.com/office/drawing/2014/main" id="{2A0C0FF5-8407-4C77-BC02-D010F834171A}"/>
              </a:ext>
            </a:extLst>
          </p:cNvPr>
          <p:cNvSpPr txBox="1"/>
          <p:nvPr/>
        </p:nvSpPr>
        <p:spPr>
          <a:xfrm>
            <a:off x="2798917" y="4575981"/>
            <a:ext cx="1923526" cy="55399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r"/>
            <a:r>
              <a:rPr lang="en-US" sz="1200" dirty="0">
                <a:solidFill>
                  <a:srgbClr val="000000"/>
                </a:solidFill>
                <a:latin typeface="+mj-lt"/>
                <a:cs typeface="Arial" panose="020B0604020202020204" pitchFamily="34" charset="0"/>
              </a:rPr>
              <a:t>Due 270 days after planning funds received</a:t>
            </a:r>
          </a:p>
          <a:p>
            <a:pPr algn="r"/>
            <a:endParaRPr lang="en-US" sz="1200" dirty="0">
              <a:solidFill>
                <a:srgbClr val="000000"/>
              </a:solidFill>
              <a:latin typeface="+mj-lt"/>
              <a:cs typeface="Arial" panose="020B0604020202020204" pitchFamily="34" charset="0"/>
            </a:endParaRPr>
          </a:p>
        </p:txBody>
      </p:sp>
      <p:sp>
        <p:nvSpPr>
          <p:cNvPr id="76" name="TextBox 75">
            <a:extLst>
              <a:ext uri="{FF2B5EF4-FFF2-40B4-BE49-F238E27FC236}">
                <a16:creationId xmlns:a16="http://schemas.microsoft.com/office/drawing/2014/main" id="{217F4EB5-927D-4FBB-8ECB-7C763BFD7A30}"/>
              </a:ext>
            </a:extLst>
          </p:cNvPr>
          <p:cNvSpPr txBox="1"/>
          <p:nvPr/>
        </p:nvSpPr>
        <p:spPr>
          <a:xfrm>
            <a:off x="4962975" y="4575981"/>
            <a:ext cx="2699876" cy="55399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r>
              <a:rPr lang="en-US" sz="1200" dirty="0">
                <a:solidFill>
                  <a:srgbClr val="000000"/>
                </a:solidFill>
                <a:latin typeface="+mj-lt"/>
                <a:cs typeface="Arial" panose="020B0604020202020204" pitchFamily="34" charset="0"/>
              </a:rPr>
              <a:t>Due 180 days after new DATA maps and notice of fundings amounts issued</a:t>
            </a:r>
          </a:p>
          <a:p>
            <a:endParaRPr lang="en-US" sz="1200" dirty="0">
              <a:solidFill>
                <a:srgbClr val="000000"/>
              </a:solidFill>
              <a:latin typeface="+mj-lt"/>
              <a:cs typeface="Arial" panose="020B0604020202020204" pitchFamily="34" charset="0"/>
            </a:endParaRPr>
          </a:p>
        </p:txBody>
      </p:sp>
      <p:sp>
        <p:nvSpPr>
          <p:cNvPr id="79" name="TextBox 78">
            <a:extLst>
              <a:ext uri="{FF2B5EF4-FFF2-40B4-BE49-F238E27FC236}">
                <a16:creationId xmlns:a16="http://schemas.microsoft.com/office/drawing/2014/main" id="{02C29AE5-946E-41D6-A9EB-7BAFCBD3F9CD}"/>
              </a:ext>
            </a:extLst>
          </p:cNvPr>
          <p:cNvSpPr txBox="1"/>
          <p:nvPr/>
        </p:nvSpPr>
        <p:spPr>
          <a:xfrm>
            <a:off x="8187109" y="4575981"/>
            <a:ext cx="1614116" cy="55399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r>
              <a:rPr lang="en-US" sz="1200" dirty="0">
                <a:solidFill>
                  <a:srgbClr val="000000"/>
                </a:solidFill>
                <a:latin typeface="+mj-lt"/>
                <a:cs typeface="Arial" panose="020B0604020202020204" pitchFamily="34" charset="0"/>
              </a:rPr>
              <a:t>Due 365 days after initial proposal approval</a:t>
            </a:r>
          </a:p>
          <a:p>
            <a:endParaRPr lang="en-US" sz="1200" dirty="0">
              <a:solidFill>
                <a:srgbClr val="000000"/>
              </a:solidFill>
              <a:latin typeface="+mj-lt"/>
              <a:cs typeface="Arial" panose="020B0604020202020204" pitchFamily="34" charset="0"/>
            </a:endParaRPr>
          </a:p>
        </p:txBody>
      </p:sp>
      <p:sp>
        <p:nvSpPr>
          <p:cNvPr id="81" name="TextBox 80">
            <a:extLst>
              <a:ext uri="{FF2B5EF4-FFF2-40B4-BE49-F238E27FC236}">
                <a16:creationId xmlns:a16="http://schemas.microsoft.com/office/drawing/2014/main" id="{4727280A-DD32-4CFD-9187-ECB0D996ECE3}"/>
              </a:ext>
            </a:extLst>
          </p:cNvPr>
          <p:cNvSpPr txBox="1"/>
          <p:nvPr/>
        </p:nvSpPr>
        <p:spPr>
          <a:xfrm>
            <a:off x="1300042" y="4911020"/>
            <a:ext cx="635182" cy="18466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ctr">
              <a:spcAft>
                <a:spcPts val="1000"/>
              </a:spcAft>
            </a:pPr>
            <a:r>
              <a:rPr lang="en-US" sz="1200" dirty="0">
                <a:solidFill>
                  <a:srgbClr val="000000"/>
                </a:solidFill>
                <a:latin typeface="+mj-lt"/>
                <a:cs typeface="Arial" panose="020B0604020202020204" pitchFamily="34" charset="0"/>
              </a:rPr>
              <a:t>live 5/13</a:t>
            </a:r>
          </a:p>
        </p:txBody>
      </p:sp>
      <p:cxnSp>
        <p:nvCxnSpPr>
          <p:cNvPr id="74" name="Straight Arrow Connector 73">
            <a:extLst>
              <a:ext uri="{FF2B5EF4-FFF2-40B4-BE49-F238E27FC236}">
                <a16:creationId xmlns:a16="http://schemas.microsoft.com/office/drawing/2014/main" id="{786D2FF5-D6C4-4B50-9DCD-24276E7F9DB5}"/>
              </a:ext>
            </a:extLst>
          </p:cNvPr>
          <p:cNvCxnSpPr>
            <a:cxnSpLocks/>
          </p:cNvCxnSpPr>
          <p:nvPr/>
        </p:nvCxnSpPr>
        <p:spPr>
          <a:xfrm>
            <a:off x="831666" y="5202206"/>
            <a:ext cx="10769992" cy="0"/>
          </a:xfrm>
          <a:prstGeom prst="straightConnector1">
            <a:avLst/>
          </a:prstGeom>
          <a:ln w="32385" cap="rnd" cmpd="sng" algn="ctr">
            <a:solidFill>
              <a:srgbClr val="164484"/>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99C7182F-81D9-46DC-ACE3-20A5331B4571}"/>
              </a:ext>
            </a:extLst>
          </p:cNvPr>
          <p:cNvSpPr/>
          <p:nvPr/>
        </p:nvSpPr>
        <p:spPr>
          <a:xfrm>
            <a:off x="718107" y="511318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91" name="Oval 90">
            <a:extLst>
              <a:ext uri="{FF2B5EF4-FFF2-40B4-BE49-F238E27FC236}">
                <a16:creationId xmlns:a16="http://schemas.microsoft.com/office/drawing/2014/main" id="{75AACA2A-F8E6-4FB1-8177-E009F3FB7932}"/>
              </a:ext>
            </a:extLst>
          </p:cNvPr>
          <p:cNvSpPr/>
          <p:nvPr/>
        </p:nvSpPr>
        <p:spPr>
          <a:xfrm>
            <a:off x="3288362" y="511318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92" name="Oval 91">
            <a:extLst>
              <a:ext uri="{FF2B5EF4-FFF2-40B4-BE49-F238E27FC236}">
                <a16:creationId xmlns:a16="http://schemas.microsoft.com/office/drawing/2014/main" id="{B30490E7-66C4-4BDE-B46F-8CD20C71ED33}"/>
              </a:ext>
            </a:extLst>
          </p:cNvPr>
          <p:cNvSpPr/>
          <p:nvPr/>
        </p:nvSpPr>
        <p:spPr>
          <a:xfrm>
            <a:off x="10999127" y="511318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93" name="Oval 92">
            <a:extLst>
              <a:ext uri="{FF2B5EF4-FFF2-40B4-BE49-F238E27FC236}">
                <a16:creationId xmlns:a16="http://schemas.microsoft.com/office/drawing/2014/main" id="{BB67BF6C-0A24-4605-AFE1-47DF11A15DD7}"/>
              </a:ext>
            </a:extLst>
          </p:cNvPr>
          <p:cNvSpPr/>
          <p:nvPr/>
        </p:nvSpPr>
        <p:spPr>
          <a:xfrm>
            <a:off x="5858617" y="511318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94" name="TextBox 93">
            <a:extLst>
              <a:ext uri="{FF2B5EF4-FFF2-40B4-BE49-F238E27FC236}">
                <a16:creationId xmlns:a16="http://schemas.microsoft.com/office/drawing/2014/main" id="{7BCF0557-94E3-41CD-92A3-C0FF5F368DEB}"/>
              </a:ext>
            </a:extLst>
          </p:cNvPr>
          <p:cNvSpPr txBox="1"/>
          <p:nvPr/>
        </p:nvSpPr>
        <p:spPr>
          <a:xfrm>
            <a:off x="335042" y="489993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2022</a:t>
            </a:r>
          </a:p>
        </p:txBody>
      </p:sp>
      <p:sp>
        <p:nvSpPr>
          <p:cNvPr id="95" name="TextBox 94">
            <a:extLst>
              <a:ext uri="{FF2B5EF4-FFF2-40B4-BE49-F238E27FC236}">
                <a16:creationId xmlns:a16="http://schemas.microsoft.com/office/drawing/2014/main" id="{7EA27A83-3877-4D53-9660-5D3DB43121A4}"/>
              </a:ext>
            </a:extLst>
          </p:cNvPr>
          <p:cNvSpPr txBox="1"/>
          <p:nvPr/>
        </p:nvSpPr>
        <p:spPr>
          <a:xfrm>
            <a:off x="2905297" y="489993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2023</a:t>
            </a:r>
          </a:p>
        </p:txBody>
      </p:sp>
      <p:sp>
        <p:nvSpPr>
          <p:cNvPr id="96" name="TextBox 95">
            <a:extLst>
              <a:ext uri="{FF2B5EF4-FFF2-40B4-BE49-F238E27FC236}">
                <a16:creationId xmlns:a16="http://schemas.microsoft.com/office/drawing/2014/main" id="{04C68B51-CC51-49F2-9030-A711C13A5146}"/>
              </a:ext>
            </a:extLst>
          </p:cNvPr>
          <p:cNvSpPr txBox="1"/>
          <p:nvPr/>
        </p:nvSpPr>
        <p:spPr>
          <a:xfrm>
            <a:off x="5475552" y="489993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2024</a:t>
            </a:r>
          </a:p>
        </p:txBody>
      </p:sp>
      <p:sp>
        <p:nvSpPr>
          <p:cNvPr id="97" name="TextBox 96">
            <a:extLst>
              <a:ext uri="{FF2B5EF4-FFF2-40B4-BE49-F238E27FC236}">
                <a16:creationId xmlns:a16="http://schemas.microsoft.com/office/drawing/2014/main" id="{966CDDFB-211A-46CF-9240-DB825EC5B260}"/>
              </a:ext>
            </a:extLst>
          </p:cNvPr>
          <p:cNvSpPr txBox="1"/>
          <p:nvPr/>
        </p:nvSpPr>
        <p:spPr>
          <a:xfrm>
            <a:off x="8045807" y="489993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2025</a:t>
            </a:r>
          </a:p>
        </p:txBody>
      </p:sp>
      <p:sp>
        <p:nvSpPr>
          <p:cNvPr id="98" name="TextBox 97">
            <a:extLst>
              <a:ext uri="{FF2B5EF4-FFF2-40B4-BE49-F238E27FC236}">
                <a16:creationId xmlns:a16="http://schemas.microsoft.com/office/drawing/2014/main" id="{88CF6529-987E-45D0-858E-C04353F5B9A1}"/>
              </a:ext>
            </a:extLst>
          </p:cNvPr>
          <p:cNvSpPr txBox="1"/>
          <p:nvPr/>
        </p:nvSpPr>
        <p:spPr>
          <a:xfrm>
            <a:off x="10616060" y="489993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2026+</a:t>
            </a:r>
          </a:p>
        </p:txBody>
      </p:sp>
      <p:sp>
        <p:nvSpPr>
          <p:cNvPr id="99" name="Oval 98">
            <a:extLst>
              <a:ext uri="{FF2B5EF4-FFF2-40B4-BE49-F238E27FC236}">
                <a16:creationId xmlns:a16="http://schemas.microsoft.com/office/drawing/2014/main" id="{D10A9872-C312-4921-9519-F431C136E21D}"/>
              </a:ext>
            </a:extLst>
          </p:cNvPr>
          <p:cNvSpPr/>
          <p:nvPr/>
        </p:nvSpPr>
        <p:spPr>
          <a:xfrm>
            <a:off x="8428872" y="511318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cxnSp>
        <p:nvCxnSpPr>
          <p:cNvPr id="107" name="Straight Connector 106">
            <a:extLst>
              <a:ext uri="{FF2B5EF4-FFF2-40B4-BE49-F238E27FC236}">
                <a16:creationId xmlns:a16="http://schemas.microsoft.com/office/drawing/2014/main" id="{ACF6C0D7-2AC0-40F8-88DC-49C5DA065C46}"/>
              </a:ext>
            </a:extLst>
          </p:cNvPr>
          <p:cNvCxnSpPr>
            <a:cxnSpLocks/>
          </p:cNvCxnSpPr>
          <p:nvPr/>
        </p:nvCxnSpPr>
        <p:spPr>
          <a:xfrm>
            <a:off x="2446340" y="5202206"/>
            <a:ext cx="0" cy="289600"/>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66B3DD9-D339-4D49-B2B2-3A82D2D68B70}"/>
              </a:ext>
            </a:extLst>
          </p:cNvPr>
          <p:cNvCxnSpPr>
            <a:cxnSpLocks/>
          </p:cNvCxnSpPr>
          <p:nvPr/>
        </p:nvCxnSpPr>
        <p:spPr>
          <a:xfrm>
            <a:off x="4680025" y="5202206"/>
            <a:ext cx="0" cy="289600"/>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D46EEB-9217-46F7-BFEE-43C6F815577F}"/>
              </a:ext>
            </a:extLst>
          </p:cNvPr>
          <p:cNvCxnSpPr>
            <a:cxnSpLocks/>
          </p:cNvCxnSpPr>
          <p:nvPr/>
        </p:nvCxnSpPr>
        <p:spPr>
          <a:xfrm>
            <a:off x="5450792" y="5202206"/>
            <a:ext cx="0" cy="563381"/>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C1A39DE-B9A0-4A45-BCD5-88BAB3D762A7}"/>
              </a:ext>
            </a:extLst>
          </p:cNvPr>
          <p:cNvCxnSpPr>
            <a:cxnSpLocks/>
          </p:cNvCxnSpPr>
          <p:nvPr/>
        </p:nvCxnSpPr>
        <p:spPr>
          <a:xfrm>
            <a:off x="1617633" y="5202206"/>
            <a:ext cx="0" cy="289600"/>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855840A-DF94-40A3-AF5E-93939B5CE68D}"/>
              </a:ext>
            </a:extLst>
          </p:cNvPr>
          <p:cNvCxnSpPr>
            <a:cxnSpLocks/>
          </p:cNvCxnSpPr>
          <p:nvPr/>
        </p:nvCxnSpPr>
        <p:spPr>
          <a:xfrm>
            <a:off x="8292604" y="5202206"/>
            <a:ext cx="0" cy="563381"/>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Arrow: Chevron 100">
            <a:extLst>
              <a:ext uri="{FF2B5EF4-FFF2-40B4-BE49-F238E27FC236}">
                <a16:creationId xmlns:a16="http://schemas.microsoft.com/office/drawing/2014/main" id="{B57A9EB4-6188-4AF6-A88A-9EE7A3E148CC}"/>
              </a:ext>
            </a:extLst>
          </p:cNvPr>
          <p:cNvSpPr/>
          <p:nvPr/>
        </p:nvSpPr>
        <p:spPr>
          <a:xfrm>
            <a:off x="2603383" y="5382452"/>
            <a:ext cx="2218037"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5-year plan</a:t>
            </a:r>
          </a:p>
        </p:txBody>
      </p:sp>
      <p:sp>
        <p:nvSpPr>
          <p:cNvPr id="103" name="Arrow: Chevron 102">
            <a:extLst>
              <a:ext uri="{FF2B5EF4-FFF2-40B4-BE49-F238E27FC236}">
                <a16:creationId xmlns:a16="http://schemas.microsoft.com/office/drawing/2014/main" id="{119CDB35-C7A3-4D67-A29A-2E22B8E34EAB}"/>
              </a:ext>
            </a:extLst>
          </p:cNvPr>
          <p:cNvSpPr/>
          <p:nvPr/>
        </p:nvSpPr>
        <p:spPr>
          <a:xfrm>
            <a:off x="6818649" y="5672681"/>
            <a:ext cx="1610224"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0" tIns="24774" rIns="0"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Final proposal</a:t>
            </a:r>
          </a:p>
        </p:txBody>
      </p:sp>
      <p:sp>
        <p:nvSpPr>
          <p:cNvPr id="105" name="Arrow: Pentagon 104">
            <a:extLst>
              <a:ext uri="{FF2B5EF4-FFF2-40B4-BE49-F238E27FC236}">
                <a16:creationId xmlns:a16="http://schemas.microsoft.com/office/drawing/2014/main" id="{E41314D0-C8A8-41FC-A794-223DCAA6A9FB}"/>
              </a:ext>
            </a:extLst>
          </p:cNvPr>
          <p:cNvSpPr/>
          <p:nvPr/>
        </p:nvSpPr>
        <p:spPr>
          <a:xfrm>
            <a:off x="1598583" y="5382452"/>
            <a:ext cx="987202" cy="266200"/>
          </a:xfrm>
          <a:prstGeom prst="homePlate">
            <a:avLst/>
          </a:prstGeom>
          <a:solidFill>
            <a:srgbClr val="164484"/>
          </a:solidFill>
          <a:ln w="8096" cap="rnd" cmpd="sng" algn="ctr">
            <a:noFill/>
            <a:prstDash val="solid"/>
            <a:round/>
            <a:headEnd type="none" w="med" len="med"/>
            <a:tailEnd type="none" w="med" len="med"/>
          </a:ln>
          <a:effectLst/>
          <a:extLst>
            <a:ext uri="{91240B29-F687-4F45-9708-019B960494DF}">
              <a14:hiddenLine xmlns:a14="http://schemas.microsoft.com/office/drawing/2010/main" w="8096" cap="rnd" cmpd="sng" algn="ctr">
                <a:solidFill>
                  <a:srgbClr val="FFFFFF"/>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err="1">
                <a:solidFill>
                  <a:prstClr val="white"/>
                </a:solidFill>
                <a:latin typeface="+mj-lt"/>
              </a:rPr>
              <a:t>LOI</a:t>
            </a:r>
            <a:endParaRPr lang="en-US" sz="1200" kern="0" dirty="0">
              <a:solidFill>
                <a:prstClr val="white"/>
              </a:solidFill>
              <a:latin typeface="+mj-lt"/>
            </a:endParaRPr>
          </a:p>
        </p:txBody>
      </p:sp>
      <p:sp>
        <p:nvSpPr>
          <p:cNvPr id="106" name="Arrow: Chevron 105">
            <a:extLst>
              <a:ext uri="{FF2B5EF4-FFF2-40B4-BE49-F238E27FC236}">
                <a16:creationId xmlns:a16="http://schemas.microsoft.com/office/drawing/2014/main" id="{BF34F939-39F8-4141-9DA5-6CE07EB3C054}"/>
              </a:ext>
            </a:extLst>
          </p:cNvPr>
          <p:cNvSpPr/>
          <p:nvPr/>
        </p:nvSpPr>
        <p:spPr>
          <a:xfrm>
            <a:off x="5858616" y="5382452"/>
            <a:ext cx="5743041"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4-year implementation</a:t>
            </a:r>
          </a:p>
        </p:txBody>
      </p:sp>
      <p:sp>
        <p:nvSpPr>
          <p:cNvPr id="52" name="Arrow: Chevron 51">
            <a:extLst>
              <a:ext uri="{FF2B5EF4-FFF2-40B4-BE49-F238E27FC236}">
                <a16:creationId xmlns:a16="http://schemas.microsoft.com/office/drawing/2014/main" id="{9B737A85-7434-4315-A180-707F0548166D}"/>
              </a:ext>
            </a:extLst>
          </p:cNvPr>
          <p:cNvSpPr/>
          <p:nvPr/>
        </p:nvSpPr>
        <p:spPr>
          <a:xfrm>
            <a:off x="3845231" y="5672681"/>
            <a:ext cx="1735954"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0" tIns="24774" rIns="0"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Initial proposal</a:t>
            </a:r>
          </a:p>
        </p:txBody>
      </p:sp>
      <p:pic>
        <p:nvPicPr>
          <p:cNvPr id="53" name="Picture 52" descr="A blue sign with white text&#10;&#10;Description automatically generated with low confidence">
            <a:extLst>
              <a:ext uri="{FF2B5EF4-FFF2-40B4-BE49-F238E27FC236}">
                <a16:creationId xmlns:a16="http://schemas.microsoft.com/office/drawing/2014/main" id="{3C2B5805-795E-4EF7-8A60-600521FF2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
        <p:nvSpPr>
          <p:cNvPr id="54" name="TextBox 53">
            <a:extLst>
              <a:ext uri="{FF2B5EF4-FFF2-40B4-BE49-F238E27FC236}">
                <a16:creationId xmlns:a16="http://schemas.microsoft.com/office/drawing/2014/main" id="{09BC8642-5492-4F1F-B731-4E66414BF1E8}"/>
              </a:ext>
            </a:extLst>
          </p:cNvPr>
          <p:cNvSpPr txBox="1"/>
          <p:nvPr/>
        </p:nvSpPr>
        <p:spPr>
          <a:xfrm>
            <a:off x="1021347" y="4735287"/>
            <a:ext cx="1192571" cy="18466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ctr">
              <a:spcAft>
                <a:spcPts val="1000"/>
              </a:spcAft>
            </a:pPr>
            <a:r>
              <a:rPr lang="en-US" sz="1200" dirty="0">
                <a:solidFill>
                  <a:srgbClr val="000000"/>
                </a:solidFill>
                <a:latin typeface="+mj-lt"/>
                <a:cs typeface="Arial" panose="020B0604020202020204" pitchFamily="34" charset="0"/>
              </a:rPr>
              <a:t>NOFO</a:t>
            </a:r>
            <a:r>
              <a:rPr lang="en-US" sz="1200" baseline="30000" dirty="0">
                <a:solidFill>
                  <a:srgbClr val="000000"/>
                </a:solidFill>
                <a:latin typeface="+mj-lt"/>
                <a:cs typeface="Arial" panose="020B0604020202020204" pitchFamily="34" charset="0"/>
              </a:rPr>
              <a:t>1</a:t>
            </a:r>
            <a:r>
              <a:rPr lang="en-US" sz="1200" dirty="0">
                <a:solidFill>
                  <a:srgbClr val="000000"/>
                </a:solidFill>
                <a:latin typeface="+mj-lt"/>
                <a:cs typeface="Arial" panose="020B0604020202020204" pitchFamily="34" charset="0"/>
              </a:rPr>
              <a:t> </a:t>
            </a:r>
          </a:p>
        </p:txBody>
      </p:sp>
      <p:sp>
        <p:nvSpPr>
          <p:cNvPr id="56" name="ee4pFootnotes">
            <a:extLst>
              <a:ext uri="{FF2B5EF4-FFF2-40B4-BE49-F238E27FC236}">
                <a16:creationId xmlns:a16="http://schemas.microsoft.com/office/drawing/2014/main" id="{B2A69C24-6FFB-4D65-833A-17BA8E8D259F}"/>
              </a:ext>
            </a:extLst>
          </p:cNvPr>
          <p:cNvSpPr>
            <a:spLocks noChangeArrowheads="1"/>
          </p:cNvSpPr>
          <p:nvPr/>
        </p:nvSpPr>
        <p:spPr bwMode="auto">
          <a:xfrm>
            <a:off x="400051" y="6383309"/>
            <a:ext cx="92329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1. Notice of Funding Opportunity (NOFO), available </a:t>
            </a:r>
            <a:r>
              <a:rPr lang="en-US" sz="1000" dirty="0">
                <a:solidFill>
                  <a:schemeClr val="bg1">
                    <a:lumMod val="50000"/>
                  </a:schemeClr>
                </a:solidFill>
                <a:latin typeface="Arial" panose="020B0604020202020204" pitchFamily="34" charset="0"/>
                <a:cs typeface="Arial" panose="020B0604020202020204" pitchFamily="34" charset="0"/>
                <a:hlinkClick r:id="rId4"/>
              </a:rPr>
              <a:t>here</a:t>
            </a:r>
            <a:r>
              <a:rPr lang="en-US" sz="1000" dirty="0">
                <a:solidFill>
                  <a:schemeClr val="bg1">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87905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a:lstStyle/>
          <a:p>
            <a:r>
              <a:rPr lang="en-US" cap="none" dirty="0"/>
              <a:t>Next steps for applicants related to the BEAD Program </a:t>
            </a:r>
            <a:endParaRPr lang="en-US" dirty="0"/>
          </a:p>
        </p:txBody>
      </p:sp>
      <p:graphicFrame>
        <p:nvGraphicFramePr>
          <p:cNvPr id="5" name="Table 4">
            <a:extLst>
              <a:ext uri="{FF2B5EF4-FFF2-40B4-BE49-F238E27FC236}">
                <a16:creationId xmlns:a16="http://schemas.microsoft.com/office/drawing/2014/main" id="{95656B91-FA47-43AC-B6F4-170108A76050}"/>
              </a:ext>
            </a:extLst>
          </p:cNvPr>
          <p:cNvGraphicFramePr>
            <a:graphicFrameLocks noGrp="1"/>
          </p:cNvGraphicFramePr>
          <p:nvPr>
            <p:extLst>
              <p:ext uri="{D42A27DB-BD31-4B8C-83A1-F6EECF244321}">
                <p14:modId xmlns:p14="http://schemas.microsoft.com/office/powerpoint/2010/main" val="3159809090"/>
              </p:ext>
            </p:extLst>
          </p:nvPr>
        </p:nvGraphicFramePr>
        <p:xfrm>
          <a:off x="4955257" y="731357"/>
          <a:ext cx="6004754" cy="5380002"/>
        </p:xfrm>
        <a:graphic>
          <a:graphicData uri="http://schemas.openxmlformats.org/drawingml/2006/table">
            <a:tbl>
              <a:tblPr firstRow="1" bandRow="1">
                <a:tableStyleId>{5C22544A-7EE6-4342-B048-85BDC9FD1C3A}</a:tableStyleId>
              </a:tblPr>
              <a:tblGrid>
                <a:gridCol w="317412">
                  <a:extLst>
                    <a:ext uri="{9D8B030D-6E8A-4147-A177-3AD203B41FA5}">
                      <a16:colId xmlns:a16="http://schemas.microsoft.com/office/drawing/2014/main" val="1856943140"/>
                    </a:ext>
                  </a:extLst>
                </a:gridCol>
                <a:gridCol w="5687342">
                  <a:extLst>
                    <a:ext uri="{9D8B030D-6E8A-4147-A177-3AD203B41FA5}">
                      <a16:colId xmlns:a16="http://schemas.microsoft.com/office/drawing/2014/main" val="3659914897"/>
                    </a:ext>
                  </a:extLst>
                </a:gridCol>
              </a:tblGrid>
              <a:tr h="896667">
                <a:tc>
                  <a:txBody>
                    <a:bodyPr/>
                    <a:lstStyle/>
                    <a:p>
                      <a:endParaRPr lang="en-US" sz="1600" dirty="0">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Identify your State or Territory's Federal Program Officers (i.e., your BEAD point of contact)</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9858746"/>
                  </a:ext>
                </a:extLst>
              </a:tr>
              <a:tr h="896667">
                <a:tc>
                  <a:txBody>
                    <a:bodyPr/>
                    <a:lstStyle/>
                    <a:p>
                      <a:endParaRPr lang="en-US" sz="1600" dirty="0">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Organize and conduct outreach via your State or local broadband office</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274378"/>
                  </a:ext>
                </a:extLst>
              </a:tr>
              <a:tr h="896667">
                <a:tc>
                  <a:txBody>
                    <a:bodyPr/>
                    <a:lstStyle/>
                    <a:p>
                      <a:endParaRPr lang="en-US" sz="1600">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Submit questions to </a:t>
                      </a:r>
                      <a:r>
                        <a:rPr lang="en-US" sz="1800" b="0" i="0" u="none" strike="noStrike" kern="1200" cap="none" spc="0" normalizeH="0" baseline="0" noProof="0" dirty="0">
                          <a:ln>
                            <a:noFill/>
                          </a:ln>
                          <a:solidFill>
                            <a:srgbClr val="000000"/>
                          </a:solidFill>
                          <a:effectLst/>
                          <a:uLnTx/>
                          <a:uFillTx/>
                          <a:latin typeface="+mn-lt"/>
                          <a:ea typeface="+mn-ea"/>
                          <a:cs typeface="+mn-cs"/>
                        </a:rPr>
                        <a:t>BEAD</a:t>
                      </a:r>
                      <a:r>
                        <a:rPr kumimoji="0" lang="en-US" sz="1800" b="0" i="0" u="none" strike="noStrike" kern="1200" cap="none" spc="0" normalizeH="0" baseline="0" noProof="0" dirty="0">
                          <a:ln>
                            <a:noFill/>
                          </a:ln>
                          <a:solidFill>
                            <a:srgbClr val="000000"/>
                          </a:solidFill>
                          <a:effectLst/>
                          <a:uLnTx/>
                          <a:uFillTx/>
                          <a:latin typeface="+mn-lt"/>
                          <a:ea typeface="+mn-ea"/>
                          <a:cs typeface="+mn-cs"/>
                        </a:rPr>
                        <a:t>@ntia.gov</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776535"/>
                  </a:ext>
                </a:extLst>
              </a:tr>
              <a:tr h="896667">
                <a:tc>
                  <a:txBody>
                    <a:bodyPr/>
                    <a:lstStyle/>
                    <a:p>
                      <a:endParaRPr lang="en-US" sz="1600" dirty="0">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srgbClr val="000000"/>
                          </a:solidFill>
                          <a:effectLst/>
                          <a:uLnTx/>
                          <a:uFillTx/>
                          <a:latin typeface="+mn-lt"/>
                          <a:ea typeface="+mn-ea"/>
                          <a:cs typeface="+mn-cs"/>
                        </a:rPr>
                        <a:t>Attend future NTIA webinars and engage with NTIA</a:t>
                      </a:r>
                      <a:r>
                        <a:rPr lang="en-US" sz="1800" b="0" i="0" u="none" strike="noStrike" kern="1200" cap="none" spc="0" normalizeH="0" baseline="0" noProof="0" dirty="0">
                          <a:ln>
                            <a:noFill/>
                          </a:ln>
                          <a:solidFill>
                            <a:srgbClr val="000000"/>
                          </a:solidFill>
                          <a:effectLst/>
                          <a:uLnTx/>
                          <a:uFillTx/>
                          <a:latin typeface="+mn-lt"/>
                          <a:ea typeface="+mn-ea"/>
                          <a:cs typeface="+mn-cs"/>
                        </a:rPr>
                        <a:t> </a:t>
                      </a:r>
                      <a:endParaRPr kumimoji="0" lang="en-US" sz="1800" b="0" i="0" u="none" strike="noStrike" kern="1200" cap="none" spc="0" normalizeH="0" baseline="0" noProof="0" dirty="0">
                        <a:ln>
                          <a:noFill/>
                        </a:ln>
                        <a:solidFill>
                          <a:srgbClr val="000000"/>
                        </a:solidFill>
                        <a:effectLst/>
                        <a:uLnTx/>
                        <a:uFillTx/>
                        <a:latin typeface="+mj-lt"/>
                        <a:ea typeface="+mn-ea"/>
                        <a:cs typeface="+mn-cs"/>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910691"/>
                  </a:ext>
                </a:extLst>
              </a:tr>
              <a:tr h="896667">
                <a:tc>
                  <a:txBody>
                    <a:bodyPr/>
                    <a:lstStyle/>
                    <a:p>
                      <a:endParaRPr lang="en-US" sz="1600">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Submit a Letter of Intent for the BEAD Program by July 18, 2022</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869718"/>
                  </a:ext>
                </a:extLst>
              </a:tr>
              <a:tr h="896667">
                <a:tc>
                  <a:txBody>
                    <a:bodyPr/>
                    <a:lstStyle/>
                    <a:p>
                      <a:endParaRPr lang="en-US" sz="1600" dirty="0">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Decide whether to request up to $5M for Initial Planning funds by August 15, 2022</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9311225"/>
                  </a:ext>
                </a:extLst>
              </a:tr>
            </a:tbl>
          </a:graphicData>
        </a:graphic>
      </p:graphicFrame>
      <p:sp>
        <p:nvSpPr>
          <p:cNvPr id="6" name="Oval 20">
            <a:extLst>
              <a:ext uri="{FF2B5EF4-FFF2-40B4-BE49-F238E27FC236}">
                <a16:creationId xmlns:a16="http://schemas.microsoft.com/office/drawing/2014/main" id="{7DCB3957-2383-4B07-A147-385CA322FECB}"/>
              </a:ext>
            </a:extLst>
          </p:cNvPr>
          <p:cNvSpPr>
            <a:spLocks noChangeAspect="1" noChangeArrowheads="1"/>
          </p:cNvSpPr>
          <p:nvPr/>
        </p:nvSpPr>
        <p:spPr bwMode="auto">
          <a:xfrm>
            <a:off x="4960508" y="1026236"/>
            <a:ext cx="306910" cy="306910"/>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400" dirty="0">
                <a:solidFill>
                  <a:srgbClr val="FFFFFF">
                    <a:lumMod val="100000"/>
                  </a:srgbClr>
                </a:solidFill>
                <a:latin typeface="Trebuchet MS" panose="020B0603020202020204" pitchFamily="34" charset="0"/>
              </a:rPr>
              <a:t>1</a:t>
            </a:r>
          </a:p>
        </p:txBody>
      </p:sp>
      <p:sp>
        <p:nvSpPr>
          <p:cNvPr id="7" name="Oval 20">
            <a:extLst>
              <a:ext uri="{FF2B5EF4-FFF2-40B4-BE49-F238E27FC236}">
                <a16:creationId xmlns:a16="http://schemas.microsoft.com/office/drawing/2014/main" id="{1D980C56-8468-4CA9-9E31-2F0B43113C34}"/>
              </a:ext>
            </a:extLst>
          </p:cNvPr>
          <p:cNvSpPr>
            <a:spLocks noChangeAspect="1" noChangeArrowheads="1"/>
          </p:cNvSpPr>
          <p:nvPr/>
        </p:nvSpPr>
        <p:spPr bwMode="auto">
          <a:xfrm>
            <a:off x="4960508" y="1922903"/>
            <a:ext cx="306910" cy="306910"/>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400" dirty="0">
                <a:solidFill>
                  <a:srgbClr val="FFFFFF">
                    <a:lumMod val="100000"/>
                  </a:srgbClr>
                </a:solidFill>
                <a:latin typeface="Trebuchet MS" panose="020B0603020202020204" pitchFamily="34" charset="0"/>
              </a:rPr>
              <a:t>2</a:t>
            </a:r>
          </a:p>
        </p:txBody>
      </p:sp>
      <p:sp>
        <p:nvSpPr>
          <p:cNvPr id="8" name="Oval 20">
            <a:extLst>
              <a:ext uri="{FF2B5EF4-FFF2-40B4-BE49-F238E27FC236}">
                <a16:creationId xmlns:a16="http://schemas.microsoft.com/office/drawing/2014/main" id="{E862FD8E-7098-4BB4-BDA7-406DA3DE840A}"/>
              </a:ext>
            </a:extLst>
          </p:cNvPr>
          <p:cNvSpPr>
            <a:spLocks noChangeAspect="1" noChangeArrowheads="1"/>
          </p:cNvSpPr>
          <p:nvPr/>
        </p:nvSpPr>
        <p:spPr bwMode="auto">
          <a:xfrm>
            <a:off x="4960508" y="2819570"/>
            <a:ext cx="306910" cy="306910"/>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400" dirty="0">
                <a:solidFill>
                  <a:srgbClr val="FFFFFF">
                    <a:lumMod val="100000"/>
                  </a:srgbClr>
                </a:solidFill>
                <a:latin typeface="Trebuchet MS" panose="020B0603020202020204" pitchFamily="34" charset="0"/>
              </a:rPr>
              <a:t>3</a:t>
            </a:r>
          </a:p>
        </p:txBody>
      </p:sp>
      <p:sp>
        <p:nvSpPr>
          <p:cNvPr id="9" name="Oval 20">
            <a:extLst>
              <a:ext uri="{FF2B5EF4-FFF2-40B4-BE49-F238E27FC236}">
                <a16:creationId xmlns:a16="http://schemas.microsoft.com/office/drawing/2014/main" id="{B148213C-255C-483D-A4EE-FF31D63BA1E9}"/>
              </a:ext>
            </a:extLst>
          </p:cNvPr>
          <p:cNvSpPr>
            <a:spLocks noChangeAspect="1" noChangeArrowheads="1"/>
          </p:cNvSpPr>
          <p:nvPr/>
        </p:nvSpPr>
        <p:spPr bwMode="auto">
          <a:xfrm>
            <a:off x="4960508" y="3716236"/>
            <a:ext cx="306910" cy="306910"/>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400" dirty="0">
                <a:solidFill>
                  <a:srgbClr val="FFFFFF">
                    <a:lumMod val="100000"/>
                  </a:srgbClr>
                </a:solidFill>
                <a:latin typeface="Trebuchet MS" panose="020B0603020202020204" pitchFamily="34" charset="0"/>
              </a:rPr>
              <a:t>4</a:t>
            </a:r>
          </a:p>
        </p:txBody>
      </p:sp>
      <p:sp>
        <p:nvSpPr>
          <p:cNvPr id="10" name="Oval 20">
            <a:extLst>
              <a:ext uri="{FF2B5EF4-FFF2-40B4-BE49-F238E27FC236}">
                <a16:creationId xmlns:a16="http://schemas.microsoft.com/office/drawing/2014/main" id="{A38F871D-48BE-4965-B496-4A004104EBA2}"/>
              </a:ext>
            </a:extLst>
          </p:cNvPr>
          <p:cNvSpPr>
            <a:spLocks noChangeAspect="1" noChangeArrowheads="1"/>
          </p:cNvSpPr>
          <p:nvPr/>
        </p:nvSpPr>
        <p:spPr bwMode="auto">
          <a:xfrm>
            <a:off x="4960508" y="4612904"/>
            <a:ext cx="306910" cy="306910"/>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400" dirty="0">
                <a:solidFill>
                  <a:srgbClr val="FFFFFF">
                    <a:lumMod val="100000"/>
                  </a:srgbClr>
                </a:solidFill>
                <a:latin typeface="Trebuchet MS" panose="020B0603020202020204" pitchFamily="34" charset="0"/>
              </a:rPr>
              <a:t>5</a:t>
            </a:r>
          </a:p>
        </p:txBody>
      </p:sp>
      <p:sp>
        <p:nvSpPr>
          <p:cNvPr id="12" name="Oval 20">
            <a:extLst>
              <a:ext uri="{FF2B5EF4-FFF2-40B4-BE49-F238E27FC236}">
                <a16:creationId xmlns:a16="http://schemas.microsoft.com/office/drawing/2014/main" id="{332A5197-71CB-4256-84EF-C8AB120A6868}"/>
              </a:ext>
            </a:extLst>
          </p:cNvPr>
          <p:cNvSpPr>
            <a:spLocks noChangeAspect="1" noChangeArrowheads="1"/>
          </p:cNvSpPr>
          <p:nvPr/>
        </p:nvSpPr>
        <p:spPr bwMode="auto">
          <a:xfrm>
            <a:off x="4960508" y="5509571"/>
            <a:ext cx="306910" cy="306910"/>
          </a:xfrm>
          <a:prstGeom prst="ellipse">
            <a:avLst/>
          </a:prstGeom>
          <a:solidFill>
            <a:srgbClr val="164484"/>
          </a:solidFill>
          <a:ln>
            <a:noFill/>
          </a:ln>
        </p:spPr>
        <p:txBody>
          <a:bodyPr vert="horz" wrap="square" lIns="0" tIns="0" rIns="0" bIns="0" numCol="1" anchor="ctr" anchorCtr="0" compatLnSpc="1">
            <a:prstTxWarp prst="textNoShape">
              <a:avLst/>
            </a:prstTxWarp>
          </a:bodyPr>
          <a:lstStyle/>
          <a:p>
            <a:pPr algn="ctr"/>
            <a:r>
              <a:rPr lang="en-US" sz="1400" dirty="0">
                <a:solidFill>
                  <a:srgbClr val="FFFFFF">
                    <a:lumMod val="100000"/>
                  </a:srgbClr>
                </a:solidFill>
                <a:latin typeface="Trebuchet MS" panose="020B0603020202020204" pitchFamily="34" charset="0"/>
              </a:rPr>
              <a:t>6</a:t>
            </a:r>
          </a:p>
        </p:txBody>
      </p:sp>
      <p:pic>
        <p:nvPicPr>
          <p:cNvPr id="13" name="Picture 12" descr="A blue sign with white text&#10;&#10;Description automatically generated with low confidence">
            <a:extLst>
              <a:ext uri="{FF2B5EF4-FFF2-40B4-BE49-F238E27FC236}">
                <a16:creationId xmlns:a16="http://schemas.microsoft.com/office/drawing/2014/main" id="{C1886DDF-E529-4F14-8AB4-5BB5A45C5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928093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2EBB-753A-4F71-BF1B-84958DEBC1F0}"/>
              </a:ext>
            </a:extLst>
          </p:cNvPr>
          <p:cNvSpPr>
            <a:spLocks noGrp="1"/>
          </p:cNvSpPr>
          <p:nvPr>
            <p:ph type="title"/>
          </p:nvPr>
        </p:nvSpPr>
        <p:spPr/>
        <p:txBody>
          <a:bodyPr vert="horz">
            <a:normAutofit/>
          </a:bodyPr>
          <a:lstStyle/>
          <a:p>
            <a:r>
              <a:rPr lang="en-US" sz="2700" cap="none" dirty="0">
                <a:solidFill>
                  <a:srgbClr val="164484"/>
                </a:solidFill>
              </a:rPr>
              <a:t>For specific inquiries, please contact the appropriate office</a:t>
            </a:r>
          </a:p>
        </p:txBody>
      </p:sp>
      <p:sp>
        <p:nvSpPr>
          <p:cNvPr id="9" name="TextBox 8">
            <a:extLst>
              <a:ext uri="{FF2B5EF4-FFF2-40B4-BE49-F238E27FC236}">
                <a16:creationId xmlns:a16="http://schemas.microsoft.com/office/drawing/2014/main" id="{B1B7F404-3B74-4C03-861C-502B0B25B9A3}"/>
              </a:ext>
            </a:extLst>
          </p:cNvPr>
          <p:cNvSpPr txBox="1"/>
          <p:nvPr/>
        </p:nvSpPr>
        <p:spPr>
          <a:xfrm>
            <a:off x="400051" y="2018809"/>
            <a:ext cx="3641888" cy="31393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solidFill>
                  <a:srgbClr val="000000"/>
                </a:solidFill>
              </a:rPr>
              <a:t>Evan Feinman</a:t>
            </a:r>
          </a:p>
          <a:p>
            <a:r>
              <a:rPr lang="en-US" dirty="0">
                <a:solidFill>
                  <a:srgbClr val="000000"/>
                </a:solidFill>
              </a:rPr>
              <a:t>BEAD Director</a:t>
            </a:r>
          </a:p>
          <a:p>
            <a:r>
              <a:rPr lang="en-US" dirty="0">
                <a:solidFill>
                  <a:srgbClr val="000000"/>
                </a:solidFill>
              </a:rPr>
              <a:t>Office of Internet Connectivity and Growth</a:t>
            </a:r>
          </a:p>
          <a:p>
            <a:r>
              <a:rPr lang="en-US" dirty="0">
                <a:solidFill>
                  <a:srgbClr val="000000"/>
                </a:solidFill>
              </a:rPr>
              <a:t>National Telecommunications and Information Administration</a:t>
            </a:r>
          </a:p>
          <a:p>
            <a:r>
              <a:rPr lang="en-US" dirty="0">
                <a:solidFill>
                  <a:srgbClr val="000000"/>
                </a:solidFill>
              </a:rPr>
              <a:t>U.S. Department of Commerce</a:t>
            </a:r>
          </a:p>
          <a:p>
            <a:r>
              <a:rPr lang="en-US" dirty="0">
                <a:solidFill>
                  <a:srgbClr val="000000"/>
                </a:solidFill>
              </a:rPr>
              <a:t>1401 Constitution Avenue, NW</a:t>
            </a:r>
          </a:p>
          <a:p>
            <a:r>
              <a:rPr lang="en-US" dirty="0">
                <a:solidFill>
                  <a:srgbClr val="000000"/>
                </a:solidFill>
              </a:rPr>
              <a:t>Washington, DC 20230</a:t>
            </a:r>
          </a:p>
          <a:p>
            <a:r>
              <a:rPr lang="en-US" dirty="0">
                <a:solidFill>
                  <a:srgbClr val="000000"/>
                </a:solidFill>
              </a:rPr>
              <a:t>Phone: (202) 482-2048</a:t>
            </a:r>
          </a:p>
          <a:p>
            <a:r>
              <a:rPr lang="en-US" dirty="0">
                <a:solidFill>
                  <a:srgbClr val="000000"/>
                </a:solidFill>
              </a:rPr>
              <a:t>Email: BEAD@ntia.gov</a:t>
            </a:r>
          </a:p>
        </p:txBody>
      </p:sp>
      <p:sp>
        <p:nvSpPr>
          <p:cNvPr id="10" name="TextBox 9">
            <a:extLst>
              <a:ext uri="{FF2B5EF4-FFF2-40B4-BE49-F238E27FC236}">
                <a16:creationId xmlns:a16="http://schemas.microsoft.com/office/drawing/2014/main" id="{78479403-60E5-439D-BCAB-6B105C8861D0}"/>
              </a:ext>
            </a:extLst>
          </p:cNvPr>
          <p:cNvSpPr txBox="1"/>
          <p:nvPr/>
        </p:nvSpPr>
        <p:spPr>
          <a:xfrm>
            <a:off x="4275056" y="2018809"/>
            <a:ext cx="3641888" cy="31393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solidFill>
                  <a:srgbClr val="000000"/>
                </a:solidFill>
              </a:rPr>
              <a:t>Scott McNichol</a:t>
            </a:r>
          </a:p>
          <a:p>
            <a:r>
              <a:rPr lang="en-US" dirty="0">
                <a:solidFill>
                  <a:srgbClr val="000000"/>
                </a:solidFill>
              </a:rPr>
              <a:t>NIST Grants Officer</a:t>
            </a:r>
          </a:p>
          <a:p>
            <a:r>
              <a:rPr lang="en-US" dirty="0">
                <a:solidFill>
                  <a:srgbClr val="000000"/>
                </a:solidFill>
              </a:rPr>
              <a:t>Grants Management Division</a:t>
            </a:r>
          </a:p>
          <a:p>
            <a:r>
              <a:rPr lang="en-US" dirty="0">
                <a:solidFill>
                  <a:srgbClr val="000000"/>
                </a:solidFill>
              </a:rPr>
              <a:t>National Institute of Standards and Technology</a:t>
            </a:r>
          </a:p>
          <a:p>
            <a:r>
              <a:rPr lang="en-US" dirty="0">
                <a:solidFill>
                  <a:srgbClr val="000000"/>
                </a:solidFill>
              </a:rPr>
              <a:t>325 Broadway</a:t>
            </a:r>
          </a:p>
          <a:p>
            <a:r>
              <a:rPr lang="en-US" dirty="0">
                <a:solidFill>
                  <a:srgbClr val="000000"/>
                </a:solidFill>
              </a:rPr>
              <a:t>Boulder, CO 80305</a:t>
            </a:r>
          </a:p>
          <a:p>
            <a:r>
              <a:rPr lang="en-US" dirty="0">
                <a:solidFill>
                  <a:srgbClr val="000000"/>
                </a:solidFill>
              </a:rPr>
              <a:t>Phone: (303) 497-3444</a:t>
            </a:r>
          </a:p>
          <a:p>
            <a:r>
              <a:rPr lang="en-US" dirty="0">
                <a:solidFill>
                  <a:srgbClr val="000000"/>
                </a:solidFill>
              </a:rPr>
              <a:t>Email: scott.mcnichol@nist.gov</a:t>
            </a:r>
          </a:p>
        </p:txBody>
      </p:sp>
      <p:sp>
        <p:nvSpPr>
          <p:cNvPr id="11" name="TextBox 10">
            <a:extLst>
              <a:ext uri="{FF2B5EF4-FFF2-40B4-BE49-F238E27FC236}">
                <a16:creationId xmlns:a16="http://schemas.microsoft.com/office/drawing/2014/main" id="{E6EF089E-AA2F-4D4C-B7B4-4D92F24A3F85}"/>
              </a:ext>
            </a:extLst>
          </p:cNvPr>
          <p:cNvSpPr txBox="1"/>
          <p:nvPr/>
        </p:nvSpPr>
        <p:spPr>
          <a:xfrm>
            <a:off x="8150061" y="2018809"/>
            <a:ext cx="3641888" cy="31393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rPr>
              <a:t>Stephen F. </a:t>
            </a:r>
            <a:r>
              <a:rPr lang="en-US" dirty="0" err="1">
                <a:solidFill>
                  <a:srgbClr val="000000"/>
                </a:solidFill>
              </a:rPr>
              <a:t>Yusko</a:t>
            </a:r>
            <a:endParaRPr lang="en-US" dirty="0">
              <a:solidFill>
                <a:srgbClr val="000000"/>
              </a:solidFill>
            </a:endParaRPr>
          </a:p>
          <a:p>
            <a:r>
              <a:rPr lang="en-US" dirty="0">
                <a:solidFill>
                  <a:srgbClr val="000000"/>
                </a:solidFill>
              </a:rPr>
              <a:t>Public Affairs Specialist</a:t>
            </a:r>
          </a:p>
          <a:p>
            <a:r>
              <a:rPr lang="en-US" dirty="0">
                <a:solidFill>
                  <a:srgbClr val="000000"/>
                </a:solidFill>
              </a:rPr>
              <a:t>Office of Public Affairs</a:t>
            </a:r>
          </a:p>
          <a:p>
            <a:r>
              <a:rPr lang="en-US" dirty="0">
                <a:solidFill>
                  <a:srgbClr val="000000"/>
                </a:solidFill>
              </a:rPr>
              <a:t>National Telecommunications and Information Administration</a:t>
            </a:r>
          </a:p>
          <a:p>
            <a:r>
              <a:rPr lang="en-US" dirty="0">
                <a:solidFill>
                  <a:srgbClr val="000000"/>
                </a:solidFill>
              </a:rPr>
              <a:t>U.S. Department of Commerce</a:t>
            </a:r>
          </a:p>
          <a:p>
            <a:r>
              <a:rPr lang="en-US" dirty="0">
                <a:solidFill>
                  <a:srgbClr val="000000"/>
                </a:solidFill>
              </a:rPr>
              <a:t>1401 Constitution Avenue NW, Room 4897</a:t>
            </a:r>
          </a:p>
          <a:p>
            <a:r>
              <a:rPr lang="en-US" dirty="0">
                <a:solidFill>
                  <a:srgbClr val="000000"/>
                </a:solidFill>
              </a:rPr>
              <a:t>Washington, DC 20230</a:t>
            </a:r>
          </a:p>
          <a:p>
            <a:r>
              <a:rPr lang="en-US" dirty="0">
                <a:solidFill>
                  <a:srgbClr val="000000"/>
                </a:solidFill>
              </a:rPr>
              <a:t>Phone: (202) 482-7002</a:t>
            </a:r>
          </a:p>
          <a:p>
            <a:r>
              <a:rPr lang="en-US" dirty="0">
                <a:solidFill>
                  <a:srgbClr val="000000"/>
                </a:solidFill>
              </a:rPr>
              <a:t>Email: press@ntia.doc.gov </a:t>
            </a:r>
          </a:p>
        </p:txBody>
      </p:sp>
      <p:sp>
        <p:nvSpPr>
          <p:cNvPr id="12" name="TextBox 11">
            <a:extLst>
              <a:ext uri="{FF2B5EF4-FFF2-40B4-BE49-F238E27FC236}">
                <a16:creationId xmlns:a16="http://schemas.microsoft.com/office/drawing/2014/main" id="{BD7F5D67-E7DE-4BEE-B8FF-E3510998E382}"/>
              </a:ext>
            </a:extLst>
          </p:cNvPr>
          <p:cNvSpPr txBox="1"/>
          <p:nvPr/>
        </p:nvSpPr>
        <p:spPr>
          <a:xfrm>
            <a:off x="8150061" y="1546004"/>
            <a:ext cx="3641888" cy="3880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rgbClr val="000000"/>
                </a:solidFill>
              </a:rPr>
              <a:t>Media inquiries</a:t>
            </a:r>
          </a:p>
        </p:txBody>
      </p:sp>
      <p:sp>
        <p:nvSpPr>
          <p:cNvPr id="13" name="TextBox 12">
            <a:extLst>
              <a:ext uri="{FF2B5EF4-FFF2-40B4-BE49-F238E27FC236}">
                <a16:creationId xmlns:a16="http://schemas.microsoft.com/office/drawing/2014/main" id="{56D33F76-C4DF-484D-B6C4-DF9C113B1897}"/>
              </a:ext>
            </a:extLst>
          </p:cNvPr>
          <p:cNvSpPr txBox="1"/>
          <p:nvPr/>
        </p:nvSpPr>
        <p:spPr>
          <a:xfrm>
            <a:off x="400051" y="1546004"/>
            <a:ext cx="3641888" cy="3880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rgbClr val="000000"/>
                </a:solidFill>
              </a:rPr>
              <a:t>Programmatic inquiries</a:t>
            </a:r>
          </a:p>
        </p:txBody>
      </p:sp>
      <p:sp>
        <p:nvSpPr>
          <p:cNvPr id="14" name="TextBox 13">
            <a:extLst>
              <a:ext uri="{FF2B5EF4-FFF2-40B4-BE49-F238E27FC236}">
                <a16:creationId xmlns:a16="http://schemas.microsoft.com/office/drawing/2014/main" id="{097F8A53-AC54-47F2-914E-29C2FC29EADB}"/>
              </a:ext>
            </a:extLst>
          </p:cNvPr>
          <p:cNvSpPr txBox="1"/>
          <p:nvPr/>
        </p:nvSpPr>
        <p:spPr>
          <a:xfrm>
            <a:off x="4275056" y="1546004"/>
            <a:ext cx="3641889" cy="3880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rgbClr val="000000"/>
                </a:solidFill>
              </a:rPr>
              <a:t>Grant management inquiries</a:t>
            </a:r>
          </a:p>
        </p:txBody>
      </p:sp>
      <p:pic>
        <p:nvPicPr>
          <p:cNvPr id="15" name="Picture 14" descr="A blue sign with white text&#10;&#10;Description automatically generated with low confidence">
            <a:extLst>
              <a:ext uri="{FF2B5EF4-FFF2-40B4-BE49-F238E27FC236}">
                <a16:creationId xmlns:a16="http://schemas.microsoft.com/office/drawing/2014/main" id="{CFD8A27B-0D77-44A3-A442-4C570F2BF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531999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ign with white text&#10;&#10;Description automatically generated with low confidence">
            <a:extLst>
              <a:ext uri="{FF2B5EF4-FFF2-40B4-BE49-F238E27FC236}">
                <a16:creationId xmlns:a16="http://schemas.microsoft.com/office/drawing/2014/main" id="{D1DF0559-CB03-4C3D-A882-94880F61CE0D}"/>
              </a:ext>
            </a:extLst>
          </p:cNvPr>
          <p:cNvPicPr>
            <a:picLocks noChangeAspect="1"/>
          </p:cNvPicPr>
          <p:nvPr/>
        </p:nvPicPr>
        <p:blipFill>
          <a:blip r:embed="rId3"/>
          <a:stretch>
            <a:fillRect/>
          </a:stretch>
        </p:blipFill>
        <p:spPr>
          <a:xfrm>
            <a:off x="5181600" y="4518764"/>
            <a:ext cx="1828800" cy="914400"/>
          </a:xfrm>
          <a:prstGeom prst="rect">
            <a:avLst/>
          </a:prstGeom>
        </p:spPr>
      </p:pic>
    </p:spTree>
    <p:extLst>
      <p:ext uri="{BB962C8B-B14F-4D97-AF65-F5344CB8AC3E}">
        <p14:creationId xmlns:p14="http://schemas.microsoft.com/office/powerpoint/2010/main" val="2271711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ED20A-E120-4AB2-A401-DB89E68F5BBA}"/>
              </a:ext>
            </a:extLst>
          </p:cNvPr>
          <p:cNvSpPr>
            <a:spLocks noGrp="1"/>
          </p:cNvSpPr>
          <p:nvPr>
            <p:ph type="title"/>
          </p:nvPr>
        </p:nvSpPr>
        <p:spPr>
          <a:xfrm>
            <a:off x="400050" y="387882"/>
            <a:ext cx="10286999" cy="566735"/>
          </a:xfrm>
          <a:prstGeom prst="rect">
            <a:avLst/>
          </a:prstGeom>
        </p:spPr>
        <p:txBody>
          <a:bodyPr vert="horz">
            <a:normAutofit/>
          </a:bodyPr>
          <a:lstStyle/>
          <a:p>
            <a:pPr marL="0" marR="0" lvl="0" indent="0" fontAlgn="auto">
              <a:spcAft>
                <a:spcPts val="0"/>
              </a:spcAft>
              <a:buClrTx/>
              <a:buSzPts val="3000"/>
              <a:tabLst/>
              <a:defRPr/>
            </a:pPr>
            <a:r>
              <a:rPr lang="en-US" sz="2700" cap="none" dirty="0">
                <a:solidFill>
                  <a:srgbClr val="164484"/>
                </a:solidFill>
              </a:rPr>
              <a:t>The BEAD Program is closely linked to the Digital Equity Act</a:t>
            </a:r>
          </a:p>
        </p:txBody>
      </p:sp>
      <p:sp>
        <p:nvSpPr>
          <p:cNvPr id="6" name="TextBox 5">
            <a:extLst>
              <a:ext uri="{FF2B5EF4-FFF2-40B4-BE49-F238E27FC236}">
                <a16:creationId xmlns:a16="http://schemas.microsoft.com/office/drawing/2014/main" id="{807C435E-9AAF-4A78-B7D7-C1F6B42E334B}"/>
              </a:ext>
            </a:extLst>
          </p:cNvPr>
          <p:cNvSpPr txBox="1"/>
          <p:nvPr/>
        </p:nvSpPr>
        <p:spPr>
          <a:xfrm>
            <a:off x="400051" y="5839155"/>
            <a:ext cx="9391649" cy="646331"/>
          </a:xfrm>
          <a:prstGeom prst="rect">
            <a:avLst/>
          </a:prstGeom>
          <a:solidFill>
            <a:srgbClr val="164484"/>
          </a:solidFill>
          <a:ln w="9525" cap="rnd">
            <a:noFill/>
            <a:prstDash val="solid"/>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States and territories should view the BEAD </a:t>
            </a:r>
            <a:r>
              <a:rPr lang="en-US" sz="1600" dirty="0" err="1">
                <a:solidFill>
                  <a:schemeClr val="bg1"/>
                </a:solidFill>
              </a:rPr>
              <a:t>NOFO</a:t>
            </a:r>
            <a:r>
              <a:rPr lang="en-US" sz="1600" dirty="0">
                <a:solidFill>
                  <a:schemeClr val="bg1"/>
                </a:solidFill>
              </a:rPr>
              <a:t> and State Digital Equity Planning Grant Program </a:t>
            </a:r>
            <a:r>
              <a:rPr lang="en-US" sz="1600" dirty="0" err="1">
                <a:solidFill>
                  <a:schemeClr val="bg1"/>
                </a:solidFill>
              </a:rPr>
              <a:t>NOFO</a:t>
            </a:r>
            <a:r>
              <a:rPr lang="en-US" sz="1600" dirty="0">
                <a:solidFill>
                  <a:schemeClr val="bg1"/>
                </a:solidFill>
              </a:rPr>
              <a:t> holistically under a </a:t>
            </a:r>
            <a:r>
              <a:rPr lang="en-US" sz="1600" b="1" dirty="0">
                <a:solidFill>
                  <a:schemeClr val="bg1"/>
                </a:solidFill>
              </a:rPr>
              <a:t>singular, unified objective of closing the digital divide</a:t>
            </a:r>
          </a:p>
        </p:txBody>
      </p:sp>
      <p:sp>
        <p:nvSpPr>
          <p:cNvPr id="18" name="TextBox 17">
            <a:extLst>
              <a:ext uri="{FF2B5EF4-FFF2-40B4-BE49-F238E27FC236}">
                <a16:creationId xmlns:a16="http://schemas.microsoft.com/office/drawing/2014/main" id="{1CA794BE-A1A1-4A4A-94E5-EDB8D3B99478}"/>
              </a:ext>
            </a:extLst>
          </p:cNvPr>
          <p:cNvSpPr txBox="1"/>
          <p:nvPr/>
        </p:nvSpPr>
        <p:spPr>
          <a:xfrm>
            <a:off x="610573" y="3985336"/>
            <a:ext cx="3427986" cy="984885"/>
          </a:xfrm>
          <a:prstGeom prst="rect">
            <a:avLst/>
          </a:prstGeom>
          <a:noFill/>
        </p:spPr>
        <p:txBody>
          <a:bodyPr wrap="square" lIns="0" tIns="0" rIns="108000" bIns="0" rtlCol="0" anchor="ctr" anchorCtr="0">
            <a:spAutoFit/>
          </a:bodyPr>
          <a:lstStyle/>
          <a:p>
            <a:pPr algn="r">
              <a:buSzPct val="100000"/>
              <a:buFont typeface="Trebuchet MS" panose="020B0603020202020204" pitchFamily="34" charset="0"/>
              <a:buChar char="​"/>
            </a:pPr>
            <a:r>
              <a:rPr lang="en-US" sz="1600" b="1" dirty="0">
                <a:solidFill>
                  <a:srgbClr val="164484"/>
                </a:solidFill>
                <a:cs typeface="Arial" panose="020B0604020202020204" pitchFamily="34" charset="0"/>
              </a:rPr>
              <a:t>BEAD Initial and Final Proposals </a:t>
            </a:r>
            <a:r>
              <a:rPr lang="en-US" sz="1600" dirty="0">
                <a:solidFill>
                  <a:srgbClr val="000000"/>
                </a:solidFill>
                <a:cs typeface="Arial" panose="020B0604020202020204" pitchFamily="34" charset="0"/>
              </a:rPr>
              <a:t>are informed by and complementary, sequenced, and integrated with State Digital Equity Plans</a:t>
            </a:r>
          </a:p>
        </p:txBody>
      </p:sp>
      <p:sp>
        <p:nvSpPr>
          <p:cNvPr id="19" name="TextBox 18">
            <a:extLst>
              <a:ext uri="{FF2B5EF4-FFF2-40B4-BE49-F238E27FC236}">
                <a16:creationId xmlns:a16="http://schemas.microsoft.com/office/drawing/2014/main" id="{CF28E512-70DF-4D01-A266-B605FBE28510}"/>
              </a:ext>
            </a:extLst>
          </p:cNvPr>
          <p:cNvSpPr txBox="1"/>
          <p:nvPr/>
        </p:nvSpPr>
        <p:spPr>
          <a:xfrm>
            <a:off x="8153441" y="3862225"/>
            <a:ext cx="3581491" cy="1231106"/>
          </a:xfrm>
          <a:prstGeom prst="rect">
            <a:avLst/>
          </a:prstGeom>
          <a:noFill/>
        </p:spPr>
        <p:txBody>
          <a:bodyPr wrap="square" lIns="108000" tIns="0" rIns="0" bIns="0" rtlCol="0" anchor="ctr" anchorCtr="0">
            <a:spAutoFit/>
          </a:bodyPr>
          <a:lstStyle/>
          <a:p>
            <a:pPr>
              <a:buSzPct val="100000"/>
            </a:pPr>
            <a:r>
              <a:rPr lang="en-US" sz="1600" b="1" dirty="0">
                <a:solidFill>
                  <a:srgbClr val="164484"/>
                </a:solidFill>
                <a:cs typeface="Arial" panose="020B0604020202020204" pitchFamily="34" charset="0"/>
              </a:rPr>
              <a:t>Local coordination </a:t>
            </a:r>
            <a:r>
              <a:rPr lang="en-US" sz="1600" dirty="0">
                <a:solidFill>
                  <a:srgbClr val="000000"/>
                </a:solidFill>
                <a:cs typeface="Arial" panose="020B0604020202020204" pitchFamily="34" charset="0"/>
              </a:rPr>
              <a:t>ensures overlap between planning teams and form communication pathways to reduce the burden and confusion on community stakeholders</a:t>
            </a:r>
          </a:p>
        </p:txBody>
      </p:sp>
      <p:sp>
        <p:nvSpPr>
          <p:cNvPr id="17" name="Oval 16">
            <a:extLst>
              <a:ext uri="{FF2B5EF4-FFF2-40B4-BE49-F238E27FC236}">
                <a16:creationId xmlns:a16="http://schemas.microsoft.com/office/drawing/2014/main" id="{C211A111-0991-4C22-B3AE-E5D19AAB762A}"/>
              </a:ext>
            </a:extLst>
          </p:cNvPr>
          <p:cNvSpPr>
            <a:spLocks noChangeAspect="1"/>
          </p:cNvSpPr>
          <p:nvPr/>
        </p:nvSpPr>
        <p:spPr>
          <a:xfrm>
            <a:off x="4450081" y="1968835"/>
            <a:ext cx="3291839" cy="3291840"/>
          </a:xfrm>
          <a:prstGeom prst="ellipse">
            <a:avLst/>
          </a:prstGeom>
          <a:solidFill>
            <a:srgbClr val="F2F2F2"/>
          </a:solidFill>
          <a:ln w="28575">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3300" b="1" dirty="0">
                <a:solidFill>
                  <a:srgbClr val="164484"/>
                </a:solidFill>
              </a:rPr>
              <a:t>BEAD links to the Digital Equity Act</a:t>
            </a:r>
          </a:p>
        </p:txBody>
      </p:sp>
      <p:sp>
        <p:nvSpPr>
          <p:cNvPr id="45" name="TextBox 44">
            <a:extLst>
              <a:ext uri="{FF2B5EF4-FFF2-40B4-BE49-F238E27FC236}">
                <a16:creationId xmlns:a16="http://schemas.microsoft.com/office/drawing/2014/main" id="{FE1BE99A-0DF2-4C5F-805F-E6CA45CCDA1C}"/>
              </a:ext>
            </a:extLst>
          </p:cNvPr>
          <p:cNvSpPr txBox="1"/>
          <p:nvPr/>
        </p:nvSpPr>
        <p:spPr>
          <a:xfrm>
            <a:off x="7287085" y="1925696"/>
            <a:ext cx="3797107" cy="492443"/>
          </a:xfrm>
          <a:prstGeom prst="rect">
            <a:avLst/>
          </a:prstGeom>
          <a:noFill/>
        </p:spPr>
        <p:txBody>
          <a:bodyPr wrap="square" lIns="108000" tIns="0" rIns="0" bIns="0" rtlCol="0" anchor="ctr" anchorCtr="0">
            <a:spAutoFit/>
          </a:bodyPr>
          <a:lstStyle/>
          <a:p>
            <a:pPr>
              <a:buSzPct val="100000"/>
              <a:buFont typeface="Trebuchet MS" panose="020B0603020202020204" pitchFamily="34" charset="0"/>
              <a:buChar char="​"/>
            </a:pPr>
            <a:r>
              <a:rPr lang="en-US" sz="1600" b="1" dirty="0">
                <a:solidFill>
                  <a:srgbClr val="164484"/>
                </a:solidFill>
                <a:cs typeface="Arial" panose="020B0604020202020204" pitchFamily="34" charset="0"/>
              </a:rPr>
              <a:t>BEAD Five-Year Plans </a:t>
            </a:r>
            <a:r>
              <a:rPr lang="en-US" sz="1600" dirty="0">
                <a:solidFill>
                  <a:srgbClr val="000000"/>
                </a:solidFill>
                <a:cs typeface="Arial" panose="020B0604020202020204" pitchFamily="34" charset="0"/>
              </a:rPr>
              <a:t>fully incorporate State Digital Equity Plans</a:t>
            </a:r>
          </a:p>
        </p:txBody>
      </p:sp>
      <p:grpSp>
        <p:nvGrpSpPr>
          <p:cNvPr id="8" name="Group 7">
            <a:extLst>
              <a:ext uri="{FF2B5EF4-FFF2-40B4-BE49-F238E27FC236}">
                <a16:creationId xmlns:a16="http://schemas.microsoft.com/office/drawing/2014/main" id="{F1F04732-FA88-4E0D-9CE8-BA9F30C67149}"/>
              </a:ext>
            </a:extLst>
          </p:cNvPr>
          <p:cNvGrpSpPr/>
          <p:nvPr/>
        </p:nvGrpSpPr>
        <p:grpSpPr>
          <a:xfrm>
            <a:off x="5650058" y="1726147"/>
            <a:ext cx="891887" cy="891540"/>
            <a:chOff x="5229271" y="1726147"/>
            <a:chExt cx="891887" cy="891540"/>
          </a:xfrm>
        </p:grpSpPr>
        <p:sp>
          <p:nvSpPr>
            <p:cNvPr id="33" name="Oval 32">
              <a:extLst>
                <a:ext uri="{FF2B5EF4-FFF2-40B4-BE49-F238E27FC236}">
                  <a16:creationId xmlns:a16="http://schemas.microsoft.com/office/drawing/2014/main" id="{77AC4C14-D0A8-4C69-80B6-9BB48F51DF5A}"/>
                </a:ext>
              </a:extLst>
            </p:cNvPr>
            <p:cNvSpPr>
              <a:spLocks noChangeAspect="1"/>
            </p:cNvSpPr>
            <p:nvPr/>
          </p:nvSpPr>
          <p:spPr>
            <a:xfrm>
              <a:off x="5229271" y="1726147"/>
              <a:ext cx="891887" cy="891540"/>
            </a:xfrm>
            <a:prstGeom prst="ellipse">
              <a:avLst/>
            </a:prstGeom>
            <a:solidFill>
              <a:srgbClr val="FFFFFF"/>
            </a:solidFill>
            <a:ln w="28575">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51" name="bcgIcons_OpportunityMapping">
              <a:extLst>
                <a:ext uri="{FF2B5EF4-FFF2-40B4-BE49-F238E27FC236}">
                  <a16:creationId xmlns:a16="http://schemas.microsoft.com/office/drawing/2014/main" id="{4DACC020-2A45-4A46-A997-AEF158FF4D26}"/>
                </a:ext>
              </a:extLst>
            </p:cNvPr>
            <p:cNvGrpSpPr>
              <a:grpSpLocks noChangeAspect="1"/>
            </p:cNvGrpSpPr>
            <p:nvPr/>
          </p:nvGrpSpPr>
          <p:grpSpPr bwMode="auto">
            <a:xfrm>
              <a:off x="5383047" y="1879479"/>
              <a:ext cx="584334" cy="584876"/>
              <a:chOff x="1682" y="0"/>
              <a:chExt cx="4316" cy="4320"/>
            </a:xfrm>
          </p:grpSpPr>
          <p:sp>
            <p:nvSpPr>
              <p:cNvPr id="52" name="AutoShape 13">
                <a:extLst>
                  <a:ext uri="{FF2B5EF4-FFF2-40B4-BE49-F238E27FC236}">
                    <a16:creationId xmlns:a16="http://schemas.microsoft.com/office/drawing/2014/main" id="{675727DC-2B43-47DC-8A33-F993F4825FD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5">
                <a:extLst>
                  <a:ext uri="{FF2B5EF4-FFF2-40B4-BE49-F238E27FC236}">
                    <a16:creationId xmlns:a16="http://schemas.microsoft.com/office/drawing/2014/main" id="{251D90A7-1AE1-44E7-9D15-F3AA08FF9238}"/>
                  </a:ext>
                </a:extLst>
              </p:cNvPr>
              <p:cNvSpPr>
                <a:spLocks noEditPoints="1"/>
              </p:cNvSpPr>
              <p:nvPr/>
            </p:nvSpPr>
            <p:spPr bwMode="auto">
              <a:xfrm>
                <a:off x="2604" y="877"/>
                <a:ext cx="2493" cy="1855"/>
              </a:xfrm>
              <a:custGeom>
                <a:avLst/>
                <a:gdLst>
                  <a:gd name="T0" fmla="*/ 300 w 1331"/>
                  <a:gd name="T1" fmla="*/ 3 h 989"/>
                  <a:gd name="T2" fmla="*/ 0 w 1331"/>
                  <a:gd name="T3" fmla="*/ 310 h 989"/>
                  <a:gd name="T4" fmla="*/ 294 w 1331"/>
                  <a:gd name="T5" fmla="*/ 984 h 989"/>
                  <a:gd name="T6" fmla="*/ 306 w 1331"/>
                  <a:gd name="T7" fmla="*/ 984 h 989"/>
                  <a:gd name="T8" fmla="*/ 597 w 1331"/>
                  <a:gd name="T9" fmla="*/ 310 h 989"/>
                  <a:gd name="T10" fmla="*/ 300 w 1331"/>
                  <a:gd name="T11" fmla="*/ 3 h 989"/>
                  <a:gd name="T12" fmla="*/ 419 w 1331"/>
                  <a:gd name="T13" fmla="*/ 226 h 989"/>
                  <a:gd name="T14" fmla="*/ 364 w 1331"/>
                  <a:gd name="T15" fmla="*/ 279 h 989"/>
                  <a:gd name="T16" fmla="*/ 362 w 1331"/>
                  <a:gd name="T17" fmla="*/ 284 h 989"/>
                  <a:gd name="T18" fmla="*/ 374 w 1331"/>
                  <a:gd name="T19" fmla="*/ 359 h 989"/>
                  <a:gd name="T20" fmla="*/ 367 w 1331"/>
                  <a:gd name="T21" fmla="*/ 364 h 989"/>
                  <a:gd name="T22" fmla="*/ 300 w 1331"/>
                  <a:gd name="T23" fmla="*/ 328 h 989"/>
                  <a:gd name="T24" fmla="*/ 295 w 1331"/>
                  <a:gd name="T25" fmla="*/ 328 h 989"/>
                  <a:gd name="T26" fmla="*/ 228 w 1331"/>
                  <a:gd name="T27" fmla="*/ 363 h 989"/>
                  <a:gd name="T28" fmla="*/ 220 w 1331"/>
                  <a:gd name="T29" fmla="*/ 357 h 989"/>
                  <a:gd name="T30" fmla="*/ 234 w 1331"/>
                  <a:gd name="T31" fmla="*/ 282 h 989"/>
                  <a:gd name="T32" fmla="*/ 232 w 1331"/>
                  <a:gd name="T33" fmla="*/ 277 h 989"/>
                  <a:gd name="T34" fmla="*/ 179 w 1331"/>
                  <a:gd name="T35" fmla="*/ 224 h 989"/>
                  <a:gd name="T36" fmla="*/ 182 w 1331"/>
                  <a:gd name="T37" fmla="*/ 215 h 989"/>
                  <a:gd name="T38" fmla="*/ 256 w 1331"/>
                  <a:gd name="T39" fmla="*/ 204 h 989"/>
                  <a:gd name="T40" fmla="*/ 261 w 1331"/>
                  <a:gd name="T41" fmla="*/ 202 h 989"/>
                  <a:gd name="T42" fmla="*/ 295 w 1331"/>
                  <a:gd name="T43" fmla="*/ 134 h 989"/>
                  <a:gd name="T44" fmla="*/ 304 w 1331"/>
                  <a:gd name="T45" fmla="*/ 134 h 989"/>
                  <a:gd name="T46" fmla="*/ 337 w 1331"/>
                  <a:gd name="T47" fmla="*/ 202 h 989"/>
                  <a:gd name="T48" fmla="*/ 341 w 1331"/>
                  <a:gd name="T49" fmla="*/ 206 h 989"/>
                  <a:gd name="T50" fmla="*/ 416 w 1331"/>
                  <a:gd name="T51" fmla="*/ 217 h 989"/>
                  <a:gd name="T52" fmla="*/ 419 w 1331"/>
                  <a:gd name="T53" fmla="*/ 226 h 989"/>
                  <a:gd name="T54" fmla="*/ 1146 w 1331"/>
                  <a:gd name="T55" fmla="*/ 0 h 989"/>
                  <a:gd name="T56" fmla="*/ 958 w 1331"/>
                  <a:gd name="T57" fmla="*/ 192 h 989"/>
                  <a:gd name="T58" fmla="*/ 1142 w 1331"/>
                  <a:gd name="T59" fmla="*/ 613 h 989"/>
                  <a:gd name="T60" fmla="*/ 1149 w 1331"/>
                  <a:gd name="T61" fmla="*/ 613 h 989"/>
                  <a:gd name="T62" fmla="*/ 1331 w 1331"/>
                  <a:gd name="T63" fmla="*/ 192 h 989"/>
                  <a:gd name="T64" fmla="*/ 1146 w 1331"/>
                  <a:gd name="T65" fmla="*/ 0 h 989"/>
                  <a:gd name="T66" fmla="*/ 1220 w 1331"/>
                  <a:gd name="T67" fmla="*/ 155 h 989"/>
                  <a:gd name="T68" fmla="*/ 1186 w 1331"/>
                  <a:gd name="T69" fmla="*/ 188 h 989"/>
                  <a:gd name="T70" fmla="*/ 1185 w 1331"/>
                  <a:gd name="T71" fmla="*/ 191 h 989"/>
                  <a:gd name="T72" fmla="*/ 1192 w 1331"/>
                  <a:gd name="T73" fmla="*/ 238 h 989"/>
                  <a:gd name="T74" fmla="*/ 1187 w 1331"/>
                  <a:gd name="T75" fmla="*/ 241 h 989"/>
                  <a:gd name="T76" fmla="*/ 1146 w 1331"/>
                  <a:gd name="T77" fmla="*/ 219 h 989"/>
                  <a:gd name="T78" fmla="*/ 1143 w 1331"/>
                  <a:gd name="T79" fmla="*/ 218 h 989"/>
                  <a:gd name="T80" fmla="*/ 1101 w 1331"/>
                  <a:gd name="T81" fmla="*/ 240 h 989"/>
                  <a:gd name="T82" fmla="*/ 1096 w 1331"/>
                  <a:gd name="T83" fmla="*/ 237 h 989"/>
                  <a:gd name="T84" fmla="*/ 1104 w 1331"/>
                  <a:gd name="T85" fmla="*/ 190 h 989"/>
                  <a:gd name="T86" fmla="*/ 1103 w 1331"/>
                  <a:gd name="T87" fmla="*/ 187 h 989"/>
                  <a:gd name="T88" fmla="*/ 1070 w 1331"/>
                  <a:gd name="T89" fmla="*/ 153 h 989"/>
                  <a:gd name="T90" fmla="*/ 1072 w 1331"/>
                  <a:gd name="T91" fmla="*/ 148 h 989"/>
                  <a:gd name="T92" fmla="*/ 1118 w 1331"/>
                  <a:gd name="T93" fmla="*/ 141 h 989"/>
                  <a:gd name="T94" fmla="*/ 1121 w 1331"/>
                  <a:gd name="T95" fmla="*/ 139 h 989"/>
                  <a:gd name="T96" fmla="*/ 1142 w 1331"/>
                  <a:gd name="T97" fmla="*/ 97 h 989"/>
                  <a:gd name="T98" fmla="*/ 1149 w 1331"/>
                  <a:gd name="T99" fmla="*/ 97 h 989"/>
                  <a:gd name="T100" fmla="*/ 1169 w 1331"/>
                  <a:gd name="T101" fmla="*/ 140 h 989"/>
                  <a:gd name="T102" fmla="*/ 1171 w 1331"/>
                  <a:gd name="T103" fmla="*/ 142 h 989"/>
                  <a:gd name="T104" fmla="*/ 1218 w 1331"/>
                  <a:gd name="T105" fmla="*/ 149 h 989"/>
                  <a:gd name="T106" fmla="*/ 1220 w 1331"/>
                  <a:gd name="T107" fmla="*/ 155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1" h="989">
                    <a:moveTo>
                      <a:pt x="300" y="3"/>
                    </a:moveTo>
                    <a:cubicBezTo>
                      <a:pt x="134" y="3"/>
                      <a:pt x="0" y="142"/>
                      <a:pt x="0" y="310"/>
                    </a:cubicBezTo>
                    <a:cubicBezTo>
                      <a:pt x="0" y="465"/>
                      <a:pt x="251" y="910"/>
                      <a:pt x="294" y="984"/>
                    </a:cubicBezTo>
                    <a:cubicBezTo>
                      <a:pt x="296" y="989"/>
                      <a:pt x="303" y="989"/>
                      <a:pt x="306" y="984"/>
                    </a:cubicBezTo>
                    <a:cubicBezTo>
                      <a:pt x="348" y="910"/>
                      <a:pt x="597" y="465"/>
                      <a:pt x="597" y="310"/>
                    </a:cubicBezTo>
                    <a:cubicBezTo>
                      <a:pt x="597" y="142"/>
                      <a:pt x="466" y="3"/>
                      <a:pt x="300" y="3"/>
                    </a:cubicBezTo>
                    <a:close/>
                    <a:moveTo>
                      <a:pt x="419" y="226"/>
                    </a:moveTo>
                    <a:cubicBezTo>
                      <a:pt x="364" y="279"/>
                      <a:pt x="364" y="279"/>
                      <a:pt x="364" y="279"/>
                    </a:cubicBezTo>
                    <a:cubicBezTo>
                      <a:pt x="363" y="280"/>
                      <a:pt x="362" y="282"/>
                      <a:pt x="362" y="284"/>
                    </a:cubicBezTo>
                    <a:cubicBezTo>
                      <a:pt x="374" y="359"/>
                      <a:pt x="374" y="359"/>
                      <a:pt x="374" y="359"/>
                    </a:cubicBezTo>
                    <a:cubicBezTo>
                      <a:pt x="375" y="363"/>
                      <a:pt x="371" y="366"/>
                      <a:pt x="367" y="364"/>
                    </a:cubicBezTo>
                    <a:cubicBezTo>
                      <a:pt x="300" y="328"/>
                      <a:pt x="300" y="328"/>
                      <a:pt x="300" y="328"/>
                    </a:cubicBezTo>
                    <a:cubicBezTo>
                      <a:pt x="298" y="327"/>
                      <a:pt x="297" y="327"/>
                      <a:pt x="295" y="328"/>
                    </a:cubicBezTo>
                    <a:cubicBezTo>
                      <a:pt x="228" y="363"/>
                      <a:pt x="228" y="363"/>
                      <a:pt x="228" y="363"/>
                    </a:cubicBezTo>
                    <a:cubicBezTo>
                      <a:pt x="224" y="365"/>
                      <a:pt x="219" y="361"/>
                      <a:pt x="220" y="357"/>
                    </a:cubicBezTo>
                    <a:cubicBezTo>
                      <a:pt x="234" y="282"/>
                      <a:pt x="234" y="282"/>
                      <a:pt x="234" y="282"/>
                    </a:cubicBezTo>
                    <a:cubicBezTo>
                      <a:pt x="234" y="280"/>
                      <a:pt x="234" y="278"/>
                      <a:pt x="232" y="277"/>
                    </a:cubicBezTo>
                    <a:cubicBezTo>
                      <a:pt x="179" y="224"/>
                      <a:pt x="179" y="224"/>
                      <a:pt x="179" y="224"/>
                    </a:cubicBezTo>
                    <a:cubicBezTo>
                      <a:pt x="176" y="221"/>
                      <a:pt x="177" y="215"/>
                      <a:pt x="182" y="215"/>
                    </a:cubicBezTo>
                    <a:cubicBezTo>
                      <a:pt x="256" y="204"/>
                      <a:pt x="256" y="204"/>
                      <a:pt x="256" y="204"/>
                    </a:cubicBezTo>
                    <a:cubicBezTo>
                      <a:pt x="258" y="204"/>
                      <a:pt x="260" y="203"/>
                      <a:pt x="261" y="202"/>
                    </a:cubicBezTo>
                    <a:cubicBezTo>
                      <a:pt x="295" y="134"/>
                      <a:pt x="295" y="134"/>
                      <a:pt x="295" y="134"/>
                    </a:cubicBezTo>
                    <a:cubicBezTo>
                      <a:pt x="297" y="130"/>
                      <a:pt x="302" y="130"/>
                      <a:pt x="304" y="134"/>
                    </a:cubicBezTo>
                    <a:cubicBezTo>
                      <a:pt x="337" y="202"/>
                      <a:pt x="337" y="202"/>
                      <a:pt x="337" y="202"/>
                    </a:cubicBezTo>
                    <a:cubicBezTo>
                      <a:pt x="338" y="204"/>
                      <a:pt x="339" y="205"/>
                      <a:pt x="341" y="206"/>
                    </a:cubicBezTo>
                    <a:cubicBezTo>
                      <a:pt x="416" y="217"/>
                      <a:pt x="416" y="217"/>
                      <a:pt x="416" y="217"/>
                    </a:cubicBezTo>
                    <a:cubicBezTo>
                      <a:pt x="420" y="218"/>
                      <a:pt x="422" y="223"/>
                      <a:pt x="419" y="226"/>
                    </a:cubicBezTo>
                    <a:close/>
                    <a:moveTo>
                      <a:pt x="1146" y="0"/>
                    </a:moveTo>
                    <a:cubicBezTo>
                      <a:pt x="1042" y="0"/>
                      <a:pt x="958" y="87"/>
                      <a:pt x="958" y="192"/>
                    </a:cubicBezTo>
                    <a:cubicBezTo>
                      <a:pt x="958" y="289"/>
                      <a:pt x="1115" y="567"/>
                      <a:pt x="1142" y="613"/>
                    </a:cubicBezTo>
                    <a:cubicBezTo>
                      <a:pt x="1144" y="616"/>
                      <a:pt x="1148" y="616"/>
                      <a:pt x="1149" y="613"/>
                    </a:cubicBezTo>
                    <a:cubicBezTo>
                      <a:pt x="1176" y="567"/>
                      <a:pt x="1331" y="289"/>
                      <a:pt x="1331" y="192"/>
                    </a:cubicBezTo>
                    <a:cubicBezTo>
                      <a:pt x="1331" y="87"/>
                      <a:pt x="1249" y="0"/>
                      <a:pt x="1146" y="0"/>
                    </a:cubicBezTo>
                    <a:close/>
                    <a:moveTo>
                      <a:pt x="1220" y="155"/>
                    </a:moveTo>
                    <a:cubicBezTo>
                      <a:pt x="1186" y="188"/>
                      <a:pt x="1186" y="188"/>
                      <a:pt x="1186" y="188"/>
                    </a:cubicBezTo>
                    <a:cubicBezTo>
                      <a:pt x="1185" y="188"/>
                      <a:pt x="1185" y="190"/>
                      <a:pt x="1185" y="191"/>
                    </a:cubicBezTo>
                    <a:cubicBezTo>
                      <a:pt x="1192" y="238"/>
                      <a:pt x="1192" y="238"/>
                      <a:pt x="1192" y="238"/>
                    </a:cubicBezTo>
                    <a:cubicBezTo>
                      <a:pt x="1193" y="240"/>
                      <a:pt x="1190" y="242"/>
                      <a:pt x="1187" y="241"/>
                    </a:cubicBezTo>
                    <a:cubicBezTo>
                      <a:pt x="1146" y="219"/>
                      <a:pt x="1146" y="219"/>
                      <a:pt x="1146" y="219"/>
                    </a:cubicBezTo>
                    <a:cubicBezTo>
                      <a:pt x="1145" y="218"/>
                      <a:pt x="1144" y="218"/>
                      <a:pt x="1143" y="218"/>
                    </a:cubicBezTo>
                    <a:cubicBezTo>
                      <a:pt x="1101" y="240"/>
                      <a:pt x="1101" y="240"/>
                      <a:pt x="1101" y="240"/>
                    </a:cubicBezTo>
                    <a:cubicBezTo>
                      <a:pt x="1098" y="241"/>
                      <a:pt x="1095" y="239"/>
                      <a:pt x="1096" y="237"/>
                    </a:cubicBezTo>
                    <a:cubicBezTo>
                      <a:pt x="1104" y="190"/>
                      <a:pt x="1104" y="190"/>
                      <a:pt x="1104" y="190"/>
                    </a:cubicBezTo>
                    <a:cubicBezTo>
                      <a:pt x="1104" y="189"/>
                      <a:pt x="1104" y="188"/>
                      <a:pt x="1103" y="187"/>
                    </a:cubicBezTo>
                    <a:cubicBezTo>
                      <a:pt x="1070" y="153"/>
                      <a:pt x="1070" y="153"/>
                      <a:pt x="1070" y="153"/>
                    </a:cubicBezTo>
                    <a:cubicBezTo>
                      <a:pt x="1068" y="151"/>
                      <a:pt x="1069" y="148"/>
                      <a:pt x="1072" y="148"/>
                    </a:cubicBezTo>
                    <a:cubicBezTo>
                      <a:pt x="1118" y="141"/>
                      <a:pt x="1118" y="141"/>
                      <a:pt x="1118" y="141"/>
                    </a:cubicBezTo>
                    <a:cubicBezTo>
                      <a:pt x="1120" y="141"/>
                      <a:pt x="1121" y="141"/>
                      <a:pt x="1121" y="139"/>
                    </a:cubicBezTo>
                    <a:cubicBezTo>
                      <a:pt x="1142" y="97"/>
                      <a:pt x="1142" y="97"/>
                      <a:pt x="1142" y="97"/>
                    </a:cubicBezTo>
                    <a:cubicBezTo>
                      <a:pt x="1144" y="95"/>
                      <a:pt x="1147" y="95"/>
                      <a:pt x="1149" y="97"/>
                    </a:cubicBezTo>
                    <a:cubicBezTo>
                      <a:pt x="1169" y="140"/>
                      <a:pt x="1169" y="140"/>
                      <a:pt x="1169" y="140"/>
                    </a:cubicBezTo>
                    <a:cubicBezTo>
                      <a:pt x="1169" y="141"/>
                      <a:pt x="1170" y="142"/>
                      <a:pt x="1171" y="142"/>
                    </a:cubicBezTo>
                    <a:cubicBezTo>
                      <a:pt x="1218" y="149"/>
                      <a:pt x="1218" y="149"/>
                      <a:pt x="1218" y="149"/>
                    </a:cubicBezTo>
                    <a:cubicBezTo>
                      <a:pt x="1221" y="150"/>
                      <a:pt x="1222" y="153"/>
                      <a:pt x="1220" y="155"/>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6">
                <a:extLst>
                  <a:ext uri="{FF2B5EF4-FFF2-40B4-BE49-F238E27FC236}">
                    <a16:creationId xmlns:a16="http://schemas.microsoft.com/office/drawing/2014/main" id="{A0CF37C8-CC3C-4BFC-89A1-3090B91375A9}"/>
                  </a:ext>
                </a:extLst>
              </p:cNvPr>
              <p:cNvSpPr>
                <a:spLocks noEditPoints="1"/>
              </p:cNvSpPr>
              <p:nvPr/>
            </p:nvSpPr>
            <p:spPr bwMode="auto">
              <a:xfrm>
                <a:off x="1864" y="712"/>
                <a:ext cx="3956" cy="2665"/>
              </a:xfrm>
              <a:custGeom>
                <a:avLst/>
                <a:gdLst>
                  <a:gd name="T0" fmla="*/ 663 w 2112"/>
                  <a:gd name="T1" fmla="*/ 1199 h 1421"/>
                  <a:gd name="T2" fmla="*/ 469 w 2112"/>
                  <a:gd name="T3" fmla="*/ 844 h 1421"/>
                  <a:gd name="T4" fmla="*/ 695 w 2112"/>
                  <a:gd name="T5" fmla="*/ 0 h 1421"/>
                  <a:gd name="T6" fmla="*/ 920 w 2112"/>
                  <a:gd name="T7" fmla="*/ 844 h 1421"/>
                  <a:gd name="T8" fmla="*/ 727 w 2112"/>
                  <a:gd name="T9" fmla="*/ 1199 h 1421"/>
                  <a:gd name="T10" fmla="*/ 695 w 2112"/>
                  <a:gd name="T11" fmla="*/ 1218 h 1421"/>
                  <a:gd name="T12" fmla="*/ 352 w 2112"/>
                  <a:gd name="T13" fmla="*/ 395 h 1421"/>
                  <a:gd name="T14" fmla="*/ 662 w 2112"/>
                  <a:gd name="T15" fmla="*/ 1110 h 1421"/>
                  <a:gd name="T16" fmla="*/ 728 w 2112"/>
                  <a:gd name="T17" fmla="*/ 1110 h 1421"/>
                  <a:gd name="T18" fmla="*/ 1036 w 2112"/>
                  <a:gd name="T19" fmla="*/ 395 h 1421"/>
                  <a:gd name="T20" fmla="*/ 1344 w 2112"/>
                  <a:gd name="T21" fmla="*/ 593 h 1421"/>
                  <a:gd name="T22" fmla="*/ 1081 w 2112"/>
                  <a:gd name="T23" fmla="*/ 587 h 1421"/>
                  <a:gd name="T24" fmla="*/ 1364 w 2112"/>
                  <a:gd name="T25" fmla="*/ 631 h 1421"/>
                  <a:gd name="T26" fmla="*/ 2110 w 2112"/>
                  <a:gd name="T27" fmla="*/ 1377 h 1421"/>
                  <a:gd name="T28" fmla="*/ 1876 w 2112"/>
                  <a:gd name="T29" fmla="*/ 587 h 1421"/>
                  <a:gd name="T30" fmla="*/ 1736 w 2112"/>
                  <a:gd name="T31" fmla="*/ 592 h 1421"/>
                  <a:gd name="T32" fmla="*/ 1876 w 2112"/>
                  <a:gd name="T33" fmla="*/ 631 h 1421"/>
                  <a:gd name="T34" fmla="*/ 2064 w 2112"/>
                  <a:gd name="T35" fmla="*/ 1377 h 1421"/>
                  <a:gd name="T36" fmla="*/ 232 w 2112"/>
                  <a:gd name="T37" fmla="*/ 631 h 1421"/>
                  <a:gd name="T38" fmla="*/ 324 w 2112"/>
                  <a:gd name="T39" fmla="*/ 631 h 1421"/>
                  <a:gd name="T40" fmla="*/ 236 w 2112"/>
                  <a:gd name="T41" fmla="*/ 587 h 1421"/>
                  <a:gd name="T42" fmla="*/ 2 w 2112"/>
                  <a:gd name="T43" fmla="*/ 1377 h 1421"/>
                  <a:gd name="T44" fmla="*/ 45 w 2112"/>
                  <a:gd name="T45" fmla="*/ 1421 h 1421"/>
                  <a:gd name="T46" fmla="*/ 2104 w 2112"/>
                  <a:gd name="T47" fmla="*/ 1405 h 1421"/>
                  <a:gd name="T48" fmla="*/ 1541 w 2112"/>
                  <a:gd name="T49" fmla="*/ 826 h 1421"/>
                  <a:gd name="T50" fmla="*/ 1487 w 2112"/>
                  <a:gd name="T51" fmla="*/ 765 h 1421"/>
                  <a:gd name="T52" fmla="*/ 1276 w 2112"/>
                  <a:gd name="T53" fmla="*/ 270 h 1421"/>
                  <a:gd name="T54" fmla="*/ 1804 w 2112"/>
                  <a:gd name="T55" fmla="*/ 270 h 1421"/>
                  <a:gd name="T56" fmla="*/ 1594 w 2112"/>
                  <a:gd name="T57" fmla="*/ 765 h 1421"/>
                  <a:gd name="T58" fmla="*/ 1541 w 2112"/>
                  <a:gd name="T59" fmla="*/ 826 h 1421"/>
                  <a:gd name="T60" fmla="*/ 1541 w 2112"/>
                  <a:gd name="T61" fmla="*/ 44 h 1421"/>
                  <a:gd name="T62" fmla="*/ 1423 w 2112"/>
                  <a:gd name="T63" fmla="*/ 553 h 1421"/>
                  <a:gd name="T64" fmla="*/ 1541 w 2112"/>
                  <a:gd name="T65" fmla="*/ 770 h 1421"/>
                  <a:gd name="T66" fmla="*/ 1658 w 2112"/>
                  <a:gd name="T67" fmla="*/ 553 h 1421"/>
                  <a:gd name="T68" fmla="*/ 1541 w 2112"/>
                  <a:gd name="T69" fmla="*/ 44 h 1421"/>
                  <a:gd name="T70" fmla="*/ 1195 w 2112"/>
                  <a:gd name="T71" fmla="*/ 908 h 1421"/>
                  <a:gd name="T72" fmla="*/ 1195 w 2112"/>
                  <a:gd name="T73" fmla="*/ 826 h 1421"/>
                  <a:gd name="T74" fmla="*/ 1449 w 2112"/>
                  <a:gd name="T75" fmla="*/ 787 h 1421"/>
                  <a:gd name="T76" fmla="*/ 1195 w 2112"/>
                  <a:gd name="T77" fmla="*/ 782 h 1421"/>
                  <a:gd name="T78" fmla="*/ 1195 w 2112"/>
                  <a:gd name="T79" fmla="*/ 952 h 1421"/>
                  <a:gd name="T80" fmla="*/ 1659 w 2112"/>
                  <a:gd name="T81" fmla="*/ 1063 h 1421"/>
                  <a:gd name="T82" fmla="*/ 793 w 2112"/>
                  <a:gd name="T83" fmla="*/ 1174 h 1421"/>
                  <a:gd name="T84" fmla="*/ 1548 w 2112"/>
                  <a:gd name="T85" fmla="*/ 1218 h 1421"/>
                  <a:gd name="T86" fmla="*/ 1548 w 2112"/>
                  <a:gd name="T87" fmla="*/ 908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2" h="1421">
                    <a:moveTo>
                      <a:pt x="695" y="1218"/>
                    </a:moveTo>
                    <a:cubicBezTo>
                      <a:pt x="681" y="1218"/>
                      <a:pt x="669" y="1211"/>
                      <a:pt x="663" y="1199"/>
                    </a:cubicBezTo>
                    <a:cubicBezTo>
                      <a:pt x="624" y="1132"/>
                      <a:pt x="624" y="1132"/>
                      <a:pt x="624" y="1132"/>
                    </a:cubicBezTo>
                    <a:cubicBezTo>
                      <a:pt x="623" y="1131"/>
                      <a:pt x="545" y="997"/>
                      <a:pt x="469" y="844"/>
                    </a:cubicBezTo>
                    <a:cubicBezTo>
                      <a:pt x="360" y="627"/>
                      <a:pt x="308" y="480"/>
                      <a:pt x="308" y="395"/>
                    </a:cubicBezTo>
                    <a:cubicBezTo>
                      <a:pt x="308" y="177"/>
                      <a:pt x="481" y="0"/>
                      <a:pt x="695" y="0"/>
                    </a:cubicBezTo>
                    <a:cubicBezTo>
                      <a:pt x="907" y="0"/>
                      <a:pt x="1080" y="177"/>
                      <a:pt x="1080" y="395"/>
                    </a:cubicBezTo>
                    <a:cubicBezTo>
                      <a:pt x="1080" y="480"/>
                      <a:pt x="1027" y="627"/>
                      <a:pt x="920" y="844"/>
                    </a:cubicBezTo>
                    <a:cubicBezTo>
                      <a:pt x="844" y="997"/>
                      <a:pt x="767" y="1131"/>
                      <a:pt x="766" y="1132"/>
                    </a:cubicBezTo>
                    <a:cubicBezTo>
                      <a:pt x="727" y="1199"/>
                      <a:pt x="727" y="1199"/>
                      <a:pt x="727" y="1199"/>
                    </a:cubicBezTo>
                    <a:cubicBezTo>
                      <a:pt x="721" y="1211"/>
                      <a:pt x="709" y="1218"/>
                      <a:pt x="695" y="1218"/>
                    </a:cubicBezTo>
                    <a:cubicBezTo>
                      <a:pt x="695" y="1218"/>
                      <a:pt x="695" y="1218"/>
                      <a:pt x="695" y="1218"/>
                    </a:cubicBezTo>
                    <a:close/>
                    <a:moveTo>
                      <a:pt x="695" y="44"/>
                    </a:moveTo>
                    <a:cubicBezTo>
                      <a:pt x="506" y="44"/>
                      <a:pt x="352" y="202"/>
                      <a:pt x="352" y="395"/>
                    </a:cubicBezTo>
                    <a:cubicBezTo>
                      <a:pt x="352" y="473"/>
                      <a:pt x="403" y="614"/>
                      <a:pt x="508" y="825"/>
                    </a:cubicBezTo>
                    <a:cubicBezTo>
                      <a:pt x="584" y="976"/>
                      <a:pt x="661" y="1109"/>
                      <a:pt x="662" y="1110"/>
                    </a:cubicBezTo>
                    <a:cubicBezTo>
                      <a:pt x="695" y="1167"/>
                      <a:pt x="695" y="1167"/>
                      <a:pt x="695" y="1167"/>
                    </a:cubicBezTo>
                    <a:cubicBezTo>
                      <a:pt x="728" y="1110"/>
                      <a:pt x="728" y="1110"/>
                      <a:pt x="728" y="1110"/>
                    </a:cubicBezTo>
                    <a:cubicBezTo>
                      <a:pt x="729" y="1109"/>
                      <a:pt x="805" y="976"/>
                      <a:pt x="880" y="825"/>
                    </a:cubicBezTo>
                    <a:cubicBezTo>
                      <a:pt x="985" y="614"/>
                      <a:pt x="1036" y="473"/>
                      <a:pt x="1036" y="395"/>
                    </a:cubicBezTo>
                    <a:cubicBezTo>
                      <a:pt x="1036" y="202"/>
                      <a:pt x="883" y="44"/>
                      <a:pt x="695" y="44"/>
                    </a:cubicBezTo>
                    <a:close/>
                    <a:moveTo>
                      <a:pt x="1344" y="593"/>
                    </a:moveTo>
                    <a:cubicBezTo>
                      <a:pt x="1343" y="591"/>
                      <a:pt x="1343" y="589"/>
                      <a:pt x="1342" y="587"/>
                    </a:cubicBezTo>
                    <a:cubicBezTo>
                      <a:pt x="1081" y="587"/>
                      <a:pt x="1081" y="587"/>
                      <a:pt x="1081" y="587"/>
                    </a:cubicBezTo>
                    <a:cubicBezTo>
                      <a:pt x="1076" y="601"/>
                      <a:pt x="1070" y="616"/>
                      <a:pt x="1064" y="631"/>
                    </a:cubicBezTo>
                    <a:cubicBezTo>
                      <a:pt x="1364" y="631"/>
                      <a:pt x="1364" y="631"/>
                      <a:pt x="1364" y="631"/>
                    </a:cubicBezTo>
                    <a:cubicBezTo>
                      <a:pt x="1357" y="619"/>
                      <a:pt x="1351" y="606"/>
                      <a:pt x="1344" y="593"/>
                    </a:cubicBezTo>
                    <a:close/>
                    <a:moveTo>
                      <a:pt x="2110" y="1377"/>
                    </a:moveTo>
                    <a:cubicBezTo>
                      <a:pt x="1921" y="615"/>
                      <a:pt x="1921" y="615"/>
                      <a:pt x="1921" y="615"/>
                    </a:cubicBezTo>
                    <a:cubicBezTo>
                      <a:pt x="1916" y="596"/>
                      <a:pt x="1894" y="587"/>
                      <a:pt x="1876" y="587"/>
                    </a:cubicBezTo>
                    <a:cubicBezTo>
                      <a:pt x="1739" y="587"/>
                      <a:pt x="1739" y="587"/>
                      <a:pt x="1739" y="587"/>
                    </a:cubicBezTo>
                    <a:cubicBezTo>
                      <a:pt x="1738" y="589"/>
                      <a:pt x="1737" y="591"/>
                      <a:pt x="1736" y="592"/>
                    </a:cubicBezTo>
                    <a:cubicBezTo>
                      <a:pt x="1730" y="605"/>
                      <a:pt x="1723" y="618"/>
                      <a:pt x="1717" y="631"/>
                    </a:cubicBezTo>
                    <a:cubicBezTo>
                      <a:pt x="1876" y="631"/>
                      <a:pt x="1876" y="631"/>
                      <a:pt x="1876" y="631"/>
                    </a:cubicBezTo>
                    <a:cubicBezTo>
                      <a:pt x="1877" y="631"/>
                      <a:pt x="1879" y="631"/>
                      <a:pt x="1880" y="631"/>
                    </a:cubicBezTo>
                    <a:cubicBezTo>
                      <a:pt x="2064" y="1377"/>
                      <a:pt x="2064" y="1377"/>
                      <a:pt x="2064" y="1377"/>
                    </a:cubicBezTo>
                    <a:cubicBezTo>
                      <a:pt x="48" y="1377"/>
                      <a:pt x="48" y="1377"/>
                      <a:pt x="48" y="1377"/>
                    </a:cubicBezTo>
                    <a:cubicBezTo>
                      <a:pt x="232" y="631"/>
                      <a:pt x="232" y="631"/>
                      <a:pt x="232" y="631"/>
                    </a:cubicBezTo>
                    <a:cubicBezTo>
                      <a:pt x="233" y="631"/>
                      <a:pt x="235" y="631"/>
                      <a:pt x="236" y="631"/>
                    </a:cubicBezTo>
                    <a:cubicBezTo>
                      <a:pt x="324" y="631"/>
                      <a:pt x="324" y="631"/>
                      <a:pt x="324" y="631"/>
                    </a:cubicBezTo>
                    <a:cubicBezTo>
                      <a:pt x="318" y="616"/>
                      <a:pt x="312" y="601"/>
                      <a:pt x="307" y="587"/>
                    </a:cubicBezTo>
                    <a:cubicBezTo>
                      <a:pt x="236" y="587"/>
                      <a:pt x="236" y="587"/>
                      <a:pt x="236" y="587"/>
                    </a:cubicBezTo>
                    <a:cubicBezTo>
                      <a:pt x="218" y="587"/>
                      <a:pt x="196" y="596"/>
                      <a:pt x="191" y="615"/>
                    </a:cubicBezTo>
                    <a:cubicBezTo>
                      <a:pt x="2" y="1377"/>
                      <a:pt x="2" y="1377"/>
                      <a:pt x="2" y="1377"/>
                    </a:cubicBezTo>
                    <a:cubicBezTo>
                      <a:pt x="0" y="1387"/>
                      <a:pt x="2" y="1397"/>
                      <a:pt x="8" y="1405"/>
                    </a:cubicBezTo>
                    <a:cubicBezTo>
                      <a:pt x="16" y="1415"/>
                      <a:pt x="30" y="1421"/>
                      <a:pt x="45" y="1421"/>
                    </a:cubicBezTo>
                    <a:cubicBezTo>
                      <a:pt x="2067" y="1421"/>
                      <a:pt x="2067" y="1421"/>
                      <a:pt x="2067" y="1421"/>
                    </a:cubicBezTo>
                    <a:cubicBezTo>
                      <a:pt x="2082" y="1421"/>
                      <a:pt x="2096" y="1415"/>
                      <a:pt x="2104" y="1405"/>
                    </a:cubicBezTo>
                    <a:cubicBezTo>
                      <a:pt x="2110" y="1397"/>
                      <a:pt x="2112" y="1387"/>
                      <a:pt x="2110" y="1377"/>
                    </a:cubicBezTo>
                    <a:close/>
                    <a:moveTo>
                      <a:pt x="1541" y="826"/>
                    </a:moveTo>
                    <a:cubicBezTo>
                      <a:pt x="1529" y="826"/>
                      <a:pt x="1519" y="819"/>
                      <a:pt x="1513" y="810"/>
                    </a:cubicBezTo>
                    <a:cubicBezTo>
                      <a:pt x="1487" y="765"/>
                      <a:pt x="1487" y="765"/>
                      <a:pt x="1487" y="765"/>
                    </a:cubicBezTo>
                    <a:cubicBezTo>
                      <a:pt x="1487" y="764"/>
                      <a:pt x="1435" y="675"/>
                      <a:pt x="1384" y="573"/>
                    </a:cubicBezTo>
                    <a:cubicBezTo>
                      <a:pt x="1310" y="425"/>
                      <a:pt x="1276" y="329"/>
                      <a:pt x="1276" y="270"/>
                    </a:cubicBezTo>
                    <a:cubicBezTo>
                      <a:pt x="1276" y="122"/>
                      <a:pt x="1395" y="0"/>
                      <a:pt x="1541" y="0"/>
                    </a:cubicBezTo>
                    <a:cubicBezTo>
                      <a:pt x="1686" y="0"/>
                      <a:pt x="1804" y="122"/>
                      <a:pt x="1804" y="270"/>
                    </a:cubicBezTo>
                    <a:cubicBezTo>
                      <a:pt x="1804" y="329"/>
                      <a:pt x="1770" y="425"/>
                      <a:pt x="1697" y="573"/>
                    </a:cubicBezTo>
                    <a:cubicBezTo>
                      <a:pt x="1647" y="675"/>
                      <a:pt x="1595" y="764"/>
                      <a:pt x="1594" y="765"/>
                    </a:cubicBezTo>
                    <a:cubicBezTo>
                      <a:pt x="1569" y="809"/>
                      <a:pt x="1569" y="809"/>
                      <a:pt x="1569" y="809"/>
                    </a:cubicBezTo>
                    <a:cubicBezTo>
                      <a:pt x="1563" y="819"/>
                      <a:pt x="1552" y="826"/>
                      <a:pt x="1541" y="826"/>
                    </a:cubicBezTo>
                    <a:cubicBezTo>
                      <a:pt x="1541" y="826"/>
                      <a:pt x="1541" y="826"/>
                      <a:pt x="1541" y="826"/>
                    </a:cubicBezTo>
                    <a:close/>
                    <a:moveTo>
                      <a:pt x="1541" y="44"/>
                    </a:moveTo>
                    <a:cubicBezTo>
                      <a:pt x="1419" y="44"/>
                      <a:pt x="1320" y="146"/>
                      <a:pt x="1320" y="270"/>
                    </a:cubicBezTo>
                    <a:cubicBezTo>
                      <a:pt x="1320" y="321"/>
                      <a:pt x="1354" y="416"/>
                      <a:pt x="1423" y="553"/>
                    </a:cubicBezTo>
                    <a:cubicBezTo>
                      <a:pt x="1474" y="655"/>
                      <a:pt x="1525" y="742"/>
                      <a:pt x="1525" y="743"/>
                    </a:cubicBezTo>
                    <a:cubicBezTo>
                      <a:pt x="1541" y="770"/>
                      <a:pt x="1541" y="770"/>
                      <a:pt x="1541" y="770"/>
                    </a:cubicBezTo>
                    <a:cubicBezTo>
                      <a:pt x="1556" y="743"/>
                      <a:pt x="1556" y="743"/>
                      <a:pt x="1556" y="743"/>
                    </a:cubicBezTo>
                    <a:cubicBezTo>
                      <a:pt x="1557" y="742"/>
                      <a:pt x="1607" y="655"/>
                      <a:pt x="1658" y="553"/>
                    </a:cubicBezTo>
                    <a:cubicBezTo>
                      <a:pt x="1726" y="416"/>
                      <a:pt x="1760" y="321"/>
                      <a:pt x="1760" y="270"/>
                    </a:cubicBezTo>
                    <a:cubicBezTo>
                      <a:pt x="1760" y="146"/>
                      <a:pt x="1662" y="44"/>
                      <a:pt x="1541" y="44"/>
                    </a:cubicBezTo>
                    <a:close/>
                    <a:moveTo>
                      <a:pt x="1548" y="908"/>
                    </a:moveTo>
                    <a:cubicBezTo>
                      <a:pt x="1195" y="908"/>
                      <a:pt x="1195" y="908"/>
                      <a:pt x="1195" y="908"/>
                    </a:cubicBezTo>
                    <a:cubicBezTo>
                      <a:pt x="1172" y="908"/>
                      <a:pt x="1154" y="889"/>
                      <a:pt x="1154" y="867"/>
                    </a:cubicBezTo>
                    <a:cubicBezTo>
                      <a:pt x="1154" y="844"/>
                      <a:pt x="1172" y="826"/>
                      <a:pt x="1195" y="826"/>
                    </a:cubicBezTo>
                    <a:cubicBezTo>
                      <a:pt x="1471" y="826"/>
                      <a:pt x="1471" y="826"/>
                      <a:pt x="1471" y="826"/>
                    </a:cubicBezTo>
                    <a:cubicBezTo>
                      <a:pt x="1449" y="787"/>
                      <a:pt x="1449" y="787"/>
                      <a:pt x="1449" y="787"/>
                    </a:cubicBezTo>
                    <a:cubicBezTo>
                      <a:pt x="1449" y="787"/>
                      <a:pt x="1448" y="785"/>
                      <a:pt x="1446" y="782"/>
                    </a:cubicBezTo>
                    <a:cubicBezTo>
                      <a:pt x="1195" y="782"/>
                      <a:pt x="1195" y="782"/>
                      <a:pt x="1195" y="782"/>
                    </a:cubicBezTo>
                    <a:cubicBezTo>
                      <a:pt x="1148" y="782"/>
                      <a:pt x="1110" y="820"/>
                      <a:pt x="1110" y="867"/>
                    </a:cubicBezTo>
                    <a:cubicBezTo>
                      <a:pt x="1110" y="914"/>
                      <a:pt x="1148" y="952"/>
                      <a:pt x="1195" y="952"/>
                    </a:cubicBezTo>
                    <a:cubicBezTo>
                      <a:pt x="1548" y="952"/>
                      <a:pt x="1548" y="952"/>
                      <a:pt x="1548" y="952"/>
                    </a:cubicBezTo>
                    <a:cubicBezTo>
                      <a:pt x="1609" y="952"/>
                      <a:pt x="1659" y="1002"/>
                      <a:pt x="1659" y="1063"/>
                    </a:cubicBezTo>
                    <a:cubicBezTo>
                      <a:pt x="1659" y="1124"/>
                      <a:pt x="1609" y="1174"/>
                      <a:pt x="1548" y="1174"/>
                    </a:cubicBezTo>
                    <a:cubicBezTo>
                      <a:pt x="793" y="1174"/>
                      <a:pt x="793" y="1174"/>
                      <a:pt x="793" y="1174"/>
                    </a:cubicBezTo>
                    <a:cubicBezTo>
                      <a:pt x="767" y="1218"/>
                      <a:pt x="767" y="1218"/>
                      <a:pt x="767" y="1218"/>
                    </a:cubicBezTo>
                    <a:cubicBezTo>
                      <a:pt x="1548" y="1218"/>
                      <a:pt x="1548" y="1218"/>
                      <a:pt x="1548" y="1218"/>
                    </a:cubicBezTo>
                    <a:cubicBezTo>
                      <a:pt x="1633" y="1218"/>
                      <a:pt x="1703" y="1148"/>
                      <a:pt x="1703" y="1063"/>
                    </a:cubicBezTo>
                    <a:cubicBezTo>
                      <a:pt x="1703" y="977"/>
                      <a:pt x="1633" y="908"/>
                      <a:pt x="1548" y="908"/>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 name="Group 6">
            <a:extLst>
              <a:ext uri="{FF2B5EF4-FFF2-40B4-BE49-F238E27FC236}">
                <a16:creationId xmlns:a16="http://schemas.microsoft.com/office/drawing/2014/main" id="{09EB9216-A8B2-4505-8921-6E1C657F04E3}"/>
              </a:ext>
            </a:extLst>
          </p:cNvPr>
          <p:cNvGrpSpPr/>
          <p:nvPr/>
        </p:nvGrpSpPr>
        <p:grpSpPr>
          <a:xfrm>
            <a:off x="4038559" y="4032008"/>
            <a:ext cx="4114882" cy="891540"/>
            <a:chOff x="4003416" y="3985336"/>
            <a:chExt cx="4114882" cy="891540"/>
          </a:xfrm>
        </p:grpSpPr>
        <p:grpSp>
          <p:nvGrpSpPr>
            <p:cNvPr id="2" name="Group 1">
              <a:extLst>
                <a:ext uri="{FF2B5EF4-FFF2-40B4-BE49-F238E27FC236}">
                  <a16:creationId xmlns:a16="http://schemas.microsoft.com/office/drawing/2014/main" id="{EAC0CF7E-48B8-42C4-94D4-17A7E3D8D3AC}"/>
                </a:ext>
              </a:extLst>
            </p:cNvPr>
            <p:cNvGrpSpPr/>
            <p:nvPr/>
          </p:nvGrpSpPr>
          <p:grpSpPr>
            <a:xfrm>
              <a:off x="7226411" y="3985336"/>
              <a:ext cx="891887" cy="891540"/>
              <a:chOff x="7226411" y="3327027"/>
              <a:chExt cx="891887" cy="891540"/>
            </a:xfrm>
          </p:grpSpPr>
          <p:sp>
            <p:nvSpPr>
              <p:cNvPr id="39" name="Oval 38">
                <a:extLst>
                  <a:ext uri="{FF2B5EF4-FFF2-40B4-BE49-F238E27FC236}">
                    <a16:creationId xmlns:a16="http://schemas.microsoft.com/office/drawing/2014/main" id="{9AE863DE-DF88-4E56-BA46-B13D9783F273}"/>
                  </a:ext>
                </a:extLst>
              </p:cNvPr>
              <p:cNvSpPr>
                <a:spLocks noChangeAspect="1"/>
              </p:cNvSpPr>
              <p:nvPr/>
            </p:nvSpPr>
            <p:spPr>
              <a:xfrm>
                <a:off x="7226411" y="3327027"/>
                <a:ext cx="891887" cy="891540"/>
              </a:xfrm>
              <a:prstGeom prst="ellipse">
                <a:avLst/>
              </a:prstGeom>
              <a:solidFill>
                <a:srgbClr val="FFFFFF"/>
              </a:solidFill>
              <a:ln w="28575">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46" name="Group 45">
                <a:extLst>
                  <a:ext uri="{FF2B5EF4-FFF2-40B4-BE49-F238E27FC236}">
                    <a16:creationId xmlns:a16="http://schemas.microsoft.com/office/drawing/2014/main" id="{C0886255-A55D-41FD-B6CE-1C1C0D69A58B}"/>
                  </a:ext>
                </a:extLst>
              </p:cNvPr>
              <p:cNvGrpSpPr>
                <a:grpSpLocks noChangeAspect="1"/>
              </p:cNvGrpSpPr>
              <p:nvPr/>
            </p:nvGrpSpPr>
            <p:grpSpPr>
              <a:xfrm>
                <a:off x="7379917" y="3480359"/>
                <a:ext cx="584876" cy="584876"/>
                <a:chOff x="5273803" y="2606803"/>
                <a:chExt cx="1645920" cy="1645920"/>
              </a:xfrm>
            </p:grpSpPr>
            <p:sp>
              <p:nvSpPr>
                <p:cNvPr id="47" name="AutoShape 23">
                  <a:extLst>
                    <a:ext uri="{FF2B5EF4-FFF2-40B4-BE49-F238E27FC236}">
                      <a16:creationId xmlns:a16="http://schemas.microsoft.com/office/drawing/2014/main" id="{57AC447A-CC51-46E1-8BBA-02088494FFFB}"/>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8" name="Group 47">
                  <a:extLst>
                    <a:ext uri="{FF2B5EF4-FFF2-40B4-BE49-F238E27FC236}">
                      <a16:creationId xmlns:a16="http://schemas.microsoft.com/office/drawing/2014/main" id="{F657C8E5-7F9A-4E05-A8A0-A1696D303A35}"/>
                    </a:ext>
                  </a:extLst>
                </p:cNvPr>
                <p:cNvGrpSpPr/>
                <p:nvPr/>
              </p:nvGrpSpPr>
              <p:grpSpPr>
                <a:xfrm>
                  <a:off x="5484691" y="2758822"/>
                  <a:ext cx="1224143" cy="1341882"/>
                  <a:chOff x="5355525" y="2801969"/>
                  <a:chExt cx="1522662" cy="1670659"/>
                </a:xfrm>
              </p:grpSpPr>
              <p:sp>
                <p:nvSpPr>
                  <p:cNvPr id="49" name="Freeform 25">
                    <a:extLst>
                      <a:ext uri="{FF2B5EF4-FFF2-40B4-BE49-F238E27FC236}">
                        <a16:creationId xmlns:a16="http://schemas.microsoft.com/office/drawing/2014/main" id="{406D3F90-4DBB-4C6C-AE33-5C9E8E95EEBD}"/>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6">
                    <a:extLst>
                      <a:ext uri="{FF2B5EF4-FFF2-40B4-BE49-F238E27FC236}">
                        <a16:creationId xmlns:a16="http://schemas.microsoft.com/office/drawing/2014/main" id="{A0315A38-0E5C-4AF3-87BC-2BE83A574FDD}"/>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5" name="Group 4">
              <a:extLst>
                <a:ext uri="{FF2B5EF4-FFF2-40B4-BE49-F238E27FC236}">
                  <a16:creationId xmlns:a16="http://schemas.microsoft.com/office/drawing/2014/main" id="{7FF8550D-1D17-4778-9D41-A48DA88DD42D}"/>
                </a:ext>
              </a:extLst>
            </p:cNvPr>
            <p:cNvGrpSpPr/>
            <p:nvPr/>
          </p:nvGrpSpPr>
          <p:grpSpPr>
            <a:xfrm>
              <a:off x="4003416" y="3985336"/>
              <a:ext cx="891887" cy="891540"/>
              <a:chOff x="4073703" y="3985336"/>
              <a:chExt cx="891887" cy="891540"/>
            </a:xfrm>
          </p:grpSpPr>
          <p:sp>
            <p:nvSpPr>
              <p:cNvPr id="25" name="Oval 24">
                <a:extLst>
                  <a:ext uri="{FF2B5EF4-FFF2-40B4-BE49-F238E27FC236}">
                    <a16:creationId xmlns:a16="http://schemas.microsoft.com/office/drawing/2014/main" id="{9438D0E9-7DBB-4E83-A526-A7CEE80CEA4E}"/>
                  </a:ext>
                </a:extLst>
              </p:cNvPr>
              <p:cNvSpPr>
                <a:spLocks noChangeAspect="1"/>
              </p:cNvSpPr>
              <p:nvPr/>
            </p:nvSpPr>
            <p:spPr>
              <a:xfrm>
                <a:off x="4073703" y="3985336"/>
                <a:ext cx="891887" cy="891540"/>
              </a:xfrm>
              <a:prstGeom prst="ellipse">
                <a:avLst/>
              </a:prstGeom>
              <a:solidFill>
                <a:srgbClr val="FFFFFF"/>
              </a:solidFill>
              <a:ln w="28575">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55" name="Group 54">
                <a:extLst>
                  <a:ext uri="{FF2B5EF4-FFF2-40B4-BE49-F238E27FC236}">
                    <a16:creationId xmlns:a16="http://schemas.microsoft.com/office/drawing/2014/main" id="{874B7D3A-34BC-4D66-9C7C-A0DA61A068C8}"/>
                  </a:ext>
                </a:extLst>
              </p:cNvPr>
              <p:cNvGrpSpPr>
                <a:grpSpLocks noChangeAspect="1"/>
              </p:cNvGrpSpPr>
              <p:nvPr/>
            </p:nvGrpSpPr>
            <p:grpSpPr>
              <a:xfrm>
                <a:off x="4227208" y="4138668"/>
                <a:ext cx="584876" cy="584876"/>
                <a:chOff x="5273675" y="2606675"/>
                <a:chExt cx="1644650" cy="1644650"/>
              </a:xfrm>
            </p:grpSpPr>
            <p:sp>
              <p:nvSpPr>
                <p:cNvPr id="56" name="AutoShape 3">
                  <a:extLst>
                    <a:ext uri="{FF2B5EF4-FFF2-40B4-BE49-F238E27FC236}">
                      <a16:creationId xmlns:a16="http://schemas.microsoft.com/office/drawing/2014/main" id="{E1B772E0-7FD0-4287-91B4-62367359FDBF}"/>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7" name="Group 56">
                  <a:extLst>
                    <a:ext uri="{FF2B5EF4-FFF2-40B4-BE49-F238E27FC236}">
                      <a16:creationId xmlns:a16="http://schemas.microsoft.com/office/drawing/2014/main" id="{D268080A-6A3B-4700-A958-81CA0C65799D}"/>
                    </a:ext>
                  </a:extLst>
                </p:cNvPr>
                <p:cNvGrpSpPr/>
                <p:nvPr/>
              </p:nvGrpSpPr>
              <p:grpSpPr>
                <a:xfrm>
                  <a:off x="5444331" y="2963069"/>
                  <a:ext cx="1303338" cy="931863"/>
                  <a:chOff x="5444331" y="2963069"/>
                  <a:chExt cx="1303338" cy="931863"/>
                </a:xfrm>
              </p:grpSpPr>
              <p:sp>
                <p:nvSpPr>
                  <p:cNvPr id="58" name="Freeform 5">
                    <a:extLst>
                      <a:ext uri="{FF2B5EF4-FFF2-40B4-BE49-F238E27FC236}">
                        <a16:creationId xmlns:a16="http://schemas.microsoft.com/office/drawing/2014/main" id="{05B12337-8B2C-4B47-8777-DAC8F79A0D9C}"/>
                      </a:ext>
                    </a:extLst>
                  </p:cNvPr>
                  <p:cNvSpPr>
                    <a:spLocks noEditPoints="1"/>
                  </p:cNvSpPr>
                  <p:nvPr/>
                </p:nvSpPr>
                <p:spPr bwMode="auto">
                  <a:xfrm>
                    <a:off x="5444331" y="2963069"/>
                    <a:ext cx="1303338" cy="931863"/>
                  </a:xfrm>
                  <a:custGeom>
                    <a:avLst/>
                    <a:gdLst>
                      <a:gd name="T0" fmla="*/ 1804 w 1826"/>
                      <a:gd name="T1" fmla="*/ 0 h 1306"/>
                      <a:gd name="T2" fmla="*/ 22 w 1826"/>
                      <a:gd name="T3" fmla="*/ 0 h 1306"/>
                      <a:gd name="T4" fmla="*/ 0 w 1826"/>
                      <a:gd name="T5" fmla="*/ 22 h 1306"/>
                      <a:gd name="T6" fmla="*/ 0 w 1826"/>
                      <a:gd name="T7" fmla="*/ 1284 h 1306"/>
                      <a:gd name="T8" fmla="*/ 22 w 1826"/>
                      <a:gd name="T9" fmla="*/ 1306 h 1306"/>
                      <a:gd name="T10" fmla="*/ 1804 w 1826"/>
                      <a:gd name="T11" fmla="*/ 1306 h 1306"/>
                      <a:gd name="T12" fmla="*/ 1826 w 1826"/>
                      <a:gd name="T13" fmla="*/ 1284 h 1306"/>
                      <a:gd name="T14" fmla="*/ 1826 w 1826"/>
                      <a:gd name="T15" fmla="*/ 22 h 1306"/>
                      <a:gd name="T16" fmla="*/ 1804 w 1826"/>
                      <a:gd name="T17" fmla="*/ 0 h 1306"/>
                      <a:gd name="T18" fmla="*/ 1782 w 1826"/>
                      <a:gd name="T19" fmla="*/ 1262 h 1306"/>
                      <a:gd name="T20" fmla="*/ 44 w 1826"/>
                      <a:gd name="T21" fmla="*/ 1262 h 1306"/>
                      <a:gd name="T22" fmla="*/ 44 w 1826"/>
                      <a:gd name="T23" fmla="*/ 44 h 1306"/>
                      <a:gd name="T24" fmla="*/ 1782 w 1826"/>
                      <a:gd name="T25" fmla="*/ 44 h 1306"/>
                      <a:gd name="T26" fmla="*/ 1782 w 1826"/>
                      <a:gd name="T27" fmla="*/ 1262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6" h="1306">
                        <a:moveTo>
                          <a:pt x="1804" y="0"/>
                        </a:moveTo>
                        <a:cubicBezTo>
                          <a:pt x="22" y="0"/>
                          <a:pt x="22" y="0"/>
                          <a:pt x="22" y="0"/>
                        </a:cubicBezTo>
                        <a:cubicBezTo>
                          <a:pt x="10" y="0"/>
                          <a:pt x="0" y="9"/>
                          <a:pt x="0" y="22"/>
                        </a:cubicBezTo>
                        <a:cubicBezTo>
                          <a:pt x="0" y="1284"/>
                          <a:pt x="0" y="1284"/>
                          <a:pt x="0" y="1284"/>
                        </a:cubicBezTo>
                        <a:cubicBezTo>
                          <a:pt x="0" y="1297"/>
                          <a:pt x="10" y="1306"/>
                          <a:pt x="22" y="1306"/>
                        </a:cubicBezTo>
                        <a:cubicBezTo>
                          <a:pt x="1804" y="1306"/>
                          <a:pt x="1804" y="1306"/>
                          <a:pt x="1804" y="1306"/>
                        </a:cubicBezTo>
                        <a:cubicBezTo>
                          <a:pt x="1816" y="1306"/>
                          <a:pt x="1826" y="1297"/>
                          <a:pt x="1826" y="1284"/>
                        </a:cubicBezTo>
                        <a:cubicBezTo>
                          <a:pt x="1826" y="22"/>
                          <a:pt x="1826" y="22"/>
                          <a:pt x="1826" y="22"/>
                        </a:cubicBezTo>
                        <a:cubicBezTo>
                          <a:pt x="1826" y="9"/>
                          <a:pt x="1816" y="0"/>
                          <a:pt x="1804" y="0"/>
                        </a:cubicBezTo>
                        <a:close/>
                        <a:moveTo>
                          <a:pt x="1782" y="1262"/>
                        </a:moveTo>
                        <a:cubicBezTo>
                          <a:pt x="44" y="1262"/>
                          <a:pt x="44" y="1262"/>
                          <a:pt x="44" y="1262"/>
                        </a:cubicBezTo>
                        <a:cubicBezTo>
                          <a:pt x="44" y="44"/>
                          <a:pt x="44" y="44"/>
                          <a:pt x="44" y="44"/>
                        </a:cubicBezTo>
                        <a:cubicBezTo>
                          <a:pt x="1782" y="44"/>
                          <a:pt x="1782" y="44"/>
                          <a:pt x="1782" y="44"/>
                        </a:cubicBezTo>
                        <a:cubicBezTo>
                          <a:pt x="1782" y="1262"/>
                          <a:pt x="1782" y="1262"/>
                          <a:pt x="1782" y="1262"/>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
                    <a:extLst>
                      <a:ext uri="{FF2B5EF4-FFF2-40B4-BE49-F238E27FC236}">
                        <a16:creationId xmlns:a16="http://schemas.microsoft.com/office/drawing/2014/main" id="{0C212D1B-2C66-49BF-B602-4D9E289D4C7D}"/>
                      </a:ext>
                    </a:extLst>
                  </p:cNvPr>
                  <p:cNvSpPr>
                    <a:spLocks/>
                  </p:cNvSpPr>
                  <p:nvPr/>
                </p:nvSpPr>
                <p:spPr bwMode="auto">
                  <a:xfrm>
                    <a:off x="5506244" y="3026569"/>
                    <a:ext cx="1177925" cy="806450"/>
                  </a:xfrm>
                  <a:custGeom>
                    <a:avLst/>
                    <a:gdLst>
                      <a:gd name="connsiteX0" fmla="*/ 80811 w 1177925"/>
                      <a:gd name="connsiteY0" fmla="*/ 701675 h 806450"/>
                      <a:gd name="connsiteX1" fmla="*/ 65087 w 1177925"/>
                      <a:gd name="connsiteY1" fmla="*/ 717550 h 806450"/>
                      <a:gd name="connsiteX2" fmla="*/ 80811 w 1177925"/>
                      <a:gd name="connsiteY2" fmla="*/ 733425 h 806450"/>
                      <a:gd name="connsiteX3" fmla="*/ 1097114 w 1177925"/>
                      <a:gd name="connsiteY3" fmla="*/ 733425 h 806450"/>
                      <a:gd name="connsiteX4" fmla="*/ 1112837 w 1177925"/>
                      <a:gd name="connsiteY4" fmla="*/ 717550 h 806450"/>
                      <a:gd name="connsiteX5" fmla="*/ 1097114 w 1177925"/>
                      <a:gd name="connsiteY5" fmla="*/ 701675 h 806450"/>
                      <a:gd name="connsiteX6" fmla="*/ 80811 w 1177925"/>
                      <a:gd name="connsiteY6" fmla="*/ 701675 h 806450"/>
                      <a:gd name="connsiteX7" fmla="*/ 80811 w 1177925"/>
                      <a:gd name="connsiteY7" fmla="*/ 619125 h 806450"/>
                      <a:gd name="connsiteX8" fmla="*/ 65087 w 1177925"/>
                      <a:gd name="connsiteY8" fmla="*/ 635000 h 806450"/>
                      <a:gd name="connsiteX9" fmla="*/ 80811 w 1177925"/>
                      <a:gd name="connsiteY9" fmla="*/ 650875 h 806450"/>
                      <a:gd name="connsiteX10" fmla="*/ 1097114 w 1177925"/>
                      <a:gd name="connsiteY10" fmla="*/ 650875 h 806450"/>
                      <a:gd name="connsiteX11" fmla="*/ 1112837 w 1177925"/>
                      <a:gd name="connsiteY11" fmla="*/ 635000 h 806450"/>
                      <a:gd name="connsiteX12" fmla="*/ 1097114 w 1177925"/>
                      <a:gd name="connsiteY12" fmla="*/ 619125 h 806450"/>
                      <a:gd name="connsiteX13" fmla="*/ 80811 w 1177925"/>
                      <a:gd name="connsiteY13" fmla="*/ 619125 h 806450"/>
                      <a:gd name="connsiteX14" fmla="*/ 80811 w 1177925"/>
                      <a:gd name="connsiteY14" fmla="*/ 536575 h 806450"/>
                      <a:gd name="connsiteX15" fmla="*/ 65087 w 1177925"/>
                      <a:gd name="connsiteY15" fmla="*/ 552450 h 806450"/>
                      <a:gd name="connsiteX16" fmla="*/ 80811 w 1177925"/>
                      <a:gd name="connsiteY16" fmla="*/ 568325 h 806450"/>
                      <a:gd name="connsiteX17" fmla="*/ 1097114 w 1177925"/>
                      <a:gd name="connsiteY17" fmla="*/ 568325 h 806450"/>
                      <a:gd name="connsiteX18" fmla="*/ 1112837 w 1177925"/>
                      <a:gd name="connsiteY18" fmla="*/ 552450 h 806450"/>
                      <a:gd name="connsiteX19" fmla="*/ 1097114 w 1177925"/>
                      <a:gd name="connsiteY19" fmla="*/ 536575 h 806450"/>
                      <a:gd name="connsiteX20" fmla="*/ 80811 w 1177925"/>
                      <a:gd name="connsiteY20" fmla="*/ 536575 h 806450"/>
                      <a:gd name="connsiteX21" fmla="*/ 93951 w 1177925"/>
                      <a:gd name="connsiteY21" fmla="*/ 304800 h 806450"/>
                      <a:gd name="connsiteX22" fmla="*/ 80962 w 1177925"/>
                      <a:gd name="connsiteY22" fmla="*/ 317598 h 806450"/>
                      <a:gd name="connsiteX23" fmla="*/ 80962 w 1177925"/>
                      <a:gd name="connsiteY23" fmla="*/ 476152 h 806450"/>
                      <a:gd name="connsiteX24" fmla="*/ 93951 w 1177925"/>
                      <a:gd name="connsiteY24" fmla="*/ 488950 h 806450"/>
                      <a:gd name="connsiteX25" fmla="*/ 163224 w 1177925"/>
                      <a:gd name="connsiteY25" fmla="*/ 488950 h 806450"/>
                      <a:gd name="connsiteX26" fmla="*/ 176212 w 1177925"/>
                      <a:gd name="connsiteY26" fmla="*/ 476152 h 806450"/>
                      <a:gd name="connsiteX27" fmla="*/ 176212 w 1177925"/>
                      <a:gd name="connsiteY27" fmla="*/ 317598 h 806450"/>
                      <a:gd name="connsiteX28" fmla="*/ 163224 w 1177925"/>
                      <a:gd name="connsiteY28" fmla="*/ 304800 h 806450"/>
                      <a:gd name="connsiteX29" fmla="*/ 93951 w 1177925"/>
                      <a:gd name="connsiteY29" fmla="*/ 304800 h 806450"/>
                      <a:gd name="connsiteX30" fmla="*/ 209839 w 1177925"/>
                      <a:gd name="connsiteY30" fmla="*/ 233363 h 806450"/>
                      <a:gd name="connsiteX31" fmla="*/ 196850 w 1177925"/>
                      <a:gd name="connsiteY31" fmla="*/ 246178 h 806450"/>
                      <a:gd name="connsiteX32" fmla="*/ 196850 w 1177925"/>
                      <a:gd name="connsiteY32" fmla="*/ 476136 h 806450"/>
                      <a:gd name="connsiteX33" fmla="*/ 209839 w 1177925"/>
                      <a:gd name="connsiteY33" fmla="*/ 488951 h 806450"/>
                      <a:gd name="connsiteX34" fmla="*/ 279112 w 1177925"/>
                      <a:gd name="connsiteY34" fmla="*/ 488951 h 806450"/>
                      <a:gd name="connsiteX35" fmla="*/ 292100 w 1177925"/>
                      <a:gd name="connsiteY35" fmla="*/ 476136 h 806450"/>
                      <a:gd name="connsiteX36" fmla="*/ 292100 w 1177925"/>
                      <a:gd name="connsiteY36" fmla="*/ 246178 h 806450"/>
                      <a:gd name="connsiteX37" fmla="*/ 279112 w 1177925"/>
                      <a:gd name="connsiteY37" fmla="*/ 233363 h 806450"/>
                      <a:gd name="connsiteX38" fmla="*/ 209839 w 1177925"/>
                      <a:gd name="connsiteY38" fmla="*/ 233363 h 806450"/>
                      <a:gd name="connsiteX39" fmla="*/ 325509 w 1177925"/>
                      <a:gd name="connsiteY39" fmla="*/ 152400 h 806450"/>
                      <a:gd name="connsiteX40" fmla="*/ 312737 w 1177925"/>
                      <a:gd name="connsiteY40" fmla="*/ 165235 h 806450"/>
                      <a:gd name="connsiteX41" fmla="*/ 312737 w 1177925"/>
                      <a:gd name="connsiteY41" fmla="*/ 476116 h 806450"/>
                      <a:gd name="connsiteX42" fmla="*/ 325509 w 1177925"/>
                      <a:gd name="connsiteY42" fmla="*/ 488950 h 806450"/>
                      <a:gd name="connsiteX43" fmla="*/ 393628 w 1177925"/>
                      <a:gd name="connsiteY43" fmla="*/ 488950 h 806450"/>
                      <a:gd name="connsiteX44" fmla="*/ 406400 w 1177925"/>
                      <a:gd name="connsiteY44" fmla="*/ 476116 h 806450"/>
                      <a:gd name="connsiteX45" fmla="*/ 406400 w 1177925"/>
                      <a:gd name="connsiteY45" fmla="*/ 165235 h 806450"/>
                      <a:gd name="connsiteX46" fmla="*/ 393628 w 1177925"/>
                      <a:gd name="connsiteY46" fmla="*/ 152400 h 806450"/>
                      <a:gd name="connsiteX47" fmla="*/ 325509 w 1177925"/>
                      <a:gd name="connsiteY47" fmla="*/ 152400 h 806450"/>
                      <a:gd name="connsiteX48" fmla="*/ 877650 w 1177925"/>
                      <a:gd name="connsiteY48" fmla="*/ 79375 h 806450"/>
                      <a:gd name="connsiteX49" fmla="*/ 882650 w 1177925"/>
                      <a:gd name="connsiteY49" fmla="*/ 80089 h 806450"/>
                      <a:gd name="connsiteX50" fmla="*/ 877650 w 1177925"/>
                      <a:gd name="connsiteY50" fmla="*/ 271463 h 806450"/>
                      <a:gd name="connsiteX51" fmla="*/ 725487 w 1177925"/>
                      <a:gd name="connsiteY51" fmla="*/ 157210 h 806450"/>
                      <a:gd name="connsiteX52" fmla="*/ 877650 w 1177925"/>
                      <a:gd name="connsiteY52" fmla="*/ 79375 h 806450"/>
                      <a:gd name="connsiteX53" fmla="*/ 876738 w 1177925"/>
                      <a:gd name="connsiteY53" fmla="*/ 47625 h 806450"/>
                      <a:gd name="connsiteX54" fmla="*/ 657225 w 1177925"/>
                      <a:gd name="connsiteY54" fmla="*/ 268288 h 806450"/>
                      <a:gd name="connsiteX55" fmla="*/ 777672 w 1177925"/>
                      <a:gd name="connsiteY55" fmla="*/ 465384 h 806450"/>
                      <a:gd name="connsiteX56" fmla="*/ 876025 w 1177925"/>
                      <a:gd name="connsiteY56" fmla="*/ 488950 h 806450"/>
                      <a:gd name="connsiteX57" fmla="*/ 876738 w 1177925"/>
                      <a:gd name="connsiteY57" fmla="*/ 488950 h 806450"/>
                      <a:gd name="connsiteX58" fmla="*/ 1096963 w 1177925"/>
                      <a:gd name="connsiteY58" fmla="*/ 268288 h 806450"/>
                      <a:gd name="connsiteX59" fmla="*/ 895981 w 1177925"/>
                      <a:gd name="connsiteY59" fmla="*/ 49053 h 806450"/>
                      <a:gd name="connsiteX60" fmla="*/ 889567 w 1177925"/>
                      <a:gd name="connsiteY60" fmla="*/ 48339 h 806450"/>
                      <a:gd name="connsiteX61" fmla="*/ 887428 w 1177925"/>
                      <a:gd name="connsiteY61" fmla="*/ 48339 h 806450"/>
                      <a:gd name="connsiteX62" fmla="*/ 882440 w 1177925"/>
                      <a:gd name="connsiteY62" fmla="*/ 47625 h 806450"/>
                      <a:gd name="connsiteX63" fmla="*/ 882440 w 1177925"/>
                      <a:gd name="connsiteY63" fmla="*/ 48339 h 806450"/>
                      <a:gd name="connsiteX64" fmla="*/ 876738 w 1177925"/>
                      <a:gd name="connsiteY64" fmla="*/ 47625 h 806450"/>
                      <a:gd name="connsiteX65" fmla="*/ 439907 w 1177925"/>
                      <a:gd name="connsiteY65" fmla="*/ 47625 h 806450"/>
                      <a:gd name="connsiteX66" fmla="*/ 427037 w 1177925"/>
                      <a:gd name="connsiteY66" fmla="*/ 60479 h 806450"/>
                      <a:gd name="connsiteX67" fmla="*/ 427037 w 1177925"/>
                      <a:gd name="connsiteY67" fmla="*/ 476096 h 806450"/>
                      <a:gd name="connsiteX68" fmla="*/ 439907 w 1177925"/>
                      <a:gd name="connsiteY68" fmla="*/ 488950 h 806450"/>
                      <a:gd name="connsiteX69" fmla="*/ 507831 w 1177925"/>
                      <a:gd name="connsiteY69" fmla="*/ 488950 h 806450"/>
                      <a:gd name="connsiteX70" fmla="*/ 520700 w 1177925"/>
                      <a:gd name="connsiteY70" fmla="*/ 476096 h 806450"/>
                      <a:gd name="connsiteX71" fmla="*/ 520700 w 1177925"/>
                      <a:gd name="connsiteY71" fmla="*/ 60479 h 806450"/>
                      <a:gd name="connsiteX72" fmla="*/ 507831 w 1177925"/>
                      <a:gd name="connsiteY72" fmla="*/ 47625 h 806450"/>
                      <a:gd name="connsiteX73" fmla="*/ 439907 w 1177925"/>
                      <a:gd name="connsiteY73" fmla="*/ 47625 h 806450"/>
                      <a:gd name="connsiteX74" fmla="*/ 0 w 1177925"/>
                      <a:gd name="connsiteY74" fmla="*/ 0 h 806450"/>
                      <a:gd name="connsiteX75" fmla="*/ 1177925 w 1177925"/>
                      <a:gd name="connsiteY75" fmla="*/ 0 h 806450"/>
                      <a:gd name="connsiteX76" fmla="*/ 1177925 w 1177925"/>
                      <a:gd name="connsiteY76" fmla="*/ 806450 h 806450"/>
                      <a:gd name="connsiteX77" fmla="*/ 0 w 1177925"/>
                      <a:gd name="connsiteY77" fmla="*/ 806450 h 806450"/>
                      <a:gd name="connsiteX78" fmla="*/ 0 w 1177925"/>
                      <a:gd name="connsiteY78" fmla="*/ 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177925" h="806450">
                        <a:moveTo>
                          <a:pt x="80811" y="701675"/>
                        </a:moveTo>
                        <a:cubicBezTo>
                          <a:pt x="72234" y="701675"/>
                          <a:pt x="65087" y="708891"/>
                          <a:pt x="65087" y="717550"/>
                        </a:cubicBezTo>
                        <a:cubicBezTo>
                          <a:pt x="65087" y="726209"/>
                          <a:pt x="72234" y="733425"/>
                          <a:pt x="80811" y="733425"/>
                        </a:cubicBezTo>
                        <a:cubicBezTo>
                          <a:pt x="80811" y="733425"/>
                          <a:pt x="80811" y="733425"/>
                          <a:pt x="1097114" y="733425"/>
                        </a:cubicBezTo>
                        <a:cubicBezTo>
                          <a:pt x="1105690" y="733425"/>
                          <a:pt x="1112837" y="726209"/>
                          <a:pt x="1112837" y="717550"/>
                        </a:cubicBezTo>
                        <a:cubicBezTo>
                          <a:pt x="1112837" y="708891"/>
                          <a:pt x="1105690" y="701675"/>
                          <a:pt x="1097114" y="701675"/>
                        </a:cubicBezTo>
                        <a:cubicBezTo>
                          <a:pt x="1097114" y="701675"/>
                          <a:pt x="1097114" y="701675"/>
                          <a:pt x="80811" y="701675"/>
                        </a:cubicBezTo>
                        <a:close/>
                        <a:moveTo>
                          <a:pt x="80811" y="619125"/>
                        </a:moveTo>
                        <a:cubicBezTo>
                          <a:pt x="72234" y="619125"/>
                          <a:pt x="65087" y="626341"/>
                          <a:pt x="65087" y="635000"/>
                        </a:cubicBezTo>
                        <a:cubicBezTo>
                          <a:pt x="65087" y="644381"/>
                          <a:pt x="72234" y="650875"/>
                          <a:pt x="80811" y="650875"/>
                        </a:cubicBezTo>
                        <a:cubicBezTo>
                          <a:pt x="80811" y="650875"/>
                          <a:pt x="80811" y="650875"/>
                          <a:pt x="1097114" y="650875"/>
                        </a:cubicBezTo>
                        <a:cubicBezTo>
                          <a:pt x="1105690" y="650875"/>
                          <a:pt x="1112837" y="644381"/>
                          <a:pt x="1112837" y="635000"/>
                        </a:cubicBezTo>
                        <a:cubicBezTo>
                          <a:pt x="1112837" y="626341"/>
                          <a:pt x="1105690" y="619125"/>
                          <a:pt x="1097114" y="619125"/>
                        </a:cubicBezTo>
                        <a:cubicBezTo>
                          <a:pt x="1097114" y="619125"/>
                          <a:pt x="1097114" y="619125"/>
                          <a:pt x="80811" y="619125"/>
                        </a:cubicBezTo>
                        <a:close/>
                        <a:moveTo>
                          <a:pt x="80811" y="536575"/>
                        </a:moveTo>
                        <a:cubicBezTo>
                          <a:pt x="72234" y="536575"/>
                          <a:pt x="65087" y="543791"/>
                          <a:pt x="65087" y="552450"/>
                        </a:cubicBezTo>
                        <a:cubicBezTo>
                          <a:pt x="65087" y="561109"/>
                          <a:pt x="72234" y="568325"/>
                          <a:pt x="80811" y="568325"/>
                        </a:cubicBezTo>
                        <a:cubicBezTo>
                          <a:pt x="80811" y="568325"/>
                          <a:pt x="80811" y="568325"/>
                          <a:pt x="1097114" y="568325"/>
                        </a:cubicBezTo>
                        <a:cubicBezTo>
                          <a:pt x="1105690" y="568325"/>
                          <a:pt x="1112837" y="561109"/>
                          <a:pt x="1112837" y="552450"/>
                        </a:cubicBezTo>
                        <a:cubicBezTo>
                          <a:pt x="1112837" y="543791"/>
                          <a:pt x="1105690" y="536575"/>
                          <a:pt x="1097114" y="536575"/>
                        </a:cubicBezTo>
                        <a:cubicBezTo>
                          <a:pt x="1097114" y="536575"/>
                          <a:pt x="1097114" y="536575"/>
                          <a:pt x="80811" y="536575"/>
                        </a:cubicBezTo>
                        <a:close/>
                        <a:moveTo>
                          <a:pt x="93951" y="304800"/>
                        </a:moveTo>
                        <a:cubicBezTo>
                          <a:pt x="86013" y="304800"/>
                          <a:pt x="80962" y="311199"/>
                          <a:pt x="80962" y="317598"/>
                        </a:cubicBezTo>
                        <a:cubicBezTo>
                          <a:pt x="80962" y="317598"/>
                          <a:pt x="80962" y="317598"/>
                          <a:pt x="80962" y="476152"/>
                        </a:cubicBezTo>
                        <a:cubicBezTo>
                          <a:pt x="80962" y="483262"/>
                          <a:pt x="86013" y="488950"/>
                          <a:pt x="93951" y="488950"/>
                        </a:cubicBezTo>
                        <a:cubicBezTo>
                          <a:pt x="93951" y="488950"/>
                          <a:pt x="93951" y="488950"/>
                          <a:pt x="163224" y="488950"/>
                        </a:cubicBezTo>
                        <a:cubicBezTo>
                          <a:pt x="169718" y="488950"/>
                          <a:pt x="176212" y="483262"/>
                          <a:pt x="176212" y="476152"/>
                        </a:cubicBezTo>
                        <a:cubicBezTo>
                          <a:pt x="176212" y="476152"/>
                          <a:pt x="176212" y="476152"/>
                          <a:pt x="176212" y="317598"/>
                        </a:cubicBezTo>
                        <a:cubicBezTo>
                          <a:pt x="176212" y="311199"/>
                          <a:pt x="169718" y="304800"/>
                          <a:pt x="163224" y="304800"/>
                        </a:cubicBezTo>
                        <a:cubicBezTo>
                          <a:pt x="163224" y="304800"/>
                          <a:pt x="163224" y="304800"/>
                          <a:pt x="93951" y="304800"/>
                        </a:cubicBezTo>
                        <a:close/>
                        <a:moveTo>
                          <a:pt x="209839" y="233363"/>
                        </a:moveTo>
                        <a:cubicBezTo>
                          <a:pt x="202623" y="233363"/>
                          <a:pt x="196850" y="239059"/>
                          <a:pt x="196850" y="246178"/>
                        </a:cubicBezTo>
                        <a:cubicBezTo>
                          <a:pt x="196850" y="476136"/>
                          <a:pt x="196850" y="476136"/>
                          <a:pt x="196850" y="476136"/>
                        </a:cubicBezTo>
                        <a:cubicBezTo>
                          <a:pt x="196850" y="483256"/>
                          <a:pt x="202623" y="488951"/>
                          <a:pt x="209839" y="488951"/>
                        </a:cubicBezTo>
                        <a:cubicBezTo>
                          <a:pt x="279112" y="488951"/>
                          <a:pt x="279112" y="488951"/>
                          <a:pt x="279112" y="488951"/>
                        </a:cubicBezTo>
                        <a:cubicBezTo>
                          <a:pt x="286328" y="488951"/>
                          <a:pt x="292100" y="483256"/>
                          <a:pt x="292100" y="476136"/>
                        </a:cubicBezTo>
                        <a:cubicBezTo>
                          <a:pt x="292100" y="246178"/>
                          <a:pt x="292100" y="246178"/>
                          <a:pt x="292100" y="246178"/>
                        </a:cubicBezTo>
                        <a:cubicBezTo>
                          <a:pt x="292100" y="239059"/>
                          <a:pt x="286328" y="233363"/>
                          <a:pt x="279112" y="233363"/>
                        </a:cubicBezTo>
                        <a:cubicBezTo>
                          <a:pt x="209839" y="233363"/>
                          <a:pt x="209839" y="233363"/>
                          <a:pt x="209839" y="233363"/>
                        </a:cubicBezTo>
                        <a:close/>
                        <a:moveTo>
                          <a:pt x="325509" y="152400"/>
                        </a:moveTo>
                        <a:cubicBezTo>
                          <a:pt x="318414" y="152400"/>
                          <a:pt x="312737" y="158104"/>
                          <a:pt x="312737" y="165235"/>
                        </a:cubicBezTo>
                        <a:cubicBezTo>
                          <a:pt x="312737" y="476116"/>
                          <a:pt x="312737" y="476116"/>
                          <a:pt x="312737" y="476116"/>
                        </a:cubicBezTo>
                        <a:cubicBezTo>
                          <a:pt x="312737" y="483246"/>
                          <a:pt x="318414" y="488950"/>
                          <a:pt x="325509" y="488950"/>
                        </a:cubicBezTo>
                        <a:cubicBezTo>
                          <a:pt x="393628" y="488950"/>
                          <a:pt x="393628" y="488950"/>
                          <a:pt x="393628" y="488950"/>
                        </a:cubicBezTo>
                        <a:cubicBezTo>
                          <a:pt x="400724" y="488950"/>
                          <a:pt x="406400" y="483246"/>
                          <a:pt x="406400" y="476116"/>
                        </a:cubicBezTo>
                        <a:cubicBezTo>
                          <a:pt x="406400" y="165235"/>
                          <a:pt x="406400" y="165235"/>
                          <a:pt x="406400" y="165235"/>
                        </a:cubicBezTo>
                        <a:cubicBezTo>
                          <a:pt x="406400" y="158104"/>
                          <a:pt x="400724" y="152400"/>
                          <a:pt x="393628" y="152400"/>
                        </a:cubicBezTo>
                        <a:cubicBezTo>
                          <a:pt x="325509" y="152400"/>
                          <a:pt x="325509" y="152400"/>
                          <a:pt x="325509" y="152400"/>
                        </a:cubicBezTo>
                        <a:close/>
                        <a:moveTo>
                          <a:pt x="877650" y="79375"/>
                        </a:moveTo>
                        <a:cubicBezTo>
                          <a:pt x="879078" y="79375"/>
                          <a:pt x="881221" y="80089"/>
                          <a:pt x="882650" y="80089"/>
                        </a:cubicBezTo>
                        <a:cubicBezTo>
                          <a:pt x="881936" y="108652"/>
                          <a:pt x="880507" y="164351"/>
                          <a:pt x="877650" y="271463"/>
                        </a:cubicBezTo>
                        <a:cubicBezTo>
                          <a:pt x="877650" y="271463"/>
                          <a:pt x="877650" y="271463"/>
                          <a:pt x="725487" y="157210"/>
                        </a:cubicBezTo>
                        <a:cubicBezTo>
                          <a:pt x="760492" y="110081"/>
                          <a:pt x="814784" y="79375"/>
                          <a:pt x="877650" y="79375"/>
                        </a:cubicBezTo>
                        <a:close/>
                        <a:moveTo>
                          <a:pt x="876738" y="47625"/>
                        </a:moveTo>
                        <a:cubicBezTo>
                          <a:pt x="755578" y="47625"/>
                          <a:pt x="657225" y="146888"/>
                          <a:pt x="657225" y="268288"/>
                        </a:cubicBezTo>
                        <a:cubicBezTo>
                          <a:pt x="657225" y="354696"/>
                          <a:pt x="706402" y="428964"/>
                          <a:pt x="777672" y="465384"/>
                        </a:cubicBezTo>
                        <a:cubicBezTo>
                          <a:pt x="807606" y="480381"/>
                          <a:pt x="841103" y="488950"/>
                          <a:pt x="876025" y="488950"/>
                        </a:cubicBezTo>
                        <a:cubicBezTo>
                          <a:pt x="876025" y="488950"/>
                          <a:pt x="876025" y="488950"/>
                          <a:pt x="876738" y="488950"/>
                        </a:cubicBezTo>
                        <a:cubicBezTo>
                          <a:pt x="997897" y="488950"/>
                          <a:pt x="1096963" y="390402"/>
                          <a:pt x="1096963" y="268288"/>
                        </a:cubicBezTo>
                        <a:cubicBezTo>
                          <a:pt x="1096963" y="153315"/>
                          <a:pt x="1008588" y="58337"/>
                          <a:pt x="895981" y="49053"/>
                        </a:cubicBezTo>
                        <a:cubicBezTo>
                          <a:pt x="893843" y="48339"/>
                          <a:pt x="891705" y="48339"/>
                          <a:pt x="889567" y="48339"/>
                        </a:cubicBezTo>
                        <a:cubicBezTo>
                          <a:pt x="888854" y="48339"/>
                          <a:pt x="888141" y="48339"/>
                          <a:pt x="887428" y="48339"/>
                        </a:cubicBezTo>
                        <a:cubicBezTo>
                          <a:pt x="886003" y="48339"/>
                          <a:pt x="883865" y="47625"/>
                          <a:pt x="882440" y="47625"/>
                        </a:cubicBezTo>
                        <a:cubicBezTo>
                          <a:pt x="882440" y="47625"/>
                          <a:pt x="882440" y="47625"/>
                          <a:pt x="882440" y="48339"/>
                        </a:cubicBezTo>
                        <a:cubicBezTo>
                          <a:pt x="880301" y="48339"/>
                          <a:pt x="878876" y="47625"/>
                          <a:pt x="876738" y="47625"/>
                        </a:cubicBezTo>
                        <a:close/>
                        <a:moveTo>
                          <a:pt x="439907" y="47625"/>
                        </a:moveTo>
                        <a:cubicBezTo>
                          <a:pt x="432757" y="47625"/>
                          <a:pt x="427037" y="53338"/>
                          <a:pt x="427037" y="60479"/>
                        </a:cubicBezTo>
                        <a:cubicBezTo>
                          <a:pt x="427037" y="476096"/>
                          <a:pt x="427037" y="476096"/>
                          <a:pt x="427037" y="476096"/>
                        </a:cubicBezTo>
                        <a:cubicBezTo>
                          <a:pt x="427037" y="483237"/>
                          <a:pt x="432757" y="488950"/>
                          <a:pt x="439907" y="488950"/>
                        </a:cubicBezTo>
                        <a:cubicBezTo>
                          <a:pt x="507831" y="488950"/>
                          <a:pt x="507831" y="488950"/>
                          <a:pt x="507831" y="488950"/>
                        </a:cubicBezTo>
                        <a:cubicBezTo>
                          <a:pt x="515695" y="488950"/>
                          <a:pt x="520700" y="483237"/>
                          <a:pt x="520700" y="476096"/>
                        </a:cubicBezTo>
                        <a:cubicBezTo>
                          <a:pt x="520700" y="60479"/>
                          <a:pt x="520700" y="60479"/>
                          <a:pt x="520700" y="60479"/>
                        </a:cubicBezTo>
                        <a:cubicBezTo>
                          <a:pt x="520700" y="53338"/>
                          <a:pt x="515695" y="47625"/>
                          <a:pt x="507831" y="47625"/>
                        </a:cubicBezTo>
                        <a:cubicBezTo>
                          <a:pt x="439907" y="47625"/>
                          <a:pt x="439907" y="47625"/>
                          <a:pt x="439907" y="47625"/>
                        </a:cubicBezTo>
                        <a:close/>
                        <a:moveTo>
                          <a:pt x="0" y="0"/>
                        </a:moveTo>
                        <a:cubicBezTo>
                          <a:pt x="0" y="0"/>
                          <a:pt x="0" y="0"/>
                          <a:pt x="1177925" y="0"/>
                        </a:cubicBezTo>
                        <a:cubicBezTo>
                          <a:pt x="1177925" y="0"/>
                          <a:pt x="1177925" y="0"/>
                          <a:pt x="1177925" y="806450"/>
                        </a:cubicBezTo>
                        <a:cubicBezTo>
                          <a:pt x="1177925" y="806450"/>
                          <a:pt x="1177925" y="806450"/>
                          <a:pt x="0" y="806450"/>
                        </a:cubicBezTo>
                        <a:cubicBezTo>
                          <a:pt x="0" y="806450"/>
                          <a:pt x="0" y="806450"/>
                          <a:pt x="0"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pic>
        <p:nvPicPr>
          <p:cNvPr id="30" name="Picture 29" descr="A blue sign with white text&#10;&#10;Description automatically generated with low confidence">
            <a:extLst>
              <a:ext uri="{FF2B5EF4-FFF2-40B4-BE49-F238E27FC236}">
                <a16:creationId xmlns:a16="http://schemas.microsoft.com/office/drawing/2014/main" id="{9E1373F7-0C68-40D0-BD5A-84953A36D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057323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51" y="387882"/>
            <a:ext cx="9976848" cy="566735"/>
          </a:xfrm>
          <a:prstGeom prst="rect">
            <a:avLst/>
          </a:prstGeom>
        </p:spPr>
        <p:txBody>
          <a:bodyPr vert="horz" anchor="t"/>
          <a:lstStyle/>
          <a:p>
            <a:pPr>
              <a:buSzPts val="3000"/>
              <a:defRPr/>
            </a:pPr>
            <a:r>
              <a:rPr lang="en-US" sz="2700" cap="none" dirty="0">
                <a:solidFill>
                  <a:srgbClr val="164484"/>
                </a:solidFill>
              </a:rPr>
              <a:t>The BEAD Program helps deliver broadband access, affordability, and adoption</a:t>
            </a:r>
          </a:p>
        </p:txBody>
      </p:sp>
      <p:sp>
        <p:nvSpPr>
          <p:cNvPr id="25" name="Rectangle 24">
            <a:extLst>
              <a:ext uri="{FF2B5EF4-FFF2-40B4-BE49-F238E27FC236}">
                <a16:creationId xmlns:a16="http://schemas.microsoft.com/office/drawing/2014/main" id="{1A4AAF73-AE7C-4F68-AAA9-09185AAD0C32}"/>
              </a:ext>
            </a:extLst>
          </p:cNvPr>
          <p:cNvSpPr/>
          <p:nvPr/>
        </p:nvSpPr>
        <p:spPr bwMode="gray">
          <a:xfrm>
            <a:off x="273360" y="1356741"/>
            <a:ext cx="2186590" cy="1319890"/>
          </a:xfrm>
          <a:prstGeom prst="rect">
            <a:avLst/>
          </a:prstGeom>
          <a:solidFill>
            <a:srgbClr val="164484"/>
          </a:solidFill>
          <a:ln w="19050" algn="ctr">
            <a:noFill/>
            <a:miter lim="800000"/>
            <a:headEnd/>
            <a:tailEnd/>
          </a:ln>
          <a:extLst>
            <a:ext uri="{91240B29-F687-4F45-9708-019B960494DF}">
              <a14:hiddenLine xmlns:a14="http://schemas.microsoft.com/office/drawing/2010/main" w="19050" algn="ctr">
                <a:solidFill>
                  <a:schemeClr val="accent4"/>
                </a:solidFill>
                <a:miter lim="800000"/>
                <a:headEnd/>
                <a:tailEnd/>
              </a14:hiddenLine>
            </a:ext>
          </a:extLst>
        </p:spPr>
        <p:txBody>
          <a:bodyPr wrap="square" lIns="91440" tIns="88900" rIns="91440" bIns="91440" rtlCol="0" anchor="b"/>
          <a:lstStyle/>
          <a:p>
            <a:pPr algn="ctr">
              <a:lnSpc>
                <a:spcPct val="106000"/>
              </a:lnSpc>
              <a:buFont typeface="Wingdings 2" pitchFamily="18" charset="2"/>
              <a:buNone/>
            </a:pPr>
            <a:r>
              <a:rPr lang="en-US" b="1" dirty="0">
                <a:solidFill>
                  <a:schemeClr val="bg1"/>
                </a:solidFill>
                <a:latin typeface="+mj-lt"/>
                <a:cs typeface="Arial" panose="020B0604020202020204" pitchFamily="34" charset="0"/>
              </a:rPr>
              <a:t>Access</a:t>
            </a:r>
            <a:endParaRPr lang="en-US" dirty="0">
              <a:solidFill>
                <a:schemeClr val="bg1"/>
              </a:solidFill>
              <a:latin typeface="+mj-lt"/>
              <a:cs typeface="Arial" panose="020B0604020202020204" pitchFamily="34" charset="0"/>
            </a:endParaRPr>
          </a:p>
        </p:txBody>
      </p:sp>
      <p:sp>
        <p:nvSpPr>
          <p:cNvPr id="26" name="Rectangle 25">
            <a:extLst>
              <a:ext uri="{FF2B5EF4-FFF2-40B4-BE49-F238E27FC236}">
                <a16:creationId xmlns:a16="http://schemas.microsoft.com/office/drawing/2014/main" id="{E249E3D7-94DA-442E-BD56-340C92E2627A}"/>
              </a:ext>
            </a:extLst>
          </p:cNvPr>
          <p:cNvSpPr/>
          <p:nvPr/>
        </p:nvSpPr>
        <p:spPr bwMode="gray">
          <a:xfrm>
            <a:off x="273360" y="4773443"/>
            <a:ext cx="2186590" cy="1319890"/>
          </a:xfrm>
          <a:prstGeom prst="rect">
            <a:avLst/>
          </a:prstGeom>
          <a:solidFill>
            <a:srgbClr val="164484"/>
          </a:solidFill>
          <a:ln w="19050" algn="ctr">
            <a:noFill/>
            <a:miter lim="800000"/>
            <a:headEnd/>
            <a:tailEnd/>
          </a:ln>
          <a:extLst>
            <a:ext uri="{91240B29-F687-4F45-9708-019B960494DF}">
              <a14:hiddenLine xmlns:a14="http://schemas.microsoft.com/office/drawing/2010/main" w="19050" algn="ctr">
                <a:solidFill>
                  <a:schemeClr val="accent4"/>
                </a:solidFill>
                <a:miter lim="800000"/>
                <a:headEnd/>
                <a:tailEnd/>
              </a14:hiddenLine>
            </a:ext>
          </a:extLst>
        </p:spPr>
        <p:txBody>
          <a:bodyPr wrap="square" lIns="91440" tIns="88900" rIns="91440" bIns="91440" rtlCol="0" anchor="b"/>
          <a:lstStyle/>
          <a:p>
            <a:pPr algn="ctr">
              <a:lnSpc>
                <a:spcPct val="106000"/>
              </a:lnSpc>
              <a:buFont typeface="Wingdings 2" pitchFamily="18" charset="2"/>
              <a:buNone/>
            </a:pPr>
            <a:r>
              <a:rPr lang="en-US" b="1" dirty="0">
                <a:solidFill>
                  <a:schemeClr val="bg1"/>
                </a:solidFill>
                <a:latin typeface="+mj-lt"/>
                <a:cs typeface="Arial" panose="020B0604020202020204" pitchFamily="34" charset="0"/>
              </a:rPr>
              <a:t>Adoption and equity</a:t>
            </a:r>
            <a:endParaRPr lang="en-US" dirty="0">
              <a:solidFill>
                <a:schemeClr val="bg1"/>
              </a:solidFill>
              <a:latin typeface="+mj-lt"/>
              <a:cs typeface="Arial" panose="020B0604020202020204" pitchFamily="34" charset="0"/>
            </a:endParaRPr>
          </a:p>
        </p:txBody>
      </p:sp>
      <p:sp>
        <p:nvSpPr>
          <p:cNvPr id="27" name="Rectangle 26">
            <a:extLst>
              <a:ext uri="{FF2B5EF4-FFF2-40B4-BE49-F238E27FC236}">
                <a16:creationId xmlns:a16="http://schemas.microsoft.com/office/drawing/2014/main" id="{B3627955-CD95-449B-BA01-DECAFB285877}"/>
              </a:ext>
            </a:extLst>
          </p:cNvPr>
          <p:cNvSpPr/>
          <p:nvPr/>
        </p:nvSpPr>
        <p:spPr bwMode="gray">
          <a:xfrm>
            <a:off x="273360" y="3065093"/>
            <a:ext cx="2186590" cy="1319890"/>
          </a:xfrm>
          <a:prstGeom prst="rect">
            <a:avLst/>
          </a:prstGeom>
          <a:solidFill>
            <a:srgbClr val="164484"/>
          </a:solidFill>
          <a:ln w="19050" algn="ctr">
            <a:noFill/>
            <a:miter lim="800000"/>
            <a:headEnd/>
            <a:tailEnd/>
          </a:ln>
          <a:extLst>
            <a:ext uri="{91240B29-F687-4F45-9708-019B960494DF}">
              <a14:hiddenLine xmlns:a14="http://schemas.microsoft.com/office/drawing/2010/main" w="19050" algn="ctr">
                <a:solidFill>
                  <a:schemeClr val="accent4"/>
                </a:solidFill>
                <a:miter lim="800000"/>
                <a:headEnd/>
                <a:tailEnd/>
              </a14:hiddenLine>
            </a:ext>
          </a:extLst>
        </p:spPr>
        <p:txBody>
          <a:bodyPr wrap="square" lIns="91440" tIns="88900" rIns="91440" bIns="91440" rtlCol="0" anchor="b"/>
          <a:lstStyle/>
          <a:p>
            <a:pPr algn="ctr">
              <a:lnSpc>
                <a:spcPct val="106000"/>
              </a:lnSpc>
              <a:buFont typeface="Wingdings 2" pitchFamily="18" charset="2"/>
              <a:buNone/>
            </a:pPr>
            <a:r>
              <a:rPr lang="en-US" b="1" dirty="0">
                <a:solidFill>
                  <a:schemeClr val="bg1"/>
                </a:solidFill>
                <a:latin typeface="+mj-lt"/>
                <a:cs typeface="Arial" panose="020B0604020202020204" pitchFamily="34" charset="0"/>
              </a:rPr>
              <a:t>Affordability</a:t>
            </a:r>
            <a:endParaRPr lang="en-US" dirty="0">
              <a:solidFill>
                <a:schemeClr val="bg1"/>
              </a:solidFill>
              <a:latin typeface="+mj-lt"/>
              <a:cs typeface="Arial" panose="020B0604020202020204" pitchFamily="34" charset="0"/>
            </a:endParaRPr>
          </a:p>
        </p:txBody>
      </p:sp>
      <p:grpSp>
        <p:nvGrpSpPr>
          <p:cNvPr id="28" name="Group 27">
            <a:extLst>
              <a:ext uri="{FF2B5EF4-FFF2-40B4-BE49-F238E27FC236}">
                <a16:creationId xmlns:a16="http://schemas.microsoft.com/office/drawing/2014/main" id="{0726E82C-8E1B-4DE6-9438-6084FD90A38C}"/>
              </a:ext>
            </a:extLst>
          </p:cNvPr>
          <p:cNvGrpSpPr/>
          <p:nvPr/>
        </p:nvGrpSpPr>
        <p:grpSpPr>
          <a:xfrm>
            <a:off x="2561023" y="1498606"/>
            <a:ext cx="703370" cy="337382"/>
            <a:chOff x="782638" y="2101851"/>
            <a:chExt cx="8353429" cy="4006851"/>
          </a:xfrm>
        </p:grpSpPr>
        <p:grpSp>
          <p:nvGrpSpPr>
            <p:cNvPr id="30" name="Group USA Country">
              <a:extLst>
                <a:ext uri="{FF2B5EF4-FFF2-40B4-BE49-F238E27FC236}">
                  <a16:creationId xmlns:a16="http://schemas.microsoft.com/office/drawing/2014/main" id="{A52D818E-2F36-4F5C-A7CF-EEC536CF608F}"/>
                </a:ext>
              </a:extLst>
            </p:cNvPr>
            <p:cNvGrpSpPr/>
            <p:nvPr/>
          </p:nvGrpSpPr>
          <p:grpSpPr>
            <a:xfrm>
              <a:off x="782638" y="2101851"/>
              <a:ext cx="8353429" cy="4006851"/>
              <a:chOff x="782638" y="2101851"/>
              <a:chExt cx="8353429" cy="4006851"/>
            </a:xfrm>
          </p:grpSpPr>
          <p:sp>
            <p:nvSpPr>
              <p:cNvPr id="41" name="Freeform 5">
                <a:extLst>
                  <a:ext uri="{FF2B5EF4-FFF2-40B4-BE49-F238E27FC236}">
                    <a16:creationId xmlns:a16="http://schemas.microsoft.com/office/drawing/2014/main" id="{CE79E3D3-3801-4675-921A-1ABAEFBCA67A}"/>
                  </a:ext>
                </a:extLst>
              </p:cNvPr>
              <p:cNvSpPr>
                <a:spLocks noEditPoints="1"/>
              </p:cNvSpPr>
              <p:nvPr/>
            </p:nvSpPr>
            <p:spPr bwMode="auto">
              <a:xfrm>
                <a:off x="2808289" y="2101851"/>
                <a:ext cx="6327778" cy="4006851"/>
              </a:xfrm>
              <a:custGeom>
                <a:avLst/>
                <a:gdLst>
                  <a:gd name="T0" fmla="*/ 3332 w 3986"/>
                  <a:gd name="T1" fmla="*/ 2387 h 2524"/>
                  <a:gd name="T2" fmla="*/ 3202 w 3986"/>
                  <a:gd name="T3" fmla="*/ 2252 h 2524"/>
                  <a:gd name="T4" fmla="*/ 2395 w 3986"/>
                  <a:gd name="T5" fmla="*/ 2119 h 2524"/>
                  <a:gd name="T6" fmla="*/ 2620 w 3986"/>
                  <a:gd name="T7" fmla="*/ 2044 h 2524"/>
                  <a:gd name="T8" fmla="*/ 160 w 3986"/>
                  <a:gd name="T9" fmla="*/ 1523 h 2524"/>
                  <a:gd name="T10" fmla="*/ 3635 w 3986"/>
                  <a:gd name="T11" fmla="*/ 1379 h 2524"/>
                  <a:gd name="T12" fmla="*/ 3656 w 3986"/>
                  <a:gd name="T13" fmla="*/ 864 h 2524"/>
                  <a:gd name="T14" fmla="*/ 3642 w 3986"/>
                  <a:gd name="T15" fmla="*/ 866 h 2524"/>
                  <a:gd name="T16" fmla="*/ 3840 w 3986"/>
                  <a:gd name="T17" fmla="*/ 722 h 2524"/>
                  <a:gd name="T18" fmla="*/ 2651 w 3986"/>
                  <a:gd name="T19" fmla="*/ 585 h 2524"/>
                  <a:gd name="T20" fmla="*/ 2388 w 3986"/>
                  <a:gd name="T21" fmla="*/ 450 h 2524"/>
                  <a:gd name="T22" fmla="*/ 2548 w 3986"/>
                  <a:gd name="T23" fmla="*/ 417 h 2524"/>
                  <a:gd name="T24" fmla="*/ 340 w 3986"/>
                  <a:gd name="T25" fmla="*/ 161 h 2524"/>
                  <a:gd name="T26" fmla="*/ 344 w 3986"/>
                  <a:gd name="T27" fmla="*/ 33 h 2524"/>
                  <a:gd name="T28" fmla="*/ 2201 w 3986"/>
                  <a:gd name="T29" fmla="*/ 303 h 2524"/>
                  <a:gd name="T30" fmla="*/ 2413 w 3986"/>
                  <a:gd name="T31" fmla="*/ 482 h 2524"/>
                  <a:gd name="T32" fmla="*/ 2830 w 3986"/>
                  <a:gd name="T33" fmla="*/ 482 h 2524"/>
                  <a:gd name="T34" fmla="*/ 2592 w 3986"/>
                  <a:gd name="T35" fmla="*/ 666 h 2524"/>
                  <a:gd name="T36" fmla="*/ 2720 w 3986"/>
                  <a:gd name="T37" fmla="*/ 613 h 2524"/>
                  <a:gd name="T38" fmla="*/ 2874 w 3986"/>
                  <a:gd name="T39" fmla="*/ 692 h 2524"/>
                  <a:gd name="T40" fmla="*/ 3004 w 3986"/>
                  <a:gd name="T41" fmla="*/ 918 h 2524"/>
                  <a:gd name="T42" fmla="*/ 3414 w 3986"/>
                  <a:gd name="T43" fmla="*/ 538 h 2524"/>
                  <a:gd name="T44" fmla="*/ 3879 w 3986"/>
                  <a:gd name="T45" fmla="*/ 205 h 2524"/>
                  <a:gd name="T46" fmla="*/ 3924 w 3986"/>
                  <a:gd name="T47" fmla="*/ 403 h 2524"/>
                  <a:gd name="T48" fmla="*/ 3831 w 3986"/>
                  <a:gd name="T49" fmla="*/ 492 h 2524"/>
                  <a:gd name="T50" fmla="*/ 3793 w 3986"/>
                  <a:gd name="T51" fmla="*/ 659 h 2524"/>
                  <a:gd name="T52" fmla="*/ 3782 w 3986"/>
                  <a:gd name="T53" fmla="*/ 717 h 2524"/>
                  <a:gd name="T54" fmla="*/ 3635 w 3986"/>
                  <a:gd name="T55" fmla="*/ 913 h 2524"/>
                  <a:gd name="T56" fmla="*/ 3533 w 3986"/>
                  <a:gd name="T57" fmla="*/ 987 h 2524"/>
                  <a:gd name="T58" fmla="*/ 3568 w 3986"/>
                  <a:gd name="T59" fmla="*/ 1150 h 2524"/>
                  <a:gd name="T60" fmla="*/ 3507 w 3986"/>
                  <a:gd name="T61" fmla="*/ 1067 h 2524"/>
                  <a:gd name="T62" fmla="*/ 3481 w 3986"/>
                  <a:gd name="T63" fmla="*/ 1069 h 2524"/>
                  <a:gd name="T64" fmla="*/ 3435 w 3986"/>
                  <a:gd name="T65" fmla="*/ 1118 h 2524"/>
                  <a:gd name="T66" fmla="*/ 3521 w 3986"/>
                  <a:gd name="T67" fmla="*/ 1209 h 2524"/>
                  <a:gd name="T68" fmla="*/ 3579 w 3986"/>
                  <a:gd name="T69" fmla="*/ 1274 h 2524"/>
                  <a:gd name="T70" fmla="*/ 3582 w 3986"/>
                  <a:gd name="T71" fmla="*/ 1339 h 2524"/>
                  <a:gd name="T72" fmla="*/ 3554 w 3986"/>
                  <a:gd name="T73" fmla="*/ 1418 h 2524"/>
                  <a:gd name="T74" fmla="*/ 3474 w 3986"/>
                  <a:gd name="T75" fmla="*/ 1553 h 2524"/>
                  <a:gd name="T76" fmla="*/ 3291 w 3986"/>
                  <a:gd name="T77" fmla="*/ 1749 h 2524"/>
                  <a:gd name="T78" fmla="*/ 3263 w 3986"/>
                  <a:gd name="T79" fmla="*/ 1949 h 2524"/>
                  <a:gd name="T80" fmla="*/ 3416 w 3986"/>
                  <a:gd name="T81" fmla="*/ 2438 h 2524"/>
                  <a:gd name="T82" fmla="*/ 3253 w 3986"/>
                  <a:gd name="T83" fmla="*/ 2305 h 2524"/>
                  <a:gd name="T84" fmla="*/ 3170 w 3986"/>
                  <a:gd name="T85" fmla="*/ 2093 h 2524"/>
                  <a:gd name="T86" fmla="*/ 2904 w 3986"/>
                  <a:gd name="T87" fmla="*/ 2021 h 2524"/>
                  <a:gd name="T88" fmla="*/ 2751 w 3986"/>
                  <a:gd name="T89" fmla="*/ 2023 h 2524"/>
                  <a:gd name="T90" fmla="*/ 2567 w 3986"/>
                  <a:gd name="T91" fmla="*/ 2061 h 2524"/>
                  <a:gd name="T92" fmla="*/ 2630 w 3986"/>
                  <a:gd name="T93" fmla="*/ 2151 h 2524"/>
                  <a:gd name="T94" fmla="*/ 2476 w 3986"/>
                  <a:gd name="T95" fmla="*/ 2161 h 2524"/>
                  <a:gd name="T96" fmla="*/ 2150 w 3986"/>
                  <a:gd name="T97" fmla="*/ 2140 h 2524"/>
                  <a:gd name="T98" fmla="*/ 1987 w 3986"/>
                  <a:gd name="T99" fmla="*/ 2221 h 2524"/>
                  <a:gd name="T100" fmla="*/ 1913 w 3986"/>
                  <a:gd name="T101" fmla="*/ 2361 h 2524"/>
                  <a:gd name="T102" fmla="*/ 1757 w 3986"/>
                  <a:gd name="T103" fmla="*/ 2396 h 2524"/>
                  <a:gd name="T104" fmla="*/ 1587 w 3986"/>
                  <a:gd name="T105" fmla="*/ 2110 h 2524"/>
                  <a:gd name="T106" fmla="*/ 1266 w 3986"/>
                  <a:gd name="T107" fmla="*/ 1968 h 2524"/>
                  <a:gd name="T108" fmla="*/ 807 w 3986"/>
                  <a:gd name="T109" fmla="*/ 1856 h 2524"/>
                  <a:gd name="T110" fmla="*/ 198 w 3986"/>
                  <a:gd name="T111" fmla="*/ 1423 h 2524"/>
                  <a:gd name="T112" fmla="*/ 51 w 3986"/>
                  <a:gd name="T113" fmla="*/ 1099 h 2524"/>
                  <a:gd name="T114" fmla="*/ 91 w 3986"/>
                  <a:gd name="T115" fmla="*/ 1020 h 2524"/>
                  <a:gd name="T116" fmla="*/ 23 w 3986"/>
                  <a:gd name="T117" fmla="*/ 731 h 2524"/>
                  <a:gd name="T118" fmla="*/ 153 w 3986"/>
                  <a:gd name="T119" fmla="*/ 378 h 2524"/>
                  <a:gd name="T120" fmla="*/ 216 w 3986"/>
                  <a:gd name="T121" fmla="*/ 215 h 2524"/>
                  <a:gd name="T122" fmla="*/ 340 w 3986"/>
                  <a:gd name="T123" fmla="*/ 87 h 2524"/>
                  <a:gd name="T124" fmla="*/ 298 w 3986"/>
                  <a:gd name="T125" fmla="*/ 180 h 2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86" h="2524">
                    <a:moveTo>
                      <a:pt x="3293" y="2524"/>
                    </a:moveTo>
                    <a:lnTo>
                      <a:pt x="3291" y="2524"/>
                    </a:lnTo>
                    <a:lnTo>
                      <a:pt x="3293" y="2524"/>
                    </a:lnTo>
                    <a:close/>
                    <a:moveTo>
                      <a:pt x="3291" y="2519"/>
                    </a:moveTo>
                    <a:lnTo>
                      <a:pt x="3293" y="2519"/>
                    </a:lnTo>
                    <a:lnTo>
                      <a:pt x="3293" y="2522"/>
                    </a:lnTo>
                    <a:lnTo>
                      <a:pt x="3291" y="2519"/>
                    </a:lnTo>
                    <a:lnTo>
                      <a:pt x="3288" y="2519"/>
                    </a:lnTo>
                    <a:lnTo>
                      <a:pt x="3291" y="2519"/>
                    </a:lnTo>
                    <a:close/>
                    <a:moveTo>
                      <a:pt x="3326" y="2517"/>
                    </a:moveTo>
                    <a:lnTo>
                      <a:pt x="3328" y="2517"/>
                    </a:lnTo>
                    <a:lnTo>
                      <a:pt x="3326" y="2517"/>
                    </a:lnTo>
                    <a:lnTo>
                      <a:pt x="3323" y="2519"/>
                    </a:lnTo>
                    <a:lnTo>
                      <a:pt x="3321" y="2519"/>
                    </a:lnTo>
                    <a:lnTo>
                      <a:pt x="3321" y="2517"/>
                    </a:lnTo>
                    <a:lnTo>
                      <a:pt x="3321" y="2519"/>
                    </a:lnTo>
                    <a:lnTo>
                      <a:pt x="3323" y="2517"/>
                    </a:lnTo>
                    <a:lnTo>
                      <a:pt x="3326" y="2515"/>
                    </a:lnTo>
                    <a:lnTo>
                      <a:pt x="3326" y="2517"/>
                    </a:lnTo>
                    <a:close/>
                    <a:moveTo>
                      <a:pt x="3332" y="2512"/>
                    </a:moveTo>
                    <a:lnTo>
                      <a:pt x="3335" y="2515"/>
                    </a:lnTo>
                    <a:lnTo>
                      <a:pt x="3328" y="2517"/>
                    </a:lnTo>
                    <a:lnTo>
                      <a:pt x="3328" y="2515"/>
                    </a:lnTo>
                    <a:lnTo>
                      <a:pt x="3328" y="2512"/>
                    </a:lnTo>
                    <a:lnTo>
                      <a:pt x="3330" y="2515"/>
                    </a:lnTo>
                    <a:lnTo>
                      <a:pt x="3330" y="2512"/>
                    </a:lnTo>
                    <a:lnTo>
                      <a:pt x="3332" y="2512"/>
                    </a:lnTo>
                    <a:close/>
                    <a:moveTo>
                      <a:pt x="3339" y="2503"/>
                    </a:moveTo>
                    <a:lnTo>
                      <a:pt x="3342" y="2503"/>
                    </a:lnTo>
                    <a:lnTo>
                      <a:pt x="3346" y="2505"/>
                    </a:lnTo>
                    <a:lnTo>
                      <a:pt x="3346" y="2508"/>
                    </a:lnTo>
                    <a:lnTo>
                      <a:pt x="3344" y="2508"/>
                    </a:lnTo>
                    <a:lnTo>
                      <a:pt x="3342" y="2510"/>
                    </a:lnTo>
                    <a:lnTo>
                      <a:pt x="3335" y="2512"/>
                    </a:lnTo>
                    <a:lnTo>
                      <a:pt x="3337" y="2510"/>
                    </a:lnTo>
                    <a:lnTo>
                      <a:pt x="3339" y="2510"/>
                    </a:lnTo>
                    <a:lnTo>
                      <a:pt x="3342" y="2508"/>
                    </a:lnTo>
                    <a:lnTo>
                      <a:pt x="3339" y="2508"/>
                    </a:lnTo>
                    <a:lnTo>
                      <a:pt x="3339" y="2505"/>
                    </a:lnTo>
                    <a:lnTo>
                      <a:pt x="3342" y="2505"/>
                    </a:lnTo>
                    <a:lnTo>
                      <a:pt x="3342" y="2508"/>
                    </a:lnTo>
                    <a:lnTo>
                      <a:pt x="3344" y="2508"/>
                    </a:lnTo>
                    <a:lnTo>
                      <a:pt x="3344" y="2505"/>
                    </a:lnTo>
                    <a:lnTo>
                      <a:pt x="3342" y="2505"/>
                    </a:lnTo>
                    <a:lnTo>
                      <a:pt x="3342" y="2503"/>
                    </a:lnTo>
                    <a:lnTo>
                      <a:pt x="3339" y="2503"/>
                    </a:lnTo>
                    <a:lnTo>
                      <a:pt x="3339" y="2501"/>
                    </a:lnTo>
                    <a:lnTo>
                      <a:pt x="3339" y="2503"/>
                    </a:lnTo>
                    <a:close/>
                    <a:moveTo>
                      <a:pt x="3351" y="2501"/>
                    </a:moveTo>
                    <a:lnTo>
                      <a:pt x="3351" y="2503"/>
                    </a:lnTo>
                    <a:lnTo>
                      <a:pt x="3349" y="2503"/>
                    </a:lnTo>
                    <a:lnTo>
                      <a:pt x="3349" y="2501"/>
                    </a:lnTo>
                    <a:lnTo>
                      <a:pt x="3351" y="2501"/>
                    </a:lnTo>
                    <a:close/>
                    <a:moveTo>
                      <a:pt x="3344" y="2501"/>
                    </a:moveTo>
                    <a:lnTo>
                      <a:pt x="3346" y="2501"/>
                    </a:lnTo>
                    <a:lnTo>
                      <a:pt x="3346" y="2503"/>
                    </a:lnTo>
                    <a:lnTo>
                      <a:pt x="3349" y="2503"/>
                    </a:lnTo>
                    <a:lnTo>
                      <a:pt x="3349" y="2505"/>
                    </a:lnTo>
                    <a:lnTo>
                      <a:pt x="3346" y="2503"/>
                    </a:lnTo>
                    <a:lnTo>
                      <a:pt x="3344" y="2503"/>
                    </a:lnTo>
                    <a:lnTo>
                      <a:pt x="3344" y="2501"/>
                    </a:lnTo>
                    <a:close/>
                    <a:moveTo>
                      <a:pt x="3367" y="2501"/>
                    </a:moveTo>
                    <a:lnTo>
                      <a:pt x="3365" y="2501"/>
                    </a:lnTo>
                    <a:lnTo>
                      <a:pt x="3367" y="2498"/>
                    </a:lnTo>
                    <a:lnTo>
                      <a:pt x="3367" y="2501"/>
                    </a:lnTo>
                    <a:close/>
                    <a:moveTo>
                      <a:pt x="3363" y="2498"/>
                    </a:moveTo>
                    <a:lnTo>
                      <a:pt x="3363" y="2501"/>
                    </a:lnTo>
                    <a:lnTo>
                      <a:pt x="3360" y="2498"/>
                    </a:lnTo>
                    <a:lnTo>
                      <a:pt x="3360" y="2496"/>
                    </a:lnTo>
                    <a:lnTo>
                      <a:pt x="3360" y="2498"/>
                    </a:lnTo>
                    <a:lnTo>
                      <a:pt x="3363" y="2498"/>
                    </a:lnTo>
                    <a:close/>
                    <a:moveTo>
                      <a:pt x="3360" y="2503"/>
                    </a:moveTo>
                    <a:lnTo>
                      <a:pt x="3358" y="2505"/>
                    </a:lnTo>
                    <a:lnTo>
                      <a:pt x="3358" y="2501"/>
                    </a:lnTo>
                    <a:lnTo>
                      <a:pt x="3351" y="2494"/>
                    </a:lnTo>
                    <a:lnTo>
                      <a:pt x="3356" y="2496"/>
                    </a:lnTo>
                    <a:lnTo>
                      <a:pt x="3358" y="2498"/>
                    </a:lnTo>
                    <a:lnTo>
                      <a:pt x="3360" y="2503"/>
                    </a:lnTo>
                    <a:close/>
                    <a:moveTo>
                      <a:pt x="3384" y="2494"/>
                    </a:moveTo>
                    <a:lnTo>
                      <a:pt x="3381" y="2494"/>
                    </a:lnTo>
                    <a:lnTo>
                      <a:pt x="3381" y="2496"/>
                    </a:lnTo>
                    <a:lnTo>
                      <a:pt x="3381" y="2494"/>
                    </a:lnTo>
                    <a:lnTo>
                      <a:pt x="3377" y="2494"/>
                    </a:lnTo>
                    <a:lnTo>
                      <a:pt x="3379" y="2491"/>
                    </a:lnTo>
                    <a:lnTo>
                      <a:pt x="3384" y="2489"/>
                    </a:lnTo>
                    <a:lnTo>
                      <a:pt x="3386" y="2489"/>
                    </a:lnTo>
                    <a:lnTo>
                      <a:pt x="3386" y="2491"/>
                    </a:lnTo>
                    <a:lnTo>
                      <a:pt x="3384" y="2491"/>
                    </a:lnTo>
                    <a:lnTo>
                      <a:pt x="3384" y="2494"/>
                    </a:lnTo>
                    <a:close/>
                    <a:moveTo>
                      <a:pt x="3393" y="2487"/>
                    </a:moveTo>
                    <a:lnTo>
                      <a:pt x="3386" y="2491"/>
                    </a:lnTo>
                    <a:lnTo>
                      <a:pt x="3393" y="2484"/>
                    </a:lnTo>
                    <a:lnTo>
                      <a:pt x="3395" y="2484"/>
                    </a:lnTo>
                    <a:lnTo>
                      <a:pt x="3393" y="2484"/>
                    </a:lnTo>
                    <a:lnTo>
                      <a:pt x="3393" y="2487"/>
                    </a:lnTo>
                    <a:close/>
                    <a:moveTo>
                      <a:pt x="3405" y="2477"/>
                    </a:moveTo>
                    <a:lnTo>
                      <a:pt x="3407" y="2477"/>
                    </a:lnTo>
                    <a:lnTo>
                      <a:pt x="3407" y="2475"/>
                    </a:lnTo>
                    <a:lnTo>
                      <a:pt x="3407" y="2477"/>
                    </a:lnTo>
                    <a:lnTo>
                      <a:pt x="3405" y="2477"/>
                    </a:lnTo>
                    <a:lnTo>
                      <a:pt x="3405" y="2480"/>
                    </a:lnTo>
                    <a:lnTo>
                      <a:pt x="3400" y="2480"/>
                    </a:lnTo>
                    <a:lnTo>
                      <a:pt x="3402" y="2480"/>
                    </a:lnTo>
                    <a:lnTo>
                      <a:pt x="3405" y="2475"/>
                    </a:lnTo>
                    <a:lnTo>
                      <a:pt x="3405" y="2477"/>
                    </a:lnTo>
                    <a:close/>
                    <a:moveTo>
                      <a:pt x="3412" y="2473"/>
                    </a:moveTo>
                    <a:lnTo>
                      <a:pt x="3414" y="2470"/>
                    </a:lnTo>
                    <a:lnTo>
                      <a:pt x="3414" y="2473"/>
                    </a:lnTo>
                    <a:lnTo>
                      <a:pt x="3412" y="2473"/>
                    </a:lnTo>
                    <a:close/>
                    <a:moveTo>
                      <a:pt x="3419" y="2466"/>
                    </a:moveTo>
                    <a:lnTo>
                      <a:pt x="3416" y="2468"/>
                    </a:lnTo>
                    <a:lnTo>
                      <a:pt x="3419" y="2463"/>
                    </a:lnTo>
                    <a:lnTo>
                      <a:pt x="3421" y="2463"/>
                    </a:lnTo>
                    <a:lnTo>
                      <a:pt x="3419" y="2463"/>
                    </a:lnTo>
                    <a:lnTo>
                      <a:pt x="3419" y="2466"/>
                    </a:lnTo>
                    <a:close/>
                    <a:moveTo>
                      <a:pt x="3374" y="2438"/>
                    </a:moveTo>
                    <a:lnTo>
                      <a:pt x="3374" y="2435"/>
                    </a:lnTo>
                    <a:lnTo>
                      <a:pt x="3372" y="2435"/>
                    </a:lnTo>
                    <a:lnTo>
                      <a:pt x="3372" y="2433"/>
                    </a:lnTo>
                    <a:lnTo>
                      <a:pt x="3374" y="2433"/>
                    </a:lnTo>
                    <a:lnTo>
                      <a:pt x="3377" y="2433"/>
                    </a:lnTo>
                    <a:lnTo>
                      <a:pt x="3377" y="2435"/>
                    </a:lnTo>
                    <a:lnTo>
                      <a:pt x="3374" y="2438"/>
                    </a:lnTo>
                    <a:close/>
                    <a:moveTo>
                      <a:pt x="3372" y="2431"/>
                    </a:moveTo>
                    <a:lnTo>
                      <a:pt x="3372" y="2433"/>
                    </a:lnTo>
                    <a:lnTo>
                      <a:pt x="3370" y="2433"/>
                    </a:lnTo>
                    <a:lnTo>
                      <a:pt x="3367" y="2433"/>
                    </a:lnTo>
                    <a:lnTo>
                      <a:pt x="3370" y="2431"/>
                    </a:lnTo>
                    <a:lnTo>
                      <a:pt x="3372" y="2431"/>
                    </a:lnTo>
                    <a:close/>
                    <a:moveTo>
                      <a:pt x="3440" y="2438"/>
                    </a:moveTo>
                    <a:lnTo>
                      <a:pt x="3433" y="2445"/>
                    </a:lnTo>
                    <a:lnTo>
                      <a:pt x="3433" y="2447"/>
                    </a:lnTo>
                    <a:lnTo>
                      <a:pt x="3430" y="2447"/>
                    </a:lnTo>
                    <a:lnTo>
                      <a:pt x="3430" y="2449"/>
                    </a:lnTo>
                    <a:lnTo>
                      <a:pt x="3430" y="2452"/>
                    </a:lnTo>
                    <a:lnTo>
                      <a:pt x="3428" y="2454"/>
                    </a:lnTo>
                    <a:lnTo>
                      <a:pt x="3426" y="2459"/>
                    </a:lnTo>
                    <a:lnTo>
                      <a:pt x="3423" y="2461"/>
                    </a:lnTo>
                    <a:lnTo>
                      <a:pt x="3421" y="2461"/>
                    </a:lnTo>
                    <a:lnTo>
                      <a:pt x="3421" y="2459"/>
                    </a:lnTo>
                    <a:lnTo>
                      <a:pt x="3423" y="2459"/>
                    </a:lnTo>
                    <a:lnTo>
                      <a:pt x="3423" y="2454"/>
                    </a:lnTo>
                    <a:lnTo>
                      <a:pt x="3426" y="2454"/>
                    </a:lnTo>
                    <a:lnTo>
                      <a:pt x="3428" y="2452"/>
                    </a:lnTo>
                    <a:lnTo>
                      <a:pt x="3430" y="2449"/>
                    </a:lnTo>
                    <a:lnTo>
                      <a:pt x="3430" y="2447"/>
                    </a:lnTo>
                    <a:lnTo>
                      <a:pt x="3428" y="2447"/>
                    </a:lnTo>
                    <a:lnTo>
                      <a:pt x="3430" y="2445"/>
                    </a:lnTo>
                    <a:lnTo>
                      <a:pt x="3433" y="2445"/>
                    </a:lnTo>
                    <a:lnTo>
                      <a:pt x="3433" y="2442"/>
                    </a:lnTo>
                    <a:lnTo>
                      <a:pt x="3433" y="2440"/>
                    </a:lnTo>
                    <a:lnTo>
                      <a:pt x="3430" y="2440"/>
                    </a:lnTo>
                    <a:lnTo>
                      <a:pt x="3435" y="2440"/>
                    </a:lnTo>
                    <a:lnTo>
                      <a:pt x="3435" y="2435"/>
                    </a:lnTo>
                    <a:lnTo>
                      <a:pt x="3437" y="2431"/>
                    </a:lnTo>
                    <a:lnTo>
                      <a:pt x="3437" y="2428"/>
                    </a:lnTo>
                    <a:lnTo>
                      <a:pt x="3437" y="2426"/>
                    </a:lnTo>
                    <a:lnTo>
                      <a:pt x="3435" y="2426"/>
                    </a:lnTo>
                    <a:lnTo>
                      <a:pt x="3437" y="2424"/>
                    </a:lnTo>
                    <a:lnTo>
                      <a:pt x="3440" y="2424"/>
                    </a:lnTo>
                    <a:lnTo>
                      <a:pt x="3440" y="2422"/>
                    </a:lnTo>
                    <a:lnTo>
                      <a:pt x="3442" y="2419"/>
                    </a:lnTo>
                    <a:lnTo>
                      <a:pt x="3442" y="2417"/>
                    </a:lnTo>
                    <a:lnTo>
                      <a:pt x="3444" y="2417"/>
                    </a:lnTo>
                    <a:lnTo>
                      <a:pt x="3444" y="2419"/>
                    </a:lnTo>
                    <a:lnTo>
                      <a:pt x="3444" y="2422"/>
                    </a:lnTo>
                    <a:lnTo>
                      <a:pt x="3442" y="2422"/>
                    </a:lnTo>
                    <a:lnTo>
                      <a:pt x="3442" y="2424"/>
                    </a:lnTo>
                    <a:lnTo>
                      <a:pt x="3440" y="2428"/>
                    </a:lnTo>
                    <a:lnTo>
                      <a:pt x="3440" y="2433"/>
                    </a:lnTo>
                    <a:lnTo>
                      <a:pt x="3437" y="2435"/>
                    </a:lnTo>
                    <a:lnTo>
                      <a:pt x="3440" y="2438"/>
                    </a:lnTo>
                    <a:close/>
                    <a:moveTo>
                      <a:pt x="3447" y="2410"/>
                    </a:moveTo>
                    <a:lnTo>
                      <a:pt x="3447" y="2412"/>
                    </a:lnTo>
                    <a:lnTo>
                      <a:pt x="3444" y="2412"/>
                    </a:lnTo>
                    <a:lnTo>
                      <a:pt x="3447" y="2410"/>
                    </a:lnTo>
                    <a:lnTo>
                      <a:pt x="3447" y="2408"/>
                    </a:lnTo>
                    <a:lnTo>
                      <a:pt x="3447" y="2403"/>
                    </a:lnTo>
                    <a:lnTo>
                      <a:pt x="3449" y="2401"/>
                    </a:lnTo>
                    <a:lnTo>
                      <a:pt x="3449" y="2403"/>
                    </a:lnTo>
                    <a:lnTo>
                      <a:pt x="3449" y="2405"/>
                    </a:lnTo>
                    <a:lnTo>
                      <a:pt x="3449" y="2408"/>
                    </a:lnTo>
                    <a:lnTo>
                      <a:pt x="3447" y="2410"/>
                    </a:lnTo>
                    <a:close/>
                    <a:moveTo>
                      <a:pt x="3337" y="2391"/>
                    </a:moveTo>
                    <a:lnTo>
                      <a:pt x="3335" y="2391"/>
                    </a:lnTo>
                    <a:lnTo>
                      <a:pt x="3332" y="2391"/>
                    </a:lnTo>
                    <a:lnTo>
                      <a:pt x="3332" y="2389"/>
                    </a:lnTo>
                    <a:lnTo>
                      <a:pt x="3332" y="2387"/>
                    </a:lnTo>
                    <a:lnTo>
                      <a:pt x="3335" y="2387"/>
                    </a:lnTo>
                    <a:lnTo>
                      <a:pt x="3337" y="2389"/>
                    </a:lnTo>
                    <a:lnTo>
                      <a:pt x="3339" y="2389"/>
                    </a:lnTo>
                    <a:lnTo>
                      <a:pt x="3337" y="2391"/>
                    </a:lnTo>
                    <a:close/>
                    <a:moveTo>
                      <a:pt x="3312" y="2389"/>
                    </a:moveTo>
                    <a:lnTo>
                      <a:pt x="3309" y="2389"/>
                    </a:lnTo>
                    <a:lnTo>
                      <a:pt x="3307" y="2387"/>
                    </a:lnTo>
                    <a:lnTo>
                      <a:pt x="3309" y="2387"/>
                    </a:lnTo>
                    <a:lnTo>
                      <a:pt x="3309" y="2384"/>
                    </a:lnTo>
                    <a:lnTo>
                      <a:pt x="3312" y="2387"/>
                    </a:lnTo>
                    <a:lnTo>
                      <a:pt x="3312" y="2389"/>
                    </a:lnTo>
                    <a:close/>
                    <a:moveTo>
                      <a:pt x="3330" y="2387"/>
                    </a:moveTo>
                    <a:lnTo>
                      <a:pt x="3330" y="2389"/>
                    </a:lnTo>
                    <a:lnTo>
                      <a:pt x="3328" y="2389"/>
                    </a:lnTo>
                    <a:lnTo>
                      <a:pt x="3328" y="2387"/>
                    </a:lnTo>
                    <a:lnTo>
                      <a:pt x="3328" y="2389"/>
                    </a:lnTo>
                    <a:lnTo>
                      <a:pt x="3326" y="2387"/>
                    </a:lnTo>
                    <a:lnTo>
                      <a:pt x="3326" y="2389"/>
                    </a:lnTo>
                    <a:lnTo>
                      <a:pt x="3326" y="2387"/>
                    </a:lnTo>
                    <a:lnTo>
                      <a:pt x="3328" y="2387"/>
                    </a:lnTo>
                    <a:lnTo>
                      <a:pt x="3328" y="2384"/>
                    </a:lnTo>
                    <a:lnTo>
                      <a:pt x="3330" y="2387"/>
                    </a:lnTo>
                    <a:close/>
                    <a:moveTo>
                      <a:pt x="3323" y="2387"/>
                    </a:moveTo>
                    <a:lnTo>
                      <a:pt x="3323" y="2389"/>
                    </a:lnTo>
                    <a:lnTo>
                      <a:pt x="3321" y="2387"/>
                    </a:lnTo>
                    <a:lnTo>
                      <a:pt x="3321" y="2384"/>
                    </a:lnTo>
                    <a:lnTo>
                      <a:pt x="3323" y="2384"/>
                    </a:lnTo>
                    <a:lnTo>
                      <a:pt x="3321" y="2384"/>
                    </a:lnTo>
                    <a:lnTo>
                      <a:pt x="3323" y="2384"/>
                    </a:lnTo>
                    <a:lnTo>
                      <a:pt x="3323" y="2387"/>
                    </a:lnTo>
                    <a:close/>
                    <a:moveTo>
                      <a:pt x="3447" y="2384"/>
                    </a:moveTo>
                    <a:lnTo>
                      <a:pt x="3444" y="2384"/>
                    </a:lnTo>
                    <a:lnTo>
                      <a:pt x="3444" y="2382"/>
                    </a:lnTo>
                    <a:lnTo>
                      <a:pt x="3447" y="2382"/>
                    </a:lnTo>
                    <a:lnTo>
                      <a:pt x="3444" y="2382"/>
                    </a:lnTo>
                    <a:lnTo>
                      <a:pt x="3444" y="2380"/>
                    </a:lnTo>
                    <a:lnTo>
                      <a:pt x="3447" y="2380"/>
                    </a:lnTo>
                    <a:lnTo>
                      <a:pt x="3447" y="2377"/>
                    </a:lnTo>
                    <a:lnTo>
                      <a:pt x="3447" y="2384"/>
                    </a:lnTo>
                    <a:close/>
                    <a:moveTo>
                      <a:pt x="1936" y="2468"/>
                    </a:moveTo>
                    <a:lnTo>
                      <a:pt x="1936" y="2470"/>
                    </a:lnTo>
                    <a:lnTo>
                      <a:pt x="1934" y="2468"/>
                    </a:lnTo>
                    <a:lnTo>
                      <a:pt x="1934" y="2466"/>
                    </a:lnTo>
                    <a:lnTo>
                      <a:pt x="1931" y="2452"/>
                    </a:lnTo>
                    <a:lnTo>
                      <a:pt x="1931" y="2447"/>
                    </a:lnTo>
                    <a:lnTo>
                      <a:pt x="1929" y="2442"/>
                    </a:lnTo>
                    <a:lnTo>
                      <a:pt x="1929" y="2440"/>
                    </a:lnTo>
                    <a:lnTo>
                      <a:pt x="1927" y="2433"/>
                    </a:lnTo>
                    <a:lnTo>
                      <a:pt x="1927" y="2431"/>
                    </a:lnTo>
                    <a:lnTo>
                      <a:pt x="1924" y="2428"/>
                    </a:lnTo>
                    <a:lnTo>
                      <a:pt x="1924" y="2426"/>
                    </a:lnTo>
                    <a:lnTo>
                      <a:pt x="1922" y="2419"/>
                    </a:lnTo>
                    <a:lnTo>
                      <a:pt x="1922" y="2417"/>
                    </a:lnTo>
                    <a:lnTo>
                      <a:pt x="1922" y="2415"/>
                    </a:lnTo>
                    <a:lnTo>
                      <a:pt x="1920" y="2410"/>
                    </a:lnTo>
                    <a:lnTo>
                      <a:pt x="1920" y="2408"/>
                    </a:lnTo>
                    <a:lnTo>
                      <a:pt x="1917" y="2405"/>
                    </a:lnTo>
                    <a:lnTo>
                      <a:pt x="1920" y="2405"/>
                    </a:lnTo>
                    <a:lnTo>
                      <a:pt x="1920" y="2403"/>
                    </a:lnTo>
                    <a:lnTo>
                      <a:pt x="1920" y="2401"/>
                    </a:lnTo>
                    <a:lnTo>
                      <a:pt x="1915" y="2398"/>
                    </a:lnTo>
                    <a:lnTo>
                      <a:pt x="1917" y="2394"/>
                    </a:lnTo>
                    <a:lnTo>
                      <a:pt x="1917" y="2391"/>
                    </a:lnTo>
                    <a:lnTo>
                      <a:pt x="1917" y="2382"/>
                    </a:lnTo>
                    <a:lnTo>
                      <a:pt x="1915" y="2377"/>
                    </a:lnTo>
                    <a:lnTo>
                      <a:pt x="1915" y="2375"/>
                    </a:lnTo>
                    <a:lnTo>
                      <a:pt x="1917" y="2373"/>
                    </a:lnTo>
                    <a:lnTo>
                      <a:pt x="1917" y="2370"/>
                    </a:lnTo>
                    <a:lnTo>
                      <a:pt x="1915" y="2368"/>
                    </a:lnTo>
                    <a:lnTo>
                      <a:pt x="1917" y="2366"/>
                    </a:lnTo>
                    <a:lnTo>
                      <a:pt x="1917" y="2361"/>
                    </a:lnTo>
                    <a:lnTo>
                      <a:pt x="1917" y="2363"/>
                    </a:lnTo>
                    <a:lnTo>
                      <a:pt x="1917" y="2387"/>
                    </a:lnTo>
                    <a:lnTo>
                      <a:pt x="1920" y="2405"/>
                    </a:lnTo>
                    <a:lnTo>
                      <a:pt x="1929" y="2435"/>
                    </a:lnTo>
                    <a:lnTo>
                      <a:pt x="1929" y="2438"/>
                    </a:lnTo>
                    <a:lnTo>
                      <a:pt x="1931" y="2440"/>
                    </a:lnTo>
                    <a:lnTo>
                      <a:pt x="1931" y="2447"/>
                    </a:lnTo>
                    <a:lnTo>
                      <a:pt x="1934" y="2449"/>
                    </a:lnTo>
                    <a:lnTo>
                      <a:pt x="1934" y="2452"/>
                    </a:lnTo>
                    <a:lnTo>
                      <a:pt x="1934" y="2456"/>
                    </a:lnTo>
                    <a:lnTo>
                      <a:pt x="1934" y="2459"/>
                    </a:lnTo>
                    <a:lnTo>
                      <a:pt x="1936" y="2461"/>
                    </a:lnTo>
                    <a:lnTo>
                      <a:pt x="1936" y="2466"/>
                    </a:lnTo>
                    <a:lnTo>
                      <a:pt x="1936" y="2468"/>
                    </a:lnTo>
                    <a:close/>
                    <a:moveTo>
                      <a:pt x="3263" y="2338"/>
                    </a:moveTo>
                    <a:lnTo>
                      <a:pt x="3265" y="2338"/>
                    </a:lnTo>
                    <a:lnTo>
                      <a:pt x="3267" y="2338"/>
                    </a:lnTo>
                    <a:lnTo>
                      <a:pt x="3267" y="2335"/>
                    </a:lnTo>
                    <a:lnTo>
                      <a:pt x="3270" y="2338"/>
                    </a:lnTo>
                    <a:lnTo>
                      <a:pt x="3267" y="2340"/>
                    </a:lnTo>
                    <a:lnTo>
                      <a:pt x="3265" y="2340"/>
                    </a:lnTo>
                    <a:lnTo>
                      <a:pt x="3258" y="2338"/>
                    </a:lnTo>
                    <a:lnTo>
                      <a:pt x="3256" y="2338"/>
                    </a:lnTo>
                    <a:lnTo>
                      <a:pt x="3256" y="2335"/>
                    </a:lnTo>
                    <a:lnTo>
                      <a:pt x="3253" y="2333"/>
                    </a:lnTo>
                    <a:lnTo>
                      <a:pt x="3253" y="2331"/>
                    </a:lnTo>
                    <a:lnTo>
                      <a:pt x="3256" y="2331"/>
                    </a:lnTo>
                    <a:lnTo>
                      <a:pt x="3256" y="2333"/>
                    </a:lnTo>
                    <a:lnTo>
                      <a:pt x="3258" y="2335"/>
                    </a:lnTo>
                    <a:lnTo>
                      <a:pt x="3260" y="2338"/>
                    </a:lnTo>
                    <a:lnTo>
                      <a:pt x="3263" y="2338"/>
                    </a:lnTo>
                    <a:close/>
                    <a:moveTo>
                      <a:pt x="3251" y="2321"/>
                    </a:moveTo>
                    <a:lnTo>
                      <a:pt x="3251" y="2324"/>
                    </a:lnTo>
                    <a:lnTo>
                      <a:pt x="3249" y="2321"/>
                    </a:lnTo>
                    <a:lnTo>
                      <a:pt x="3246" y="2317"/>
                    </a:lnTo>
                    <a:lnTo>
                      <a:pt x="3249" y="2317"/>
                    </a:lnTo>
                    <a:lnTo>
                      <a:pt x="3249" y="2319"/>
                    </a:lnTo>
                    <a:lnTo>
                      <a:pt x="3251" y="2321"/>
                    </a:lnTo>
                    <a:close/>
                    <a:moveTo>
                      <a:pt x="3265" y="2333"/>
                    </a:moveTo>
                    <a:lnTo>
                      <a:pt x="3263" y="2331"/>
                    </a:lnTo>
                    <a:lnTo>
                      <a:pt x="3260" y="2328"/>
                    </a:lnTo>
                    <a:lnTo>
                      <a:pt x="3258" y="2326"/>
                    </a:lnTo>
                    <a:lnTo>
                      <a:pt x="3258" y="2324"/>
                    </a:lnTo>
                    <a:lnTo>
                      <a:pt x="3258" y="2321"/>
                    </a:lnTo>
                    <a:lnTo>
                      <a:pt x="3256" y="2317"/>
                    </a:lnTo>
                    <a:lnTo>
                      <a:pt x="3253" y="2314"/>
                    </a:lnTo>
                    <a:lnTo>
                      <a:pt x="3256" y="2314"/>
                    </a:lnTo>
                    <a:lnTo>
                      <a:pt x="3258" y="2317"/>
                    </a:lnTo>
                    <a:lnTo>
                      <a:pt x="3260" y="2319"/>
                    </a:lnTo>
                    <a:lnTo>
                      <a:pt x="3260" y="2321"/>
                    </a:lnTo>
                    <a:lnTo>
                      <a:pt x="3260" y="2324"/>
                    </a:lnTo>
                    <a:lnTo>
                      <a:pt x="3263" y="2326"/>
                    </a:lnTo>
                    <a:lnTo>
                      <a:pt x="3263" y="2328"/>
                    </a:lnTo>
                    <a:lnTo>
                      <a:pt x="3265" y="2333"/>
                    </a:lnTo>
                    <a:close/>
                    <a:moveTo>
                      <a:pt x="3246" y="2312"/>
                    </a:moveTo>
                    <a:lnTo>
                      <a:pt x="3246" y="2314"/>
                    </a:lnTo>
                    <a:lnTo>
                      <a:pt x="3244" y="2312"/>
                    </a:lnTo>
                    <a:lnTo>
                      <a:pt x="3244" y="2307"/>
                    </a:lnTo>
                    <a:lnTo>
                      <a:pt x="3242" y="2307"/>
                    </a:lnTo>
                    <a:lnTo>
                      <a:pt x="3244" y="2305"/>
                    </a:lnTo>
                    <a:lnTo>
                      <a:pt x="3244" y="2307"/>
                    </a:lnTo>
                    <a:lnTo>
                      <a:pt x="3246" y="2310"/>
                    </a:lnTo>
                    <a:lnTo>
                      <a:pt x="3246" y="2312"/>
                    </a:lnTo>
                    <a:close/>
                    <a:moveTo>
                      <a:pt x="1936" y="2317"/>
                    </a:moveTo>
                    <a:lnTo>
                      <a:pt x="1929" y="2333"/>
                    </a:lnTo>
                    <a:lnTo>
                      <a:pt x="1924" y="2347"/>
                    </a:lnTo>
                    <a:lnTo>
                      <a:pt x="1922" y="2354"/>
                    </a:lnTo>
                    <a:lnTo>
                      <a:pt x="1920" y="2359"/>
                    </a:lnTo>
                    <a:lnTo>
                      <a:pt x="1917" y="2359"/>
                    </a:lnTo>
                    <a:lnTo>
                      <a:pt x="1917" y="2356"/>
                    </a:lnTo>
                    <a:lnTo>
                      <a:pt x="1920" y="2347"/>
                    </a:lnTo>
                    <a:lnTo>
                      <a:pt x="1922" y="2340"/>
                    </a:lnTo>
                    <a:lnTo>
                      <a:pt x="1924" y="2335"/>
                    </a:lnTo>
                    <a:lnTo>
                      <a:pt x="1927" y="2331"/>
                    </a:lnTo>
                    <a:lnTo>
                      <a:pt x="1927" y="2328"/>
                    </a:lnTo>
                    <a:lnTo>
                      <a:pt x="1929" y="2326"/>
                    </a:lnTo>
                    <a:lnTo>
                      <a:pt x="1929" y="2324"/>
                    </a:lnTo>
                    <a:lnTo>
                      <a:pt x="1931" y="2319"/>
                    </a:lnTo>
                    <a:lnTo>
                      <a:pt x="1929" y="2317"/>
                    </a:lnTo>
                    <a:lnTo>
                      <a:pt x="1931" y="2317"/>
                    </a:lnTo>
                    <a:lnTo>
                      <a:pt x="1934" y="2319"/>
                    </a:lnTo>
                    <a:lnTo>
                      <a:pt x="1938" y="2310"/>
                    </a:lnTo>
                    <a:lnTo>
                      <a:pt x="1941" y="2305"/>
                    </a:lnTo>
                    <a:lnTo>
                      <a:pt x="1945" y="2303"/>
                    </a:lnTo>
                    <a:lnTo>
                      <a:pt x="1945" y="2300"/>
                    </a:lnTo>
                    <a:lnTo>
                      <a:pt x="1945" y="2298"/>
                    </a:lnTo>
                    <a:lnTo>
                      <a:pt x="1948" y="2298"/>
                    </a:lnTo>
                    <a:lnTo>
                      <a:pt x="1948" y="2300"/>
                    </a:lnTo>
                    <a:lnTo>
                      <a:pt x="1936" y="2317"/>
                    </a:lnTo>
                    <a:close/>
                    <a:moveTo>
                      <a:pt x="1950" y="2296"/>
                    </a:moveTo>
                    <a:lnTo>
                      <a:pt x="1950" y="2298"/>
                    </a:lnTo>
                    <a:lnTo>
                      <a:pt x="1948" y="2296"/>
                    </a:lnTo>
                    <a:lnTo>
                      <a:pt x="1950" y="2293"/>
                    </a:lnTo>
                    <a:lnTo>
                      <a:pt x="1952" y="2289"/>
                    </a:lnTo>
                    <a:lnTo>
                      <a:pt x="1955" y="2286"/>
                    </a:lnTo>
                    <a:lnTo>
                      <a:pt x="1957" y="2284"/>
                    </a:lnTo>
                    <a:lnTo>
                      <a:pt x="1955" y="2284"/>
                    </a:lnTo>
                    <a:lnTo>
                      <a:pt x="1955" y="2282"/>
                    </a:lnTo>
                    <a:lnTo>
                      <a:pt x="1959" y="2275"/>
                    </a:lnTo>
                    <a:lnTo>
                      <a:pt x="1962" y="2273"/>
                    </a:lnTo>
                    <a:lnTo>
                      <a:pt x="1964" y="2270"/>
                    </a:lnTo>
                    <a:lnTo>
                      <a:pt x="1966" y="2270"/>
                    </a:lnTo>
                    <a:lnTo>
                      <a:pt x="1966" y="2273"/>
                    </a:lnTo>
                    <a:lnTo>
                      <a:pt x="1966" y="2275"/>
                    </a:lnTo>
                    <a:lnTo>
                      <a:pt x="1966" y="2277"/>
                    </a:lnTo>
                    <a:lnTo>
                      <a:pt x="1957" y="2284"/>
                    </a:lnTo>
                    <a:lnTo>
                      <a:pt x="1955" y="2291"/>
                    </a:lnTo>
                    <a:lnTo>
                      <a:pt x="1950" y="2293"/>
                    </a:lnTo>
                    <a:lnTo>
                      <a:pt x="1950" y="2296"/>
                    </a:lnTo>
                    <a:close/>
                    <a:moveTo>
                      <a:pt x="3207" y="2259"/>
                    </a:moveTo>
                    <a:lnTo>
                      <a:pt x="3209" y="2261"/>
                    </a:lnTo>
                    <a:lnTo>
                      <a:pt x="3207" y="2259"/>
                    </a:lnTo>
                    <a:lnTo>
                      <a:pt x="3202" y="2256"/>
                    </a:lnTo>
                    <a:lnTo>
                      <a:pt x="3202" y="2254"/>
                    </a:lnTo>
                    <a:lnTo>
                      <a:pt x="3200" y="2254"/>
                    </a:lnTo>
                    <a:lnTo>
                      <a:pt x="3200" y="2252"/>
                    </a:lnTo>
                    <a:lnTo>
                      <a:pt x="3202" y="2252"/>
                    </a:lnTo>
                    <a:lnTo>
                      <a:pt x="3204" y="2256"/>
                    </a:lnTo>
                    <a:lnTo>
                      <a:pt x="3207" y="2259"/>
                    </a:lnTo>
                    <a:close/>
                    <a:moveTo>
                      <a:pt x="2004" y="2249"/>
                    </a:moveTo>
                    <a:lnTo>
                      <a:pt x="2004" y="2252"/>
                    </a:lnTo>
                    <a:lnTo>
                      <a:pt x="1997" y="2254"/>
                    </a:lnTo>
                    <a:lnTo>
                      <a:pt x="1994" y="2256"/>
                    </a:lnTo>
                    <a:lnTo>
                      <a:pt x="1992" y="2256"/>
                    </a:lnTo>
                    <a:lnTo>
                      <a:pt x="1987" y="2261"/>
                    </a:lnTo>
                    <a:lnTo>
                      <a:pt x="1978" y="2266"/>
                    </a:lnTo>
                    <a:lnTo>
                      <a:pt x="1976" y="2268"/>
                    </a:lnTo>
                    <a:lnTo>
                      <a:pt x="1971" y="2270"/>
                    </a:lnTo>
                    <a:lnTo>
                      <a:pt x="1969" y="2273"/>
                    </a:lnTo>
                    <a:lnTo>
                      <a:pt x="1969" y="2275"/>
                    </a:lnTo>
                    <a:lnTo>
                      <a:pt x="1966" y="2277"/>
                    </a:lnTo>
                    <a:lnTo>
                      <a:pt x="1966" y="2275"/>
                    </a:lnTo>
                    <a:lnTo>
                      <a:pt x="1969" y="2273"/>
                    </a:lnTo>
                    <a:lnTo>
                      <a:pt x="1971" y="2270"/>
                    </a:lnTo>
                    <a:lnTo>
                      <a:pt x="1969" y="2268"/>
                    </a:lnTo>
                    <a:lnTo>
                      <a:pt x="1969" y="2266"/>
                    </a:lnTo>
                    <a:lnTo>
                      <a:pt x="1971" y="2266"/>
                    </a:lnTo>
                    <a:lnTo>
                      <a:pt x="1973" y="2266"/>
                    </a:lnTo>
                    <a:lnTo>
                      <a:pt x="1976" y="2263"/>
                    </a:lnTo>
                    <a:lnTo>
                      <a:pt x="1978" y="2263"/>
                    </a:lnTo>
                    <a:lnTo>
                      <a:pt x="1980" y="2261"/>
                    </a:lnTo>
                    <a:lnTo>
                      <a:pt x="1983" y="2261"/>
                    </a:lnTo>
                    <a:lnTo>
                      <a:pt x="1983" y="2259"/>
                    </a:lnTo>
                    <a:lnTo>
                      <a:pt x="1987" y="2256"/>
                    </a:lnTo>
                    <a:lnTo>
                      <a:pt x="1992" y="2254"/>
                    </a:lnTo>
                    <a:lnTo>
                      <a:pt x="1994" y="2252"/>
                    </a:lnTo>
                    <a:lnTo>
                      <a:pt x="1997" y="2252"/>
                    </a:lnTo>
                    <a:lnTo>
                      <a:pt x="1999" y="2252"/>
                    </a:lnTo>
                    <a:lnTo>
                      <a:pt x="2001" y="2252"/>
                    </a:lnTo>
                    <a:lnTo>
                      <a:pt x="2001" y="2249"/>
                    </a:lnTo>
                    <a:lnTo>
                      <a:pt x="2001" y="2247"/>
                    </a:lnTo>
                    <a:lnTo>
                      <a:pt x="2001" y="2245"/>
                    </a:lnTo>
                    <a:lnTo>
                      <a:pt x="2004" y="2245"/>
                    </a:lnTo>
                    <a:lnTo>
                      <a:pt x="2004" y="2247"/>
                    </a:lnTo>
                    <a:lnTo>
                      <a:pt x="2004" y="2249"/>
                    </a:lnTo>
                    <a:close/>
                    <a:moveTo>
                      <a:pt x="2008" y="2245"/>
                    </a:moveTo>
                    <a:lnTo>
                      <a:pt x="2013" y="2240"/>
                    </a:lnTo>
                    <a:lnTo>
                      <a:pt x="2015" y="2238"/>
                    </a:lnTo>
                    <a:lnTo>
                      <a:pt x="2020" y="2235"/>
                    </a:lnTo>
                    <a:lnTo>
                      <a:pt x="2020" y="2238"/>
                    </a:lnTo>
                    <a:lnTo>
                      <a:pt x="2018" y="2238"/>
                    </a:lnTo>
                    <a:lnTo>
                      <a:pt x="2015" y="2240"/>
                    </a:lnTo>
                    <a:lnTo>
                      <a:pt x="2013" y="2240"/>
                    </a:lnTo>
                    <a:lnTo>
                      <a:pt x="2011" y="2242"/>
                    </a:lnTo>
                    <a:lnTo>
                      <a:pt x="2008" y="2245"/>
                    </a:lnTo>
                    <a:close/>
                    <a:moveTo>
                      <a:pt x="3419" y="2238"/>
                    </a:moveTo>
                    <a:lnTo>
                      <a:pt x="3421" y="2240"/>
                    </a:lnTo>
                    <a:lnTo>
                      <a:pt x="3419" y="2238"/>
                    </a:lnTo>
                    <a:lnTo>
                      <a:pt x="3416" y="2235"/>
                    </a:lnTo>
                    <a:lnTo>
                      <a:pt x="3414" y="2231"/>
                    </a:lnTo>
                    <a:lnTo>
                      <a:pt x="3407" y="2221"/>
                    </a:lnTo>
                    <a:lnTo>
                      <a:pt x="3407" y="2219"/>
                    </a:lnTo>
                    <a:lnTo>
                      <a:pt x="3405" y="2219"/>
                    </a:lnTo>
                    <a:lnTo>
                      <a:pt x="3405" y="2217"/>
                    </a:lnTo>
                    <a:lnTo>
                      <a:pt x="3402" y="2214"/>
                    </a:lnTo>
                    <a:lnTo>
                      <a:pt x="3398" y="2200"/>
                    </a:lnTo>
                    <a:lnTo>
                      <a:pt x="3395" y="2198"/>
                    </a:lnTo>
                    <a:lnTo>
                      <a:pt x="3393" y="2196"/>
                    </a:lnTo>
                    <a:lnTo>
                      <a:pt x="3393" y="2193"/>
                    </a:lnTo>
                    <a:lnTo>
                      <a:pt x="3391" y="2191"/>
                    </a:lnTo>
                    <a:lnTo>
                      <a:pt x="3391" y="2189"/>
                    </a:lnTo>
                    <a:lnTo>
                      <a:pt x="3388" y="2186"/>
                    </a:lnTo>
                    <a:lnTo>
                      <a:pt x="3386" y="2179"/>
                    </a:lnTo>
                    <a:lnTo>
                      <a:pt x="3384" y="2179"/>
                    </a:lnTo>
                    <a:lnTo>
                      <a:pt x="3384" y="2177"/>
                    </a:lnTo>
                    <a:lnTo>
                      <a:pt x="3386" y="2177"/>
                    </a:lnTo>
                    <a:lnTo>
                      <a:pt x="3386" y="2179"/>
                    </a:lnTo>
                    <a:lnTo>
                      <a:pt x="3386" y="2182"/>
                    </a:lnTo>
                    <a:lnTo>
                      <a:pt x="3388" y="2186"/>
                    </a:lnTo>
                    <a:lnTo>
                      <a:pt x="3393" y="2191"/>
                    </a:lnTo>
                    <a:lnTo>
                      <a:pt x="3395" y="2196"/>
                    </a:lnTo>
                    <a:lnTo>
                      <a:pt x="3398" y="2196"/>
                    </a:lnTo>
                    <a:lnTo>
                      <a:pt x="3398" y="2198"/>
                    </a:lnTo>
                    <a:lnTo>
                      <a:pt x="3398" y="2200"/>
                    </a:lnTo>
                    <a:lnTo>
                      <a:pt x="3419" y="2238"/>
                    </a:lnTo>
                    <a:close/>
                    <a:moveTo>
                      <a:pt x="2478" y="2168"/>
                    </a:moveTo>
                    <a:lnTo>
                      <a:pt x="2474" y="2168"/>
                    </a:lnTo>
                    <a:lnTo>
                      <a:pt x="2471" y="2168"/>
                    </a:lnTo>
                    <a:lnTo>
                      <a:pt x="2476" y="2168"/>
                    </a:lnTo>
                    <a:lnTo>
                      <a:pt x="2478" y="2168"/>
                    </a:lnTo>
                    <a:close/>
                    <a:moveTo>
                      <a:pt x="2497" y="2165"/>
                    </a:moveTo>
                    <a:lnTo>
                      <a:pt x="2495" y="2168"/>
                    </a:lnTo>
                    <a:lnTo>
                      <a:pt x="2488" y="2168"/>
                    </a:lnTo>
                    <a:lnTo>
                      <a:pt x="2488" y="2170"/>
                    </a:lnTo>
                    <a:lnTo>
                      <a:pt x="2488" y="2168"/>
                    </a:lnTo>
                    <a:lnTo>
                      <a:pt x="2490" y="2168"/>
                    </a:lnTo>
                    <a:lnTo>
                      <a:pt x="2492" y="2165"/>
                    </a:lnTo>
                    <a:lnTo>
                      <a:pt x="2492" y="2168"/>
                    </a:lnTo>
                    <a:lnTo>
                      <a:pt x="2495" y="2165"/>
                    </a:lnTo>
                    <a:lnTo>
                      <a:pt x="2497" y="2165"/>
                    </a:lnTo>
                    <a:close/>
                    <a:moveTo>
                      <a:pt x="2518" y="2165"/>
                    </a:moveTo>
                    <a:lnTo>
                      <a:pt x="2516" y="2165"/>
                    </a:lnTo>
                    <a:lnTo>
                      <a:pt x="2513" y="2165"/>
                    </a:lnTo>
                    <a:lnTo>
                      <a:pt x="2509" y="2165"/>
                    </a:lnTo>
                    <a:lnTo>
                      <a:pt x="2509" y="2163"/>
                    </a:lnTo>
                    <a:lnTo>
                      <a:pt x="2513" y="2165"/>
                    </a:lnTo>
                    <a:lnTo>
                      <a:pt x="2516" y="2165"/>
                    </a:lnTo>
                    <a:lnTo>
                      <a:pt x="2518" y="2165"/>
                    </a:lnTo>
                    <a:close/>
                    <a:moveTo>
                      <a:pt x="2527" y="2163"/>
                    </a:moveTo>
                    <a:lnTo>
                      <a:pt x="2523" y="2165"/>
                    </a:lnTo>
                    <a:lnTo>
                      <a:pt x="2525" y="2163"/>
                    </a:lnTo>
                    <a:lnTo>
                      <a:pt x="2527" y="2163"/>
                    </a:lnTo>
                    <a:close/>
                    <a:moveTo>
                      <a:pt x="2141" y="2151"/>
                    </a:moveTo>
                    <a:lnTo>
                      <a:pt x="2148" y="2154"/>
                    </a:lnTo>
                    <a:lnTo>
                      <a:pt x="2134" y="2163"/>
                    </a:lnTo>
                    <a:lnTo>
                      <a:pt x="2129" y="2168"/>
                    </a:lnTo>
                    <a:lnTo>
                      <a:pt x="2118" y="2175"/>
                    </a:lnTo>
                    <a:lnTo>
                      <a:pt x="2115" y="2177"/>
                    </a:lnTo>
                    <a:lnTo>
                      <a:pt x="2115" y="2175"/>
                    </a:lnTo>
                    <a:lnTo>
                      <a:pt x="2118" y="2172"/>
                    </a:lnTo>
                    <a:lnTo>
                      <a:pt x="2122" y="2170"/>
                    </a:lnTo>
                    <a:lnTo>
                      <a:pt x="2127" y="2165"/>
                    </a:lnTo>
                    <a:lnTo>
                      <a:pt x="2129" y="2163"/>
                    </a:lnTo>
                    <a:lnTo>
                      <a:pt x="2132" y="2163"/>
                    </a:lnTo>
                    <a:lnTo>
                      <a:pt x="2132" y="2161"/>
                    </a:lnTo>
                    <a:lnTo>
                      <a:pt x="2136" y="2158"/>
                    </a:lnTo>
                    <a:lnTo>
                      <a:pt x="2136" y="2156"/>
                    </a:lnTo>
                    <a:lnTo>
                      <a:pt x="2139" y="2156"/>
                    </a:lnTo>
                    <a:lnTo>
                      <a:pt x="2139" y="2154"/>
                    </a:lnTo>
                    <a:lnTo>
                      <a:pt x="2141" y="2154"/>
                    </a:lnTo>
                    <a:lnTo>
                      <a:pt x="2139" y="2151"/>
                    </a:lnTo>
                    <a:lnTo>
                      <a:pt x="2141" y="2151"/>
                    </a:lnTo>
                    <a:close/>
                    <a:moveTo>
                      <a:pt x="3363" y="2149"/>
                    </a:moveTo>
                    <a:lnTo>
                      <a:pt x="3360" y="2147"/>
                    </a:lnTo>
                    <a:lnTo>
                      <a:pt x="3360" y="2144"/>
                    </a:lnTo>
                    <a:lnTo>
                      <a:pt x="3363" y="2149"/>
                    </a:lnTo>
                    <a:close/>
                    <a:moveTo>
                      <a:pt x="2513" y="2149"/>
                    </a:moveTo>
                    <a:lnTo>
                      <a:pt x="2513" y="2147"/>
                    </a:lnTo>
                    <a:lnTo>
                      <a:pt x="2513" y="2144"/>
                    </a:lnTo>
                    <a:lnTo>
                      <a:pt x="2513" y="2147"/>
                    </a:lnTo>
                    <a:lnTo>
                      <a:pt x="2513" y="2149"/>
                    </a:lnTo>
                    <a:close/>
                    <a:moveTo>
                      <a:pt x="2548" y="2147"/>
                    </a:moveTo>
                    <a:lnTo>
                      <a:pt x="2551" y="2144"/>
                    </a:lnTo>
                    <a:lnTo>
                      <a:pt x="2553" y="2144"/>
                    </a:lnTo>
                    <a:lnTo>
                      <a:pt x="2555" y="2142"/>
                    </a:lnTo>
                    <a:lnTo>
                      <a:pt x="2555" y="2144"/>
                    </a:lnTo>
                    <a:lnTo>
                      <a:pt x="2553" y="2144"/>
                    </a:lnTo>
                    <a:lnTo>
                      <a:pt x="2551" y="2147"/>
                    </a:lnTo>
                    <a:lnTo>
                      <a:pt x="2548" y="2147"/>
                    </a:lnTo>
                    <a:close/>
                    <a:moveTo>
                      <a:pt x="2557" y="2140"/>
                    </a:moveTo>
                    <a:lnTo>
                      <a:pt x="2557" y="2142"/>
                    </a:lnTo>
                    <a:lnTo>
                      <a:pt x="2555" y="2142"/>
                    </a:lnTo>
                    <a:lnTo>
                      <a:pt x="2557" y="2140"/>
                    </a:lnTo>
                    <a:close/>
                    <a:moveTo>
                      <a:pt x="3181" y="2124"/>
                    </a:moveTo>
                    <a:lnTo>
                      <a:pt x="3181" y="2126"/>
                    </a:lnTo>
                    <a:lnTo>
                      <a:pt x="3179" y="2126"/>
                    </a:lnTo>
                    <a:lnTo>
                      <a:pt x="3181" y="2124"/>
                    </a:lnTo>
                    <a:close/>
                    <a:moveTo>
                      <a:pt x="3179" y="2124"/>
                    </a:moveTo>
                    <a:lnTo>
                      <a:pt x="3177" y="2124"/>
                    </a:lnTo>
                    <a:lnTo>
                      <a:pt x="3179" y="2124"/>
                    </a:lnTo>
                    <a:lnTo>
                      <a:pt x="3179" y="2121"/>
                    </a:lnTo>
                    <a:lnTo>
                      <a:pt x="3177" y="2121"/>
                    </a:lnTo>
                    <a:lnTo>
                      <a:pt x="3179" y="2119"/>
                    </a:lnTo>
                    <a:lnTo>
                      <a:pt x="3179" y="2121"/>
                    </a:lnTo>
                    <a:lnTo>
                      <a:pt x="3179" y="2124"/>
                    </a:lnTo>
                    <a:close/>
                    <a:moveTo>
                      <a:pt x="2544" y="2119"/>
                    </a:moveTo>
                    <a:lnTo>
                      <a:pt x="2544" y="2121"/>
                    </a:lnTo>
                    <a:lnTo>
                      <a:pt x="2546" y="2121"/>
                    </a:lnTo>
                    <a:lnTo>
                      <a:pt x="2548" y="2121"/>
                    </a:lnTo>
                    <a:lnTo>
                      <a:pt x="2548" y="2124"/>
                    </a:lnTo>
                    <a:lnTo>
                      <a:pt x="2551" y="2124"/>
                    </a:lnTo>
                    <a:lnTo>
                      <a:pt x="2551" y="2126"/>
                    </a:lnTo>
                    <a:lnTo>
                      <a:pt x="2548" y="2126"/>
                    </a:lnTo>
                    <a:lnTo>
                      <a:pt x="2548" y="2124"/>
                    </a:lnTo>
                    <a:lnTo>
                      <a:pt x="2546" y="2124"/>
                    </a:lnTo>
                    <a:lnTo>
                      <a:pt x="2544" y="2124"/>
                    </a:lnTo>
                    <a:lnTo>
                      <a:pt x="2541" y="2124"/>
                    </a:lnTo>
                    <a:lnTo>
                      <a:pt x="2539" y="2121"/>
                    </a:lnTo>
                    <a:lnTo>
                      <a:pt x="2539" y="2119"/>
                    </a:lnTo>
                    <a:lnTo>
                      <a:pt x="2541" y="2119"/>
                    </a:lnTo>
                    <a:lnTo>
                      <a:pt x="2544" y="2119"/>
                    </a:lnTo>
                    <a:close/>
                    <a:moveTo>
                      <a:pt x="2397" y="2131"/>
                    </a:moveTo>
                    <a:lnTo>
                      <a:pt x="2392" y="2131"/>
                    </a:lnTo>
                    <a:lnTo>
                      <a:pt x="2388" y="2128"/>
                    </a:lnTo>
                    <a:lnTo>
                      <a:pt x="2385" y="2126"/>
                    </a:lnTo>
                    <a:lnTo>
                      <a:pt x="2378" y="2124"/>
                    </a:lnTo>
                    <a:lnTo>
                      <a:pt x="2376" y="2121"/>
                    </a:lnTo>
                    <a:lnTo>
                      <a:pt x="2378" y="2119"/>
                    </a:lnTo>
                    <a:lnTo>
                      <a:pt x="2381" y="2119"/>
                    </a:lnTo>
                    <a:lnTo>
                      <a:pt x="2383" y="2117"/>
                    </a:lnTo>
                    <a:lnTo>
                      <a:pt x="2385" y="2117"/>
                    </a:lnTo>
                    <a:lnTo>
                      <a:pt x="2385" y="2114"/>
                    </a:lnTo>
                    <a:lnTo>
                      <a:pt x="2390" y="2117"/>
                    </a:lnTo>
                    <a:lnTo>
                      <a:pt x="2392" y="2117"/>
                    </a:lnTo>
                    <a:lnTo>
                      <a:pt x="2395" y="2119"/>
                    </a:lnTo>
                    <a:lnTo>
                      <a:pt x="2397" y="2119"/>
                    </a:lnTo>
                    <a:lnTo>
                      <a:pt x="2397" y="2121"/>
                    </a:lnTo>
                    <a:lnTo>
                      <a:pt x="2399" y="2121"/>
                    </a:lnTo>
                    <a:lnTo>
                      <a:pt x="2402" y="2121"/>
                    </a:lnTo>
                    <a:lnTo>
                      <a:pt x="2404" y="2121"/>
                    </a:lnTo>
                    <a:lnTo>
                      <a:pt x="2404" y="2124"/>
                    </a:lnTo>
                    <a:lnTo>
                      <a:pt x="2399" y="2126"/>
                    </a:lnTo>
                    <a:lnTo>
                      <a:pt x="2399" y="2128"/>
                    </a:lnTo>
                    <a:lnTo>
                      <a:pt x="2399" y="2131"/>
                    </a:lnTo>
                    <a:lnTo>
                      <a:pt x="2397" y="2131"/>
                    </a:lnTo>
                    <a:close/>
                    <a:moveTo>
                      <a:pt x="2618" y="2119"/>
                    </a:moveTo>
                    <a:lnTo>
                      <a:pt x="2616" y="2119"/>
                    </a:lnTo>
                    <a:lnTo>
                      <a:pt x="2618" y="2117"/>
                    </a:lnTo>
                    <a:lnTo>
                      <a:pt x="2620" y="2117"/>
                    </a:lnTo>
                    <a:lnTo>
                      <a:pt x="2620" y="2114"/>
                    </a:lnTo>
                    <a:lnTo>
                      <a:pt x="2620" y="2117"/>
                    </a:lnTo>
                    <a:lnTo>
                      <a:pt x="2618" y="2117"/>
                    </a:lnTo>
                    <a:lnTo>
                      <a:pt x="2618" y="2119"/>
                    </a:lnTo>
                    <a:close/>
                    <a:moveTo>
                      <a:pt x="3360" y="2144"/>
                    </a:moveTo>
                    <a:lnTo>
                      <a:pt x="3358" y="2142"/>
                    </a:lnTo>
                    <a:lnTo>
                      <a:pt x="3353" y="2135"/>
                    </a:lnTo>
                    <a:lnTo>
                      <a:pt x="3353" y="2133"/>
                    </a:lnTo>
                    <a:lnTo>
                      <a:pt x="3351" y="2131"/>
                    </a:lnTo>
                    <a:lnTo>
                      <a:pt x="3349" y="2124"/>
                    </a:lnTo>
                    <a:lnTo>
                      <a:pt x="3349" y="2121"/>
                    </a:lnTo>
                    <a:lnTo>
                      <a:pt x="3349" y="2119"/>
                    </a:lnTo>
                    <a:lnTo>
                      <a:pt x="3349" y="2117"/>
                    </a:lnTo>
                    <a:lnTo>
                      <a:pt x="3351" y="2114"/>
                    </a:lnTo>
                    <a:lnTo>
                      <a:pt x="3351" y="2112"/>
                    </a:lnTo>
                    <a:lnTo>
                      <a:pt x="3353" y="2110"/>
                    </a:lnTo>
                    <a:lnTo>
                      <a:pt x="3356" y="2110"/>
                    </a:lnTo>
                    <a:lnTo>
                      <a:pt x="3358" y="2112"/>
                    </a:lnTo>
                    <a:lnTo>
                      <a:pt x="3358" y="2114"/>
                    </a:lnTo>
                    <a:lnTo>
                      <a:pt x="3356" y="2121"/>
                    </a:lnTo>
                    <a:lnTo>
                      <a:pt x="3356" y="2126"/>
                    </a:lnTo>
                    <a:lnTo>
                      <a:pt x="3358" y="2137"/>
                    </a:lnTo>
                    <a:lnTo>
                      <a:pt x="3358" y="2140"/>
                    </a:lnTo>
                    <a:lnTo>
                      <a:pt x="3358" y="2142"/>
                    </a:lnTo>
                    <a:lnTo>
                      <a:pt x="3360" y="2144"/>
                    </a:lnTo>
                    <a:close/>
                    <a:moveTo>
                      <a:pt x="2627" y="2112"/>
                    </a:moveTo>
                    <a:lnTo>
                      <a:pt x="2625" y="2112"/>
                    </a:lnTo>
                    <a:lnTo>
                      <a:pt x="2630" y="2107"/>
                    </a:lnTo>
                    <a:lnTo>
                      <a:pt x="2630" y="2110"/>
                    </a:lnTo>
                    <a:lnTo>
                      <a:pt x="2627" y="2112"/>
                    </a:lnTo>
                    <a:close/>
                    <a:moveTo>
                      <a:pt x="2637" y="2100"/>
                    </a:moveTo>
                    <a:lnTo>
                      <a:pt x="2634" y="2100"/>
                    </a:lnTo>
                    <a:lnTo>
                      <a:pt x="2637" y="2100"/>
                    </a:lnTo>
                    <a:close/>
                    <a:moveTo>
                      <a:pt x="3144" y="2091"/>
                    </a:moveTo>
                    <a:lnTo>
                      <a:pt x="3142" y="2091"/>
                    </a:lnTo>
                    <a:lnTo>
                      <a:pt x="3142" y="2089"/>
                    </a:lnTo>
                    <a:lnTo>
                      <a:pt x="3144" y="2091"/>
                    </a:lnTo>
                    <a:close/>
                    <a:moveTo>
                      <a:pt x="2639" y="2096"/>
                    </a:moveTo>
                    <a:lnTo>
                      <a:pt x="2644" y="2089"/>
                    </a:lnTo>
                    <a:lnTo>
                      <a:pt x="2641" y="2091"/>
                    </a:lnTo>
                    <a:lnTo>
                      <a:pt x="2639" y="2096"/>
                    </a:lnTo>
                    <a:close/>
                    <a:moveTo>
                      <a:pt x="2595" y="2091"/>
                    </a:moveTo>
                    <a:lnTo>
                      <a:pt x="2597" y="2093"/>
                    </a:lnTo>
                    <a:lnTo>
                      <a:pt x="2595" y="2093"/>
                    </a:lnTo>
                    <a:lnTo>
                      <a:pt x="2595" y="2091"/>
                    </a:lnTo>
                    <a:lnTo>
                      <a:pt x="2592" y="2091"/>
                    </a:lnTo>
                    <a:lnTo>
                      <a:pt x="2592" y="2093"/>
                    </a:lnTo>
                    <a:lnTo>
                      <a:pt x="2590" y="2093"/>
                    </a:lnTo>
                    <a:lnTo>
                      <a:pt x="2590" y="2091"/>
                    </a:lnTo>
                    <a:lnTo>
                      <a:pt x="2590" y="2089"/>
                    </a:lnTo>
                    <a:lnTo>
                      <a:pt x="2592" y="2086"/>
                    </a:lnTo>
                    <a:lnTo>
                      <a:pt x="2592" y="2089"/>
                    </a:lnTo>
                    <a:lnTo>
                      <a:pt x="2595" y="2089"/>
                    </a:lnTo>
                    <a:lnTo>
                      <a:pt x="2595" y="2091"/>
                    </a:lnTo>
                    <a:close/>
                    <a:moveTo>
                      <a:pt x="2609" y="2086"/>
                    </a:moveTo>
                    <a:lnTo>
                      <a:pt x="2609" y="2089"/>
                    </a:lnTo>
                    <a:lnTo>
                      <a:pt x="2604" y="2086"/>
                    </a:lnTo>
                    <a:lnTo>
                      <a:pt x="2606" y="2086"/>
                    </a:lnTo>
                    <a:lnTo>
                      <a:pt x="2609" y="2086"/>
                    </a:lnTo>
                    <a:close/>
                    <a:moveTo>
                      <a:pt x="2606" y="2075"/>
                    </a:moveTo>
                    <a:lnTo>
                      <a:pt x="2606" y="2072"/>
                    </a:lnTo>
                    <a:lnTo>
                      <a:pt x="2609" y="2072"/>
                    </a:lnTo>
                    <a:lnTo>
                      <a:pt x="2611" y="2072"/>
                    </a:lnTo>
                    <a:lnTo>
                      <a:pt x="2611" y="2075"/>
                    </a:lnTo>
                    <a:lnTo>
                      <a:pt x="2609" y="2075"/>
                    </a:lnTo>
                    <a:lnTo>
                      <a:pt x="2606" y="2075"/>
                    </a:lnTo>
                    <a:close/>
                    <a:moveTo>
                      <a:pt x="2604" y="2075"/>
                    </a:moveTo>
                    <a:lnTo>
                      <a:pt x="2604" y="2072"/>
                    </a:lnTo>
                    <a:lnTo>
                      <a:pt x="2606" y="2070"/>
                    </a:lnTo>
                    <a:lnTo>
                      <a:pt x="2606" y="2072"/>
                    </a:lnTo>
                    <a:lnTo>
                      <a:pt x="2606" y="2075"/>
                    </a:lnTo>
                    <a:lnTo>
                      <a:pt x="2604" y="2075"/>
                    </a:lnTo>
                    <a:close/>
                    <a:moveTo>
                      <a:pt x="2960" y="2061"/>
                    </a:moveTo>
                    <a:lnTo>
                      <a:pt x="2962" y="2061"/>
                    </a:lnTo>
                    <a:lnTo>
                      <a:pt x="2962" y="2063"/>
                    </a:lnTo>
                    <a:lnTo>
                      <a:pt x="2962" y="2065"/>
                    </a:lnTo>
                    <a:lnTo>
                      <a:pt x="2962" y="2068"/>
                    </a:lnTo>
                    <a:lnTo>
                      <a:pt x="2960" y="2068"/>
                    </a:lnTo>
                    <a:lnTo>
                      <a:pt x="2958" y="2065"/>
                    </a:lnTo>
                    <a:lnTo>
                      <a:pt x="2955" y="2065"/>
                    </a:lnTo>
                    <a:lnTo>
                      <a:pt x="2955" y="2063"/>
                    </a:lnTo>
                    <a:lnTo>
                      <a:pt x="2953" y="2063"/>
                    </a:lnTo>
                    <a:lnTo>
                      <a:pt x="2955" y="2063"/>
                    </a:lnTo>
                    <a:lnTo>
                      <a:pt x="2958" y="2063"/>
                    </a:lnTo>
                    <a:lnTo>
                      <a:pt x="2958" y="2061"/>
                    </a:lnTo>
                    <a:lnTo>
                      <a:pt x="2960" y="2061"/>
                    </a:lnTo>
                    <a:close/>
                    <a:moveTo>
                      <a:pt x="2646" y="2082"/>
                    </a:moveTo>
                    <a:lnTo>
                      <a:pt x="2644" y="2086"/>
                    </a:lnTo>
                    <a:lnTo>
                      <a:pt x="2644" y="2084"/>
                    </a:lnTo>
                    <a:lnTo>
                      <a:pt x="2646" y="2079"/>
                    </a:lnTo>
                    <a:lnTo>
                      <a:pt x="2646" y="2077"/>
                    </a:lnTo>
                    <a:lnTo>
                      <a:pt x="2646" y="2072"/>
                    </a:lnTo>
                    <a:lnTo>
                      <a:pt x="2646" y="2070"/>
                    </a:lnTo>
                    <a:lnTo>
                      <a:pt x="2646" y="2068"/>
                    </a:lnTo>
                    <a:lnTo>
                      <a:pt x="2644" y="2065"/>
                    </a:lnTo>
                    <a:lnTo>
                      <a:pt x="2644" y="2061"/>
                    </a:lnTo>
                    <a:lnTo>
                      <a:pt x="2641" y="2061"/>
                    </a:lnTo>
                    <a:lnTo>
                      <a:pt x="2641" y="2058"/>
                    </a:lnTo>
                    <a:lnTo>
                      <a:pt x="2644" y="2061"/>
                    </a:lnTo>
                    <a:lnTo>
                      <a:pt x="2644" y="2063"/>
                    </a:lnTo>
                    <a:lnTo>
                      <a:pt x="2646" y="2065"/>
                    </a:lnTo>
                    <a:lnTo>
                      <a:pt x="2646" y="2072"/>
                    </a:lnTo>
                    <a:lnTo>
                      <a:pt x="2646" y="2079"/>
                    </a:lnTo>
                    <a:lnTo>
                      <a:pt x="2646" y="2082"/>
                    </a:lnTo>
                    <a:close/>
                    <a:moveTo>
                      <a:pt x="2592" y="2054"/>
                    </a:moveTo>
                    <a:lnTo>
                      <a:pt x="2592" y="2056"/>
                    </a:lnTo>
                    <a:lnTo>
                      <a:pt x="2592" y="2054"/>
                    </a:lnTo>
                    <a:close/>
                    <a:moveTo>
                      <a:pt x="2611" y="2061"/>
                    </a:moveTo>
                    <a:lnTo>
                      <a:pt x="2613" y="2061"/>
                    </a:lnTo>
                    <a:lnTo>
                      <a:pt x="2613" y="2058"/>
                    </a:lnTo>
                    <a:lnTo>
                      <a:pt x="2613" y="2061"/>
                    </a:lnTo>
                    <a:lnTo>
                      <a:pt x="2613" y="2063"/>
                    </a:lnTo>
                    <a:lnTo>
                      <a:pt x="2611" y="2063"/>
                    </a:lnTo>
                    <a:lnTo>
                      <a:pt x="2609" y="2063"/>
                    </a:lnTo>
                    <a:lnTo>
                      <a:pt x="2609" y="2061"/>
                    </a:lnTo>
                    <a:lnTo>
                      <a:pt x="2606" y="2061"/>
                    </a:lnTo>
                    <a:lnTo>
                      <a:pt x="2604" y="2061"/>
                    </a:lnTo>
                    <a:lnTo>
                      <a:pt x="2604" y="2063"/>
                    </a:lnTo>
                    <a:lnTo>
                      <a:pt x="2602" y="2063"/>
                    </a:lnTo>
                    <a:lnTo>
                      <a:pt x="2602" y="2061"/>
                    </a:lnTo>
                    <a:lnTo>
                      <a:pt x="2604" y="2061"/>
                    </a:lnTo>
                    <a:lnTo>
                      <a:pt x="2604" y="2058"/>
                    </a:lnTo>
                    <a:lnTo>
                      <a:pt x="2606" y="2058"/>
                    </a:lnTo>
                    <a:lnTo>
                      <a:pt x="2606" y="2056"/>
                    </a:lnTo>
                    <a:lnTo>
                      <a:pt x="2609" y="2056"/>
                    </a:lnTo>
                    <a:lnTo>
                      <a:pt x="2611" y="2054"/>
                    </a:lnTo>
                    <a:lnTo>
                      <a:pt x="2611" y="2051"/>
                    </a:lnTo>
                    <a:lnTo>
                      <a:pt x="2613" y="2051"/>
                    </a:lnTo>
                    <a:lnTo>
                      <a:pt x="2611" y="2054"/>
                    </a:lnTo>
                    <a:lnTo>
                      <a:pt x="2609" y="2056"/>
                    </a:lnTo>
                    <a:lnTo>
                      <a:pt x="2609" y="2058"/>
                    </a:lnTo>
                    <a:lnTo>
                      <a:pt x="2611" y="2058"/>
                    </a:lnTo>
                    <a:lnTo>
                      <a:pt x="2611" y="2061"/>
                    </a:lnTo>
                    <a:close/>
                    <a:moveTo>
                      <a:pt x="2972" y="2068"/>
                    </a:moveTo>
                    <a:lnTo>
                      <a:pt x="2967" y="2070"/>
                    </a:lnTo>
                    <a:lnTo>
                      <a:pt x="2965" y="2068"/>
                    </a:lnTo>
                    <a:lnTo>
                      <a:pt x="2962" y="2068"/>
                    </a:lnTo>
                    <a:lnTo>
                      <a:pt x="2965" y="2068"/>
                    </a:lnTo>
                    <a:lnTo>
                      <a:pt x="2967" y="2068"/>
                    </a:lnTo>
                    <a:lnTo>
                      <a:pt x="2969" y="2068"/>
                    </a:lnTo>
                    <a:lnTo>
                      <a:pt x="2972" y="2068"/>
                    </a:lnTo>
                    <a:lnTo>
                      <a:pt x="2988" y="2056"/>
                    </a:lnTo>
                    <a:lnTo>
                      <a:pt x="2990" y="2056"/>
                    </a:lnTo>
                    <a:lnTo>
                      <a:pt x="2990" y="2054"/>
                    </a:lnTo>
                    <a:lnTo>
                      <a:pt x="2993" y="2054"/>
                    </a:lnTo>
                    <a:lnTo>
                      <a:pt x="2995" y="2051"/>
                    </a:lnTo>
                    <a:lnTo>
                      <a:pt x="2995" y="2049"/>
                    </a:lnTo>
                    <a:lnTo>
                      <a:pt x="2995" y="2051"/>
                    </a:lnTo>
                    <a:lnTo>
                      <a:pt x="2993" y="2054"/>
                    </a:lnTo>
                    <a:lnTo>
                      <a:pt x="2988" y="2058"/>
                    </a:lnTo>
                    <a:lnTo>
                      <a:pt x="2981" y="2063"/>
                    </a:lnTo>
                    <a:lnTo>
                      <a:pt x="2979" y="2063"/>
                    </a:lnTo>
                    <a:lnTo>
                      <a:pt x="2974" y="2068"/>
                    </a:lnTo>
                    <a:lnTo>
                      <a:pt x="2972" y="2068"/>
                    </a:lnTo>
                    <a:close/>
                    <a:moveTo>
                      <a:pt x="2634" y="2044"/>
                    </a:moveTo>
                    <a:lnTo>
                      <a:pt x="2632" y="2044"/>
                    </a:lnTo>
                    <a:lnTo>
                      <a:pt x="2634" y="2044"/>
                    </a:lnTo>
                    <a:close/>
                    <a:moveTo>
                      <a:pt x="3002" y="2047"/>
                    </a:moveTo>
                    <a:lnTo>
                      <a:pt x="2997" y="2049"/>
                    </a:lnTo>
                    <a:lnTo>
                      <a:pt x="2997" y="2047"/>
                    </a:lnTo>
                    <a:lnTo>
                      <a:pt x="3002" y="2044"/>
                    </a:lnTo>
                    <a:lnTo>
                      <a:pt x="3004" y="2042"/>
                    </a:lnTo>
                    <a:lnTo>
                      <a:pt x="3004" y="2044"/>
                    </a:lnTo>
                    <a:lnTo>
                      <a:pt x="3002" y="2047"/>
                    </a:lnTo>
                    <a:close/>
                    <a:moveTo>
                      <a:pt x="2623" y="2042"/>
                    </a:moveTo>
                    <a:lnTo>
                      <a:pt x="2623" y="2044"/>
                    </a:lnTo>
                    <a:lnTo>
                      <a:pt x="2623" y="2047"/>
                    </a:lnTo>
                    <a:lnTo>
                      <a:pt x="2620" y="2047"/>
                    </a:lnTo>
                    <a:lnTo>
                      <a:pt x="2620" y="2044"/>
                    </a:lnTo>
                    <a:lnTo>
                      <a:pt x="2623" y="2044"/>
                    </a:lnTo>
                    <a:lnTo>
                      <a:pt x="2620" y="2044"/>
                    </a:lnTo>
                    <a:lnTo>
                      <a:pt x="2618" y="2044"/>
                    </a:lnTo>
                    <a:lnTo>
                      <a:pt x="2616" y="2044"/>
                    </a:lnTo>
                    <a:lnTo>
                      <a:pt x="2620" y="2044"/>
                    </a:lnTo>
                    <a:lnTo>
                      <a:pt x="2623" y="2042"/>
                    </a:lnTo>
                    <a:lnTo>
                      <a:pt x="2623" y="2040"/>
                    </a:lnTo>
                    <a:lnTo>
                      <a:pt x="2623" y="2042"/>
                    </a:lnTo>
                    <a:close/>
                    <a:moveTo>
                      <a:pt x="2676" y="2042"/>
                    </a:moveTo>
                    <a:lnTo>
                      <a:pt x="2674" y="2042"/>
                    </a:lnTo>
                    <a:lnTo>
                      <a:pt x="2672" y="2042"/>
                    </a:lnTo>
                    <a:lnTo>
                      <a:pt x="2669" y="2040"/>
                    </a:lnTo>
                    <a:lnTo>
                      <a:pt x="2676" y="2040"/>
                    </a:lnTo>
                    <a:lnTo>
                      <a:pt x="2676" y="2042"/>
                    </a:lnTo>
                    <a:close/>
                    <a:moveTo>
                      <a:pt x="2658" y="2040"/>
                    </a:moveTo>
                    <a:lnTo>
                      <a:pt x="2660" y="2040"/>
                    </a:lnTo>
                    <a:lnTo>
                      <a:pt x="2665" y="2040"/>
                    </a:lnTo>
                    <a:lnTo>
                      <a:pt x="2667" y="2040"/>
                    </a:lnTo>
                    <a:lnTo>
                      <a:pt x="2667" y="2042"/>
                    </a:lnTo>
                    <a:lnTo>
                      <a:pt x="2648" y="2040"/>
                    </a:lnTo>
                    <a:lnTo>
                      <a:pt x="2651" y="2040"/>
                    </a:lnTo>
                    <a:lnTo>
                      <a:pt x="2653" y="2037"/>
                    </a:lnTo>
                    <a:lnTo>
                      <a:pt x="2658" y="2040"/>
                    </a:lnTo>
                    <a:close/>
                    <a:moveTo>
                      <a:pt x="2704" y="2035"/>
                    </a:moveTo>
                    <a:lnTo>
                      <a:pt x="2685" y="2037"/>
                    </a:lnTo>
                    <a:lnTo>
                      <a:pt x="2688" y="2037"/>
                    </a:lnTo>
                    <a:lnTo>
                      <a:pt x="2695" y="2035"/>
                    </a:lnTo>
                    <a:lnTo>
                      <a:pt x="2699" y="2035"/>
                    </a:lnTo>
                    <a:lnTo>
                      <a:pt x="2702" y="2035"/>
                    </a:lnTo>
                    <a:lnTo>
                      <a:pt x="2702" y="2033"/>
                    </a:lnTo>
                    <a:lnTo>
                      <a:pt x="2704" y="2033"/>
                    </a:lnTo>
                    <a:lnTo>
                      <a:pt x="2706" y="2033"/>
                    </a:lnTo>
                    <a:lnTo>
                      <a:pt x="2706" y="2035"/>
                    </a:lnTo>
                    <a:lnTo>
                      <a:pt x="2704" y="2035"/>
                    </a:lnTo>
                    <a:close/>
                    <a:moveTo>
                      <a:pt x="2834" y="2007"/>
                    </a:moveTo>
                    <a:lnTo>
                      <a:pt x="2832" y="2007"/>
                    </a:lnTo>
                    <a:lnTo>
                      <a:pt x="2804" y="2014"/>
                    </a:lnTo>
                    <a:lnTo>
                      <a:pt x="2776" y="2021"/>
                    </a:lnTo>
                    <a:lnTo>
                      <a:pt x="2772" y="2021"/>
                    </a:lnTo>
                    <a:lnTo>
                      <a:pt x="2772" y="2019"/>
                    </a:lnTo>
                    <a:lnTo>
                      <a:pt x="2779" y="2019"/>
                    </a:lnTo>
                    <a:lnTo>
                      <a:pt x="2788" y="2016"/>
                    </a:lnTo>
                    <a:lnTo>
                      <a:pt x="2793" y="2014"/>
                    </a:lnTo>
                    <a:lnTo>
                      <a:pt x="2800" y="2014"/>
                    </a:lnTo>
                    <a:lnTo>
                      <a:pt x="2802" y="2012"/>
                    </a:lnTo>
                    <a:lnTo>
                      <a:pt x="2804" y="2012"/>
                    </a:lnTo>
                    <a:lnTo>
                      <a:pt x="2809" y="2009"/>
                    </a:lnTo>
                    <a:lnTo>
                      <a:pt x="2818" y="2007"/>
                    </a:lnTo>
                    <a:lnTo>
                      <a:pt x="2820" y="2007"/>
                    </a:lnTo>
                    <a:lnTo>
                      <a:pt x="2823" y="2007"/>
                    </a:lnTo>
                    <a:lnTo>
                      <a:pt x="2827" y="2007"/>
                    </a:lnTo>
                    <a:lnTo>
                      <a:pt x="2834" y="2007"/>
                    </a:lnTo>
                    <a:close/>
                    <a:moveTo>
                      <a:pt x="3251" y="1916"/>
                    </a:moveTo>
                    <a:lnTo>
                      <a:pt x="3249" y="1909"/>
                    </a:lnTo>
                    <a:lnTo>
                      <a:pt x="3249" y="1907"/>
                    </a:lnTo>
                    <a:lnTo>
                      <a:pt x="3246" y="1907"/>
                    </a:lnTo>
                    <a:lnTo>
                      <a:pt x="3246" y="1905"/>
                    </a:lnTo>
                    <a:lnTo>
                      <a:pt x="3246" y="1900"/>
                    </a:lnTo>
                    <a:lnTo>
                      <a:pt x="3249" y="1898"/>
                    </a:lnTo>
                    <a:lnTo>
                      <a:pt x="3251" y="1893"/>
                    </a:lnTo>
                    <a:lnTo>
                      <a:pt x="3251" y="1895"/>
                    </a:lnTo>
                    <a:lnTo>
                      <a:pt x="3251" y="1898"/>
                    </a:lnTo>
                    <a:lnTo>
                      <a:pt x="3251" y="1900"/>
                    </a:lnTo>
                    <a:lnTo>
                      <a:pt x="3251" y="1905"/>
                    </a:lnTo>
                    <a:lnTo>
                      <a:pt x="3251" y="1907"/>
                    </a:lnTo>
                    <a:lnTo>
                      <a:pt x="3251" y="1909"/>
                    </a:lnTo>
                    <a:lnTo>
                      <a:pt x="3251" y="1912"/>
                    </a:lnTo>
                    <a:lnTo>
                      <a:pt x="3251" y="1914"/>
                    </a:lnTo>
                    <a:lnTo>
                      <a:pt x="3251" y="1916"/>
                    </a:lnTo>
                    <a:close/>
                    <a:moveTo>
                      <a:pt x="3256" y="1851"/>
                    </a:moveTo>
                    <a:lnTo>
                      <a:pt x="3253" y="1851"/>
                    </a:lnTo>
                    <a:lnTo>
                      <a:pt x="3253" y="1849"/>
                    </a:lnTo>
                    <a:lnTo>
                      <a:pt x="3253" y="1847"/>
                    </a:lnTo>
                    <a:lnTo>
                      <a:pt x="3256" y="1844"/>
                    </a:lnTo>
                    <a:lnTo>
                      <a:pt x="3256" y="1842"/>
                    </a:lnTo>
                    <a:lnTo>
                      <a:pt x="3256" y="1840"/>
                    </a:lnTo>
                    <a:lnTo>
                      <a:pt x="3256" y="1837"/>
                    </a:lnTo>
                    <a:lnTo>
                      <a:pt x="3258" y="1837"/>
                    </a:lnTo>
                    <a:lnTo>
                      <a:pt x="3260" y="1837"/>
                    </a:lnTo>
                    <a:lnTo>
                      <a:pt x="3260" y="1840"/>
                    </a:lnTo>
                    <a:lnTo>
                      <a:pt x="3260" y="1842"/>
                    </a:lnTo>
                    <a:lnTo>
                      <a:pt x="3260" y="1844"/>
                    </a:lnTo>
                    <a:lnTo>
                      <a:pt x="3258" y="1847"/>
                    </a:lnTo>
                    <a:lnTo>
                      <a:pt x="3256" y="1851"/>
                    </a:lnTo>
                    <a:close/>
                    <a:moveTo>
                      <a:pt x="3263" y="1830"/>
                    </a:moveTo>
                    <a:lnTo>
                      <a:pt x="3263" y="1833"/>
                    </a:lnTo>
                    <a:lnTo>
                      <a:pt x="3260" y="1833"/>
                    </a:lnTo>
                    <a:lnTo>
                      <a:pt x="3260" y="1830"/>
                    </a:lnTo>
                    <a:lnTo>
                      <a:pt x="3260" y="1828"/>
                    </a:lnTo>
                    <a:lnTo>
                      <a:pt x="3260" y="1826"/>
                    </a:lnTo>
                    <a:lnTo>
                      <a:pt x="3260" y="1823"/>
                    </a:lnTo>
                    <a:lnTo>
                      <a:pt x="3260" y="1821"/>
                    </a:lnTo>
                    <a:lnTo>
                      <a:pt x="3263" y="1821"/>
                    </a:lnTo>
                    <a:lnTo>
                      <a:pt x="3263" y="1823"/>
                    </a:lnTo>
                    <a:lnTo>
                      <a:pt x="3263" y="1826"/>
                    </a:lnTo>
                    <a:lnTo>
                      <a:pt x="3263" y="1828"/>
                    </a:lnTo>
                    <a:lnTo>
                      <a:pt x="3263" y="1830"/>
                    </a:lnTo>
                    <a:close/>
                    <a:moveTo>
                      <a:pt x="3381" y="1670"/>
                    </a:moveTo>
                    <a:lnTo>
                      <a:pt x="3381" y="1667"/>
                    </a:lnTo>
                    <a:lnTo>
                      <a:pt x="3381" y="1665"/>
                    </a:lnTo>
                    <a:lnTo>
                      <a:pt x="3384" y="1663"/>
                    </a:lnTo>
                    <a:lnTo>
                      <a:pt x="3384" y="1665"/>
                    </a:lnTo>
                    <a:lnTo>
                      <a:pt x="3381" y="1670"/>
                    </a:lnTo>
                    <a:close/>
                    <a:moveTo>
                      <a:pt x="3477" y="1560"/>
                    </a:moveTo>
                    <a:lnTo>
                      <a:pt x="3477" y="1567"/>
                    </a:lnTo>
                    <a:lnTo>
                      <a:pt x="3474" y="1567"/>
                    </a:lnTo>
                    <a:lnTo>
                      <a:pt x="3472" y="1567"/>
                    </a:lnTo>
                    <a:lnTo>
                      <a:pt x="3472" y="1565"/>
                    </a:lnTo>
                    <a:lnTo>
                      <a:pt x="3474" y="1562"/>
                    </a:lnTo>
                    <a:lnTo>
                      <a:pt x="3474" y="1565"/>
                    </a:lnTo>
                    <a:lnTo>
                      <a:pt x="3477" y="1562"/>
                    </a:lnTo>
                    <a:lnTo>
                      <a:pt x="3477" y="1560"/>
                    </a:lnTo>
                    <a:close/>
                    <a:moveTo>
                      <a:pt x="237" y="1581"/>
                    </a:moveTo>
                    <a:lnTo>
                      <a:pt x="239" y="1583"/>
                    </a:lnTo>
                    <a:lnTo>
                      <a:pt x="237" y="1583"/>
                    </a:lnTo>
                    <a:lnTo>
                      <a:pt x="235" y="1583"/>
                    </a:lnTo>
                    <a:lnTo>
                      <a:pt x="232" y="1583"/>
                    </a:lnTo>
                    <a:lnTo>
                      <a:pt x="230" y="1581"/>
                    </a:lnTo>
                    <a:lnTo>
                      <a:pt x="230" y="1579"/>
                    </a:lnTo>
                    <a:lnTo>
                      <a:pt x="228" y="1579"/>
                    </a:lnTo>
                    <a:lnTo>
                      <a:pt x="228" y="1576"/>
                    </a:lnTo>
                    <a:lnTo>
                      <a:pt x="228" y="1574"/>
                    </a:lnTo>
                    <a:lnTo>
                      <a:pt x="228" y="1572"/>
                    </a:lnTo>
                    <a:lnTo>
                      <a:pt x="228" y="1569"/>
                    </a:lnTo>
                    <a:lnTo>
                      <a:pt x="228" y="1567"/>
                    </a:lnTo>
                    <a:lnTo>
                      <a:pt x="226" y="1565"/>
                    </a:lnTo>
                    <a:lnTo>
                      <a:pt x="226" y="1562"/>
                    </a:lnTo>
                    <a:lnTo>
                      <a:pt x="226" y="1560"/>
                    </a:lnTo>
                    <a:lnTo>
                      <a:pt x="223" y="1560"/>
                    </a:lnTo>
                    <a:lnTo>
                      <a:pt x="226" y="1560"/>
                    </a:lnTo>
                    <a:lnTo>
                      <a:pt x="228" y="1560"/>
                    </a:lnTo>
                    <a:lnTo>
                      <a:pt x="228" y="1562"/>
                    </a:lnTo>
                    <a:lnTo>
                      <a:pt x="228" y="1565"/>
                    </a:lnTo>
                    <a:lnTo>
                      <a:pt x="230" y="1567"/>
                    </a:lnTo>
                    <a:lnTo>
                      <a:pt x="230" y="1569"/>
                    </a:lnTo>
                    <a:lnTo>
                      <a:pt x="232" y="1572"/>
                    </a:lnTo>
                    <a:lnTo>
                      <a:pt x="232" y="1574"/>
                    </a:lnTo>
                    <a:lnTo>
                      <a:pt x="235" y="1574"/>
                    </a:lnTo>
                    <a:lnTo>
                      <a:pt x="237" y="1579"/>
                    </a:lnTo>
                    <a:lnTo>
                      <a:pt x="237" y="1581"/>
                    </a:lnTo>
                    <a:close/>
                    <a:moveTo>
                      <a:pt x="3479" y="1542"/>
                    </a:moveTo>
                    <a:lnTo>
                      <a:pt x="3479" y="1544"/>
                    </a:lnTo>
                    <a:lnTo>
                      <a:pt x="3479" y="1542"/>
                    </a:lnTo>
                    <a:lnTo>
                      <a:pt x="3479" y="1539"/>
                    </a:lnTo>
                    <a:lnTo>
                      <a:pt x="3479" y="1537"/>
                    </a:lnTo>
                    <a:lnTo>
                      <a:pt x="3481" y="1535"/>
                    </a:lnTo>
                    <a:lnTo>
                      <a:pt x="3481" y="1539"/>
                    </a:lnTo>
                    <a:lnTo>
                      <a:pt x="3479" y="1542"/>
                    </a:lnTo>
                    <a:close/>
                    <a:moveTo>
                      <a:pt x="239" y="1518"/>
                    </a:moveTo>
                    <a:lnTo>
                      <a:pt x="242" y="1518"/>
                    </a:lnTo>
                    <a:lnTo>
                      <a:pt x="242" y="1521"/>
                    </a:lnTo>
                    <a:lnTo>
                      <a:pt x="244" y="1523"/>
                    </a:lnTo>
                    <a:lnTo>
                      <a:pt x="246" y="1523"/>
                    </a:lnTo>
                    <a:lnTo>
                      <a:pt x="246" y="1525"/>
                    </a:lnTo>
                    <a:lnTo>
                      <a:pt x="249" y="1525"/>
                    </a:lnTo>
                    <a:lnTo>
                      <a:pt x="251" y="1528"/>
                    </a:lnTo>
                    <a:lnTo>
                      <a:pt x="253" y="1530"/>
                    </a:lnTo>
                    <a:lnTo>
                      <a:pt x="253" y="1532"/>
                    </a:lnTo>
                    <a:lnTo>
                      <a:pt x="253" y="1535"/>
                    </a:lnTo>
                    <a:lnTo>
                      <a:pt x="256" y="1535"/>
                    </a:lnTo>
                    <a:lnTo>
                      <a:pt x="253" y="1537"/>
                    </a:lnTo>
                    <a:lnTo>
                      <a:pt x="256" y="1537"/>
                    </a:lnTo>
                    <a:lnTo>
                      <a:pt x="256" y="1539"/>
                    </a:lnTo>
                    <a:lnTo>
                      <a:pt x="253" y="1539"/>
                    </a:lnTo>
                    <a:lnTo>
                      <a:pt x="251" y="1539"/>
                    </a:lnTo>
                    <a:lnTo>
                      <a:pt x="251" y="1537"/>
                    </a:lnTo>
                    <a:lnTo>
                      <a:pt x="249" y="1537"/>
                    </a:lnTo>
                    <a:lnTo>
                      <a:pt x="246" y="1537"/>
                    </a:lnTo>
                    <a:lnTo>
                      <a:pt x="244" y="1537"/>
                    </a:lnTo>
                    <a:lnTo>
                      <a:pt x="244" y="1535"/>
                    </a:lnTo>
                    <a:lnTo>
                      <a:pt x="242" y="1535"/>
                    </a:lnTo>
                    <a:lnTo>
                      <a:pt x="242" y="1532"/>
                    </a:lnTo>
                    <a:lnTo>
                      <a:pt x="242" y="1530"/>
                    </a:lnTo>
                    <a:lnTo>
                      <a:pt x="244" y="1530"/>
                    </a:lnTo>
                    <a:lnTo>
                      <a:pt x="244" y="1528"/>
                    </a:lnTo>
                    <a:lnTo>
                      <a:pt x="244" y="1525"/>
                    </a:lnTo>
                    <a:lnTo>
                      <a:pt x="242" y="1525"/>
                    </a:lnTo>
                    <a:lnTo>
                      <a:pt x="239" y="1523"/>
                    </a:lnTo>
                    <a:lnTo>
                      <a:pt x="237" y="1523"/>
                    </a:lnTo>
                    <a:lnTo>
                      <a:pt x="237" y="1521"/>
                    </a:lnTo>
                    <a:lnTo>
                      <a:pt x="237" y="1518"/>
                    </a:lnTo>
                    <a:lnTo>
                      <a:pt x="239" y="1518"/>
                    </a:lnTo>
                    <a:close/>
                    <a:moveTo>
                      <a:pt x="156" y="1516"/>
                    </a:moveTo>
                    <a:lnTo>
                      <a:pt x="158" y="1516"/>
                    </a:lnTo>
                    <a:lnTo>
                      <a:pt x="160" y="1518"/>
                    </a:lnTo>
                    <a:lnTo>
                      <a:pt x="163" y="1518"/>
                    </a:lnTo>
                    <a:lnTo>
                      <a:pt x="163" y="1521"/>
                    </a:lnTo>
                    <a:lnTo>
                      <a:pt x="165" y="1523"/>
                    </a:lnTo>
                    <a:lnTo>
                      <a:pt x="165" y="1525"/>
                    </a:lnTo>
                    <a:lnTo>
                      <a:pt x="165" y="1523"/>
                    </a:lnTo>
                    <a:lnTo>
                      <a:pt x="163" y="1525"/>
                    </a:lnTo>
                    <a:lnTo>
                      <a:pt x="163" y="1523"/>
                    </a:lnTo>
                    <a:lnTo>
                      <a:pt x="160" y="1523"/>
                    </a:lnTo>
                    <a:lnTo>
                      <a:pt x="158" y="1523"/>
                    </a:lnTo>
                    <a:lnTo>
                      <a:pt x="158" y="1521"/>
                    </a:lnTo>
                    <a:lnTo>
                      <a:pt x="156" y="1521"/>
                    </a:lnTo>
                    <a:lnTo>
                      <a:pt x="156" y="1518"/>
                    </a:lnTo>
                    <a:lnTo>
                      <a:pt x="156" y="1516"/>
                    </a:lnTo>
                    <a:close/>
                    <a:moveTo>
                      <a:pt x="272" y="1500"/>
                    </a:moveTo>
                    <a:lnTo>
                      <a:pt x="270" y="1500"/>
                    </a:lnTo>
                    <a:lnTo>
                      <a:pt x="270" y="1502"/>
                    </a:lnTo>
                    <a:lnTo>
                      <a:pt x="270" y="1500"/>
                    </a:lnTo>
                    <a:lnTo>
                      <a:pt x="270" y="1502"/>
                    </a:lnTo>
                    <a:lnTo>
                      <a:pt x="267" y="1502"/>
                    </a:lnTo>
                    <a:lnTo>
                      <a:pt x="267" y="1500"/>
                    </a:lnTo>
                    <a:lnTo>
                      <a:pt x="270" y="1500"/>
                    </a:lnTo>
                    <a:lnTo>
                      <a:pt x="272" y="1500"/>
                    </a:lnTo>
                    <a:close/>
                    <a:moveTo>
                      <a:pt x="3493" y="1511"/>
                    </a:moveTo>
                    <a:lnTo>
                      <a:pt x="3493" y="1514"/>
                    </a:lnTo>
                    <a:lnTo>
                      <a:pt x="3493" y="1511"/>
                    </a:lnTo>
                    <a:lnTo>
                      <a:pt x="3495" y="1507"/>
                    </a:lnTo>
                    <a:lnTo>
                      <a:pt x="3505" y="1500"/>
                    </a:lnTo>
                    <a:lnTo>
                      <a:pt x="3505" y="1497"/>
                    </a:lnTo>
                    <a:lnTo>
                      <a:pt x="3507" y="1497"/>
                    </a:lnTo>
                    <a:lnTo>
                      <a:pt x="3509" y="1495"/>
                    </a:lnTo>
                    <a:lnTo>
                      <a:pt x="3512" y="1495"/>
                    </a:lnTo>
                    <a:lnTo>
                      <a:pt x="3509" y="1495"/>
                    </a:lnTo>
                    <a:lnTo>
                      <a:pt x="3509" y="1497"/>
                    </a:lnTo>
                    <a:lnTo>
                      <a:pt x="3502" y="1502"/>
                    </a:lnTo>
                    <a:lnTo>
                      <a:pt x="3500" y="1502"/>
                    </a:lnTo>
                    <a:lnTo>
                      <a:pt x="3500" y="1504"/>
                    </a:lnTo>
                    <a:lnTo>
                      <a:pt x="3493" y="1511"/>
                    </a:lnTo>
                    <a:close/>
                    <a:moveTo>
                      <a:pt x="3572" y="1469"/>
                    </a:moveTo>
                    <a:lnTo>
                      <a:pt x="3570" y="1469"/>
                    </a:lnTo>
                    <a:lnTo>
                      <a:pt x="3568" y="1467"/>
                    </a:lnTo>
                    <a:lnTo>
                      <a:pt x="3563" y="1467"/>
                    </a:lnTo>
                    <a:lnTo>
                      <a:pt x="3561" y="1467"/>
                    </a:lnTo>
                    <a:lnTo>
                      <a:pt x="3563" y="1467"/>
                    </a:lnTo>
                    <a:lnTo>
                      <a:pt x="3570" y="1467"/>
                    </a:lnTo>
                    <a:lnTo>
                      <a:pt x="3572" y="1469"/>
                    </a:lnTo>
                    <a:close/>
                    <a:moveTo>
                      <a:pt x="3549" y="1469"/>
                    </a:moveTo>
                    <a:lnTo>
                      <a:pt x="3528" y="1479"/>
                    </a:lnTo>
                    <a:lnTo>
                      <a:pt x="3528" y="1476"/>
                    </a:lnTo>
                    <a:lnTo>
                      <a:pt x="3530" y="1474"/>
                    </a:lnTo>
                    <a:lnTo>
                      <a:pt x="3542" y="1469"/>
                    </a:lnTo>
                    <a:lnTo>
                      <a:pt x="3556" y="1465"/>
                    </a:lnTo>
                    <a:lnTo>
                      <a:pt x="3558" y="1465"/>
                    </a:lnTo>
                    <a:lnTo>
                      <a:pt x="3558" y="1467"/>
                    </a:lnTo>
                    <a:lnTo>
                      <a:pt x="3549" y="1467"/>
                    </a:lnTo>
                    <a:lnTo>
                      <a:pt x="3549" y="1469"/>
                    </a:lnTo>
                    <a:close/>
                    <a:moveTo>
                      <a:pt x="3575" y="1472"/>
                    </a:moveTo>
                    <a:lnTo>
                      <a:pt x="3572" y="1474"/>
                    </a:lnTo>
                    <a:lnTo>
                      <a:pt x="3572" y="1472"/>
                    </a:lnTo>
                    <a:lnTo>
                      <a:pt x="3572" y="1469"/>
                    </a:lnTo>
                    <a:lnTo>
                      <a:pt x="3579" y="1453"/>
                    </a:lnTo>
                    <a:lnTo>
                      <a:pt x="3584" y="1441"/>
                    </a:lnTo>
                    <a:lnTo>
                      <a:pt x="3586" y="1439"/>
                    </a:lnTo>
                    <a:lnTo>
                      <a:pt x="3588" y="1439"/>
                    </a:lnTo>
                    <a:lnTo>
                      <a:pt x="3588" y="1437"/>
                    </a:lnTo>
                    <a:lnTo>
                      <a:pt x="3591" y="1434"/>
                    </a:lnTo>
                    <a:lnTo>
                      <a:pt x="3591" y="1437"/>
                    </a:lnTo>
                    <a:lnTo>
                      <a:pt x="3588" y="1439"/>
                    </a:lnTo>
                    <a:lnTo>
                      <a:pt x="3586" y="1444"/>
                    </a:lnTo>
                    <a:lnTo>
                      <a:pt x="3584" y="1446"/>
                    </a:lnTo>
                    <a:lnTo>
                      <a:pt x="3582" y="1446"/>
                    </a:lnTo>
                    <a:lnTo>
                      <a:pt x="3579" y="1453"/>
                    </a:lnTo>
                    <a:lnTo>
                      <a:pt x="3575" y="1472"/>
                    </a:lnTo>
                    <a:close/>
                    <a:moveTo>
                      <a:pt x="151" y="1434"/>
                    </a:moveTo>
                    <a:lnTo>
                      <a:pt x="153" y="1437"/>
                    </a:lnTo>
                    <a:lnTo>
                      <a:pt x="156" y="1437"/>
                    </a:lnTo>
                    <a:lnTo>
                      <a:pt x="156" y="1439"/>
                    </a:lnTo>
                    <a:lnTo>
                      <a:pt x="158" y="1439"/>
                    </a:lnTo>
                    <a:lnTo>
                      <a:pt x="160" y="1439"/>
                    </a:lnTo>
                    <a:lnTo>
                      <a:pt x="163" y="1439"/>
                    </a:lnTo>
                    <a:lnTo>
                      <a:pt x="163" y="1441"/>
                    </a:lnTo>
                    <a:lnTo>
                      <a:pt x="165" y="1441"/>
                    </a:lnTo>
                    <a:lnTo>
                      <a:pt x="165" y="1444"/>
                    </a:lnTo>
                    <a:lnTo>
                      <a:pt x="167" y="1444"/>
                    </a:lnTo>
                    <a:lnTo>
                      <a:pt x="167" y="1446"/>
                    </a:lnTo>
                    <a:lnTo>
                      <a:pt x="170" y="1446"/>
                    </a:lnTo>
                    <a:lnTo>
                      <a:pt x="172" y="1446"/>
                    </a:lnTo>
                    <a:lnTo>
                      <a:pt x="172" y="1444"/>
                    </a:lnTo>
                    <a:lnTo>
                      <a:pt x="174" y="1444"/>
                    </a:lnTo>
                    <a:lnTo>
                      <a:pt x="177" y="1444"/>
                    </a:lnTo>
                    <a:lnTo>
                      <a:pt x="179" y="1446"/>
                    </a:lnTo>
                    <a:lnTo>
                      <a:pt x="179" y="1448"/>
                    </a:lnTo>
                    <a:lnTo>
                      <a:pt x="177" y="1448"/>
                    </a:lnTo>
                    <a:lnTo>
                      <a:pt x="174" y="1451"/>
                    </a:lnTo>
                    <a:lnTo>
                      <a:pt x="174" y="1448"/>
                    </a:lnTo>
                    <a:lnTo>
                      <a:pt x="172" y="1448"/>
                    </a:lnTo>
                    <a:lnTo>
                      <a:pt x="170" y="1448"/>
                    </a:lnTo>
                    <a:lnTo>
                      <a:pt x="167" y="1448"/>
                    </a:lnTo>
                    <a:lnTo>
                      <a:pt x="165" y="1448"/>
                    </a:lnTo>
                    <a:lnTo>
                      <a:pt x="163" y="1448"/>
                    </a:lnTo>
                    <a:lnTo>
                      <a:pt x="160" y="1448"/>
                    </a:lnTo>
                    <a:lnTo>
                      <a:pt x="158" y="1448"/>
                    </a:lnTo>
                    <a:lnTo>
                      <a:pt x="156" y="1448"/>
                    </a:lnTo>
                    <a:lnTo>
                      <a:pt x="153" y="1448"/>
                    </a:lnTo>
                    <a:lnTo>
                      <a:pt x="153" y="1446"/>
                    </a:lnTo>
                    <a:lnTo>
                      <a:pt x="151" y="1446"/>
                    </a:lnTo>
                    <a:lnTo>
                      <a:pt x="151" y="1444"/>
                    </a:lnTo>
                    <a:lnTo>
                      <a:pt x="151" y="1441"/>
                    </a:lnTo>
                    <a:lnTo>
                      <a:pt x="151" y="1439"/>
                    </a:lnTo>
                    <a:lnTo>
                      <a:pt x="151" y="1437"/>
                    </a:lnTo>
                    <a:lnTo>
                      <a:pt x="149" y="1437"/>
                    </a:lnTo>
                    <a:lnTo>
                      <a:pt x="149" y="1434"/>
                    </a:lnTo>
                    <a:lnTo>
                      <a:pt x="151" y="1434"/>
                    </a:lnTo>
                    <a:close/>
                    <a:moveTo>
                      <a:pt x="125" y="1434"/>
                    </a:moveTo>
                    <a:lnTo>
                      <a:pt x="128" y="1434"/>
                    </a:lnTo>
                    <a:lnTo>
                      <a:pt x="130" y="1434"/>
                    </a:lnTo>
                    <a:lnTo>
                      <a:pt x="132" y="1434"/>
                    </a:lnTo>
                    <a:lnTo>
                      <a:pt x="135" y="1437"/>
                    </a:lnTo>
                    <a:lnTo>
                      <a:pt x="137" y="1437"/>
                    </a:lnTo>
                    <a:lnTo>
                      <a:pt x="137" y="1434"/>
                    </a:lnTo>
                    <a:lnTo>
                      <a:pt x="139" y="1434"/>
                    </a:lnTo>
                    <a:lnTo>
                      <a:pt x="139" y="1437"/>
                    </a:lnTo>
                    <a:lnTo>
                      <a:pt x="137" y="1437"/>
                    </a:lnTo>
                    <a:lnTo>
                      <a:pt x="137" y="1439"/>
                    </a:lnTo>
                    <a:lnTo>
                      <a:pt x="139" y="1439"/>
                    </a:lnTo>
                    <a:lnTo>
                      <a:pt x="139" y="1441"/>
                    </a:lnTo>
                    <a:lnTo>
                      <a:pt x="142" y="1441"/>
                    </a:lnTo>
                    <a:lnTo>
                      <a:pt x="142" y="1444"/>
                    </a:lnTo>
                    <a:lnTo>
                      <a:pt x="142" y="1446"/>
                    </a:lnTo>
                    <a:lnTo>
                      <a:pt x="139" y="1446"/>
                    </a:lnTo>
                    <a:lnTo>
                      <a:pt x="137" y="1446"/>
                    </a:lnTo>
                    <a:lnTo>
                      <a:pt x="135" y="1446"/>
                    </a:lnTo>
                    <a:lnTo>
                      <a:pt x="132" y="1446"/>
                    </a:lnTo>
                    <a:lnTo>
                      <a:pt x="130" y="1446"/>
                    </a:lnTo>
                    <a:lnTo>
                      <a:pt x="128" y="1446"/>
                    </a:lnTo>
                    <a:lnTo>
                      <a:pt x="128" y="1444"/>
                    </a:lnTo>
                    <a:lnTo>
                      <a:pt x="125" y="1444"/>
                    </a:lnTo>
                    <a:lnTo>
                      <a:pt x="125" y="1441"/>
                    </a:lnTo>
                    <a:lnTo>
                      <a:pt x="125" y="1439"/>
                    </a:lnTo>
                    <a:lnTo>
                      <a:pt x="123" y="1437"/>
                    </a:lnTo>
                    <a:lnTo>
                      <a:pt x="123" y="1434"/>
                    </a:lnTo>
                    <a:lnTo>
                      <a:pt x="125" y="1434"/>
                    </a:lnTo>
                    <a:close/>
                    <a:moveTo>
                      <a:pt x="116" y="1425"/>
                    </a:moveTo>
                    <a:lnTo>
                      <a:pt x="116" y="1427"/>
                    </a:lnTo>
                    <a:lnTo>
                      <a:pt x="114" y="1427"/>
                    </a:lnTo>
                    <a:lnTo>
                      <a:pt x="116" y="1427"/>
                    </a:lnTo>
                    <a:lnTo>
                      <a:pt x="118" y="1430"/>
                    </a:lnTo>
                    <a:lnTo>
                      <a:pt x="118" y="1432"/>
                    </a:lnTo>
                    <a:lnTo>
                      <a:pt x="116" y="1430"/>
                    </a:lnTo>
                    <a:lnTo>
                      <a:pt x="114" y="1430"/>
                    </a:lnTo>
                    <a:lnTo>
                      <a:pt x="111" y="1430"/>
                    </a:lnTo>
                    <a:lnTo>
                      <a:pt x="111" y="1427"/>
                    </a:lnTo>
                    <a:lnTo>
                      <a:pt x="109" y="1427"/>
                    </a:lnTo>
                    <a:lnTo>
                      <a:pt x="107" y="1427"/>
                    </a:lnTo>
                    <a:lnTo>
                      <a:pt x="109" y="1427"/>
                    </a:lnTo>
                    <a:lnTo>
                      <a:pt x="111" y="1425"/>
                    </a:lnTo>
                    <a:lnTo>
                      <a:pt x="114" y="1425"/>
                    </a:lnTo>
                    <a:lnTo>
                      <a:pt x="116" y="1425"/>
                    </a:lnTo>
                    <a:close/>
                    <a:moveTo>
                      <a:pt x="3595" y="1430"/>
                    </a:moveTo>
                    <a:lnTo>
                      <a:pt x="3593" y="1430"/>
                    </a:lnTo>
                    <a:lnTo>
                      <a:pt x="3595" y="1427"/>
                    </a:lnTo>
                    <a:lnTo>
                      <a:pt x="3595" y="1425"/>
                    </a:lnTo>
                    <a:lnTo>
                      <a:pt x="3598" y="1423"/>
                    </a:lnTo>
                    <a:lnTo>
                      <a:pt x="3598" y="1420"/>
                    </a:lnTo>
                    <a:lnTo>
                      <a:pt x="3600" y="1420"/>
                    </a:lnTo>
                    <a:lnTo>
                      <a:pt x="3600" y="1423"/>
                    </a:lnTo>
                    <a:lnTo>
                      <a:pt x="3595" y="1427"/>
                    </a:lnTo>
                    <a:lnTo>
                      <a:pt x="3595" y="1430"/>
                    </a:lnTo>
                    <a:close/>
                    <a:moveTo>
                      <a:pt x="3609" y="1411"/>
                    </a:moveTo>
                    <a:lnTo>
                      <a:pt x="3602" y="1420"/>
                    </a:lnTo>
                    <a:lnTo>
                      <a:pt x="3602" y="1418"/>
                    </a:lnTo>
                    <a:lnTo>
                      <a:pt x="3602" y="1416"/>
                    </a:lnTo>
                    <a:lnTo>
                      <a:pt x="3602" y="1414"/>
                    </a:lnTo>
                    <a:lnTo>
                      <a:pt x="3605" y="1414"/>
                    </a:lnTo>
                    <a:lnTo>
                      <a:pt x="3607" y="1414"/>
                    </a:lnTo>
                    <a:lnTo>
                      <a:pt x="3612" y="1409"/>
                    </a:lnTo>
                    <a:lnTo>
                      <a:pt x="3616" y="1404"/>
                    </a:lnTo>
                    <a:lnTo>
                      <a:pt x="3619" y="1404"/>
                    </a:lnTo>
                    <a:lnTo>
                      <a:pt x="3616" y="1407"/>
                    </a:lnTo>
                    <a:lnTo>
                      <a:pt x="3609" y="1411"/>
                    </a:lnTo>
                    <a:close/>
                    <a:moveTo>
                      <a:pt x="3630" y="1400"/>
                    </a:moveTo>
                    <a:lnTo>
                      <a:pt x="3628" y="1400"/>
                    </a:lnTo>
                    <a:lnTo>
                      <a:pt x="3626" y="1402"/>
                    </a:lnTo>
                    <a:lnTo>
                      <a:pt x="3623" y="1402"/>
                    </a:lnTo>
                    <a:lnTo>
                      <a:pt x="3623" y="1404"/>
                    </a:lnTo>
                    <a:lnTo>
                      <a:pt x="3621" y="1404"/>
                    </a:lnTo>
                    <a:lnTo>
                      <a:pt x="3621" y="1402"/>
                    </a:lnTo>
                    <a:lnTo>
                      <a:pt x="3623" y="1402"/>
                    </a:lnTo>
                    <a:lnTo>
                      <a:pt x="3623" y="1400"/>
                    </a:lnTo>
                    <a:lnTo>
                      <a:pt x="3626" y="1400"/>
                    </a:lnTo>
                    <a:lnTo>
                      <a:pt x="3630" y="1395"/>
                    </a:lnTo>
                    <a:lnTo>
                      <a:pt x="3635" y="1393"/>
                    </a:lnTo>
                    <a:lnTo>
                      <a:pt x="3635" y="1390"/>
                    </a:lnTo>
                    <a:lnTo>
                      <a:pt x="3635" y="1388"/>
                    </a:lnTo>
                    <a:lnTo>
                      <a:pt x="3635" y="1386"/>
                    </a:lnTo>
                    <a:lnTo>
                      <a:pt x="3635" y="1381"/>
                    </a:lnTo>
                    <a:lnTo>
                      <a:pt x="3635" y="1379"/>
                    </a:lnTo>
                    <a:lnTo>
                      <a:pt x="3635" y="1374"/>
                    </a:lnTo>
                    <a:lnTo>
                      <a:pt x="3635" y="1372"/>
                    </a:lnTo>
                    <a:lnTo>
                      <a:pt x="3633" y="1369"/>
                    </a:lnTo>
                    <a:lnTo>
                      <a:pt x="3633" y="1367"/>
                    </a:lnTo>
                    <a:lnTo>
                      <a:pt x="3633" y="1365"/>
                    </a:lnTo>
                    <a:lnTo>
                      <a:pt x="3633" y="1362"/>
                    </a:lnTo>
                    <a:lnTo>
                      <a:pt x="3633" y="1358"/>
                    </a:lnTo>
                    <a:lnTo>
                      <a:pt x="3628" y="1351"/>
                    </a:lnTo>
                    <a:lnTo>
                      <a:pt x="3626" y="1346"/>
                    </a:lnTo>
                    <a:lnTo>
                      <a:pt x="3623" y="1346"/>
                    </a:lnTo>
                    <a:lnTo>
                      <a:pt x="3626" y="1344"/>
                    </a:lnTo>
                    <a:lnTo>
                      <a:pt x="3626" y="1346"/>
                    </a:lnTo>
                    <a:lnTo>
                      <a:pt x="3628" y="1348"/>
                    </a:lnTo>
                    <a:lnTo>
                      <a:pt x="3630" y="1351"/>
                    </a:lnTo>
                    <a:lnTo>
                      <a:pt x="3630" y="1353"/>
                    </a:lnTo>
                    <a:lnTo>
                      <a:pt x="3633" y="1358"/>
                    </a:lnTo>
                    <a:lnTo>
                      <a:pt x="3635" y="1362"/>
                    </a:lnTo>
                    <a:lnTo>
                      <a:pt x="3635" y="1369"/>
                    </a:lnTo>
                    <a:lnTo>
                      <a:pt x="3637" y="1386"/>
                    </a:lnTo>
                    <a:lnTo>
                      <a:pt x="3637" y="1393"/>
                    </a:lnTo>
                    <a:lnTo>
                      <a:pt x="3637" y="1395"/>
                    </a:lnTo>
                    <a:lnTo>
                      <a:pt x="3635" y="1395"/>
                    </a:lnTo>
                    <a:lnTo>
                      <a:pt x="3635" y="1397"/>
                    </a:lnTo>
                    <a:lnTo>
                      <a:pt x="3633" y="1397"/>
                    </a:lnTo>
                    <a:lnTo>
                      <a:pt x="3630" y="1400"/>
                    </a:lnTo>
                    <a:close/>
                    <a:moveTo>
                      <a:pt x="3616" y="1341"/>
                    </a:moveTo>
                    <a:lnTo>
                      <a:pt x="3614" y="1341"/>
                    </a:lnTo>
                    <a:lnTo>
                      <a:pt x="3612" y="1341"/>
                    </a:lnTo>
                    <a:lnTo>
                      <a:pt x="3612" y="1339"/>
                    </a:lnTo>
                    <a:lnTo>
                      <a:pt x="3609" y="1337"/>
                    </a:lnTo>
                    <a:lnTo>
                      <a:pt x="3607" y="1334"/>
                    </a:lnTo>
                    <a:lnTo>
                      <a:pt x="3605" y="1334"/>
                    </a:lnTo>
                    <a:lnTo>
                      <a:pt x="3605" y="1332"/>
                    </a:lnTo>
                    <a:lnTo>
                      <a:pt x="3607" y="1332"/>
                    </a:lnTo>
                    <a:lnTo>
                      <a:pt x="3609" y="1332"/>
                    </a:lnTo>
                    <a:lnTo>
                      <a:pt x="3609" y="1334"/>
                    </a:lnTo>
                    <a:lnTo>
                      <a:pt x="3612" y="1334"/>
                    </a:lnTo>
                    <a:lnTo>
                      <a:pt x="3612" y="1337"/>
                    </a:lnTo>
                    <a:lnTo>
                      <a:pt x="3616" y="1339"/>
                    </a:lnTo>
                    <a:lnTo>
                      <a:pt x="3616" y="1341"/>
                    </a:lnTo>
                    <a:close/>
                    <a:moveTo>
                      <a:pt x="3568" y="1218"/>
                    </a:moveTo>
                    <a:lnTo>
                      <a:pt x="3570" y="1218"/>
                    </a:lnTo>
                    <a:lnTo>
                      <a:pt x="3570" y="1216"/>
                    </a:lnTo>
                    <a:lnTo>
                      <a:pt x="3572" y="1216"/>
                    </a:lnTo>
                    <a:lnTo>
                      <a:pt x="3572" y="1218"/>
                    </a:lnTo>
                    <a:lnTo>
                      <a:pt x="3570" y="1220"/>
                    </a:lnTo>
                    <a:lnTo>
                      <a:pt x="3568" y="1223"/>
                    </a:lnTo>
                    <a:lnTo>
                      <a:pt x="3568" y="1225"/>
                    </a:lnTo>
                    <a:lnTo>
                      <a:pt x="3568" y="1227"/>
                    </a:lnTo>
                    <a:lnTo>
                      <a:pt x="3565" y="1227"/>
                    </a:lnTo>
                    <a:lnTo>
                      <a:pt x="3565" y="1225"/>
                    </a:lnTo>
                    <a:lnTo>
                      <a:pt x="3568" y="1225"/>
                    </a:lnTo>
                    <a:lnTo>
                      <a:pt x="3565" y="1223"/>
                    </a:lnTo>
                    <a:lnTo>
                      <a:pt x="3565" y="1220"/>
                    </a:lnTo>
                    <a:lnTo>
                      <a:pt x="3563" y="1216"/>
                    </a:lnTo>
                    <a:lnTo>
                      <a:pt x="3563" y="1213"/>
                    </a:lnTo>
                    <a:lnTo>
                      <a:pt x="3563" y="1211"/>
                    </a:lnTo>
                    <a:lnTo>
                      <a:pt x="3565" y="1211"/>
                    </a:lnTo>
                    <a:lnTo>
                      <a:pt x="3568" y="1211"/>
                    </a:lnTo>
                    <a:lnTo>
                      <a:pt x="3568" y="1213"/>
                    </a:lnTo>
                    <a:lnTo>
                      <a:pt x="3565" y="1213"/>
                    </a:lnTo>
                    <a:lnTo>
                      <a:pt x="3565" y="1216"/>
                    </a:lnTo>
                    <a:lnTo>
                      <a:pt x="3565" y="1218"/>
                    </a:lnTo>
                    <a:lnTo>
                      <a:pt x="3568" y="1218"/>
                    </a:lnTo>
                    <a:close/>
                    <a:moveTo>
                      <a:pt x="3577" y="1195"/>
                    </a:moveTo>
                    <a:lnTo>
                      <a:pt x="3575" y="1199"/>
                    </a:lnTo>
                    <a:lnTo>
                      <a:pt x="3575" y="1197"/>
                    </a:lnTo>
                    <a:lnTo>
                      <a:pt x="3577" y="1192"/>
                    </a:lnTo>
                    <a:lnTo>
                      <a:pt x="3577" y="1190"/>
                    </a:lnTo>
                    <a:lnTo>
                      <a:pt x="3577" y="1192"/>
                    </a:lnTo>
                    <a:lnTo>
                      <a:pt x="3577" y="1195"/>
                    </a:lnTo>
                    <a:close/>
                    <a:moveTo>
                      <a:pt x="3577" y="1188"/>
                    </a:moveTo>
                    <a:lnTo>
                      <a:pt x="3577" y="1190"/>
                    </a:lnTo>
                    <a:lnTo>
                      <a:pt x="3575" y="1188"/>
                    </a:lnTo>
                    <a:lnTo>
                      <a:pt x="3577" y="1185"/>
                    </a:lnTo>
                    <a:lnTo>
                      <a:pt x="3577" y="1183"/>
                    </a:lnTo>
                    <a:lnTo>
                      <a:pt x="3577" y="1181"/>
                    </a:lnTo>
                    <a:lnTo>
                      <a:pt x="3577" y="1178"/>
                    </a:lnTo>
                    <a:lnTo>
                      <a:pt x="3579" y="1178"/>
                    </a:lnTo>
                    <a:lnTo>
                      <a:pt x="3579" y="1181"/>
                    </a:lnTo>
                    <a:lnTo>
                      <a:pt x="3577" y="1185"/>
                    </a:lnTo>
                    <a:lnTo>
                      <a:pt x="3577" y="1188"/>
                    </a:lnTo>
                    <a:close/>
                    <a:moveTo>
                      <a:pt x="3542" y="1146"/>
                    </a:moveTo>
                    <a:lnTo>
                      <a:pt x="3542" y="1148"/>
                    </a:lnTo>
                    <a:lnTo>
                      <a:pt x="3542" y="1150"/>
                    </a:lnTo>
                    <a:lnTo>
                      <a:pt x="3540" y="1150"/>
                    </a:lnTo>
                    <a:lnTo>
                      <a:pt x="3540" y="1153"/>
                    </a:lnTo>
                    <a:lnTo>
                      <a:pt x="3540" y="1155"/>
                    </a:lnTo>
                    <a:lnTo>
                      <a:pt x="3540" y="1153"/>
                    </a:lnTo>
                    <a:lnTo>
                      <a:pt x="3540" y="1150"/>
                    </a:lnTo>
                    <a:lnTo>
                      <a:pt x="3537" y="1150"/>
                    </a:lnTo>
                    <a:lnTo>
                      <a:pt x="3537" y="1148"/>
                    </a:lnTo>
                    <a:lnTo>
                      <a:pt x="3537" y="1146"/>
                    </a:lnTo>
                    <a:lnTo>
                      <a:pt x="3540" y="1148"/>
                    </a:lnTo>
                    <a:lnTo>
                      <a:pt x="3540" y="1146"/>
                    </a:lnTo>
                    <a:lnTo>
                      <a:pt x="3537" y="1146"/>
                    </a:lnTo>
                    <a:lnTo>
                      <a:pt x="3537" y="1143"/>
                    </a:lnTo>
                    <a:lnTo>
                      <a:pt x="3540" y="1143"/>
                    </a:lnTo>
                    <a:lnTo>
                      <a:pt x="3542" y="1146"/>
                    </a:lnTo>
                    <a:close/>
                    <a:moveTo>
                      <a:pt x="3535" y="1132"/>
                    </a:moveTo>
                    <a:lnTo>
                      <a:pt x="3533" y="1132"/>
                    </a:lnTo>
                    <a:lnTo>
                      <a:pt x="3530" y="1132"/>
                    </a:lnTo>
                    <a:lnTo>
                      <a:pt x="3530" y="1129"/>
                    </a:lnTo>
                    <a:lnTo>
                      <a:pt x="3533" y="1127"/>
                    </a:lnTo>
                    <a:lnTo>
                      <a:pt x="3533" y="1129"/>
                    </a:lnTo>
                    <a:lnTo>
                      <a:pt x="3535" y="1129"/>
                    </a:lnTo>
                    <a:lnTo>
                      <a:pt x="3535" y="1132"/>
                    </a:lnTo>
                    <a:close/>
                    <a:moveTo>
                      <a:pt x="3591" y="1148"/>
                    </a:moveTo>
                    <a:lnTo>
                      <a:pt x="3588" y="1148"/>
                    </a:lnTo>
                    <a:lnTo>
                      <a:pt x="3586" y="1148"/>
                    </a:lnTo>
                    <a:lnTo>
                      <a:pt x="3588" y="1146"/>
                    </a:lnTo>
                    <a:lnTo>
                      <a:pt x="3588" y="1148"/>
                    </a:lnTo>
                    <a:lnTo>
                      <a:pt x="3591" y="1146"/>
                    </a:lnTo>
                    <a:lnTo>
                      <a:pt x="3588" y="1146"/>
                    </a:lnTo>
                    <a:lnTo>
                      <a:pt x="3588" y="1143"/>
                    </a:lnTo>
                    <a:lnTo>
                      <a:pt x="3591" y="1143"/>
                    </a:lnTo>
                    <a:lnTo>
                      <a:pt x="3591" y="1141"/>
                    </a:lnTo>
                    <a:lnTo>
                      <a:pt x="3591" y="1139"/>
                    </a:lnTo>
                    <a:lnTo>
                      <a:pt x="3591" y="1136"/>
                    </a:lnTo>
                    <a:lnTo>
                      <a:pt x="3593" y="1134"/>
                    </a:lnTo>
                    <a:lnTo>
                      <a:pt x="3593" y="1132"/>
                    </a:lnTo>
                    <a:lnTo>
                      <a:pt x="3593" y="1129"/>
                    </a:lnTo>
                    <a:lnTo>
                      <a:pt x="3595" y="1129"/>
                    </a:lnTo>
                    <a:lnTo>
                      <a:pt x="3595" y="1127"/>
                    </a:lnTo>
                    <a:lnTo>
                      <a:pt x="3595" y="1123"/>
                    </a:lnTo>
                    <a:lnTo>
                      <a:pt x="3598" y="1120"/>
                    </a:lnTo>
                    <a:lnTo>
                      <a:pt x="3595" y="1118"/>
                    </a:lnTo>
                    <a:lnTo>
                      <a:pt x="3598" y="1116"/>
                    </a:lnTo>
                    <a:lnTo>
                      <a:pt x="3598" y="1111"/>
                    </a:lnTo>
                    <a:lnTo>
                      <a:pt x="3598" y="1104"/>
                    </a:lnTo>
                    <a:lnTo>
                      <a:pt x="3600" y="1102"/>
                    </a:lnTo>
                    <a:lnTo>
                      <a:pt x="3600" y="1104"/>
                    </a:lnTo>
                    <a:lnTo>
                      <a:pt x="3598" y="1111"/>
                    </a:lnTo>
                    <a:lnTo>
                      <a:pt x="3598" y="1118"/>
                    </a:lnTo>
                    <a:lnTo>
                      <a:pt x="3598" y="1123"/>
                    </a:lnTo>
                    <a:lnTo>
                      <a:pt x="3595" y="1127"/>
                    </a:lnTo>
                    <a:lnTo>
                      <a:pt x="3595" y="1129"/>
                    </a:lnTo>
                    <a:lnTo>
                      <a:pt x="3593" y="1141"/>
                    </a:lnTo>
                    <a:lnTo>
                      <a:pt x="3593" y="1143"/>
                    </a:lnTo>
                    <a:lnTo>
                      <a:pt x="3591" y="1146"/>
                    </a:lnTo>
                    <a:lnTo>
                      <a:pt x="3591" y="1148"/>
                    </a:lnTo>
                    <a:close/>
                    <a:moveTo>
                      <a:pt x="3628" y="987"/>
                    </a:moveTo>
                    <a:lnTo>
                      <a:pt x="3626" y="987"/>
                    </a:lnTo>
                    <a:lnTo>
                      <a:pt x="3623" y="990"/>
                    </a:lnTo>
                    <a:lnTo>
                      <a:pt x="3621" y="987"/>
                    </a:lnTo>
                    <a:lnTo>
                      <a:pt x="3621" y="985"/>
                    </a:lnTo>
                    <a:lnTo>
                      <a:pt x="3623" y="987"/>
                    </a:lnTo>
                    <a:lnTo>
                      <a:pt x="3626" y="987"/>
                    </a:lnTo>
                    <a:lnTo>
                      <a:pt x="3626" y="983"/>
                    </a:lnTo>
                    <a:lnTo>
                      <a:pt x="3626" y="981"/>
                    </a:lnTo>
                    <a:lnTo>
                      <a:pt x="3630" y="981"/>
                    </a:lnTo>
                    <a:lnTo>
                      <a:pt x="3630" y="983"/>
                    </a:lnTo>
                    <a:lnTo>
                      <a:pt x="3628" y="987"/>
                    </a:lnTo>
                    <a:close/>
                    <a:moveTo>
                      <a:pt x="3633" y="971"/>
                    </a:moveTo>
                    <a:lnTo>
                      <a:pt x="3633" y="974"/>
                    </a:lnTo>
                    <a:lnTo>
                      <a:pt x="3633" y="971"/>
                    </a:lnTo>
                    <a:lnTo>
                      <a:pt x="3633" y="969"/>
                    </a:lnTo>
                    <a:lnTo>
                      <a:pt x="3635" y="957"/>
                    </a:lnTo>
                    <a:lnTo>
                      <a:pt x="3637" y="953"/>
                    </a:lnTo>
                    <a:lnTo>
                      <a:pt x="3637" y="950"/>
                    </a:lnTo>
                    <a:lnTo>
                      <a:pt x="3637" y="953"/>
                    </a:lnTo>
                    <a:lnTo>
                      <a:pt x="3637" y="955"/>
                    </a:lnTo>
                    <a:lnTo>
                      <a:pt x="3637" y="957"/>
                    </a:lnTo>
                    <a:lnTo>
                      <a:pt x="3635" y="964"/>
                    </a:lnTo>
                    <a:lnTo>
                      <a:pt x="3633" y="971"/>
                    </a:lnTo>
                    <a:close/>
                    <a:moveTo>
                      <a:pt x="3619" y="869"/>
                    </a:moveTo>
                    <a:lnTo>
                      <a:pt x="3621" y="869"/>
                    </a:lnTo>
                    <a:lnTo>
                      <a:pt x="3619" y="876"/>
                    </a:lnTo>
                    <a:lnTo>
                      <a:pt x="3616" y="878"/>
                    </a:lnTo>
                    <a:lnTo>
                      <a:pt x="3614" y="878"/>
                    </a:lnTo>
                    <a:lnTo>
                      <a:pt x="3614" y="880"/>
                    </a:lnTo>
                    <a:lnTo>
                      <a:pt x="3612" y="880"/>
                    </a:lnTo>
                    <a:lnTo>
                      <a:pt x="3612" y="883"/>
                    </a:lnTo>
                    <a:lnTo>
                      <a:pt x="3609" y="883"/>
                    </a:lnTo>
                    <a:lnTo>
                      <a:pt x="3609" y="880"/>
                    </a:lnTo>
                    <a:lnTo>
                      <a:pt x="3609" y="878"/>
                    </a:lnTo>
                    <a:lnTo>
                      <a:pt x="3612" y="878"/>
                    </a:lnTo>
                    <a:lnTo>
                      <a:pt x="3612" y="876"/>
                    </a:lnTo>
                    <a:lnTo>
                      <a:pt x="3612" y="873"/>
                    </a:lnTo>
                    <a:lnTo>
                      <a:pt x="3612" y="871"/>
                    </a:lnTo>
                    <a:lnTo>
                      <a:pt x="3612" y="869"/>
                    </a:lnTo>
                    <a:lnTo>
                      <a:pt x="3614" y="869"/>
                    </a:lnTo>
                    <a:lnTo>
                      <a:pt x="3616" y="869"/>
                    </a:lnTo>
                    <a:lnTo>
                      <a:pt x="3616" y="866"/>
                    </a:lnTo>
                    <a:lnTo>
                      <a:pt x="3619" y="866"/>
                    </a:lnTo>
                    <a:lnTo>
                      <a:pt x="3619" y="869"/>
                    </a:lnTo>
                    <a:close/>
                    <a:moveTo>
                      <a:pt x="3668" y="857"/>
                    </a:moveTo>
                    <a:lnTo>
                      <a:pt x="3656" y="864"/>
                    </a:lnTo>
                    <a:lnTo>
                      <a:pt x="3656" y="862"/>
                    </a:lnTo>
                    <a:lnTo>
                      <a:pt x="3663" y="857"/>
                    </a:lnTo>
                    <a:lnTo>
                      <a:pt x="3668" y="855"/>
                    </a:lnTo>
                    <a:lnTo>
                      <a:pt x="3670" y="852"/>
                    </a:lnTo>
                    <a:lnTo>
                      <a:pt x="3672" y="852"/>
                    </a:lnTo>
                    <a:lnTo>
                      <a:pt x="3675" y="850"/>
                    </a:lnTo>
                    <a:lnTo>
                      <a:pt x="3677" y="850"/>
                    </a:lnTo>
                    <a:lnTo>
                      <a:pt x="3677" y="852"/>
                    </a:lnTo>
                    <a:lnTo>
                      <a:pt x="3672" y="852"/>
                    </a:lnTo>
                    <a:lnTo>
                      <a:pt x="3668" y="857"/>
                    </a:lnTo>
                    <a:close/>
                    <a:moveTo>
                      <a:pt x="2951" y="859"/>
                    </a:moveTo>
                    <a:lnTo>
                      <a:pt x="2948" y="859"/>
                    </a:lnTo>
                    <a:lnTo>
                      <a:pt x="2948" y="857"/>
                    </a:lnTo>
                    <a:lnTo>
                      <a:pt x="2948" y="850"/>
                    </a:lnTo>
                    <a:lnTo>
                      <a:pt x="2951" y="850"/>
                    </a:lnTo>
                    <a:lnTo>
                      <a:pt x="2951" y="857"/>
                    </a:lnTo>
                    <a:lnTo>
                      <a:pt x="2951" y="859"/>
                    </a:lnTo>
                    <a:close/>
                    <a:moveTo>
                      <a:pt x="3623" y="859"/>
                    </a:moveTo>
                    <a:lnTo>
                      <a:pt x="3621" y="859"/>
                    </a:lnTo>
                    <a:lnTo>
                      <a:pt x="3621" y="857"/>
                    </a:lnTo>
                    <a:lnTo>
                      <a:pt x="3621" y="855"/>
                    </a:lnTo>
                    <a:lnTo>
                      <a:pt x="3621" y="852"/>
                    </a:lnTo>
                    <a:lnTo>
                      <a:pt x="3623" y="845"/>
                    </a:lnTo>
                    <a:lnTo>
                      <a:pt x="3623" y="843"/>
                    </a:lnTo>
                    <a:lnTo>
                      <a:pt x="3626" y="843"/>
                    </a:lnTo>
                    <a:lnTo>
                      <a:pt x="3623" y="845"/>
                    </a:lnTo>
                    <a:lnTo>
                      <a:pt x="3623" y="848"/>
                    </a:lnTo>
                    <a:lnTo>
                      <a:pt x="3626" y="850"/>
                    </a:lnTo>
                    <a:lnTo>
                      <a:pt x="3623" y="852"/>
                    </a:lnTo>
                    <a:lnTo>
                      <a:pt x="3623" y="855"/>
                    </a:lnTo>
                    <a:lnTo>
                      <a:pt x="3623" y="857"/>
                    </a:lnTo>
                    <a:lnTo>
                      <a:pt x="3623" y="859"/>
                    </a:lnTo>
                    <a:close/>
                    <a:moveTo>
                      <a:pt x="3677" y="852"/>
                    </a:moveTo>
                    <a:lnTo>
                      <a:pt x="3675" y="855"/>
                    </a:lnTo>
                    <a:lnTo>
                      <a:pt x="3672" y="852"/>
                    </a:lnTo>
                    <a:lnTo>
                      <a:pt x="3677" y="852"/>
                    </a:lnTo>
                    <a:lnTo>
                      <a:pt x="3679" y="850"/>
                    </a:lnTo>
                    <a:lnTo>
                      <a:pt x="3682" y="850"/>
                    </a:lnTo>
                    <a:lnTo>
                      <a:pt x="3686" y="845"/>
                    </a:lnTo>
                    <a:lnTo>
                      <a:pt x="3691" y="843"/>
                    </a:lnTo>
                    <a:lnTo>
                      <a:pt x="3693" y="843"/>
                    </a:lnTo>
                    <a:lnTo>
                      <a:pt x="3696" y="839"/>
                    </a:lnTo>
                    <a:lnTo>
                      <a:pt x="3698" y="839"/>
                    </a:lnTo>
                    <a:lnTo>
                      <a:pt x="3700" y="836"/>
                    </a:lnTo>
                    <a:lnTo>
                      <a:pt x="3703" y="834"/>
                    </a:lnTo>
                    <a:lnTo>
                      <a:pt x="3707" y="832"/>
                    </a:lnTo>
                    <a:lnTo>
                      <a:pt x="3710" y="832"/>
                    </a:lnTo>
                    <a:lnTo>
                      <a:pt x="3705" y="834"/>
                    </a:lnTo>
                    <a:lnTo>
                      <a:pt x="3698" y="839"/>
                    </a:lnTo>
                    <a:lnTo>
                      <a:pt x="3693" y="843"/>
                    </a:lnTo>
                    <a:lnTo>
                      <a:pt x="3691" y="845"/>
                    </a:lnTo>
                    <a:lnTo>
                      <a:pt x="3684" y="850"/>
                    </a:lnTo>
                    <a:lnTo>
                      <a:pt x="3677" y="852"/>
                    </a:lnTo>
                    <a:close/>
                    <a:moveTo>
                      <a:pt x="3733" y="792"/>
                    </a:moveTo>
                    <a:lnTo>
                      <a:pt x="3733" y="794"/>
                    </a:lnTo>
                    <a:lnTo>
                      <a:pt x="3735" y="794"/>
                    </a:lnTo>
                    <a:lnTo>
                      <a:pt x="3735" y="797"/>
                    </a:lnTo>
                    <a:lnTo>
                      <a:pt x="3733" y="797"/>
                    </a:lnTo>
                    <a:lnTo>
                      <a:pt x="3730" y="797"/>
                    </a:lnTo>
                    <a:lnTo>
                      <a:pt x="3728" y="797"/>
                    </a:lnTo>
                    <a:lnTo>
                      <a:pt x="3728" y="794"/>
                    </a:lnTo>
                    <a:lnTo>
                      <a:pt x="3728" y="792"/>
                    </a:lnTo>
                    <a:lnTo>
                      <a:pt x="3730" y="792"/>
                    </a:lnTo>
                    <a:lnTo>
                      <a:pt x="3733" y="792"/>
                    </a:lnTo>
                    <a:close/>
                    <a:moveTo>
                      <a:pt x="3744" y="787"/>
                    </a:moveTo>
                    <a:lnTo>
                      <a:pt x="3747" y="787"/>
                    </a:lnTo>
                    <a:lnTo>
                      <a:pt x="3747" y="790"/>
                    </a:lnTo>
                    <a:lnTo>
                      <a:pt x="3747" y="792"/>
                    </a:lnTo>
                    <a:lnTo>
                      <a:pt x="3747" y="790"/>
                    </a:lnTo>
                    <a:lnTo>
                      <a:pt x="3744" y="787"/>
                    </a:lnTo>
                    <a:lnTo>
                      <a:pt x="3744" y="790"/>
                    </a:lnTo>
                    <a:lnTo>
                      <a:pt x="3742" y="787"/>
                    </a:lnTo>
                    <a:lnTo>
                      <a:pt x="3744" y="787"/>
                    </a:lnTo>
                    <a:lnTo>
                      <a:pt x="3742" y="785"/>
                    </a:lnTo>
                    <a:lnTo>
                      <a:pt x="3744" y="787"/>
                    </a:lnTo>
                    <a:close/>
                    <a:moveTo>
                      <a:pt x="3733" y="787"/>
                    </a:moveTo>
                    <a:lnTo>
                      <a:pt x="3733" y="790"/>
                    </a:lnTo>
                    <a:lnTo>
                      <a:pt x="3730" y="787"/>
                    </a:lnTo>
                    <a:lnTo>
                      <a:pt x="3728" y="790"/>
                    </a:lnTo>
                    <a:lnTo>
                      <a:pt x="3726" y="797"/>
                    </a:lnTo>
                    <a:lnTo>
                      <a:pt x="3728" y="799"/>
                    </a:lnTo>
                    <a:lnTo>
                      <a:pt x="3726" y="799"/>
                    </a:lnTo>
                    <a:lnTo>
                      <a:pt x="3723" y="799"/>
                    </a:lnTo>
                    <a:lnTo>
                      <a:pt x="3723" y="801"/>
                    </a:lnTo>
                    <a:lnTo>
                      <a:pt x="3726" y="801"/>
                    </a:lnTo>
                    <a:lnTo>
                      <a:pt x="3726" y="804"/>
                    </a:lnTo>
                    <a:lnTo>
                      <a:pt x="3723" y="804"/>
                    </a:lnTo>
                    <a:lnTo>
                      <a:pt x="3721" y="806"/>
                    </a:lnTo>
                    <a:lnTo>
                      <a:pt x="3719" y="806"/>
                    </a:lnTo>
                    <a:lnTo>
                      <a:pt x="3719" y="808"/>
                    </a:lnTo>
                    <a:lnTo>
                      <a:pt x="3716" y="811"/>
                    </a:lnTo>
                    <a:lnTo>
                      <a:pt x="3716" y="813"/>
                    </a:lnTo>
                    <a:lnTo>
                      <a:pt x="3714" y="813"/>
                    </a:lnTo>
                    <a:lnTo>
                      <a:pt x="3714" y="815"/>
                    </a:lnTo>
                    <a:lnTo>
                      <a:pt x="3716" y="815"/>
                    </a:lnTo>
                    <a:lnTo>
                      <a:pt x="3719" y="813"/>
                    </a:lnTo>
                    <a:lnTo>
                      <a:pt x="3721" y="813"/>
                    </a:lnTo>
                    <a:lnTo>
                      <a:pt x="3723" y="813"/>
                    </a:lnTo>
                    <a:lnTo>
                      <a:pt x="3726" y="811"/>
                    </a:lnTo>
                    <a:lnTo>
                      <a:pt x="3726" y="808"/>
                    </a:lnTo>
                    <a:lnTo>
                      <a:pt x="3728" y="806"/>
                    </a:lnTo>
                    <a:lnTo>
                      <a:pt x="3728" y="804"/>
                    </a:lnTo>
                    <a:lnTo>
                      <a:pt x="3730" y="801"/>
                    </a:lnTo>
                    <a:lnTo>
                      <a:pt x="3733" y="801"/>
                    </a:lnTo>
                    <a:lnTo>
                      <a:pt x="3730" y="799"/>
                    </a:lnTo>
                    <a:lnTo>
                      <a:pt x="3733" y="797"/>
                    </a:lnTo>
                    <a:lnTo>
                      <a:pt x="3733" y="799"/>
                    </a:lnTo>
                    <a:lnTo>
                      <a:pt x="3735" y="799"/>
                    </a:lnTo>
                    <a:lnTo>
                      <a:pt x="3737" y="799"/>
                    </a:lnTo>
                    <a:lnTo>
                      <a:pt x="3737" y="797"/>
                    </a:lnTo>
                    <a:lnTo>
                      <a:pt x="3737" y="794"/>
                    </a:lnTo>
                    <a:lnTo>
                      <a:pt x="3740" y="794"/>
                    </a:lnTo>
                    <a:lnTo>
                      <a:pt x="3742" y="797"/>
                    </a:lnTo>
                    <a:lnTo>
                      <a:pt x="3742" y="794"/>
                    </a:lnTo>
                    <a:lnTo>
                      <a:pt x="3742" y="792"/>
                    </a:lnTo>
                    <a:lnTo>
                      <a:pt x="3747" y="794"/>
                    </a:lnTo>
                    <a:lnTo>
                      <a:pt x="3747" y="797"/>
                    </a:lnTo>
                    <a:lnTo>
                      <a:pt x="3749" y="797"/>
                    </a:lnTo>
                    <a:lnTo>
                      <a:pt x="3751" y="794"/>
                    </a:lnTo>
                    <a:lnTo>
                      <a:pt x="3754" y="790"/>
                    </a:lnTo>
                    <a:lnTo>
                      <a:pt x="3756" y="790"/>
                    </a:lnTo>
                    <a:lnTo>
                      <a:pt x="3756" y="787"/>
                    </a:lnTo>
                    <a:lnTo>
                      <a:pt x="3758" y="787"/>
                    </a:lnTo>
                    <a:lnTo>
                      <a:pt x="3758" y="785"/>
                    </a:lnTo>
                    <a:lnTo>
                      <a:pt x="3761" y="785"/>
                    </a:lnTo>
                    <a:lnTo>
                      <a:pt x="3763" y="785"/>
                    </a:lnTo>
                    <a:lnTo>
                      <a:pt x="3763" y="787"/>
                    </a:lnTo>
                    <a:lnTo>
                      <a:pt x="3758" y="790"/>
                    </a:lnTo>
                    <a:lnTo>
                      <a:pt x="3754" y="794"/>
                    </a:lnTo>
                    <a:lnTo>
                      <a:pt x="3749" y="797"/>
                    </a:lnTo>
                    <a:lnTo>
                      <a:pt x="3744" y="801"/>
                    </a:lnTo>
                    <a:lnTo>
                      <a:pt x="3742" y="806"/>
                    </a:lnTo>
                    <a:lnTo>
                      <a:pt x="3735" y="811"/>
                    </a:lnTo>
                    <a:lnTo>
                      <a:pt x="3733" y="813"/>
                    </a:lnTo>
                    <a:lnTo>
                      <a:pt x="3730" y="815"/>
                    </a:lnTo>
                    <a:lnTo>
                      <a:pt x="3728" y="815"/>
                    </a:lnTo>
                    <a:lnTo>
                      <a:pt x="3726" y="818"/>
                    </a:lnTo>
                    <a:lnTo>
                      <a:pt x="3728" y="815"/>
                    </a:lnTo>
                    <a:lnTo>
                      <a:pt x="3726" y="813"/>
                    </a:lnTo>
                    <a:lnTo>
                      <a:pt x="3723" y="815"/>
                    </a:lnTo>
                    <a:lnTo>
                      <a:pt x="3723" y="818"/>
                    </a:lnTo>
                    <a:lnTo>
                      <a:pt x="3726" y="818"/>
                    </a:lnTo>
                    <a:lnTo>
                      <a:pt x="3723" y="820"/>
                    </a:lnTo>
                    <a:lnTo>
                      <a:pt x="3721" y="822"/>
                    </a:lnTo>
                    <a:lnTo>
                      <a:pt x="3719" y="825"/>
                    </a:lnTo>
                    <a:lnTo>
                      <a:pt x="3712" y="829"/>
                    </a:lnTo>
                    <a:lnTo>
                      <a:pt x="3710" y="829"/>
                    </a:lnTo>
                    <a:lnTo>
                      <a:pt x="3714" y="827"/>
                    </a:lnTo>
                    <a:lnTo>
                      <a:pt x="3714" y="825"/>
                    </a:lnTo>
                    <a:lnTo>
                      <a:pt x="3712" y="827"/>
                    </a:lnTo>
                    <a:lnTo>
                      <a:pt x="3710" y="827"/>
                    </a:lnTo>
                    <a:lnTo>
                      <a:pt x="3707" y="829"/>
                    </a:lnTo>
                    <a:lnTo>
                      <a:pt x="3705" y="829"/>
                    </a:lnTo>
                    <a:lnTo>
                      <a:pt x="3703" y="829"/>
                    </a:lnTo>
                    <a:lnTo>
                      <a:pt x="3705" y="829"/>
                    </a:lnTo>
                    <a:lnTo>
                      <a:pt x="3705" y="832"/>
                    </a:lnTo>
                    <a:lnTo>
                      <a:pt x="3703" y="832"/>
                    </a:lnTo>
                    <a:lnTo>
                      <a:pt x="3703" y="834"/>
                    </a:lnTo>
                    <a:lnTo>
                      <a:pt x="3700" y="834"/>
                    </a:lnTo>
                    <a:lnTo>
                      <a:pt x="3698" y="834"/>
                    </a:lnTo>
                    <a:lnTo>
                      <a:pt x="3696" y="834"/>
                    </a:lnTo>
                    <a:lnTo>
                      <a:pt x="3696" y="836"/>
                    </a:lnTo>
                    <a:lnTo>
                      <a:pt x="3691" y="836"/>
                    </a:lnTo>
                    <a:lnTo>
                      <a:pt x="3691" y="839"/>
                    </a:lnTo>
                    <a:lnTo>
                      <a:pt x="3689" y="841"/>
                    </a:lnTo>
                    <a:lnTo>
                      <a:pt x="3686" y="841"/>
                    </a:lnTo>
                    <a:lnTo>
                      <a:pt x="3684" y="841"/>
                    </a:lnTo>
                    <a:lnTo>
                      <a:pt x="3682" y="841"/>
                    </a:lnTo>
                    <a:lnTo>
                      <a:pt x="3682" y="843"/>
                    </a:lnTo>
                    <a:lnTo>
                      <a:pt x="3682" y="845"/>
                    </a:lnTo>
                    <a:lnTo>
                      <a:pt x="3679" y="843"/>
                    </a:lnTo>
                    <a:lnTo>
                      <a:pt x="3677" y="845"/>
                    </a:lnTo>
                    <a:lnTo>
                      <a:pt x="3675" y="845"/>
                    </a:lnTo>
                    <a:lnTo>
                      <a:pt x="3675" y="848"/>
                    </a:lnTo>
                    <a:lnTo>
                      <a:pt x="3670" y="848"/>
                    </a:lnTo>
                    <a:lnTo>
                      <a:pt x="3668" y="852"/>
                    </a:lnTo>
                    <a:lnTo>
                      <a:pt x="3665" y="852"/>
                    </a:lnTo>
                    <a:lnTo>
                      <a:pt x="3658" y="857"/>
                    </a:lnTo>
                    <a:lnTo>
                      <a:pt x="3656" y="857"/>
                    </a:lnTo>
                    <a:lnTo>
                      <a:pt x="3651" y="862"/>
                    </a:lnTo>
                    <a:lnTo>
                      <a:pt x="3649" y="862"/>
                    </a:lnTo>
                    <a:lnTo>
                      <a:pt x="3647" y="862"/>
                    </a:lnTo>
                    <a:lnTo>
                      <a:pt x="3644" y="862"/>
                    </a:lnTo>
                    <a:lnTo>
                      <a:pt x="3647" y="864"/>
                    </a:lnTo>
                    <a:lnTo>
                      <a:pt x="3654" y="862"/>
                    </a:lnTo>
                    <a:lnTo>
                      <a:pt x="3656" y="862"/>
                    </a:lnTo>
                    <a:lnTo>
                      <a:pt x="3647" y="866"/>
                    </a:lnTo>
                    <a:lnTo>
                      <a:pt x="3642" y="866"/>
                    </a:lnTo>
                    <a:lnTo>
                      <a:pt x="3640" y="866"/>
                    </a:lnTo>
                    <a:lnTo>
                      <a:pt x="3633" y="871"/>
                    </a:lnTo>
                    <a:lnTo>
                      <a:pt x="3630" y="873"/>
                    </a:lnTo>
                    <a:lnTo>
                      <a:pt x="3630" y="871"/>
                    </a:lnTo>
                    <a:lnTo>
                      <a:pt x="3635" y="869"/>
                    </a:lnTo>
                    <a:lnTo>
                      <a:pt x="3640" y="866"/>
                    </a:lnTo>
                    <a:lnTo>
                      <a:pt x="3640" y="864"/>
                    </a:lnTo>
                    <a:lnTo>
                      <a:pt x="3640" y="862"/>
                    </a:lnTo>
                    <a:lnTo>
                      <a:pt x="3637" y="862"/>
                    </a:lnTo>
                    <a:lnTo>
                      <a:pt x="3635" y="862"/>
                    </a:lnTo>
                    <a:lnTo>
                      <a:pt x="3633" y="864"/>
                    </a:lnTo>
                    <a:lnTo>
                      <a:pt x="3633" y="866"/>
                    </a:lnTo>
                    <a:lnTo>
                      <a:pt x="3635" y="869"/>
                    </a:lnTo>
                    <a:lnTo>
                      <a:pt x="3633" y="869"/>
                    </a:lnTo>
                    <a:lnTo>
                      <a:pt x="3630" y="869"/>
                    </a:lnTo>
                    <a:lnTo>
                      <a:pt x="3630" y="871"/>
                    </a:lnTo>
                    <a:lnTo>
                      <a:pt x="3626" y="871"/>
                    </a:lnTo>
                    <a:lnTo>
                      <a:pt x="3626" y="869"/>
                    </a:lnTo>
                    <a:lnTo>
                      <a:pt x="3623" y="869"/>
                    </a:lnTo>
                    <a:lnTo>
                      <a:pt x="3621" y="869"/>
                    </a:lnTo>
                    <a:lnTo>
                      <a:pt x="3621" y="866"/>
                    </a:lnTo>
                    <a:lnTo>
                      <a:pt x="3621" y="864"/>
                    </a:lnTo>
                    <a:lnTo>
                      <a:pt x="3623" y="864"/>
                    </a:lnTo>
                    <a:lnTo>
                      <a:pt x="3621" y="862"/>
                    </a:lnTo>
                    <a:lnTo>
                      <a:pt x="3623" y="862"/>
                    </a:lnTo>
                    <a:lnTo>
                      <a:pt x="3623" y="859"/>
                    </a:lnTo>
                    <a:lnTo>
                      <a:pt x="3626" y="857"/>
                    </a:lnTo>
                    <a:lnTo>
                      <a:pt x="3626" y="855"/>
                    </a:lnTo>
                    <a:lnTo>
                      <a:pt x="3626" y="852"/>
                    </a:lnTo>
                    <a:lnTo>
                      <a:pt x="3628" y="850"/>
                    </a:lnTo>
                    <a:lnTo>
                      <a:pt x="3630" y="850"/>
                    </a:lnTo>
                    <a:lnTo>
                      <a:pt x="3633" y="848"/>
                    </a:lnTo>
                    <a:lnTo>
                      <a:pt x="3635" y="848"/>
                    </a:lnTo>
                    <a:lnTo>
                      <a:pt x="3637" y="848"/>
                    </a:lnTo>
                    <a:lnTo>
                      <a:pt x="3637" y="845"/>
                    </a:lnTo>
                    <a:lnTo>
                      <a:pt x="3637" y="843"/>
                    </a:lnTo>
                    <a:lnTo>
                      <a:pt x="3640" y="843"/>
                    </a:lnTo>
                    <a:lnTo>
                      <a:pt x="3640" y="845"/>
                    </a:lnTo>
                    <a:lnTo>
                      <a:pt x="3642" y="843"/>
                    </a:lnTo>
                    <a:lnTo>
                      <a:pt x="3640" y="843"/>
                    </a:lnTo>
                    <a:lnTo>
                      <a:pt x="3637" y="841"/>
                    </a:lnTo>
                    <a:lnTo>
                      <a:pt x="3637" y="839"/>
                    </a:lnTo>
                    <a:lnTo>
                      <a:pt x="3640" y="839"/>
                    </a:lnTo>
                    <a:lnTo>
                      <a:pt x="3642" y="839"/>
                    </a:lnTo>
                    <a:lnTo>
                      <a:pt x="3642" y="841"/>
                    </a:lnTo>
                    <a:lnTo>
                      <a:pt x="3644" y="843"/>
                    </a:lnTo>
                    <a:lnTo>
                      <a:pt x="3644" y="841"/>
                    </a:lnTo>
                    <a:lnTo>
                      <a:pt x="3642" y="839"/>
                    </a:lnTo>
                    <a:lnTo>
                      <a:pt x="3644" y="834"/>
                    </a:lnTo>
                    <a:lnTo>
                      <a:pt x="3649" y="832"/>
                    </a:lnTo>
                    <a:lnTo>
                      <a:pt x="3651" y="832"/>
                    </a:lnTo>
                    <a:lnTo>
                      <a:pt x="3651" y="834"/>
                    </a:lnTo>
                    <a:lnTo>
                      <a:pt x="3649" y="834"/>
                    </a:lnTo>
                    <a:lnTo>
                      <a:pt x="3651" y="834"/>
                    </a:lnTo>
                    <a:lnTo>
                      <a:pt x="3654" y="834"/>
                    </a:lnTo>
                    <a:lnTo>
                      <a:pt x="3656" y="834"/>
                    </a:lnTo>
                    <a:lnTo>
                      <a:pt x="3656" y="832"/>
                    </a:lnTo>
                    <a:lnTo>
                      <a:pt x="3654" y="829"/>
                    </a:lnTo>
                    <a:lnTo>
                      <a:pt x="3654" y="827"/>
                    </a:lnTo>
                    <a:lnTo>
                      <a:pt x="3654" y="829"/>
                    </a:lnTo>
                    <a:lnTo>
                      <a:pt x="3656" y="827"/>
                    </a:lnTo>
                    <a:lnTo>
                      <a:pt x="3656" y="829"/>
                    </a:lnTo>
                    <a:lnTo>
                      <a:pt x="3658" y="829"/>
                    </a:lnTo>
                    <a:lnTo>
                      <a:pt x="3658" y="832"/>
                    </a:lnTo>
                    <a:lnTo>
                      <a:pt x="3661" y="829"/>
                    </a:lnTo>
                    <a:lnTo>
                      <a:pt x="3663" y="829"/>
                    </a:lnTo>
                    <a:lnTo>
                      <a:pt x="3663" y="827"/>
                    </a:lnTo>
                    <a:lnTo>
                      <a:pt x="3661" y="827"/>
                    </a:lnTo>
                    <a:lnTo>
                      <a:pt x="3658" y="829"/>
                    </a:lnTo>
                    <a:lnTo>
                      <a:pt x="3658" y="827"/>
                    </a:lnTo>
                    <a:lnTo>
                      <a:pt x="3658" y="825"/>
                    </a:lnTo>
                    <a:lnTo>
                      <a:pt x="3661" y="825"/>
                    </a:lnTo>
                    <a:lnTo>
                      <a:pt x="3661" y="827"/>
                    </a:lnTo>
                    <a:lnTo>
                      <a:pt x="3663" y="827"/>
                    </a:lnTo>
                    <a:lnTo>
                      <a:pt x="3665" y="827"/>
                    </a:lnTo>
                    <a:lnTo>
                      <a:pt x="3668" y="827"/>
                    </a:lnTo>
                    <a:lnTo>
                      <a:pt x="3670" y="827"/>
                    </a:lnTo>
                    <a:lnTo>
                      <a:pt x="3672" y="827"/>
                    </a:lnTo>
                    <a:lnTo>
                      <a:pt x="3675" y="825"/>
                    </a:lnTo>
                    <a:lnTo>
                      <a:pt x="3677" y="822"/>
                    </a:lnTo>
                    <a:lnTo>
                      <a:pt x="3675" y="820"/>
                    </a:lnTo>
                    <a:lnTo>
                      <a:pt x="3677" y="820"/>
                    </a:lnTo>
                    <a:lnTo>
                      <a:pt x="3679" y="818"/>
                    </a:lnTo>
                    <a:lnTo>
                      <a:pt x="3679" y="820"/>
                    </a:lnTo>
                    <a:lnTo>
                      <a:pt x="3682" y="820"/>
                    </a:lnTo>
                    <a:lnTo>
                      <a:pt x="3679" y="818"/>
                    </a:lnTo>
                    <a:lnTo>
                      <a:pt x="3682" y="818"/>
                    </a:lnTo>
                    <a:lnTo>
                      <a:pt x="3684" y="818"/>
                    </a:lnTo>
                    <a:lnTo>
                      <a:pt x="3686" y="818"/>
                    </a:lnTo>
                    <a:lnTo>
                      <a:pt x="3693" y="815"/>
                    </a:lnTo>
                    <a:lnTo>
                      <a:pt x="3698" y="813"/>
                    </a:lnTo>
                    <a:lnTo>
                      <a:pt x="3703" y="813"/>
                    </a:lnTo>
                    <a:lnTo>
                      <a:pt x="3707" y="811"/>
                    </a:lnTo>
                    <a:lnTo>
                      <a:pt x="3712" y="808"/>
                    </a:lnTo>
                    <a:lnTo>
                      <a:pt x="3714" y="808"/>
                    </a:lnTo>
                    <a:lnTo>
                      <a:pt x="3716" y="804"/>
                    </a:lnTo>
                    <a:lnTo>
                      <a:pt x="3721" y="799"/>
                    </a:lnTo>
                    <a:lnTo>
                      <a:pt x="3721" y="797"/>
                    </a:lnTo>
                    <a:lnTo>
                      <a:pt x="3721" y="794"/>
                    </a:lnTo>
                    <a:lnTo>
                      <a:pt x="3723" y="794"/>
                    </a:lnTo>
                    <a:lnTo>
                      <a:pt x="3726" y="792"/>
                    </a:lnTo>
                    <a:lnTo>
                      <a:pt x="3726" y="790"/>
                    </a:lnTo>
                    <a:lnTo>
                      <a:pt x="3728" y="787"/>
                    </a:lnTo>
                    <a:lnTo>
                      <a:pt x="3730" y="785"/>
                    </a:lnTo>
                    <a:lnTo>
                      <a:pt x="3733" y="785"/>
                    </a:lnTo>
                    <a:lnTo>
                      <a:pt x="3735" y="785"/>
                    </a:lnTo>
                    <a:lnTo>
                      <a:pt x="3735" y="787"/>
                    </a:lnTo>
                    <a:lnTo>
                      <a:pt x="3733" y="787"/>
                    </a:lnTo>
                    <a:close/>
                    <a:moveTo>
                      <a:pt x="3749" y="769"/>
                    </a:moveTo>
                    <a:lnTo>
                      <a:pt x="3749" y="771"/>
                    </a:lnTo>
                    <a:lnTo>
                      <a:pt x="3747" y="771"/>
                    </a:lnTo>
                    <a:lnTo>
                      <a:pt x="3747" y="773"/>
                    </a:lnTo>
                    <a:lnTo>
                      <a:pt x="3747" y="771"/>
                    </a:lnTo>
                    <a:lnTo>
                      <a:pt x="3747" y="769"/>
                    </a:lnTo>
                    <a:lnTo>
                      <a:pt x="3749" y="771"/>
                    </a:lnTo>
                    <a:lnTo>
                      <a:pt x="3749" y="769"/>
                    </a:lnTo>
                    <a:lnTo>
                      <a:pt x="3751" y="766"/>
                    </a:lnTo>
                    <a:lnTo>
                      <a:pt x="3754" y="766"/>
                    </a:lnTo>
                    <a:lnTo>
                      <a:pt x="3751" y="769"/>
                    </a:lnTo>
                    <a:lnTo>
                      <a:pt x="3749" y="769"/>
                    </a:lnTo>
                    <a:close/>
                    <a:moveTo>
                      <a:pt x="3782" y="771"/>
                    </a:moveTo>
                    <a:lnTo>
                      <a:pt x="3779" y="773"/>
                    </a:lnTo>
                    <a:lnTo>
                      <a:pt x="3777" y="773"/>
                    </a:lnTo>
                    <a:lnTo>
                      <a:pt x="3777" y="771"/>
                    </a:lnTo>
                    <a:lnTo>
                      <a:pt x="3779" y="769"/>
                    </a:lnTo>
                    <a:lnTo>
                      <a:pt x="3779" y="766"/>
                    </a:lnTo>
                    <a:lnTo>
                      <a:pt x="3779" y="764"/>
                    </a:lnTo>
                    <a:lnTo>
                      <a:pt x="3782" y="766"/>
                    </a:lnTo>
                    <a:lnTo>
                      <a:pt x="3779" y="769"/>
                    </a:lnTo>
                    <a:lnTo>
                      <a:pt x="3782" y="769"/>
                    </a:lnTo>
                    <a:lnTo>
                      <a:pt x="3782" y="771"/>
                    </a:lnTo>
                    <a:close/>
                    <a:moveTo>
                      <a:pt x="3831" y="748"/>
                    </a:moveTo>
                    <a:lnTo>
                      <a:pt x="3831" y="745"/>
                    </a:lnTo>
                    <a:lnTo>
                      <a:pt x="3831" y="748"/>
                    </a:lnTo>
                    <a:lnTo>
                      <a:pt x="3833" y="748"/>
                    </a:lnTo>
                    <a:lnTo>
                      <a:pt x="3831" y="748"/>
                    </a:lnTo>
                    <a:close/>
                    <a:moveTo>
                      <a:pt x="3819" y="734"/>
                    </a:moveTo>
                    <a:lnTo>
                      <a:pt x="3819" y="736"/>
                    </a:lnTo>
                    <a:lnTo>
                      <a:pt x="3817" y="736"/>
                    </a:lnTo>
                    <a:lnTo>
                      <a:pt x="3817" y="734"/>
                    </a:lnTo>
                    <a:lnTo>
                      <a:pt x="3819" y="734"/>
                    </a:lnTo>
                    <a:lnTo>
                      <a:pt x="3821" y="731"/>
                    </a:lnTo>
                    <a:lnTo>
                      <a:pt x="3824" y="731"/>
                    </a:lnTo>
                    <a:lnTo>
                      <a:pt x="3821" y="734"/>
                    </a:lnTo>
                    <a:lnTo>
                      <a:pt x="3819" y="734"/>
                    </a:lnTo>
                    <a:close/>
                    <a:moveTo>
                      <a:pt x="3786" y="741"/>
                    </a:moveTo>
                    <a:lnTo>
                      <a:pt x="3784" y="741"/>
                    </a:lnTo>
                    <a:lnTo>
                      <a:pt x="3784" y="738"/>
                    </a:lnTo>
                    <a:lnTo>
                      <a:pt x="3784" y="736"/>
                    </a:lnTo>
                    <a:lnTo>
                      <a:pt x="3784" y="734"/>
                    </a:lnTo>
                    <a:lnTo>
                      <a:pt x="3784" y="731"/>
                    </a:lnTo>
                    <a:lnTo>
                      <a:pt x="3784" y="729"/>
                    </a:lnTo>
                    <a:lnTo>
                      <a:pt x="3784" y="731"/>
                    </a:lnTo>
                    <a:lnTo>
                      <a:pt x="3786" y="731"/>
                    </a:lnTo>
                    <a:lnTo>
                      <a:pt x="3786" y="734"/>
                    </a:lnTo>
                    <a:lnTo>
                      <a:pt x="3786" y="736"/>
                    </a:lnTo>
                    <a:lnTo>
                      <a:pt x="3786" y="738"/>
                    </a:lnTo>
                    <a:lnTo>
                      <a:pt x="3786" y="741"/>
                    </a:lnTo>
                    <a:close/>
                    <a:moveTo>
                      <a:pt x="3854" y="729"/>
                    </a:moveTo>
                    <a:lnTo>
                      <a:pt x="3851" y="731"/>
                    </a:lnTo>
                    <a:lnTo>
                      <a:pt x="3851" y="729"/>
                    </a:lnTo>
                    <a:lnTo>
                      <a:pt x="3849" y="729"/>
                    </a:lnTo>
                    <a:lnTo>
                      <a:pt x="3849" y="727"/>
                    </a:lnTo>
                    <a:lnTo>
                      <a:pt x="3849" y="724"/>
                    </a:lnTo>
                    <a:lnTo>
                      <a:pt x="3851" y="724"/>
                    </a:lnTo>
                    <a:lnTo>
                      <a:pt x="3854" y="727"/>
                    </a:lnTo>
                    <a:lnTo>
                      <a:pt x="3854" y="729"/>
                    </a:lnTo>
                    <a:close/>
                    <a:moveTo>
                      <a:pt x="3844" y="724"/>
                    </a:moveTo>
                    <a:lnTo>
                      <a:pt x="3842" y="727"/>
                    </a:lnTo>
                    <a:lnTo>
                      <a:pt x="3844" y="727"/>
                    </a:lnTo>
                    <a:lnTo>
                      <a:pt x="3847" y="727"/>
                    </a:lnTo>
                    <a:lnTo>
                      <a:pt x="3849" y="731"/>
                    </a:lnTo>
                    <a:lnTo>
                      <a:pt x="3847" y="731"/>
                    </a:lnTo>
                    <a:lnTo>
                      <a:pt x="3838" y="734"/>
                    </a:lnTo>
                    <a:lnTo>
                      <a:pt x="3835" y="736"/>
                    </a:lnTo>
                    <a:lnTo>
                      <a:pt x="3833" y="738"/>
                    </a:lnTo>
                    <a:lnTo>
                      <a:pt x="3833" y="741"/>
                    </a:lnTo>
                    <a:lnTo>
                      <a:pt x="3831" y="743"/>
                    </a:lnTo>
                    <a:lnTo>
                      <a:pt x="3831" y="741"/>
                    </a:lnTo>
                    <a:lnTo>
                      <a:pt x="3828" y="741"/>
                    </a:lnTo>
                    <a:lnTo>
                      <a:pt x="3826" y="738"/>
                    </a:lnTo>
                    <a:lnTo>
                      <a:pt x="3831" y="738"/>
                    </a:lnTo>
                    <a:lnTo>
                      <a:pt x="3833" y="736"/>
                    </a:lnTo>
                    <a:lnTo>
                      <a:pt x="3833" y="734"/>
                    </a:lnTo>
                    <a:lnTo>
                      <a:pt x="3833" y="729"/>
                    </a:lnTo>
                    <a:lnTo>
                      <a:pt x="3835" y="729"/>
                    </a:lnTo>
                    <a:lnTo>
                      <a:pt x="3835" y="724"/>
                    </a:lnTo>
                    <a:lnTo>
                      <a:pt x="3840" y="722"/>
                    </a:lnTo>
                    <a:lnTo>
                      <a:pt x="3840" y="724"/>
                    </a:lnTo>
                    <a:lnTo>
                      <a:pt x="3842" y="722"/>
                    </a:lnTo>
                    <a:lnTo>
                      <a:pt x="3844" y="724"/>
                    </a:lnTo>
                    <a:close/>
                    <a:moveTo>
                      <a:pt x="3826" y="729"/>
                    </a:moveTo>
                    <a:lnTo>
                      <a:pt x="3824" y="731"/>
                    </a:lnTo>
                    <a:lnTo>
                      <a:pt x="3824" y="729"/>
                    </a:lnTo>
                    <a:lnTo>
                      <a:pt x="3826" y="729"/>
                    </a:lnTo>
                    <a:lnTo>
                      <a:pt x="3826" y="727"/>
                    </a:lnTo>
                    <a:lnTo>
                      <a:pt x="3828" y="722"/>
                    </a:lnTo>
                    <a:lnTo>
                      <a:pt x="3831" y="722"/>
                    </a:lnTo>
                    <a:lnTo>
                      <a:pt x="3831" y="720"/>
                    </a:lnTo>
                    <a:lnTo>
                      <a:pt x="3833" y="720"/>
                    </a:lnTo>
                    <a:lnTo>
                      <a:pt x="3833" y="722"/>
                    </a:lnTo>
                    <a:lnTo>
                      <a:pt x="3831" y="724"/>
                    </a:lnTo>
                    <a:lnTo>
                      <a:pt x="3828" y="727"/>
                    </a:lnTo>
                    <a:lnTo>
                      <a:pt x="3828" y="729"/>
                    </a:lnTo>
                    <a:lnTo>
                      <a:pt x="3826" y="729"/>
                    </a:lnTo>
                    <a:close/>
                    <a:moveTo>
                      <a:pt x="3786" y="727"/>
                    </a:moveTo>
                    <a:lnTo>
                      <a:pt x="3786" y="729"/>
                    </a:lnTo>
                    <a:lnTo>
                      <a:pt x="3786" y="727"/>
                    </a:lnTo>
                    <a:lnTo>
                      <a:pt x="3786" y="724"/>
                    </a:lnTo>
                    <a:lnTo>
                      <a:pt x="3784" y="724"/>
                    </a:lnTo>
                    <a:lnTo>
                      <a:pt x="3782" y="722"/>
                    </a:lnTo>
                    <a:lnTo>
                      <a:pt x="3782" y="720"/>
                    </a:lnTo>
                    <a:lnTo>
                      <a:pt x="3784" y="720"/>
                    </a:lnTo>
                    <a:lnTo>
                      <a:pt x="3784" y="722"/>
                    </a:lnTo>
                    <a:lnTo>
                      <a:pt x="3786" y="722"/>
                    </a:lnTo>
                    <a:lnTo>
                      <a:pt x="3789" y="724"/>
                    </a:lnTo>
                    <a:lnTo>
                      <a:pt x="3786" y="727"/>
                    </a:lnTo>
                    <a:close/>
                    <a:moveTo>
                      <a:pt x="3884" y="722"/>
                    </a:moveTo>
                    <a:lnTo>
                      <a:pt x="3886" y="724"/>
                    </a:lnTo>
                    <a:lnTo>
                      <a:pt x="3889" y="727"/>
                    </a:lnTo>
                    <a:lnTo>
                      <a:pt x="3889" y="729"/>
                    </a:lnTo>
                    <a:lnTo>
                      <a:pt x="3886" y="731"/>
                    </a:lnTo>
                    <a:lnTo>
                      <a:pt x="3884" y="731"/>
                    </a:lnTo>
                    <a:lnTo>
                      <a:pt x="3882" y="734"/>
                    </a:lnTo>
                    <a:lnTo>
                      <a:pt x="3877" y="734"/>
                    </a:lnTo>
                    <a:lnTo>
                      <a:pt x="3870" y="731"/>
                    </a:lnTo>
                    <a:lnTo>
                      <a:pt x="3868" y="731"/>
                    </a:lnTo>
                    <a:lnTo>
                      <a:pt x="3865" y="731"/>
                    </a:lnTo>
                    <a:lnTo>
                      <a:pt x="3868" y="731"/>
                    </a:lnTo>
                    <a:lnTo>
                      <a:pt x="3870" y="731"/>
                    </a:lnTo>
                    <a:lnTo>
                      <a:pt x="3875" y="729"/>
                    </a:lnTo>
                    <a:lnTo>
                      <a:pt x="3877" y="729"/>
                    </a:lnTo>
                    <a:lnTo>
                      <a:pt x="3879" y="729"/>
                    </a:lnTo>
                    <a:lnTo>
                      <a:pt x="3882" y="727"/>
                    </a:lnTo>
                    <a:lnTo>
                      <a:pt x="3884" y="724"/>
                    </a:lnTo>
                    <a:lnTo>
                      <a:pt x="3884" y="722"/>
                    </a:lnTo>
                    <a:lnTo>
                      <a:pt x="3882" y="722"/>
                    </a:lnTo>
                    <a:lnTo>
                      <a:pt x="3882" y="727"/>
                    </a:lnTo>
                    <a:lnTo>
                      <a:pt x="3879" y="727"/>
                    </a:lnTo>
                    <a:lnTo>
                      <a:pt x="3882" y="722"/>
                    </a:lnTo>
                    <a:lnTo>
                      <a:pt x="3882" y="720"/>
                    </a:lnTo>
                    <a:lnTo>
                      <a:pt x="3879" y="720"/>
                    </a:lnTo>
                    <a:lnTo>
                      <a:pt x="3879" y="717"/>
                    </a:lnTo>
                    <a:lnTo>
                      <a:pt x="3882" y="720"/>
                    </a:lnTo>
                    <a:lnTo>
                      <a:pt x="3884" y="722"/>
                    </a:lnTo>
                    <a:close/>
                    <a:moveTo>
                      <a:pt x="3796" y="734"/>
                    </a:moveTo>
                    <a:lnTo>
                      <a:pt x="3793" y="734"/>
                    </a:lnTo>
                    <a:lnTo>
                      <a:pt x="3791" y="736"/>
                    </a:lnTo>
                    <a:lnTo>
                      <a:pt x="3791" y="738"/>
                    </a:lnTo>
                    <a:lnTo>
                      <a:pt x="3789" y="738"/>
                    </a:lnTo>
                    <a:lnTo>
                      <a:pt x="3789" y="741"/>
                    </a:lnTo>
                    <a:lnTo>
                      <a:pt x="3789" y="738"/>
                    </a:lnTo>
                    <a:lnTo>
                      <a:pt x="3786" y="738"/>
                    </a:lnTo>
                    <a:lnTo>
                      <a:pt x="3789" y="738"/>
                    </a:lnTo>
                    <a:lnTo>
                      <a:pt x="3789" y="736"/>
                    </a:lnTo>
                    <a:lnTo>
                      <a:pt x="3791" y="736"/>
                    </a:lnTo>
                    <a:lnTo>
                      <a:pt x="3789" y="734"/>
                    </a:lnTo>
                    <a:lnTo>
                      <a:pt x="3789" y="731"/>
                    </a:lnTo>
                    <a:lnTo>
                      <a:pt x="3789" y="729"/>
                    </a:lnTo>
                    <a:lnTo>
                      <a:pt x="3789" y="727"/>
                    </a:lnTo>
                    <a:lnTo>
                      <a:pt x="3789" y="724"/>
                    </a:lnTo>
                    <a:lnTo>
                      <a:pt x="3789" y="722"/>
                    </a:lnTo>
                    <a:lnTo>
                      <a:pt x="3789" y="720"/>
                    </a:lnTo>
                    <a:lnTo>
                      <a:pt x="3791" y="720"/>
                    </a:lnTo>
                    <a:lnTo>
                      <a:pt x="3791" y="717"/>
                    </a:lnTo>
                    <a:lnTo>
                      <a:pt x="3793" y="720"/>
                    </a:lnTo>
                    <a:lnTo>
                      <a:pt x="3793" y="724"/>
                    </a:lnTo>
                    <a:lnTo>
                      <a:pt x="3793" y="731"/>
                    </a:lnTo>
                    <a:lnTo>
                      <a:pt x="3796" y="731"/>
                    </a:lnTo>
                    <a:lnTo>
                      <a:pt x="3796" y="734"/>
                    </a:lnTo>
                    <a:close/>
                    <a:moveTo>
                      <a:pt x="3230" y="720"/>
                    </a:moveTo>
                    <a:lnTo>
                      <a:pt x="3228" y="727"/>
                    </a:lnTo>
                    <a:lnTo>
                      <a:pt x="3225" y="727"/>
                    </a:lnTo>
                    <a:lnTo>
                      <a:pt x="3225" y="724"/>
                    </a:lnTo>
                    <a:lnTo>
                      <a:pt x="3223" y="724"/>
                    </a:lnTo>
                    <a:lnTo>
                      <a:pt x="3223" y="720"/>
                    </a:lnTo>
                    <a:lnTo>
                      <a:pt x="3225" y="717"/>
                    </a:lnTo>
                    <a:lnTo>
                      <a:pt x="3228" y="717"/>
                    </a:lnTo>
                    <a:lnTo>
                      <a:pt x="3230" y="717"/>
                    </a:lnTo>
                    <a:lnTo>
                      <a:pt x="3230" y="720"/>
                    </a:lnTo>
                    <a:close/>
                    <a:moveTo>
                      <a:pt x="3879" y="703"/>
                    </a:moveTo>
                    <a:lnTo>
                      <a:pt x="3877" y="703"/>
                    </a:lnTo>
                    <a:lnTo>
                      <a:pt x="3877" y="697"/>
                    </a:lnTo>
                    <a:lnTo>
                      <a:pt x="3877" y="694"/>
                    </a:lnTo>
                    <a:lnTo>
                      <a:pt x="3879" y="694"/>
                    </a:lnTo>
                    <a:lnTo>
                      <a:pt x="3879" y="697"/>
                    </a:lnTo>
                    <a:lnTo>
                      <a:pt x="3879" y="703"/>
                    </a:lnTo>
                    <a:close/>
                    <a:moveTo>
                      <a:pt x="2711" y="610"/>
                    </a:moveTo>
                    <a:lnTo>
                      <a:pt x="2709" y="610"/>
                    </a:lnTo>
                    <a:lnTo>
                      <a:pt x="2706" y="608"/>
                    </a:lnTo>
                    <a:lnTo>
                      <a:pt x="2709" y="608"/>
                    </a:lnTo>
                    <a:lnTo>
                      <a:pt x="2709" y="606"/>
                    </a:lnTo>
                    <a:lnTo>
                      <a:pt x="2711" y="606"/>
                    </a:lnTo>
                    <a:lnTo>
                      <a:pt x="2713" y="606"/>
                    </a:lnTo>
                    <a:lnTo>
                      <a:pt x="2711" y="608"/>
                    </a:lnTo>
                    <a:lnTo>
                      <a:pt x="2711" y="610"/>
                    </a:lnTo>
                    <a:close/>
                    <a:moveTo>
                      <a:pt x="2718" y="601"/>
                    </a:moveTo>
                    <a:lnTo>
                      <a:pt x="2718" y="603"/>
                    </a:lnTo>
                    <a:lnTo>
                      <a:pt x="2716" y="601"/>
                    </a:lnTo>
                    <a:lnTo>
                      <a:pt x="2711" y="596"/>
                    </a:lnTo>
                    <a:lnTo>
                      <a:pt x="2713" y="596"/>
                    </a:lnTo>
                    <a:lnTo>
                      <a:pt x="2713" y="594"/>
                    </a:lnTo>
                    <a:lnTo>
                      <a:pt x="2716" y="594"/>
                    </a:lnTo>
                    <a:lnTo>
                      <a:pt x="2716" y="596"/>
                    </a:lnTo>
                    <a:lnTo>
                      <a:pt x="2718" y="596"/>
                    </a:lnTo>
                    <a:lnTo>
                      <a:pt x="2718" y="599"/>
                    </a:lnTo>
                    <a:lnTo>
                      <a:pt x="2718" y="601"/>
                    </a:lnTo>
                    <a:close/>
                    <a:moveTo>
                      <a:pt x="2644" y="589"/>
                    </a:moveTo>
                    <a:lnTo>
                      <a:pt x="2646" y="589"/>
                    </a:lnTo>
                    <a:lnTo>
                      <a:pt x="2648" y="589"/>
                    </a:lnTo>
                    <a:lnTo>
                      <a:pt x="2648" y="592"/>
                    </a:lnTo>
                    <a:lnTo>
                      <a:pt x="2648" y="594"/>
                    </a:lnTo>
                    <a:lnTo>
                      <a:pt x="2648" y="596"/>
                    </a:lnTo>
                    <a:lnTo>
                      <a:pt x="2646" y="594"/>
                    </a:lnTo>
                    <a:lnTo>
                      <a:pt x="2644" y="594"/>
                    </a:lnTo>
                    <a:lnTo>
                      <a:pt x="2644" y="596"/>
                    </a:lnTo>
                    <a:lnTo>
                      <a:pt x="2646" y="596"/>
                    </a:lnTo>
                    <a:lnTo>
                      <a:pt x="2646" y="599"/>
                    </a:lnTo>
                    <a:lnTo>
                      <a:pt x="2644" y="601"/>
                    </a:lnTo>
                    <a:lnTo>
                      <a:pt x="2646" y="601"/>
                    </a:lnTo>
                    <a:lnTo>
                      <a:pt x="2646" y="603"/>
                    </a:lnTo>
                    <a:lnTo>
                      <a:pt x="2644" y="603"/>
                    </a:lnTo>
                    <a:lnTo>
                      <a:pt x="2641" y="603"/>
                    </a:lnTo>
                    <a:lnTo>
                      <a:pt x="2644" y="606"/>
                    </a:lnTo>
                    <a:lnTo>
                      <a:pt x="2646" y="608"/>
                    </a:lnTo>
                    <a:lnTo>
                      <a:pt x="2644" y="608"/>
                    </a:lnTo>
                    <a:lnTo>
                      <a:pt x="2644" y="610"/>
                    </a:lnTo>
                    <a:lnTo>
                      <a:pt x="2644" y="613"/>
                    </a:lnTo>
                    <a:lnTo>
                      <a:pt x="2641" y="610"/>
                    </a:lnTo>
                    <a:lnTo>
                      <a:pt x="2641" y="613"/>
                    </a:lnTo>
                    <a:lnTo>
                      <a:pt x="2641" y="615"/>
                    </a:lnTo>
                    <a:lnTo>
                      <a:pt x="2639" y="620"/>
                    </a:lnTo>
                    <a:lnTo>
                      <a:pt x="2637" y="624"/>
                    </a:lnTo>
                    <a:lnTo>
                      <a:pt x="2639" y="624"/>
                    </a:lnTo>
                    <a:lnTo>
                      <a:pt x="2639" y="627"/>
                    </a:lnTo>
                    <a:lnTo>
                      <a:pt x="2637" y="627"/>
                    </a:lnTo>
                    <a:lnTo>
                      <a:pt x="2637" y="629"/>
                    </a:lnTo>
                    <a:lnTo>
                      <a:pt x="2637" y="631"/>
                    </a:lnTo>
                    <a:lnTo>
                      <a:pt x="2632" y="636"/>
                    </a:lnTo>
                    <a:lnTo>
                      <a:pt x="2630" y="638"/>
                    </a:lnTo>
                    <a:lnTo>
                      <a:pt x="2627" y="636"/>
                    </a:lnTo>
                    <a:lnTo>
                      <a:pt x="2625" y="631"/>
                    </a:lnTo>
                    <a:lnTo>
                      <a:pt x="2623" y="629"/>
                    </a:lnTo>
                    <a:lnTo>
                      <a:pt x="2625" y="624"/>
                    </a:lnTo>
                    <a:lnTo>
                      <a:pt x="2625" y="620"/>
                    </a:lnTo>
                    <a:lnTo>
                      <a:pt x="2630" y="615"/>
                    </a:lnTo>
                    <a:lnTo>
                      <a:pt x="2630" y="613"/>
                    </a:lnTo>
                    <a:lnTo>
                      <a:pt x="2632" y="610"/>
                    </a:lnTo>
                    <a:lnTo>
                      <a:pt x="2632" y="608"/>
                    </a:lnTo>
                    <a:lnTo>
                      <a:pt x="2632" y="606"/>
                    </a:lnTo>
                    <a:lnTo>
                      <a:pt x="2632" y="603"/>
                    </a:lnTo>
                    <a:lnTo>
                      <a:pt x="2634" y="603"/>
                    </a:lnTo>
                    <a:lnTo>
                      <a:pt x="2637" y="603"/>
                    </a:lnTo>
                    <a:lnTo>
                      <a:pt x="2637" y="601"/>
                    </a:lnTo>
                    <a:lnTo>
                      <a:pt x="2639" y="599"/>
                    </a:lnTo>
                    <a:lnTo>
                      <a:pt x="2639" y="596"/>
                    </a:lnTo>
                    <a:lnTo>
                      <a:pt x="2641" y="594"/>
                    </a:lnTo>
                    <a:lnTo>
                      <a:pt x="2641" y="592"/>
                    </a:lnTo>
                    <a:lnTo>
                      <a:pt x="2641" y="589"/>
                    </a:lnTo>
                    <a:lnTo>
                      <a:pt x="2644" y="589"/>
                    </a:lnTo>
                    <a:close/>
                    <a:moveTo>
                      <a:pt x="3393" y="592"/>
                    </a:moveTo>
                    <a:lnTo>
                      <a:pt x="3391" y="594"/>
                    </a:lnTo>
                    <a:lnTo>
                      <a:pt x="3391" y="592"/>
                    </a:lnTo>
                    <a:lnTo>
                      <a:pt x="3391" y="589"/>
                    </a:lnTo>
                    <a:lnTo>
                      <a:pt x="3393" y="587"/>
                    </a:lnTo>
                    <a:lnTo>
                      <a:pt x="3395" y="587"/>
                    </a:lnTo>
                    <a:lnTo>
                      <a:pt x="3393" y="589"/>
                    </a:lnTo>
                    <a:lnTo>
                      <a:pt x="3393" y="592"/>
                    </a:lnTo>
                    <a:close/>
                    <a:moveTo>
                      <a:pt x="2651" y="578"/>
                    </a:moveTo>
                    <a:lnTo>
                      <a:pt x="2653" y="578"/>
                    </a:lnTo>
                    <a:lnTo>
                      <a:pt x="2655" y="578"/>
                    </a:lnTo>
                    <a:lnTo>
                      <a:pt x="2655" y="580"/>
                    </a:lnTo>
                    <a:lnTo>
                      <a:pt x="2655" y="582"/>
                    </a:lnTo>
                    <a:lnTo>
                      <a:pt x="2655" y="585"/>
                    </a:lnTo>
                    <a:lnTo>
                      <a:pt x="2653" y="585"/>
                    </a:lnTo>
                    <a:lnTo>
                      <a:pt x="2651" y="585"/>
                    </a:lnTo>
                    <a:lnTo>
                      <a:pt x="2648" y="585"/>
                    </a:lnTo>
                    <a:lnTo>
                      <a:pt x="2651" y="582"/>
                    </a:lnTo>
                    <a:lnTo>
                      <a:pt x="2648" y="580"/>
                    </a:lnTo>
                    <a:lnTo>
                      <a:pt x="2648" y="578"/>
                    </a:lnTo>
                    <a:lnTo>
                      <a:pt x="2651" y="575"/>
                    </a:lnTo>
                    <a:lnTo>
                      <a:pt x="2651" y="578"/>
                    </a:lnTo>
                    <a:close/>
                    <a:moveTo>
                      <a:pt x="2725" y="568"/>
                    </a:moveTo>
                    <a:lnTo>
                      <a:pt x="2725" y="571"/>
                    </a:lnTo>
                    <a:lnTo>
                      <a:pt x="2720" y="566"/>
                    </a:lnTo>
                    <a:lnTo>
                      <a:pt x="2723" y="566"/>
                    </a:lnTo>
                    <a:lnTo>
                      <a:pt x="2725" y="568"/>
                    </a:lnTo>
                    <a:close/>
                    <a:moveTo>
                      <a:pt x="3398" y="559"/>
                    </a:moveTo>
                    <a:lnTo>
                      <a:pt x="3398" y="561"/>
                    </a:lnTo>
                    <a:lnTo>
                      <a:pt x="3395" y="564"/>
                    </a:lnTo>
                    <a:lnTo>
                      <a:pt x="3393" y="564"/>
                    </a:lnTo>
                    <a:lnTo>
                      <a:pt x="3393" y="561"/>
                    </a:lnTo>
                    <a:lnTo>
                      <a:pt x="3395" y="561"/>
                    </a:lnTo>
                    <a:lnTo>
                      <a:pt x="3395" y="559"/>
                    </a:lnTo>
                    <a:lnTo>
                      <a:pt x="3398" y="559"/>
                    </a:lnTo>
                    <a:close/>
                    <a:moveTo>
                      <a:pt x="3407" y="552"/>
                    </a:moveTo>
                    <a:lnTo>
                      <a:pt x="3405" y="554"/>
                    </a:lnTo>
                    <a:lnTo>
                      <a:pt x="3405" y="557"/>
                    </a:lnTo>
                    <a:lnTo>
                      <a:pt x="3402" y="557"/>
                    </a:lnTo>
                    <a:lnTo>
                      <a:pt x="3402" y="559"/>
                    </a:lnTo>
                    <a:lnTo>
                      <a:pt x="3400" y="559"/>
                    </a:lnTo>
                    <a:lnTo>
                      <a:pt x="3400" y="557"/>
                    </a:lnTo>
                    <a:lnTo>
                      <a:pt x="3398" y="557"/>
                    </a:lnTo>
                    <a:lnTo>
                      <a:pt x="3400" y="557"/>
                    </a:lnTo>
                    <a:lnTo>
                      <a:pt x="3400" y="554"/>
                    </a:lnTo>
                    <a:lnTo>
                      <a:pt x="3402" y="554"/>
                    </a:lnTo>
                    <a:lnTo>
                      <a:pt x="3402" y="552"/>
                    </a:lnTo>
                    <a:lnTo>
                      <a:pt x="3405" y="552"/>
                    </a:lnTo>
                    <a:lnTo>
                      <a:pt x="3407" y="550"/>
                    </a:lnTo>
                    <a:lnTo>
                      <a:pt x="3407" y="552"/>
                    </a:lnTo>
                    <a:close/>
                    <a:moveTo>
                      <a:pt x="2741" y="550"/>
                    </a:moveTo>
                    <a:lnTo>
                      <a:pt x="2739" y="550"/>
                    </a:lnTo>
                    <a:lnTo>
                      <a:pt x="2737" y="550"/>
                    </a:lnTo>
                    <a:lnTo>
                      <a:pt x="2737" y="548"/>
                    </a:lnTo>
                    <a:lnTo>
                      <a:pt x="2737" y="545"/>
                    </a:lnTo>
                    <a:lnTo>
                      <a:pt x="2737" y="541"/>
                    </a:lnTo>
                    <a:lnTo>
                      <a:pt x="2739" y="538"/>
                    </a:lnTo>
                    <a:lnTo>
                      <a:pt x="2739" y="536"/>
                    </a:lnTo>
                    <a:lnTo>
                      <a:pt x="2739" y="534"/>
                    </a:lnTo>
                    <a:lnTo>
                      <a:pt x="2741" y="534"/>
                    </a:lnTo>
                    <a:lnTo>
                      <a:pt x="2744" y="534"/>
                    </a:lnTo>
                    <a:lnTo>
                      <a:pt x="2744" y="536"/>
                    </a:lnTo>
                    <a:lnTo>
                      <a:pt x="2744" y="538"/>
                    </a:lnTo>
                    <a:lnTo>
                      <a:pt x="2744" y="541"/>
                    </a:lnTo>
                    <a:lnTo>
                      <a:pt x="2746" y="545"/>
                    </a:lnTo>
                    <a:lnTo>
                      <a:pt x="2744" y="548"/>
                    </a:lnTo>
                    <a:lnTo>
                      <a:pt x="2741" y="550"/>
                    </a:lnTo>
                    <a:close/>
                    <a:moveTo>
                      <a:pt x="2744" y="529"/>
                    </a:moveTo>
                    <a:lnTo>
                      <a:pt x="2746" y="529"/>
                    </a:lnTo>
                    <a:lnTo>
                      <a:pt x="2746" y="531"/>
                    </a:lnTo>
                    <a:lnTo>
                      <a:pt x="2744" y="531"/>
                    </a:lnTo>
                    <a:lnTo>
                      <a:pt x="2741" y="529"/>
                    </a:lnTo>
                    <a:lnTo>
                      <a:pt x="2741" y="527"/>
                    </a:lnTo>
                    <a:lnTo>
                      <a:pt x="2744" y="527"/>
                    </a:lnTo>
                    <a:lnTo>
                      <a:pt x="2744" y="529"/>
                    </a:lnTo>
                    <a:close/>
                    <a:moveTo>
                      <a:pt x="2816" y="520"/>
                    </a:moveTo>
                    <a:lnTo>
                      <a:pt x="2816" y="522"/>
                    </a:lnTo>
                    <a:lnTo>
                      <a:pt x="2818" y="522"/>
                    </a:lnTo>
                    <a:lnTo>
                      <a:pt x="2818" y="527"/>
                    </a:lnTo>
                    <a:lnTo>
                      <a:pt x="2816" y="527"/>
                    </a:lnTo>
                    <a:lnTo>
                      <a:pt x="2813" y="527"/>
                    </a:lnTo>
                    <a:lnTo>
                      <a:pt x="2811" y="527"/>
                    </a:lnTo>
                    <a:lnTo>
                      <a:pt x="2809" y="524"/>
                    </a:lnTo>
                    <a:lnTo>
                      <a:pt x="2804" y="522"/>
                    </a:lnTo>
                    <a:lnTo>
                      <a:pt x="2804" y="520"/>
                    </a:lnTo>
                    <a:lnTo>
                      <a:pt x="2807" y="520"/>
                    </a:lnTo>
                    <a:lnTo>
                      <a:pt x="2811" y="520"/>
                    </a:lnTo>
                    <a:lnTo>
                      <a:pt x="2813" y="522"/>
                    </a:lnTo>
                    <a:lnTo>
                      <a:pt x="2813" y="520"/>
                    </a:lnTo>
                    <a:lnTo>
                      <a:pt x="2813" y="517"/>
                    </a:lnTo>
                    <a:lnTo>
                      <a:pt x="2816" y="520"/>
                    </a:lnTo>
                    <a:close/>
                    <a:moveTo>
                      <a:pt x="2816" y="503"/>
                    </a:moveTo>
                    <a:lnTo>
                      <a:pt x="2813" y="503"/>
                    </a:lnTo>
                    <a:lnTo>
                      <a:pt x="2816" y="503"/>
                    </a:lnTo>
                    <a:lnTo>
                      <a:pt x="2818" y="503"/>
                    </a:lnTo>
                    <a:lnTo>
                      <a:pt x="2818" y="506"/>
                    </a:lnTo>
                    <a:lnTo>
                      <a:pt x="2816" y="506"/>
                    </a:lnTo>
                    <a:lnTo>
                      <a:pt x="2813" y="506"/>
                    </a:lnTo>
                    <a:lnTo>
                      <a:pt x="2811" y="506"/>
                    </a:lnTo>
                    <a:lnTo>
                      <a:pt x="2813" y="503"/>
                    </a:lnTo>
                    <a:lnTo>
                      <a:pt x="2811" y="503"/>
                    </a:lnTo>
                    <a:lnTo>
                      <a:pt x="2813" y="501"/>
                    </a:lnTo>
                    <a:lnTo>
                      <a:pt x="2816" y="503"/>
                    </a:lnTo>
                    <a:close/>
                    <a:moveTo>
                      <a:pt x="3840" y="492"/>
                    </a:moveTo>
                    <a:lnTo>
                      <a:pt x="3838" y="492"/>
                    </a:lnTo>
                    <a:lnTo>
                      <a:pt x="3835" y="489"/>
                    </a:lnTo>
                    <a:lnTo>
                      <a:pt x="3835" y="487"/>
                    </a:lnTo>
                    <a:lnTo>
                      <a:pt x="3838" y="487"/>
                    </a:lnTo>
                    <a:lnTo>
                      <a:pt x="3838" y="489"/>
                    </a:lnTo>
                    <a:lnTo>
                      <a:pt x="3840" y="492"/>
                    </a:lnTo>
                    <a:close/>
                    <a:moveTo>
                      <a:pt x="2867" y="487"/>
                    </a:moveTo>
                    <a:lnTo>
                      <a:pt x="2869" y="489"/>
                    </a:lnTo>
                    <a:lnTo>
                      <a:pt x="2869" y="492"/>
                    </a:lnTo>
                    <a:lnTo>
                      <a:pt x="2872" y="492"/>
                    </a:lnTo>
                    <a:lnTo>
                      <a:pt x="2874" y="492"/>
                    </a:lnTo>
                    <a:lnTo>
                      <a:pt x="2874" y="494"/>
                    </a:lnTo>
                    <a:lnTo>
                      <a:pt x="2874" y="496"/>
                    </a:lnTo>
                    <a:lnTo>
                      <a:pt x="2872" y="499"/>
                    </a:lnTo>
                    <a:lnTo>
                      <a:pt x="2872" y="501"/>
                    </a:lnTo>
                    <a:lnTo>
                      <a:pt x="2869" y="501"/>
                    </a:lnTo>
                    <a:lnTo>
                      <a:pt x="2867" y="501"/>
                    </a:lnTo>
                    <a:lnTo>
                      <a:pt x="2862" y="499"/>
                    </a:lnTo>
                    <a:lnTo>
                      <a:pt x="2860" y="501"/>
                    </a:lnTo>
                    <a:lnTo>
                      <a:pt x="2858" y="501"/>
                    </a:lnTo>
                    <a:lnTo>
                      <a:pt x="2855" y="501"/>
                    </a:lnTo>
                    <a:lnTo>
                      <a:pt x="2853" y="501"/>
                    </a:lnTo>
                    <a:lnTo>
                      <a:pt x="2851" y="499"/>
                    </a:lnTo>
                    <a:lnTo>
                      <a:pt x="2848" y="499"/>
                    </a:lnTo>
                    <a:lnTo>
                      <a:pt x="2848" y="496"/>
                    </a:lnTo>
                    <a:lnTo>
                      <a:pt x="2848" y="494"/>
                    </a:lnTo>
                    <a:lnTo>
                      <a:pt x="2851" y="494"/>
                    </a:lnTo>
                    <a:lnTo>
                      <a:pt x="2851" y="496"/>
                    </a:lnTo>
                    <a:lnTo>
                      <a:pt x="2853" y="496"/>
                    </a:lnTo>
                    <a:lnTo>
                      <a:pt x="2855" y="494"/>
                    </a:lnTo>
                    <a:lnTo>
                      <a:pt x="2858" y="492"/>
                    </a:lnTo>
                    <a:lnTo>
                      <a:pt x="2860" y="492"/>
                    </a:lnTo>
                    <a:lnTo>
                      <a:pt x="2860" y="489"/>
                    </a:lnTo>
                    <a:lnTo>
                      <a:pt x="2860" y="487"/>
                    </a:lnTo>
                    <a:lnTo>
                      <a:pt x="2858" y="487"/>
                    </a:lnTo>
                    <a:lnTo>
                      <a:pt x="2858" y="485"/>
                    </a:lnTo>
                    <a:lnTo>
                      <a:pt x="2860" y="485"/>
                    </a:lnTo>
                    <a:lnTo>
                      <a:pt x="2862" y="485"/>
                    </a:lnTo>
                    <a:lnTo>
                      <a:pt x="2867" y="485"/>
                    </a:lnTo>
                    <a:lnTo>
                      <a:pt x="2867" y="487"/>
                    </a:lnTo>
                    <a:close/>
                    <a:moveTo>
                      <a:pt x="3833" y="487"/>
                    </a:moveTo>
                    <a:lnTo>
                      <a:pt x="3833" y="485"/>
                    </a:lnTo>
                    <a:lnTo>
                      <a:pt x="3831" y="485"/>
                    </a:lnTo>
                    <a:lnTo>
                      <a:pt x="3831" y="482"/>
                    </a:lnTo>
                    <a:lnTo>
                      <a:pt x="3833" y="480"/>
                    </a:lnTo>
                    <a:lnTo>
                      <a:pt x="3831" y="478"/>
                    </a:lnTo>
                    <a:lnTo>
                      <a:pt x="3833" y="475"/>
                    </a:lnTo>
                    <a:lnTo>
                      <a:pt x="3833" y="478"/>
                    </a:lnTo>
                    <a:lnTo>
                      <a:pt x="3833" y="482"/>
                    </a:lnTo>
                    <a:lnTo>
                      <a:pt x="3833" y="485"/>
                    </a:lnTo>
                    <a:lnTo>
                      <a:pt x="3833" y="487"/>
                    </a:lnTo>
                    <a:close/>
                    <a:moveTo>
                      <a:pt x="2830" y="475"/>
                    </a:moveTo>
                    <a:lnTo>
                      <a:pt x="2827" y="478"/>
                    </a:lnTo>
                    <a:lnTo>
                      <a:pt x="2825" y="475"/>
                    </a:lnTo>
                    <a:lnTo>
                      <a:pt x="2825" y="473"/>
                    </a:lnTo>
                    <a:lnTo>
                      <a:pt x="2823" y="473"/>
                    </a:lnTo>
                    <a:lnTo>
                      <a:pt x="2823" y="471"/>
                    </a:lnTo>
                    <a:lnTo>
                      <a:pt x="2823" y="468"/>
                    </a:lnTo>
                    <a:lnTo>
                      <a:pt x="2825" y="468"/>
                    </a:lnTo>
                    <a:lnTo>
                      <a:pt x="2827" y="471"/>
                    </a:lnTo>
                    <a:lnTo>
                      <a:pt x="2830" y="473"/>
                    </a:lnTo>
                    <a:lnTo>
                      <a:pt x="2830" y="475"/>
                    </a:lnTo>
                    <a:close/>
                    <a:moveTo>
                      <a:pt x="2660" y="473"/>
                    </a:moveTo>
                    <a:lnTo>
                      <a:pt x="2662" y="473"/>
                    </a:lnTo>
                    <a:lnTo>
                      <a:pt x="2662" y="475"/>
                    </a:lnTo>
                    <a:lnTo>
                      <a:pt x="2660" y="475"/>
                    </a:lnTo>
                    <a:lnTo>
                      <a:pt x="2660" y="473"/>
                    </a:lnTo>
                    <a:lnTo>
                      <a:pt x="2658" y="473"/>
                    </a:lnTo>
                    <a:lnTo>
                      <a:pt x="2658" y="475"/>
                    </a:lnTo>
                    <a:lnTo>
                      <a:pt x="2658" y="473"/>
                    </a:lnTo>
                    <a:lnTo>
                      <a:pt x="2655" y="471"/>
                    </a:lnTo>
                    <a:lnTo>
                      <a:pt x="2655" y="468"/>
                    </a:lnTo>
                    <a:lnTo>
                      <a:pt x="2655" y="466"/>
                    </a:lnTo>
                    <a:lnTo>
                      <a:pt x="2658" y="466"/>
                    </a:lnTo>
                    <a:lnTo>
                      <a:pt x="2660" y="466"/>
                    </a:lnTo>
                    <a:lnTo>
                      <a:pt x="2660" y="468"/>
                    </a:lnTo>
                    <a:lnTo>
                      <a:pt x="2660" y="471"/>
                    </a:lnTo>
                    <a:lnTo>
                      <a:pt x="2660" y="473"/>
                    </a:lnTo>
                    <a:close/>
                    <a:moveTo>
                      <a:pt x="2388" y="468"/>
                    </a:moveTo>
                    <a:lnTo>
                      <a:pt x="2383" y="471"/>
                    </a:lnTo>
                    <a:lnTo>
                      <a:pt x="2383" y="468"/>
                    </a:lnTo>
                    <a:lnTo>
                      <a:pt x="2383" y="466"/>
                    </a:lnTo>
                    <a:lnTo>
                      <a:pt x="2390" y="464"/>
                    </a:lnTo>
                    <a:lnTo>
                      <a:pt x="2390" y="461"/>
                    </a:lnTo>
                    <a:lnTo>
                      <a:pt x="2395" y="459"/>
                    </a:lnTo>
                    <a:lnTo>
                      <a:pt x="2397" y="459"/>
                    </a:lnTo>
                    <a:lnTo>
                      <a:pt x="2397" y="461"/>
                    </a:lnTo>
                    <a:lnTo>
                      <a:pt x="2395" y="461"/>
                    </a:lnTo>
                    <a:lnTo>
                      <a:pt x="2392" y="461"/>
                    </a:lnTo>
                    <a:lnTo>
                      <a:pt x="2390" y="464"/>
                    </a:lnTo>
                    <a:lnTo>
                      <a:pt x="2390" y="466"/>
                    </a:lnTo>
                    <a:lnTo>
                      <a:pt x="2392" y="466"/>
                    </a:lnTo>
                    <a:lnTo>
                      <a:pt x="2390" y="466"/>
                    </a:lnTo>
                    <a:lnTo>
                      <a:pt x="2388" y="468"/>
                    </a:lnTo>
                    <a:close/>
                    <a:moveTo>
                      <a:pt x="2388" y="454"/>
                    </a:moveTo>
                    <a:lnTo>
                      <a:pt x="2385" y="454"/>
                    </a:lnTo>
                    <a:lnTo>
                      <a:pt x="2383" y="452"/>
                    </a:lnTo>
                    <a:lnTo>
                      <a:pt x="2385" y="452"/>
                    </a:lnTo>
                    <a:lnTo>
                      <a:pt x="2385" y="450"/>
                    </a:lnTo>
                    <a:lnTo>
                      <a:pt x="2388" y="450"/>
                    </a:lnTo>
                    <a:lnTo>
                      <a:pt x="2388" y="452"/>
                    </a:lnTo>
                    <a:lnTo>
                      <a:pt x="2388" y="454"/>
                    </a:lnTo>
                    <a:close/>
                    <a:moveTo>
                      <a:pt x="2397" y="454"/>
                    </a:moveTo>
                    <a:lnTo>
                      <a:pt x="2399" y="454"/>
                    </a:lnTo>
                    <a:lnTo>
                      <a:pt x="2397" y="454"/>
                    </a:lnTo>
                    <a:lnTo>
                      <a:pt x="2395" y="454"/>
                    </a:lnTo>
                    <a:lnTo>
                      <a:pt x="2392" y="454"/>
                    </a:lnTo>
                    <a:lnTo>
                      <a:pt x="2390" y="454"/>
                    </a:lnTo>
                    <a:lnTo>
                      <a:pt x="2392" y="452"/>
                    </a:lnTo>
                    <a:lnTo>
                      <a:pt x="2395" y="450"/>
                    </a:lnTo>
                    <a:lnTo>
                      <a:pt x="2399" y="450"/>
                    </a:lnTo>
                    <a:lnTo>
                      <a:pt x="2399" y="452"/>
                    </a:lnTo>
                    <a:lnTo>
                      <a:pt x="2397" y="452"/>
                    </a:lnTo>
                    <a:lnTo>
                      <a:pt x="2397" y="454"/>
                    </a:lnTo>
                    <a:close/>
                    <a:moveTo>
                      <a:pt x="2827" y="466"/>
                    </a:moveTo>
                    <a:lnTo>
                      <a:pt x="2827" y="468"/>
                    </a:lnTo>
                    <a:lnTo>
                      <a:pt x="2825" y="466"/>
                    </a:lnTo>
                    <a:lnTo>
                      <a:pt x="2823" y="466"/>
                    </a:lnTo>
                    <a:lnTo>
                      <a:pt x="2823" y="464"/>
                    </a:lnTo>
                    <a:lnTo>
                      <a:pt x="2820" y="464"/>
                    </a:lnTo>
                    <a:lnTo>
                      <a:pt x="2820" y="461"/>
                    </a:lnTo>
                    <a:lnTo>
                      <a:pt x="2818" y="457"/>
                    </a:lnTo>
                    <a:lnTo>
                      <a:pt x="2818" y="454"/>
                    </a:lnTo>
                    <a:lnTo>
                      <a:pt x="2816" y="454"/>
                    </a:lnTo>
                    <a:lnTo>
                      <a:pt x="2816" y="452"/>
                    </a:lnTo>
                    <a:lnTo>
                      <a:pt x="2818" y="447"/>
                    </a:lnTo>
                    <a:lnTo>
                      <a:pt x="2820" y="447"/>
                    </a:lnTo>
                    <a:lnTo>
                      <a:pt x="2820" y="450"/>
                    </a:lnTo>
                    <a:lnTo>
                      <a:pt x="2823" y="450"/>
                    </a:lnTo>
                    <a:lnTo>
                      <a:pt x="2825" y="450"/>
                    </a:lnTo>
                    <a:lnTo>
                      <a:pt x="2823" y="452"/>
                    </a:lnTo>
                    <a:lnTo>
                      <a:pt x="2823" y="454"/>
                    </a:lnTo>
                    <a:lnTo>
                      <a:pt x="2823" y="457"/>
                    </a:lnTo>
                    <a:lnTo>
                      <a:pt x="2823" y="459"/>
                    </a:lnTo>
                    <a:lnTo>
                      <a:pt x="2823" y="461"/>
                    </a:lnTo>
                    <a:lnTo>
                      <a:pt x="2827" y="466"/>
                    </a:lnTo>
                    <a:close/>
                    <a:moveTo>
                      <a:pt x="2371" y="450"/>
                    </a:moveTo>
                    <a:lnTo>
                      <a:pt x="2369" y="450"/>
                    </a:lnTo>
                    <a:lnTo>
                      <a:pt x="2371" y="447"/>
                    </a:lnTo>
                    <a:lnTo>
                      <a:pt x="2374" y="447"/>
                    </a:lnTo>
                    <a:lnTo>
                      <a:pt x="2371" y="450"/>
                    </a:lnTo>
                    <a:close/>
                    <a:moveTo>
                      <a:pt x="3884" y="447"/>
                    </a:moveTo>
                    <a:lnTo>
                      <a:pt x="3889" y="445"/>
                    </a:lnTo>
                    <a:lnTo>
                      <a:pt x="3889" y="447"/>
                    </a:lnTo>
                    <a:lnTo>
                      <a:pt x="3889" y="450"/>
                    </a:lnTo>
                    <a:lnTo>
                      <a:pt x="3886" y="450"/>
                    </a:lnTo>
                    <a:lnTo>
                      <a:pt x="3886" y="452"/>
                    </a:lnTo>
                    <a:lnTo>
                      <a:pt x="3884" y="452"/>
                    </a:lnTo>
                    <a:lnTo>
                      <a:pt x="3884" y="450"/>
                    </a:lnTo>
                    <a:lnTo>
                      <a:pt x="3882" y="447"/>
                    </a:lnTo>
                    <a:lnTo>
                      <a:pt x="3879" y="447"/>
                    </a:lnTo>
                    <a:lnTo>
                      <a:pt x="3879" y="445"/>
                    </a:lnTo>
                    <a:lnTo>
                      <a:pt x="3884" y="447"/>
                    </a:lnTo>
                    <a:close/>
                    <a:moveTo>
                      <a:pt x="3900" y="450"/>
                    </a:moveTo>
                    <a:lnTo>
                      <a:pt x="3898" y="450"/>
                    </a:lnTo>
                    <a:lnTo>
                      <a:pt x="3898" y="447"/>
                    </a:lnTo>
                    <a:lnTo>
                      <a:pt x="3898" y="445"/>
                    </a:lnTo>
                    <a:lnTo>
                      <a:pt x="3898" y="443"/>
                    </a:lnTo>
                    <a:lnTo>
                      <a:pt x="3900" y="443"/>
                    </a:lnTo>
                    <a:lnTo>
                      <a:pt x="3900" y="445"/>
                    </a:lnTo>
                    <a:lnTo>
                      <a:pt x="3900" y="447"/>
                    </a:lnTo>
                    <a:lnTo>
                      <a:pt x="3900" y="450"/>
                    </a:lnTo>
                    <a:close/>
                    <a:moveTo>
                      <a:pt x="3882" y="443"/>
                    </a:moveTo>
                    <a:lnTo>
                      <a:pt x="3882" y="445"/>
                    </a:lnTo>
                    <a:lnTo>
                      <a:pt x="3879" y="445"/>
                    </a:lnTo>
                    <a:lnTo>
                      <a:pt x="3877" y="445"/>
                    </a:lnTo>
                    <a:lnTo>
                      <a:pt x="3877" y="447"/>
                    </a:lnTo>
                    <a:lnTo>
                      <a:pt x="3877" y="445"/>
                    </a:lnTo>
                    <a:lnTo>
                      <a:pt x="3879" y="440"/>
                    </a:lnTo>
                    <a:lnTo>
                      <a:pt x="3879" y="438"/>
                    </a:lnTo>
                    <a:lnTo>
                      <a:pt x="3882" y="438"/>
                    </a:lnTo>
                    <a:lnTo>
                      <a:pt x="3884" y="438"/>
                    </a:lnTo>
                    <a:lnTo>
                      <a:pt x="3884" y="440"/>
                    </a:lnTo>
                    <a:lnTo>
                      <a:pt x="3882" y="443"/>
                    </a:lnTo>
                    <a:close/>
                    <a:moveTo>
                      <a:pt x="2406" y="445"/>
                    </a:moveTo>
                    <a:lnTo>
                      <a:pt x="2402" y="445"/>
                    </a:lnTo>
                    <a:lnTo>
                      <a:pt x="2402" y="443"/>
                    </a:lnTo>
                    <a:lnTo>
                      <a:pt x="2404" y="440"/>
                    </a:lnTo>
                    <a:lnTo>
                      <a:pt x="2404" y="438"/>
                    </a:lnTo>
                    <a:lnTo>
                      <a:pt x="2406" y="438"/>
                    </a:lnTo>
                    <a:lnTo>
                      <a:pt x="2406" y="443"/>
                    </a:lnTo>
                    <a:lnTo>
                      <a:pt x="2406" y="445"/>
                    </a:lnTo>
                    <a:close/>
                    <a:moveTo>
                      <a:pt x="3910" y="429"/>
                    </a:moveTo>
                    <a:lnTo>
                      <a:pt x="3912" y="431"/>
                    </a:lnTo>
                    <a:lnTo>
                      <a:pt x="3912" y="433"/>
                    </a:lnTo>
                    <a:lnTo>
                      <a:pt x="3910" y="433"/>
                    </a:lnTo>
                    <a:lnTo>
                      <a:pt x="3907" y="433"/>
                    </a:lnTo>
                    <a:lnTo>
                      <a:pt x="3905" y="436"/>
                    </a:lnTo>
                    <a:lnTo>
                      <a:pt x="3905" y="433"/>
                    </a:lnTo>
                    <a:lnTo>
                      <a:pt x="3903" y="433"/>
                    </a:lnTo>
                    <a:lnTo>
                      <a:pt x="3905" y="431"/>
                    </a:lnTo>
                    <a:lnTo>
                      <a:pt x="3907" y="431"/>
                    </a:lnTo>
                    <a:lnTo>
                      <a:pt x="3910" y="429"/>
                    </a:lnTo>
                    <a:close/>
                    <a:moveTo>
                      <a:pt x="3875" y="431"/>
                    </a:moveTo>
                    <a:lnTo>
                      <a:pt x="3875" y="436"/>
                    </a:lnTo>
                    <a:lnTo>
                      <a:pt x="3872" y="436"/>
                    </a:lnTo>
                    <a:lnTo>
                      <a:pt x="3872" y="433"/>
                    </a:lnTo>
                    <a:lnTo>
                      <a:pt x="3872" y="431"/>
                    </a:lnTo>
                    <a:lnTo>
                      <a:pt x="3870" y="431"/>
                    </a:lnTo>
                    <a:lnTo>
                      <a:pt x="3872" y="429"/>
                    </a:lnTo>
                    <a:lnTo>
                      <a:pt x="3875" y="429"/>
                    </a:lnTo>
                    <a:lnTo>
                      <a:pt x="3875" y="431"/>
                    </a:lnTo>
                    <a:close/>
                    <a:moveTo>
                      <a:pt x="3893" y="438"/>
                    </a:moveTo>
                    <a:lnTo>
                      <a:pt x="3889" y="438"/>
                    </a:lnTo>
                    <a:lnTo>
                      <a:pt x="3889" y="436"/>
                    </a:lnTo>
                    <a:lnTo>
                      <a:pt x="3889" y="433"/>
                    </a:lnTo>
                    <a:lnTo>
                      <a:pt x="3886" y="433"/>
                    </a:lnTo>
                    <a:lnTo>
                      <a:pt x="3889" y="433"/>
                    </a:lnTo>
                    <a:lnTo>
                      <a:pt x="3889" y="431"/>
                    </a:lnTo>
                    <a:lnTo>
                      <a:pt x="3889" y="429"/>
                    </a:lnTo>
                    <a:lnTo>
                      <a:pt x="3889" y="426"/>
                    </a:lnTo>
                    <a:lnTo>
                      <a:pt x="3891" y="426"/>
                    </a:lnTo>
                    <a:lnTo>
                      <a:pt x="3893" y="429"/>
                    </a:lnTo>
                    <a:lnTo>
                      <a:pt x="3896" y="429"/>
                    </a:lnTo>
                    <a:lnTo>
                      <a:pt x="3896" y="431"/>
                    </a:lnTo>
                    <a:lnTo>
                      <a:pt x="3893" y="433"/>
                    </a:lnTo>
                    <a:lnTo>
                      <a:pt x="3896" y="433"/>
                    </a:lnTo>
                    <a:lnTo>
                      <a:pt x="3896" y="436"/>
                    </a:lnTo>
                    <a:lnTo>
                      <a:pt x="3893" y="438"/>
                    </a:lnTo>
                    <a:close/>
                    <a:moveTo>
                      <a:pt x="3875" y="426"/>
                    </a:moveTo>
                    <a:lnTo>
                      <a:pt x="3872" y="426"/>
                    </a:lnTo>
                    <a:lnTo>
                      <a:pt x="3870" y="424"/>
                    </a:lnTo>
                    <a:lnTo>
                      <a:pt x="3872" y="422"/>
                    </a:lnTo>
                    <a:lnTo>
                      <a:pt x="3872" y="419"/>
                    </a:lnTo>
                    <a:lnTo>
                      <a:pt x="3872" y="422"/>
                    </a:lnTo>
                    <a:lnTo>
                      <a:pt x="3875" y="422"/>
                    </a:lnTo>
                    <a:lnTo>
                      <a:pt x="3875" y="424"/>
                    </a:lnTo>
                    <a:lnTo>
                      <a:pt x="3875" y="426"/>
                    </a:lnTo>
                    <a:close/>
                    <a:moveTo>
                      <a:pt x="3900" y="417"/>
                    </a:moveTo>
                    <a:lnTo>
                      <a:pt x="3900" y="419"/>
                    </a:lnTo>
                    <a:lnTo>
                      <a:pt x="3898" y="419"/>
                    </a:lnTo>
                    <a:lnTo>
                      <a:pt x="3898" y="417"/>
                    </a:lnTo>
                    <a:lnTo>
                      <a:pt x="3896" y="417"/>
                    </a:lnTo>
                    <a:lnTo>
                      <a:pt x="3896" y="415"/>
                    </a:lnTo>
                    <a:lnTo>
                      <a:pt x="3896" y="412"/>
                    </a:lnTo>
                    <a:lnTo>
                      <a:pt x="3898" y="412"/>
                    </a:lnTo>
                    <a:lnTo>
                      <a:pt x="3898" y="415"/>
                    </a:lnTo>
                    <a:lnTo>
                      <a:pt x="3900" y="417"/>
                    </a:lnTo>
                    <a:close/>
                    <a:moveTo>
                      <a:pt x="3917" y="415"/>
                    </a:moveTo>
                    <a:lnTo>
                      <a:pt x="3914" y="417"/>
                    </a:lnTo>
                    <a:lnTo>
                      <a:pt x="3912" y="415"/>
                    </a:lnTo>
                    <a:lnTo>
                      <a:pt x="3912" y="417"/>
                    </a:lnTo>
                    <a:lnTo>
                      <a:pt x="3912" y="419"/>
                    </a:lnTo>
                    <a:lnTo>
                      <a:pt x="3914" y="419"/>
                    </a:lnTo>
                    <a:lnTo>
                      <a:pt x="3914" y="422"/>
                    </a:lnTo>
                    <a:lnTo>
                      <a:pt x="3914" y="424"/>
                    </a:lnTo>
                    <a:lnTo>
                      <a:pt x="3912" y="424"/>
                    </a:lnTo>
                    <a:lnTo>
                      <a:pt x="3912" y="422"/>
                    </a:lnTo>
                    <a:lnTo>
                      <a:pt x="3910" y="424"/>
                    </a:lnTo>
                    <a:lnTo>
                      <a:pt x="3910" y="422"/>
                    </a:lnTo>
                    <a:lnTo>
                      <a:pt x="3907" y="422"/>
                    </a:lnTo>
                    <a:lnTo>
                      <a:pt x="3905" y="422"/>
                    </a:lnTo>
                    <a:lnTo>
                      <a:pt x="3907" y="419"/>
                    </a:lnTo>
                    <a:lnTo>
                      <a:pt x="3905" y="419"/>
                    </a:lnTo>
                    <a:lnTo>
                      <a:pt x="3903" y="417"/>
                    </a:lnTo>
                    <a:lnTo>
                      <a:pt x="3905" y="412"/>
                    </a:lnTo>
                    <a:lnTo>
                      <a:pt x="3905" y="410"/>
                    </a:lnTo>
                    <a:lnTo>
                      <a:pt x="3905" y="408"/>
                    </a:lnTo>
                    <a:lnTo>
                      <a:pt x="3905" y="406"/>
                    </a:lnTo>
                    <a:lnTo>
                      <a:pt x="3907" y="403"/>
                    </a:lnTo>
                    <a:lnTo>
                      <a:pt x="3910" y="403"/>
                    </a:lnTo>
                    <a:lnTo>
                      <a:pt x="3912" y="403"/>
                    </a:lnTo>
                    <a:lnTo>
                      <a:pt x="3914" y="406"/>
                    </a:lnTo>
                    <a:lnTo>
                      <a:pt x="3919" y="408"/>
                    </a:lnTo>
                    <a:lnTo>
                      <a:pt x="3919" y="410"/>
                    </a:lnTo>
                    <a:lnTo>
                      <a:pt x="3919" y="412"/>
                    </a:lnTo>
                    <a:lnTo>
                      <a:pt x="3917" y="415"/>
                    </a:lnTo>
                    <a:close/>
                    <a:moveTo>
                      <a:pt x="2578" y="392"/>
                    </a:moveTo>
                    <a:lnTo>
                      <a:pt x="2576" y="394"/>
                    </a:lnTo>
                    <a:lnTo>
                      <a:pt x="2574" y="394"/>
                    </a:lnTo>
                    <a:lnTo>
                      <a:pt x="2571" y="394"/>
                    </a:lnTo>
                    <a:lnTo>
                      <a:pt x="2569" y="394"/>
                    </a:lnTo>
                    <a:lnTo>
                      <a:pt x="2564" y="394"/>
                    </a:lnTo>
                    <a:lnTo>
                      <a:pt x="2562" y="394"/>
                    </a:lnTo>
                    <a:lnTo>
                      <a:pt x="2560" y="396"/>
                    </a:lnTo>
                    <a:lnTo>
                      <a:pt x="2562" y="396"/>
                    </a:lnTo>
                    <a:lnTo>
                      <a:pt x="2564" y="399"/>
                    </a:lnTo>
                    <a:lnTo>
                      <a:pt x="2562" y="403"/>
                    </a:lnTo>
                    <a:lnTo>
                      <a:pt x="2560" y="403"/>
                    </a:lnTo>
                    <a:lnTo>
                      <a:pt x="2557" y="403"/>
                    </a:lnTo>
                    <a:lnTo>
                      <a:pt x="2557" y="406"/>
                    </a:lnTo>
                    <a:lnTo>
                      <a:pt x="2557" y="408"/>
                    </a:lnTo>
                    <a:lnTo>
                      <a:pt x="2555" y="408"/>
                    </a:lnTo>
                    <a:lnTo>
                      <a:pt x="2553" y="412"/>
                    </a:lnTo>
                    <a:lnTo>
                      <a:pt x="2551" y="412"/>
                    </a:lnTo>
                    <a:lnTo>
                      <a:pt x="2548" y="412"/>
                    </a:lnTo>
                    <a:lnTo>
                      <a:pt x="2548" y="415"/>
                    </a:lnTo>
                    <a:lnTo>
                      <a:pt x="2548" y="417"/>
                    </a:lnTo>
                    <a:lnTo>
                      <a:pt x="2548" y="419"/>
                    </a:lnTo>
                    <a:lnTo>
                      <a:pt x="2546" y="419"/>
                    </a:lnTo>
                    <a:lnTo>
                      <a:pt x="2546" y="422"/>
                    </a:lnTo>
                    <a:lnTo>
                      <a:pt x="2544" y="424"/>
                    </a:lnTo>
                    <a:lnTo>
                      <a:pt x="2541" y="426"/>
                    </a:lnTo>
                    <a:lnTo>
                      <a:pt x="2541" y="431"/>
                    </a:lnTo>
                    <a:lnTo>
                      <a:pt x="2539" y="433"/>
                    </a:lnTo>
                    <a:lnTo>
                      <a:pt x="2539" y="436"/>
                    </a:lnTo>
                    <a:lnTo>
                      <a:pt x="2537" y="436"/>
                    </a:lnTo>
                    <a:lnTo>
                      <a:pt x="2534" y="431"/>
                    </a:lnTo>
                    <a:lnTo>
                      <a:pt x="2532" y="429"/>
                    </a:lnTo>
                    <a:lnTo>
                      <a:pt x="2534" y="429"/>
                    </a:lnTo>
                    <a:lnTo>
                      <a:pt x="2534" y="426"/>
                    </a:lnTo>
                    <a:lnTo>
                      <a:pt x="2537" y="426"/>
                    </a:lnTo>
                    <a:lnTo>
                      <a:pt x="2537" y="424"/>
                    </a:lnTo>
                    <a:lnTo>
                      <a:pt x="2537" y="422"/>
                    </a:lnTo>
                    <a:lnTo>
                      <a:pt x="2537" y="417"/>
                    </a:lnTo>
                    <a:lnTo>
                      <a:pt x="2534" y="419"/>
                    </a:lnTo>
                    <a:lnTo>
                      <a:pt x="2534" y="422"/>
                    </a:lnTo>
                    <a:lnTo>
                      <a:pt x="2537" y="422"/>
                    </a:lnTo>
                    <a:lnTo>
                      <a:pt x="2537" y="424"/>
                    </a:lnTo>
                    <a:lnTo>
                      <a:pt x="2532" y="426"/>
                    </a:lnTo>
                    <a:lnTo>
                      <a:pt x="2532" y="424"/>
                    </a:lnTo>
                    <a:lnTo>
                      <a:pt x="2530" y="424"/>
                    </a:lnTo>
                    <a:lnTo>
                      <a:pt x="2525" y="424"/>
                    </a:lnTo>
                    <a:lnTo>
                      <a:pt x="2523" y="422"/>
                    </a:lnTo>
                    <a:lnTo>
                      <a:pt x="2523" y="417"/>
                    </a:lnTo>
                    <a:lnTo>
                      <a:pt x="2523" y="415"/>
                    </a:lnTo>
                    <a:lnTo>
                      <a:pt x="2523" y="412"/>
                    </a:lnTo>
                    <a:lnTo>
                      <a:pt x="2525" y="412"/>
                    </a:lnTo>
                    <a:lnTo>
                      <a:pt x="2527" y="410"/>
                    </a:lnTo>
                    <a:lnTo>
                      <a:pt x="2527" y="408"/>
                    </a:lnTo>
                    <a:lnTo>
                      <a:pt x="2534" y="401"/>
                    </a:lnTo>
                    <a:lnTo>
                      <a:pt x="2537" y="399"/>
                    </a:lnTo>
                    <a:lnTo>
                      <a:pt x="2541" y="394"/>
                    </a:lnTo>
                    <a:lnTo>
                      <a:pt x="2544" y="394"/>
                    </a:lnTo>
                    <a:lnTo>
                      <a:pt x="2546" y="394"/>
                    </a:lnTo>
                    <a:lnTo>
                      <a:pt x="2546" y="392"/>
                    </a:lnTo>
                    <a:lnTo>
                      <a:pt x="2548" y="392"/>
                    </a:lnTo>
                    <a:lnTo>
                      <a:pt x="2553" y="389"/>
                    </a:lnTo>
                    <a:lnTo>
                      <a:pt x="2557" y="387"/>
                    </a:lnTo>
                    <a:lnTo>
                      <a:pt x="2571" y="385"/>
                    </a:lnTo>
                    <a:lnTo>
                      <a:pt x="2574" y="387"/>
                    </a:lnTo>
                    <a:lnTo>
                      <a:pt x="2576" y="387"/>
                    </a:lnTo>
                    <a:lnTo>
                      <a:pt x="2578" y="387"/>
                    </a:lnTo>
                    <a:lnTo>
                      <a:pt x="2578" y="389"/>
                    </a:lnTo>
                    <a:lnTo>
                      <a:pt x="2581" y="392"/>
                    </a:lnTo>
                    <a:lnTo>
                      <a:pt x="2578" y="392"/>
                    </a:lnTo>
                    <a:close/>
                    <a:moveTo>
                      <a:pt x="3956" y="385"/>
                    </a:moveTo>
                    <a:lnTo>
                      <a:pt x="3956" y="387"/>
                    </a:lnTo>
                    <a:lnTo>
                      <a:pt x="3954" y="387"/>
                    </a:lnTo>
                    <a:lnTo>
                      <a:pt x="3952" y="385"/>
                    </a:lnTo>
                    <a:lnTo>
                      <a:pt x="3952" y="382"/>
                    </a:lnTo>
                    <a:lnTo>
                      <a:pt x="3954" y="382"/>
                    </a:lnTo>
                    <a:lnTo>
                      <a:pt x="3956" y="385"/>
                    </a:lnTo>
                    <a:close/>
                    <a:moveTo>
                      <a:pt x="3970" y="366"/>
                    </a:moveTo>
                    <a:lnTo>
                      <a:pt x="3968" y="368"/>
                    </a:lnTo>
                    <a:lnTo>
                      <a:pt x="3968" y="366"/>
                    </a:lnTo>
                    <a:lnTo>
                      <a:pt x="3970" y="366"/>
                    </a:lnTo>
                    <a:close/>
                    <a:moveTo>
                      <a:pt x="3979" y="333"/>
                    </a:moveTo>
                    <a:lnTo>
                      <a:pt x="3977" y="333"/>
                    </a:lnTo>
                    <a:lnTo>
                      <a:pt x="3975" y="331"/>
                    </a:lnTo>
                    <a:lnTo>
                      <a:pt x="3975" y="329"/>
                    </a:lnTo>
                    <a:lnTo>
                      <a:pt x="3975" y="331"/>
                    </a:lnTo>
                    <a:lnTo>
                      <a:pt x="3977" y="331"/>
                    </a:lnTo>
                    <a:lnTo>
                      <a:pt x="3979" y="331"/>
                    </a:lnTo>
                    <a:lnTo>
                      <a:pt x="3979" y="333"/>
                    </a:lnTo>
                    <a:close/>
                    <a:moveTo>
                      <a:pt x="3986" y="338"/>
                    </a:moveTo>
                    <a:lnTo>
                      <a:pt x="3984" y="338"/>
                    </a:lnTo>
                    <a:lnTo>
                      <a:pt x="3982" y="336"/>
                    </a:lnTo>
                    <a:lnTo>
                      <a:pt x="3982" y="333"/>
                    </a:lnTo>
                    <a:lnTo>
                      <a:pt x="3982" y="331"/>
                    </a:lnTo>
                    <a:lnTo>
                      <a:pt x="3982" y="329"/>
                    </a:lnTo>
                    <a:lnTo>
                      <a:pt x="3982" y="326"/>
                    </a:lnTo>
                    <a:lnTo>
                      <a:pt x="3984" y="326"/>
                    </a:lnTo>
                    <a:lnTo>
                      <a:pt x="3984" y="329"/>
                    </a:lnTo>
                    <a:lnTo>
                      <a:pt x="3986" y="331"/>
                    </a:lnTo>
                    <a:lnTo>
                      <a:pt x="3984" y="333"/>
                    </a:lnTo>
                    <a:lnTo>
                      <a:pt x="3986" y="336"/>
                    </a:lnTo>
                    <a:lnTo>
                      <a:pt x="3986" y="338"/>
                    </a:lnTo>
                    <a:close/>
                    <a:moveTo>
                      <a:pt x="2523" y="324"/>
                    </a:moveTo>
                    <a:lnTo>
                      <a:pt x="2525" y="324"/>
                    </a:lnTo>
                    <a:lnTo>
                      <a:pt x="2525" y="322"/>
                    </a:lnTo>
                    <a:lnTo>
                      <a:pt x="2525" y="324"/>
                    </a:lnTo>
                    <a:lnTo>
                      <a:pt x="2523" y="326"/>
                    </a:lnTo>
                    <a:lnTo>
                      <a:pt x="2518" y="329"/>
                    </a:lnTo>
                    <a:lnTo>
                      <a:pt x="2518" y="331"/>
                    </a:lnTo>
                    <a:lnTo>
                      <a:pt x="2518" y="333"/>
                    </a:lnTo>
                    <a:lnTo>
                      <a:pt x="2518" y="336"/>
                    </a:lnTo>
                    <a:lnTo>
                      <a:pt x="2516" y="338"/>
                    </a:lnTo>
                    <a:lnTo>
                      <a:pt x="2511" y="340"/>
                    </a:lnTo>
                    <a:lnTo>
                      <a:pt x="2495" y="347"/>
                    </a:lnTo>
                    <a:lnTo>
                      <a:pt x="2495" y="350"/>
                    </a:lnTo>
                    <a:lnTo>
                      <a:pt x="2492" y="350"/>
                    </a:lnTo>
                    <a:lnTo>
                      <a:pt x="2492" y="352"/>
                    </a:lnTo>
                    <a:lnTo>
                      <a:pt x="2497" y="352"/>
                    </a:lnTo>
                    <a:lnTo>
                      <a:pt x="2499" y="352"/>
                    </a:lnTo>
                    <a:lnTo>
                      <a:pt x="2495" y="352"/>
                    </a:lnTo>
                    <a:lnTo>
                      <a:pt x="2483" y="359"/>
                    </a:lnTo>
                    <a:lnTo>
                      <a:pt x="2481" y="359"/>
                    </a:lnTo>
                    <a:lnTo>
                      <a:pt x="2481" y="357"/>
                    </a:lnTo>
                    <a:lnTo>
                      <a:pt x="2478" y="357"/>
                    </a:lnTo>
                    <a:lnTo>
                      <a:pt x="2481" y="354"/>
                    </a:lnTo>
                    <a:lnTo>
                      <a:pt x="2483" y="352"/>
                    </a:lnTo>
                    <a:lnTo>
                      <a:pt x="2481" y="352"/>
                    </a:lnTo>
                    <a:lnTo>
                      <a:pt x="2478" y="352"/>
                    </a:lnTo>
                    <a:lnTo>
                      <a:pt x="2483" y="347"/>
                    </a:lnTo>
                    <a:lnTo>
                      <a:pt x="2492" y="340"/>
                    </a:lnTo>
                    <a:lnTo>
                      <a:pt x="2495" y="338"/>
                    </a:lnTo>
                    <a:lnTo>
                      <a:pt x="2497" y="340"/>
                    </a:lnTo>
                    <a:lnTo>
                      <a:pt x="2497" y="338"/>
                    </a:lnTo>
                    <a:lnTo>
                      <a:pt x="2499" y="338"/>
                    </a:lnTo>
                    <a:lnTo>
                      <a:pt x="2499" y="336"/>
                    </a:lnTo>
                    <a:lnTo>
                      <a:pt x="2502" y="336"/>
                    </a:lnTo>
                    <a:lnTo>
                      <a:pt x="2504" y="333"/>
                    </a:lnTo>
                    <a:lnTo>
                      <a:pt x="2509" y="331"/>
                    </a:lnTo>
                    <a:lnTo>
                      <a:pt x="2509" y="329"/>
                    </a:lnTo>
                    <a:lnTo>
                      <a:pt x="2509" y="331"/>
                    </a:lnTo>
                    <a:lnTo>
                      <a:pt x="2513" y="326"/>
                    </a:lnTo>
                    <a:lnTo>
                      <a:pt x="2516" y="326"/>
                    </a:lnTo>
                    <a:lnTo>
                      <a:pt x="2518" y="326"/>
                    </a:lnTo>
                    <a:lnTo>
                      <a:pt x="2520" y="324"/>
                    </a:lnTo>
                    <a:lnTo>
                      <a:pt x="2525" y="322"/>
                    </a:lnTo>
                    <a:lnTo>
                      <a:pt x="2523" y="322"/>
                    </a:lnTo>
                    <a:lnTo>
                      <a:pt x="2523" y="324"/>
                    </a:lnTo>
                    <a:close/>
                    <a:moveTo>
                      <a:pt x="3979" y="329"/>
                    </a:moveTo>
                    <a:lnTo>
                      <a:pt x="3979" y="331"/>
                    </a:lnTo>
                    <a:lnTo>
                      <a:pt x="3977" y="329"/>
                    </a:lnTo>
                    <a:lnTo>
                      <a:pt x="3975" y="329"/>
                    </a:lnTo>
                    <a:lnTo>
                      <a:pt x="3975" y="326"/>
                    </a:lnTo>
                    <a:lnTo>
                      <a:pt x="3977" y="324"/>
                    </a:lnTo>
                    <a:lnTo>
                      <a:pt x="3977" y="322"/>
                    </a:lnTo>
                    <a:lnTo>
                      <a:pt x="3979" y="322"/>
                    </a:lnTo>
                    <a:lnTo>
                      <a:pt x="3979" y="324"/>
                    </a:lnTo>
                    <a:lnTo>
                      <a:pt x="3979" y="326"/>
                    </a:lnTo>
                    <a:lnTo>
                      <a:pt x="3979" y="329"/>
                    </a:lnTo>
                    <a:close/>
                    <a:moveTo>
                      <a:pt x="244" y="254"/>
                    </a:moveTo>
                    <a:lnTo>
                      <a:pt x="246" y="257"/>
                    </a:lnTo>
                    <a:lnTo>
                      <a:pt x="244" y="254"/>
                    </a:lnTo>
                    <a:lnTo>
                      <a:pt x="242" y="254"/>
                    </a:lnTo>
                    <a:lnTo>
                      <a:pt x="242" y="252"/>
                    </a:lnTo>
                    <a:lnTo>
                      <a:pt x="239" y="252"/>
                    </a:lnTo>
                    <a:lnTo>
                      <a:pt x="239" y="250"/>
                    </a:lnTo>
                    <a:lnTo>
                      <a:pt x="242" y="250"/>
                    </a:lnTo>
                    <a:lnTo>
                      <a:pt x="244" y="252"/>
                    </a:lnTo>
                    <a:lnTo>
                      <a:pt x="244" y="254"/>
                    </a:lnTo>
                    <a:close/>
                    <a:moveTo>
                      <a:pt x="239" y="247"/>
                    </a:moveTo>
                    <a:lnTo>
                      <a:pt x="237" y="245"/>
                    </a:lnTo>
                    <a:lnTo>
                      <a:pt x="237" y="243"/>
                    </a:lnTo>
                    <a:lnTo>
                      <a:pt x="239" y="243"/>
                    </a:lnTo>
                    <a:lnTo>
                      <a:pt x="239" y="245"/>
                    </a:lnTo>
                    <a:lnTo>
                      <a:pt x="239" y="247"/>
                    </a:lnTo>
                    <a:close/>
                    <a:moveTo>
                      <a:pt x="214" y="217"/>
                    </a:moveTo>
                    <a:lnTo>
                      <a:pt x="212" y="219"/>
                    </a:lnTo>
                    <a:lnTo>
                      <a:pt x="212" y="215"/>
                    </a:lnTo>
                    <a:lnTo>
                      <a:pt x="212" y="212"/>
                    </a:lnTo>
                    <a:lnTo>
                      <a:pt x="214" y="210"/>
                    </a:lnTo>
                    <a:lnTo>
                      <a:pt x="214" y="212"/>
                    </a:lnTo>
                    <a:lnTo>
                      <a:pt x="214" y="215"/>
                    </a:lnTo>
                    <a:lnTo>
                      <a:pt x="214" y="217"/>
                    </a:lnTo>
                    <a:close/>
                    <a:moveTo>
                      <a:pt x="314" y="177"/>
                    </a:moveTo>
                    <a:lnTo>
                      <a:pt x="312" y="180"/>
                    </a:lnTo>
                    <a:lnTo>
                      <a:pt x="312" y="177"/>
                    </a:lnTo>
                    <a:lnTo>
                      <a:pt x="312" y="175"/>
                    </a:lnTo>
                    <a:lnTo>
                      <a:pt x="312" y="173"/>
                    </a:lnTo>
                    <a:lnTo>
                      <a:pt x="314" y="173"/>
                    </a:lnTo>
                    <a:lnTo>
                      <a:pt x="316" y="173"/>
                    </a:lnTo>
                    <a:lnTo>
                      <a:pt x="316" y="175"/>
                    </a:lnTo>
                    <a:lnTo>
                      <a:pt x="316" y="177"/>
                    </a:lnTo>
                    <a:lnTo>
                      <a:pt x="314" y="177"/>
                    </a:lnTo>
                    <a:close/>
                    <a:moveTo>
                      <a:pt x="309" y="159"/>
                    </a:moveTo>
                    <a:lnTo>
                      <a:pt x="307" y="161"/>
                    </a:lnTo>
                    <a:lnTo>
                      <a:pt x="307" y="163"/>
                    </a:lnTo>
                    <a:lnTo>
                      <a:pt x="305" y="163"/>
                    </a:lnTo>
                    <a:lnTo>
                      <a:pt x="307" y="166"/>
                    </a:lnTo>
                    <a:lnTo>
                      <a:pt x="307" y="168"/>
                    </a:lnTo>
                    <a:lnTo>
                      <a:pt x="305" y="170"/>
                    </a:lnTo>
                    <a:lnTo>
                      <a:pt x="302" y="170"/>
                    </a:lnTo>
                    <a:lnTo>
                      <a:pt x="302" y="168"/>
                    </a:lnTo>
                    <a:lnTo>
                      <a:pt x="302" y="166"/>
                    </a:lnTo>
                    <a:lnTo>
                      <a:pt x="302" y="163"/>
                    </a:lnTo>
                    <a:lnTo>
                      <a:pt x="305" y="161"/>
                    </a:lnTo>
                    <a:lnTo>
                      <a:pt x="307" y="161"/>
                    </a:lnTo>
                    <a:lnTo>
                      <a:pt x="309" y="159"/>
                    </a:lnTo>
                    <a:close/>
                    <a:moveTo>
                      <a:pt x="340" y="159"/>
                    </a:moveTo>
                    <a:lnTo>
                      <a:pt x="340" y="161"/>
                    </a:lnTo>
                    <a:lnTo>
                      <a:pt x="342" y="161"/>
                    </a:lnTo>
                    <a:lnTo>
                      <a:pt x="340" y="161"/>
                    </a:lnTo>
                    <a:lnTo>
                      <a:pt x="337" y="161"/>
                    </a:lnTo>
                    <a:lnTo>
                      <a:pt x="335" y="163"/>
                    </a:lnTo>
                    <a:lnTo>
                      <a:pt x="333" y="163"/>
                    </a:lnTo>
                    <a:lnTo>
                      <a:pt x="335" y="161"/>
                    </a:lnTo>
                    <a:lnTo>
                      <a:pt x="337" y="161"/>
                    </a:lnTo>
                    <a:lnTo>
                      <a:pt x="337" y="159"/>
                    </a:lnTo>
                    <a:lnTo>
                      <a:pt x="335" y="159"/>
                    </a:lnTo>
                    <a:lnTo>
                      <a:pt x="333" y="159"/>
                    </a:lnTo>
                    <a:lnTo>
                      <a:pt x="333" y="161"/>
                    </a:lnTo>
                    <a:lnTo>
                      <a:pt x="333" y="163"/>
                    </a:lnTo>
                    <a:lnTo>
                      <a:pt x="330" y="163"/>
                    </a:lnTo>
                    <a:lnTo>
                      <a:pt x="330" y="161"/>
                    </a:lnTo>
                    <a:lnTo>
                      <a:pt x="330" y="159"/>
                    </a:lnTo>
                    <a:lnTo>
                      <a:pt x="333" y="159"/>
                    </a:lnTo>
                    <a:lnTo>
                      <a:pt x="335" y="152"/>
                    </a:lnTo>
                    <a:lnTo>
                      <a:pt x="337" y="149"/>
                    </a:lnTo>
                    <a:lnTo>
                      <a:pt x="340" y="149"/>
                    </a:lnTo>
                    <a:lnTo>
                      <a:pt x="337" y="149"/>
                    </a:lnTo>
                    <a:lnTo>
                      <a:pt x="337" y="152"/>
                    </a:lnTo>
                    <a:lnTo>
                      <a:pt x="340" y="152"/>
                    </a:lnTo>
                    <a:lnTo>
                      <a:pt x="340" y="154"/>
                    </a:lnTo>
                    <a:lnTo>
                      <a:pt x="337" y="154"/>
                    </a:lnTo>
                    <a:lnTo>
                      <a:pt x="337" y="156"/>
                    </a:lnTo>
                    <a:lnTo>
                      <a:pt x="340" y="159"/>
                    </a:lnTo>
                    <a:close/>
                    <a:moveTo>
                      <a:pt x="340" y="140"/>
                    </a:moveTo>
                    <a:lnTo>
                      <a:pt x="337" y="142"/>
                    </a:lnTo>
                    <a:lnTo>
                      <a:pt x="337" y="140"/>
                    </a:lnTo>
                    <a:lnTo>
                      <a:pt x="337" y="138"/>
                    </a:lnTo>
                    <a:lnTo>
                      <a:pt x="335" y="138"/>
                    </a:lnTo>
                    <a:lnTo>
                      <a:pt x="335" y="135"/>
                    </a:lnTo>
                    <a:lnTo>
                      <a:pt x="335" y="133"/>
                    </a:lnTo>
                    <a:lnTo>
                      <a:pt x="335" y="131"/>
                    </a:lnTo>
                    <a:lnTo>
                      <a:pt x="337" y="131"/>
                    </a:lnTo>
                    <a:lnTo>
                      <a:pt x="337" y="128"/>
                    </a:lnTo>
                    <a:lnTo>
                      <a:pt x="340" y="128"/>
                    </a:lnTo>
                    <a:lnTo>
                      <a:pt x="340" y="126"/>
                    </a:lnTo>
                    <a:lnTo>
                      <a:pt x="340" y="128"/>
                    </a:lnTo>
                    <a:lnTo>
                      <a:pt x="342" y="128"/>
                    </a:lnTo>
                    <a:lnTo>
                      <a:pt x="342" y="131"/>
                    </a:lnTo>
                    <a:lnTo>
                      <a:pt x="340" y="133"/>
                    </a:lnTo>
                    <a:lnTo>
                      <a:pt x="340" y="135"/>
                    </a:lnTo>
                    <a:lnTo>
                      <a:pt x="342" y="135"/>
                    </a:lnTo>
                    <a:lnTo>
                      <a:pt x="340" y="135"/>
                    </a:lnTo>
                    <a:lnTo>
                      <a:pt x="340" y="138"/>
                    </a:lnTo>
                    <a:lnTo>
                      <a:pt x="340" y="140"/>
                    </a:lnTo>
                    <a:close/>
                    <a:moveTo>
                      <a:pt x="342" y="91"/>
                    </a:moveTo>
                    <a:lnTo>
                      <a:pt x="342" y="94"/>
                    </a:lnTo>
                    <a:lnTo>
                      <a:pt x="340" y="96"/>
                    </a:lnTo>
                    <a:lnTo>
                      <a:pt x="340" y="98"/>
                    </a:lnTo>
                    <a:lnTo>
                      <a:pt x="337" y="96"/>
                    </a:lnTo>
                    <a:lnTo>
                      <a:pt x="337" y="94"/>
                    </a:lnTo>
                    <a:lnTo>
                      <a:pt x="337" y="91"/>
                    </a:lnTo>
                    <a:lnTo>
                      <a:pt x="337" y="89"/>
                    </a:lnTo>
                    <a:lnTo>
                      <a:pt x="340" y="89"/>
                    </a:lnTo>
                    <a:lnTo>
                      <a:pt x="340" y="91"/>
                    </a:lnTo>
                    <a:lnTo>
                      <a:pt x="340" y="94"/>
                    </a:lnTo>
                    <a:lnTo>
                      <a:pt x="340" y="91"/>
                    </a:lnTo>
                    <a:lnTo>
                      <a:pt x="340" y="89"/>
                    </a:lnTo>
                    <a:lnTo>
                      <a:pt x="342" y="89"/>
                    </a:lnTo>
                    <a:lnTo>
                      <a:pt x="342" y="91"/>
                    </a:lnTo>
                    <a:close/>
                    <a:moveTo>
                      <a:pt x="356" y="63"/>
                    </a:moveTo>
                    <a:lnTo>
                      <a:pt x="356" y="66"/>
                    </a:lnTo>
                    <a:lnTo>
                      <a:pt x="356" y="68"/>
                    </a:lnTo>
                    <a:lnTo>
                      <a:pt x="358" y="73"/>
                    </a:lnTo>
                    <a:lnTo>
                      <a:pt x="358" y="75"/>
                    </a:lnTo>
                    <a:lnTo>
                      <a:pt x="356" y="75"/>
                    </a:lnTo>
                    <a:lnTo>
                      <a:pt x="354" y="73"/>
                    </a:lnTo>
                    <a:lnTo>
                      <a:pt x="351" y="75"/>
                    </a:lnTo>
                    <a:lnTo>
                      <a:pt x="351" y="73"/>
                    </a:lnTo>
                    <a:lnTo>
                      <a:pt x="349" y="73"/>
                    </a:lnTo>
                    <a:lnTo>
                      <a:pt x="349" y="75"/>
                    </a:lnTo>
                    <a:lnTo>
                      <a:pt x="349" y="77"/>
                    </a:lnTo>
                    <a:lnTo>
                      <a:pt x="347" y="77"/>
                    </a:lnTo>
                    <a:lnTo>
                      <a:pt x="344" y="77"/>
                    </a:lnTo>
                    <a:lnTo>
                      <a:pt x="347" y="77"/>
                    </a:lnTo>
                    <a:lnTo>
                      <a:pt x="349" y="80"/>
                    </a:lnTo>
                    <a:lnTo>
                      <a:pt x="351" y="82"/>
                    </a:lnTo>
                    <a:lnTo>
                      <a:pt x="351" y="84"/>
                    </a:lnTo>
                    <a:lnTo>
                      <a:pt x="351" y="87"/>
                    </a:lnTo>
                    <a:lnTo>
                      <a:pt x="351" y="89"/>
                    </a:lnTo>
                    <a:lnTo>
                      <a:pt x="349" y="96"/>
                    </a:lnTo>
                    <a:lnTo>
                      <a:pt x="349" y="101"/>
                    </a:lnTo>
                    <a:lnTo>
                      <a:pt x="351" y="98"/>
                    </a:lnTo>
                    <a:lnTo>
                      <a:pt x="351" y="96"/>
                    </a:lnTo>
                    <a:lnTo>
                      <a:pt x="351" y="94"/>
                    </a:lnTo>
                    <a:lnTo>
                      <a:pt x="354" y="94"/>
                    </a:lnTo>
                    <a:lnTo>
                      <a:pt x="354" y="96"/>
                    </a:lnTo>
                    <a:lnTo>
                      <a:pt x="354" y="98"/>
                    </a:lnTo>
                    <a:lnTo>
                      <a:pt x="358" y="103"/>
                    </a:lnTo>
                    <a:lnTo>
                      <a:pt x="358" y="105"/>
                    </a:lnTo>
                    <a:lnTo>
                      <a:pt x="358" y="108"/>
                    </a:lnTo>
                    <a:lnTo>
                      <a:pt x="358" y="110"/>
                    </a:lnTo>
                    <a:lnTo>
                      <a:pt x="356" y="112"/>
                    </a:lnTo>
                    <a:lnTo>
                      <a:pt x="354" y="112"/>
                    </a:lnTo>
                    <a:lnTo>
                      <a:pt x="351" y="112"/>
                    </a:lnTo>
                    <a:lnTo>
                      <a:pt x="351" y="110"/>
                    </a:lnTo>
                    <a:lnTo>
                      <a:pt x="354" y="108"/>
                    </a:lnTo>
                    <a:lnTo>
                      <a:pt x="354" y="105"/>
                    </a:lnTo>
                    <a:lnTo>
                      <a:pt x="351" y="103"/>
                    </a:lnTo>
                    <a:lnTo>
                      <a:pt x="349" y="105"/>
                    </a:lnTo>
                    <a:lnTo>
                      <a:pt x="347" y="103"/>
                    </a:lnTo>
                    <a:lnTo>
                      <a:pt x="347" y="101"/>
                    </a:lnTo>
                    <a:lnTo>
                      <a:pt x="347" y="98"/>
                    </a:lnTo>
                    <a:lnTo>
                      <a:pt x="347" y="96"/>
                    </a:lnTo>
                    <a:lnTo>
                      <a:pt x="347" y="94"/>
                    </a:lnTo>
                    <a:lnTo>
                      <a:pt x="349" y="89"/>
                    </a:lnTo>
                    <a:lnTo>
                      <a:pt x="349" y="87"/>
                    </a:lnTo>
                    <a:lnTo>
                      <a:pt x="349" y="84"/>
                    </a:lnTo>
                    <a:lnTo>
                      <a:pt x="347" y="84"/>
                    </a:lnTo>
                    <a:lnTo>
                      <a:pt x="344" y="84"/>
                    </a:lnTo>
                    <a:lnTo>
                      <a:pt x="344" y="82"/>
                    </a:lnTo>
                    <a:lnTo>
                      <a:pt x="342" y="80"/>
                    </a:lnTo>
                    <a:lnTo>
                      <a:pt x="342" y="75"/>
                    </a:lnTo>
                    <a:lnTo>
                      <a:pt x="351" y="66"/>
                    </a:lnTo>
                    <a:lnTo>
                      <a:pt x="351" y="63"/>
                    </a:lnTo>
                    <a:lnTo>
                      <a:pt x="354" y="63"/>
                    </a:lnTo>
                    <a:lnTo>
                      <a:pt x="356" y="63"/>
                    </a:lnTo>
                    <a:close/>
                    <a:moveTo>
                      <a:pt x="342" y="54"/>
                    </a:moveTo>
                    <a:lnTo>
                      <a:pt x="344" y="54"/>
                    </a:lnTo>
                    <a:lnTo>
                      <a:pt x="344" y="52"/>
                    </a:lnTo>
                    <a:lnTo>
                      <a:pt x="344" y="54"/>
                    </a:lnTo>
                    <a:lnTo>
                      <a:pt x="344" y="56"/>
                    </a:lnTo>
                    <a:lnTo>
                      <a:pt x="342" y="56"/>
                    </a:lnTo>
                    <a:lnTo>
                      <a:pt x="340" y="56"/>
                    </a:lnTo>
                    <a:lnTo>
                      <a:pt x="340" y="54"/>
                    </a:lnTo>
                    <a:lnTo>
                      <a:pt x="337" y="52"/>
                    </a:lnTo>
                    <a:lnTo>
                      <a:pt x="337" y="49"/>
                    </a:lnTo>
                    <a:lnTo>
                      <a:pt x="340" y="47"/>
                    </a:lnTo>
                    <a:lnTo>
                      <a:pt x="340" y="45"/>
                    </a:lnTo>
                    <a:lnTo>
                      <a:pt x="342" y="45"/>
                    </a:lnTo>
                    <a:lnTo>
                      <a:pt x="344" y="42"/>
                    </a:lnTo>
                    <a:lnTo>
                      <a:pt x="344" y="45"/>
                    </a:lnTo>
                    <a:lnTo>
                      <a:pt x="344" y="47"/>
                    </a:lnTo>
                    <a:lnTo>
                      <a:pt x="342" y="49"/>
                    </a:lnTo>
                    <a:lnTo>
                      <a:pt x="342" y="52"/>
                    </a:lnTo>
                    <a:lnTo>
                      <a:pt x="342" y="54"/>
                    </a:lnTo>
                    <a:close/>
                    <a:moveTo>
                      <a:pt x="356" y="47"/>
                    </a:moveTo>
                    <a:lnTo>
                      <a:pt x="354" y="49"/>
                    </a:lnTo>
                    <a:lnTo>
                      <a:pt x="354" y="47"/>
                    </a:lnTo>
                    <a:lnTo>
                      <a:pt x="354" y="45"/>
                    </a:lnTo>
                    <a:lnTo>
                      <a:pt x="354" y="42"/>
                    </a:lnTo>
                    <a:lnTo>
                      <a:pt x="356" y="42"/>
                    </a:lnTo>
                    <a:lnTo>
                      <a:pt x="356" y="45"/>
                    </a:lnTo>
                    <a:lnTo>
                      <a:pt x="356" y="47"/>
                    </a:lnTo>
                    <a:close/>
                    <a:moveTo>
                      <a:pt x="337" y="45"/>
                    </a:moveTo>
                    <a:lnTo>
                      <a:pt x="335" y="45"/>
                    </a:lnTo>
                    <a:lnTo>
                      <a:pt x="333" y="47"/>
                    </a:lnTo>
                    <a:lnTo>
                      <a:pt x="333" y="49"/>
                    </a:lnTo>
                    <a:lnTo>
                      <a:pt x="335" y="49"/>
                    </a:lnTo>
                    <a:lnTo>
                      <a:pt x="335" y="52"/>
                    </a:lnTo>
                    <a:lnTo>
                      <a:pt x="333" y="52"/>
                    </a:lnTo>
                    <a:lnTo>
                      <a:pt x="330" y="49"/>
                    </a:lnTo>
                    <a:lnTo>
                      <a:pt x="330" y="47"/>
                    </a:lnTo>
                    <a:lnTo>
                      <a:pt x="328" y="47"/>
                    </a:lnTo>
                    <a:lnTo>
                      <a:pt x="328" y="45"/>
                    </a:lnTo>
                    <a:lnTo>
                      <a:pt x="326" y="45"/>
                    </a:lnTo>
                    <a:lnTo>
                      <a:pt x="326" y="42"/>
                    </a:lnTo>
                    <a:lnTo>
                      <a:pt x="326" y="40"/>
                    </a:lnTo>
                    <a:lnTo>
                      <a:pt x="326" y="35"/>
                    </a:lnTo>
                    <a:lnTo>
                      <a:pt x="326" y="33"/>
                    </a:lnTo>
                    <a:lnTo>
                      <a:pt x="328" y="33"/>
                    </a:lnTo>
                    <a:lnTo>
                      <a:pt x="330" y="33"/>
                    </a:lnTo>
                    <a:lnTo>
                      <a:pt x="333" y="35"/>
                    </a:lnTo>
                    <a:lnTo>
                      <a:pt x="333" y="38"/>
                    </a:lnTo>
                    <a:lnTo>
                      <a:pt x="335" y="40"/>
                    </a:lnTo>
                    <a:lnTo>
                      <a:pt x="335" y="42"/>
                    </a:lnTo>
                    <a:lnTo>
                      <a:pt x="337" y="45"/>
                    </a:lnTo>
                    <a:close/>
                    <a:moveTo>
                      <a:pt x="363" y="40"/>
                    </a:moveTo>
                    <a:lnTo>
                      <a:pt x="360" y="40"/>
                    </a:lnTo>
                    <a:lnTo>
                      <a:pt x="360" y="38"/>
                    </a:lnTo>
                    <a:lnTo>
                      <a:pt x="360" y="35"/>
                    </a:lnTo>
                    <a:lnTo>
                      <a:pt x="358" y="33"/>
                    </a:lnTo>
                    <a:lnTo>
                      <a:pt x="358" y="31"/>
                    </a:lnTo>
                    <a:lnTo>
                      <a:pt x="360" y="31"/>
                    </a:lnTo>
                    <a:lnTo>
                      <a:pt x="360" y="33"/>
                    </a:lnTo>
                    <a:lnTo>
                      <a:pt x="360" y="35"/>
                    </a:lnTo>
                    <a:lnTo>
                      <a:pt x="363" y="38"/>
                    </a:lnTo>
                    <a:lnTo>
                      <a:pt x="363" y="40"/>
                    </a:lnTo>
                    <a:close/>
                    <a:moveTo>
                      <a:pt x="349" y="31"/>
                    </a:moveTo>
                    <a:lnTo>
                      <a:pt x="356" y="35"/>
                    </a:lnTo>
                    <a:lnTo>
                      <a:pt x="354" y="38"/>
                    </a:lnTo>
                    <a:lnTo>
                      <a:pt x="351" y="38"/>
                    </a:lnTo>
                    <a:lnTo>
                      <a:pt x="349" y="40"/>
                    </a:lnTo>
                    <a:lnTo>
                      <a:pt x="349" y="38"/>
                    </a:lnTo>
                    <a:lnTo>
                      <a:pt x="347" y="35"/>
                    </a:lnTo>
                    <a:lnTo>
                      <a:pt x="347" y="33"/>
                    </a:lnTo>
                    <a:lnTo>
                      <a:pt x="347" y="31"/>
                    </a:lnTo>
                    <a:lnTo>
                      <a:pt x="344" y="33"/>
                    </a:lnTo>
                    <a:lnTo>
                      <a:pt x="347" y="40"/>
                    </a:lnTo>
                    <a:lnTo>
                      <a:pt x="344" y="40"/>
                    </a:lnTo>
                    <a:lnTo>
                      <a:pt x="342" y="40"/>
                    </a:lnTo>
                    <a:lnTo>
                      <a:pt x="342" y="38"/>
                    </a:lnTo>
                    <a:lnTo>
                      <a:pt x="342" y="35"/>
                    </a:lnTo>
                    <a:lnTo>
                      <a:pt x="340" y="35"/>
                    </a:lnTo>
                    <a:lnTo>
                      <a:pt x="340" y="33"/>
                    </a:lnTo>
                    <a:lnTo>
                      <a:pt x="340" y="35"/>
                    </a:lnTo>
                    <a:lnTo>
                      <a:pt x="337" y="38"/>
                    </a:lnTo>
                    <a:lnTo>
                      <a:pt x="337" y="35"/>
                    </a:lnTo>
                    <a:lnTo>
                      <a:pt x="337" y="33"/>
                    </a:lnTo>
                    <a:lnTo>
                      <a:pt x="340" y="31"/>
                    </a:lnTo>
                    <a:lnTo>
                      <a:pt x="342" y="31"/>
                    </a:lnTo>
                    <a:lnTo>
                      <a:pt x="344" y="28"/>
                    </a:lnTo>
                    <a:lnTo>
                      <a:pt x="347" y="28"/>
                    </a:lnTo>
                    <a:lnTo>
                      <a:pt x="349" y="31"/>
                    </a:lnTo>
                    <a:close/>
                    <a:moveTo>
                      <a:pt x="370" y="7"/>
                    </a:moveTo>
                    <a:lnTo>
                      <a:pt x="384" y="12"/>
                    </a:lnTo>
                    <a:lnTo>
                      <a:pt x="398" y="17"/>
                    </a:lnTo>
                    <a:lnTo>
                      <a:pt x="409" y="21"/>
                    </a:lnTo>
                    <a:lnTo>
                      <a:pt x="423" y="24"/>
                    </a:lnTo>
                    <a:lnTo>
                      <a:pt x="437" y="28"/>
                    </a:lnTo>
                    <a:lnTo>
                      <a:pt x="451" y="33"/>
                    </a:lnTo>
                    <a:lnTo>
                      <a:pt x="463" y="35"/>
                    </a:lnTo>
                    <a:lnTo>
                      <a:pt x="477" y="40"/>
                    </a:lnTo>
                    <a:lnTo>
                      <a:pt x="491" y="45"/>
                    </a:lnTo>
                    <a:lnTo>
                      <a:pt x="505" y="49"/>
                    </a:lnTo>
                    <a:lnTo>
                      <a:pt x="516" y="52"/>
                    </a:lnTo>
                    <a:lnTo>
                      <a:pt x="530" y="56"/>
                    </a:lnTo>
                    <a:lnTo>
                      <a:pt x="544" y="59"/>
                    </a:lnTo>
                    <a:lnTo>
                      <a:pt x="558" y="63"/>
                    </a:lnTo>
                    <a:lnTo>
                      <a:pt x="572" y="68"/>
                    </a:lnTo>
                    <a:lnTo>
                      <a:pt x="584" y="70"/>
                    </a:lnTo>
                    <a:lnTo>
                      <a:pt x="598" y="75"/>
                    </a:lnTo>
                    <a:lnTo>
                      <a:pt x="612" y="77"/>
                    </a:lnTo>
                    <a:lnTo>
                      <a:pt x="626" y="82"/>
                    </a:lnTo>
                    <a:lnTo>
                      <a:pt x="640" y="84"/>
                    </a:lnTo>
                    <a:lnTo>
                      <a:pt x="651" y="89"/>
                    </a:lnTo>
                    <a:lnTo>
                      <a:pt x="665" y="91"/>
                    </a:lnTo>
                    <a:lnTo>
                      <a:pt x="679" y="96"/>
                    </a:lnTo>
                    <a:lnTo>
                      <a:pt x="693" y="98"/>
                    </a:lnTo>
                    <a:lnTo>
                      <a:pt x="707" y="103"/>
                    </a:lnTo>
                    <a:lnTo>
                      <a:pt x="714" y="105"/>
                    </a:lnTo>
                    <a:lnTo>
                      <a:pt x="719" y="105"/>
                    </a:lnTo>
                    <a:lnTo>
                      <a:pt x="733" y="110"/>
                    </a:lnTo>
                    <a:lnTo>
                      <a:pt x="747" y="112"/>
                    </a:lnTo>
                    <a:lnTo>
                      <a:pt x="761" y="115"/>
                    </a:lnTo>
                    <a:lnTo>
                      <a:pt x="775" y="119"/>
                    </a:lnTo>
                    <a:lnTo>
                      <a:pt x="789" y="122"/>
                    </a:lnTo>
                    <a:lnTo>
                      <a:pt x="803" y="126"/>
                    </a:lnTo>
                    <a:lnTo>
                      <a:pt x="814" y="128"/>
                    </a:lnTo>
                    <a:lnTo>
                      <a:pt x="828" y="131"/>
                    </a:lnTo>
                    <a:lnTo>
                      <a:pt x="842" y="135"/>
                    </a:lnTo>
                    <a:lnTo>
                      <a:pt x="856" y="138"/>
                    </a:lnTo>
                    <a:lnTo>
                      <a:pt x="870" y="140"/>
                    </a:lnTo>
                    <a:lnTo>
                      <a:pt x="884" y="142"/>
                    </a:lnTo>
                    <a:lnTo>
                      <a:pt x="898" y="147"/>
                    </a:lnTo>
                    <a:lnTo>
                      <a:pt x="912" y="149"/>
                    </a:lnTo>
                    <a:lnTo>
                      <a:pt x="924" y="152"/>
                    </a:lnTo>
                    <a:lnTo>
                      <a:pt x="938" y="154"/>
                    </a:lnTo>
                    <a:lnTo>
                      <a:pt x="952" y="156"/>
                    </a:lnTo>
                    <a:lnTo>
                      <a:pt x="966" y="161"/>
                    </a:lnTo>
                    <a:lnTo>
                      <a:pt x="980" y="163"/>
                    </a:lnTo>
                    <a:lnTo>
                      <a:pt x="994" y="166"/>
                    </a:lnTo>
                    <a:lnTo>
                      <a:pt x="1007" y="168"/>
                    </a:lnTo>
                    <a:lnTo>
                      <a:pt x="1021" y="170"/>
                    </a:lnTo>
                    <a:lnTo>
                      <a:pt x="1035" y="173"/>
                    </a:lnTo>
                    <a:lnTo>
                      <a:pt x="1049" y="175"/>
                    </a:lnTo>
                    <a:lnTo>
                      <a:pt x="1061" y="177"/>
                    </a:lnTo>
                    <a:lnTo>
                      <a:pt x="1075" y="180"/>
                    </a:lnTo>
                    <a:lnTo>
                      <a:pt x="1089" y="182"/>
                    </a:lnTo>
                    <a:lnTo>
                      <a:pt x="1103" y="184"/>
                    </a:lnTo>
                    <a:lnTo>
                      <a:pt x="1117" y="187"/>
                    </a:lnTo>
                    <a:lnTo>
                      <a:pt x="1131" y="189"/>
                    </a:lnTo>
                    <a:lnTo>
                      <a:pt x="1145" y="191"/>
                    </a:lnTo>
                    <a:lnTo>
                      <a:pt x="1152" y="194"/>
                    </a:lnTo>
                    <a:lnTo>
                      <a:pt x="1159" y="194"/>
                    </a:lnTo>
                    <a:lnTo>
                      <a:pt x="1173" y="196"/>
                    </a:lnTo>
                    <a:lnTo>
                      <a:pt x="1187" y="198"/>
                    </a:lnTo>
                    <a:lnTo>
                      <a:pt x="1201" y="201"/>
                    </a:lnTo>
                    <a:lnTo>
                      <a:pt x="1215" y="203"/>
                    </a:lnTo>
                    <a:lnTo>
                      <a:pt x="1229" y="205"/>
                    </a:lnTo>
                    <a:lnTo>
                      <a:pt x="1243" y="208"/>
                    </a:lnTo>
                    <a:lnTo>
                      <a:pt x="1254" y="210"/>
                    </a:lnTo>
                    <a:lnTo>
                      <a:pt x="1268" y="212"/>
                    </a:lnTo>
                    <a:lnTo>
                      <a:pt x="1282" y="212"/>
                    </a:lnTo>
                    <a:lnTo>
                      <a:pt x="1296" y="215"/>
                    </a:lnTo>
                    <a:lnTo>
                      <a:pt x="1310" y="217"/>
                    </a:lnTo>
                    <a:lnTo>
                      <a:pt x="1324" y="219"/>
                    </a:lnTo>
                    <a:lnTo>
                      <a:pt x="1338" y="222"/>
                    </a:lnTo>
                    <a:lnTo>
                      <a:pt x="1352" y="222"/>
                    </a:lnTo>
                    <a:lnTo>
                      <a:pt x="1366" y="224"/>
                    </a:lnTo>
                    <a:lnTo>
                      <a:pt x="1380" y="226"/>
                    </a:lnTo>
                    <a:lnTo>
                      <a:pt x="1394" y="226"/>
                    </a:lnTo>
                    <a:lnTo>
                      <a:pt x="1408" y="229"/>
                    </a:lnTo>
                    <a:lnTo>
                      <a:pt x="1422" y="231"/>
                    </a:lnTo>
                    <a:lnTo>
                      <a:pt x="1436" y="231"/>
                    </a:lnTo>
                    <a:lnTo>
                      <a:pt x="1450" y="233"/>
                    </a:lnTo>
                    <a:lnTo>
                      <a:pt x="1464" y="236"/>
                    </a:lnTo>
                    <a:lnTo>
                      <a:pt x="1478" y="236"/>
                    </a:lnTo>
                    <a:lnTo>
                      <a:pt x="1492" y="238"/>
                    </a:lnTo>
                    <a:lnTo>
                      <a:pt x="1506" y="240"/>
                    </a:lnTo>
                    <a:lnTo>
                      <a:pt x="1520" y="240"/>
                    </a:lnTo>
                    <a:lnTo>
                      <a:pt x="1529" y="240"/>
                    </a:lnTo>
                    <a:lnTo>
                      <a:pt x="1533" y="243"/>
                    </a:lnTo>
                    <a:lnTo>
                      <a:pt x="1547" y="243"/>
                    </a:lnTo>
                    <a:lnTo>
                      <a:pt x="1561" y="245"/>
                    </a:lnTo>
                    <a:lnTo>
                      <a:pt x="1575" y="245"/>
                    </a:lnTo>
                    <a:lnTo>
                      <a:pt x="1589" y="247"/>
                    </a:lnTo>
                    <a:lnTo>
                      <a:pt x="1603" y="247"/>
                    </a:lnTo>
                    <a:lnTo>
                      <a:pt x="1617" y="250"/>
                    </a:lnTo>
                    <a:lnTo>
                      <a:pt x="1631" y="250"/>
                    </a:lnTo>
                    <a:lnTo>
                      <a:pt x="1645" y="252"/>
                    </a:lnTo>
                    <a:lnTo>
                      <a:pt x="1659" y="252"/>
                    </a:lnTo>
                    <a:lnTo>
                      <a:pt x="1673" y="252"/>
                    </a:lnTo>
                    <a:lnTo>
                      <a:pt x="1687" y="254"/>
                    </a:lnTo>
                    <a:lnTo>
                      <a:pt x="1699" y="254"/>
                    </a:lnTo>
                    <a:lnTo>
                      <a:pt x="1701" y="254"/>
                    </a:lnTo>
                    <a:lnTo>
                      <a:pt x="1715" y="257"/>
                    </a:lnTo>
                    <a:lnTo>
                      <a:pt x="1729" y="257"/>
                    </a:lnTo>
                    <a:lnTo>
                      <a:pt x="1743" y="257"/>
                    </a:lnTo>
                    <a:lnTo>
                      <a:pt x="1757" y="259"/>
                    </a:lnTo>
                    <a:lnTo>
                      <a:pt x="1771" y="259"/>
                    </a:lnTo>
                    <a:lnTo>
                      <a:pt x="1785" y="259"/>
                    </a:lnTo>
                    <a:lnTo>
                      <a:pt x="1799" y="259"/>
                    </a:lnTo>
                    <a:lnTo>
                      <a:pt x="1813" y="261"/>
                    </a:lnTo>
                    <a:lnTo>
                      <a:pt x="1827" y="261"/>
                    </a:lnTo>
                    <a:lnTo>
                      <a:pt x="1841" y="261"/>
                    </a:lnTo>
                    <a:lnTo>
                      <a:pt x="1855" y="261"/>
                    </a:lnTo>
                    <a:lnTo>
                      <a:pt x="1869" y="261"/>
                    </a:lnTo>
                    <a:lnTo>
                      <a:pt x="1883" y="264"/>
                    </a:lnTo>
                    <a:lnTo>
                      <a:pt x="1897" y="264"/>
                    </a:lnTo>
                    <a:lnTo>
                      <a:pt x="1910" y="264"/>
                    </a:lnTo>
                    <a:lnTo>
                      <a:pt x="1924" y="264"/>
                    </a:lnTo>
                    <a:lnTo>
                      <a:pt x="1938" y="264"/>
                    </a:lnTo>
                    <a:lnTo>
                      <a:pt x="1952" y="264"/>
                    </a:lnTo>
                    <a:lnTo>
                      <a:pt x="1962" y="264"/>
                    </a:lnTo>
                    <a:lnTo>
                      <a:pt x="1966" y="264"/>
                    </a:lnTo>
                    <a:lnTo>
                      <a:pt x="1980" y="264"/>
                    </a:lnTo>
                    <a:lnTo>
                      <a:pt x="1994" y="266"/>
                    </a:lnTo>
                    <a:lnTo>
                      <a:pt x="2008" y="266"/>
                    </a:lnTo>
                    <a:lnTo>
                      <a:pt x="2022" y="266"/>
                    </a:lnTo>
                    <a:lnTo>
                      <a:pt x="2036" y="266"/>
                    </a:lnTo>
                    <a:lnTo>
                      <a:pt x="2050" y="266"/>
                    </a:lnTo>
                    <a:lnTo>
                      <a:pt x="2064" y="266"/>
                    </a:lnTo>
                    <a:lnTo>
                      <a:pt x="2078" y="266"/>
                    </a:lnTo>
                    <a:lnTo>
                      <a:pt x="2092" y="266"/>
                    </a:lnTo>
                    <a:lnTo>
                      <a:pt x="2092" y="264"/>
                    </a:lnTo>
                    <a:lnTo>
                      <a:pt x="2092" y="254"/>
                    </a:lnTo>
                    <a:lnTo>
                      <a:pt x="2092" y="243"/>
                    </a:lnTo>
                    <a:lnTo>
                      <a:pt x="2092" y="233"/>
                    </a:lnTo>
                    <a:lnTo>
                      <a:pt x="2092" y="229"/>
                    </a:lnTo>
                    <a:lnTo>
                      <a:pt x="2097" y="229"/>
                    </a:lnTo>
                    <a:lnTo>
                      <a:pt x="2104" y="229"/>
                    </a:lnTo>
                    <a:lnTo>
                      <a:pt x="2108" y="231"/>
                    </a:lnTo>
                    <a:lnTo>
                      <a:pt x="2111" y="233"/>
                    </a:lnTo>
                    <a:lnTo>
                      <a:pt x="2113" y="233"/>
                    </a:lnTo>
                    <a:lnTo>
                      <a:pt x="2113" y="236"/>
                    </a:lnTo>
                    <a:lnTo>
                      <a:pt x="2113" y="240"/>
                    </a:lnTo>
                    <a:lnTo>
                      <a:pt x="2115" y="243"/>
                    </a:lnTo>
                    <a:lnTo>
                      <a:pt x="2115" y="247"/>
                    </a:lnTo>
                    <a:lnTo>
                      <a:pt x="2115" y="250"/>
                    </a:lnTo>
                    <a:lnTo>
                      <a:pt x="2115" y="252"/>
                    </a:lnTo>
                    <a:lnTo>
                      <a:pt x="2118" y="261"/>
                    </a:lnTo>
                    <a:lnTo>
                      <a:pt x="2122" y="273"/>
                    </a:lnTo>
                    <a:lnTo>
                      <a:pt x="2122" y="277"/>
                    </a:lnTo>
                    <a:lnTo>
                      <a:pt x="2122" y="280"/>
                    </a:lnTo>
                    <a:lnTo>
                      <a:pt x="2122" y="282"/>
                    </a:lnTo>
                    <a:lnTo>
                      <a:pt x="2122" y="284"/>
                    </a:lnTo>
                    <a:lnTo>
                      <a:pt x="2129" y="289"/>
                    </a:lnTo>
                    <a:lnTo>
                      <a:pt x="2134" y="291"/>
                    </a:lnTo>
                    <a:lnTo>
                      <a:pt x="2136" y="291"/>
                    </a:lnTo>
                    <a:lnTo>
                      <a:pt x="2148" y="291"/>
                    </a:lnTo>
                    <a:lnTo>
                      <a:pt x="2150" y="291"/>
                    </a:lnTo>
                    <a:lnTo>
                      <a:pt x="2150" y="294"/>
                    </a:lnTo>
                    <a:lnTo>
                      <a:pt x="2150" y="296"/>
                    </a:lnTo>
                    <a:lnTo>
                      <a:pt x="2153" y="296"/>
                    </a:lnTo>
                    <a:lnTo>
                      <a:pt x="2164" y="298"/>
                    </a:lnTo>
                    <a:lnTo>
                      <a:pt x="2176" y="298"/>
                    </a:lnTo>
                    <a:lnTo>
                      <a:pt x="2178" y="298"/>
                    </a:lnTo>
                    <a:lnTo>
                      <a:pt x="2180" y="308"/>
                    </a:lnTo>
                    <a:lnTo>
                      <a:pt x="2183" y="308"/>
                    </a:lnTo>
                    <a:lnTo>
                      <a:pt x="2183" y="310"/>
                    </a:lnTo>
                    <a:lnTo>
                      <a:pt x="2192" y="308"/>
                    </a:lnTo>
                    <a:lnTo>
                      <a:pt x="2194" y="308"/>
                    </a:lnTo>
                    <a:lnTo>
                      <a:pt x="2199" y="305"/>
                    </a:lnTo>
                    <a:lnTo>
                      <a:pt x="2201" y="305"/>
                    </a:lnTo>
                    <a:lnTo>
                      <a:pt x="2201" y="303"/>
                    </a:lnTo>
                    <a:lnTo>
                      <a:pt x="2201" y="301"/>
                    </a:lnTo>
                    <a:lnTo>
                      <a:pt x="2204" y="301"/>
                    </a:lnTo>
                    <a:lnTo>
                      <a:pt x="2206" y="298"/>
                    </a:lnTo>
                    <a:lnTo>
                      <a:pt x="2215" y="296"/>
                    </a:lnTo>
                    <a:lnTo>
                      <a:pt x="2222" y="298"/>
                    </a:lnTo>
                    <a:lnTo>
                      <a:pt x="2232" y="298"/>
                    </a:lnTo>
                    <a:lnTo>
                      <a:pt x="2234" y="298"/>
                    </a:lnTo>
                    <a:lnTo>
                      <a:pt x="2239" y="301"/>
                    </a:lnTo>
                    <a:lnTo>
                      <a:pt x="2250" y="303"/>
                    </a:lnTo>
                    <a:lnTo>
                      <a:pt x="2255" y="305"/>
                    </a:lnTo>
                    <a:lnTo>
                      <a:pt x="2255" y="308"/>
                    </a:lnTo>
                    <a:lnTo>
                      <a:pt x="2253" y="310"/>
                    </a:lnTo>
                    <a:lnTo>
                      <a:pt x="2250" y="310"/>
                    </a:lnTo>
                    <a:lnTo>
                      <a:pt x="2250" y="312"/>
                    </a:lnTo>
                    <a:lnTo>
                      <a:pt x="2250" y="315"/>
                    </a:lnTo>
                    <a:lnTo>
                      <a:pt x="2253" y="315"/>
                    </a:lnTo>
                    <a:lnTo>
                      <a:pt x="2255" y="315"/>
                    </a:lnTo>
                    <a:lnTo>
                      <a:pt x="2260" y="312"/>
                    </a:lnTo>
                    <a:lnTo>
                      <a:pt x="2262" y="312"/>
                    </a:lnTo>
                    <a:lnTo>
                      <a:pt x="2264" y="315"/>
                    </a:lnTo>
                    <a:lnTo>
                      <a:pt x="2267" y="317"/>
                    </a:lnTo>
                    <a:lnTo>
                      <a:pt x="2267" y="322"/>
                    </a:lnTo>
                    <a:lnTo>
                      <a:pt x="2267" y="324"/>
                    </a:lnTo>
                    <a:lnTo>
                      <a:pt x="2267" y="326"/>
                    </a:lnTo>
                    <a:lnTo>
                      <a:pt x="2269" y="329"/>
                    </a:lnTo>
                    <a:lnTo>
                      <a:pt x="2271" y="333"/>
                    </a:lnTo>
                    <a:lnTo>
                      <a:pt x="2274" y="333"/>
                    </a:lnTo>
                    <a:lnTo>
                      <a:pt x="2276" y="333"/>
                    </a:lnTo>
                    <a:lnTo>
                      <a:pt x="2278" y="333"/>
                    </a:lnTo>
                    <a:lnTo>
                      <a:pt x="2278" y="331"/>
                    </a:lnTo>
                    <a:lnTo>
                      <a:pt x="2278" y="329"/>
                    </a:lnTo>
                    <a:lnTo>
                      <a:pt x="2278" y="326"/>
                    </a:lnTo>
                    <a:lnTo>
                      <a:pt x="2278" y="324"/>
                    </a:lnTo>
                    <a:lnTo>
                      <a:pt x="2281" y="322"/>
                    </a:lnTo>
                    <a:lnTo>
                      <a:pt x="2288" y="322"/>
                    </a:lnTo>
                    <a:lnTo>
                      <a:pt x="2292" y="322"/>
                    </a:lnTo>
                    <a:lnTo>
                      <a:pt x="2294" y="322"/>
                    </a:lnTo>
                    <a:lnTo>
                      <a:pt x="2294" y="324"/>
                    </a:lnTo>
                    <a:lnTo>
                      <a:pt x="2294" y="326"/>
                    </a:lnTo>
                    <a:lnTo>
                      <a:pt x="2297" y="329"/>
                    </a:lnTo>
                    <a:lnTo>
                      <a:pt x="2297" y="331"/>
                    </a:lnTo>
                    <a:lnTo>
                      <a:pt x="2299" y="331"/>
                    </a:lnTo>
                    <a:lnTo>
                      <a:pt x="2299" y="333"/>
                    </a:lnTo>
                    <a:lnTo>
                      <a:pt x="2306" y="336"/>
                    </a:lnTo>
                    <a:lnTo>
                      <a:pt x="2313" y="336"/>
                    </a:lnTo>
                    <a:lnTo>
                      <a:pt x="2315" y="338"/>
                    </a:lnTo>
                    <a:lnTo>
                      <a:pt x="2318" y="340"/>
                    </a:lnTo>
                    <a:lnTo>
                      <a:pt x="2315" y="343"/>
                    </a:lnTo>
                    <a:lnTo>
                      <a:pt x="2318" y="345"/>
                    </a:lnTo>
                    <a:lnTo>
                      <a:pt x="2322" y="345"/>
                    </a:lnTo>
                    <a:lnTo>
                      <a:pt x="2325" y="345"/>
                    </a:lnTo>
                    <a:lnTo>
                      <a:pt x="2325" y="347"/>
                    </a:lnTo>
                    <a:lnTo>
                      <a:pt x="2325" y="350"/>
                    </a:lnTo>
                    <a:lnTo>
                      <a:pt x="2332" y="347"/>
                    </a:lnTo>
                    <a:lnTo>
                      <a:pt x="2334" y="350"/>
                    </a:lnTo>
                    <a:lnTo>
                      <a:pt x="2339" y="347"/>
                    </a:lnTo>
                    <a:lnTo>
                      <a:pt x="2343" y="347"/>
                    </a:lnTo>
                    <a:lnTo>
                      <a:pt x="2346" y="345"/>
                    </a:lnTo>
                    <a:lnTo>
                      <a:pt x="2348" y="343"/>
                    </a:lnTo>
                    <a:lnTo>
                      <a:pt x="2357" y="336"/>
                    </a:lnTo>
                    <a:lnTo>
                      <a:pt x="2360" y="333"/>
                    </a:lnTo>
                    <a:lnTo>
                      <a:pt x="2362" y="333"/>
                    </a:lnTo>
                    <a:lnTo>
                      <a:pt x="2367" y="329"/>
                    </a:lnTo>
                    <a:lnTo>
                      <a:pt x="2369" y="329"/>
                    </a:lnTo>
                    <a:lnTo>
                      <a:pt x="2371" y="329"/>
                    </a:lnTo>
                    <a:lnTo>
                      <a:pt x="2371" y="331"/>
                    </a:lnTo>
                    <a:lnTo>
                      <a:pt x="2371" y="333"/>
                    </a:lnTo>
                    <a:lnTo>
                      <a:pt x="2374" y="336"/>
                    </a:lnTo>
                    <a:lnTo>
                      <a:pt x="2376" y="340"/>
                    </a:lnTo>
                    <a:lnTo>
                      <a:pt x="2378" y="343"/>
                    </a:lnTo>
                    <a:lnTo>
                      <a:pt x="2381" y="343"/>
                    </a:lnTo>
                    <a:lnTo>
                      <a:pt x="2388" y="340"/>
                    </a:lnTo>
                    <a:lnTo>
                      <a:pt x="2390" y="340"/>
                    </a:lnTo>
                    <a:lnTo>
                      <a:pt x="2392" y="343"/>
                    </a:lnTo>
                    <a:lnTo>
                      <a:pt x="2395" y="340"/>
                    </a:lnTo>
                    <a:lnTo>
                      <a:pt x="2397" y="340"/>
                    </a:lnTo>
                    <a:lnTo>
                      <a:pt x="2416" y="338"/>
                    </a:lnTo>
                    <a:lnTo>
                      <a:pt x="2418" y="338"/>
                    </a:lnTo>
                    <a:lnTo>
                      <a:pt x="2423" y="338"/>
                    </a:lnTo>
                    <a:lnTo>
                      <a:pt x="2427" y="345"/>
                    </a:lnTo>
                    <a:lnTo>
                      <a:pt x="2429" y="347"/>
                    </a:lnTo>
                    <a:lnTo>
                      <a:pt x="2432" y="347"/>
                    </a:lnTo>
                    <a:lnTo>
                      <a:pt x="2434" y="347"/>
                    </a:lnTo>
                    <a:lnTo>
                      <a:pt x="2439" y="345"/>
                    </a:lnTo>
                    <a:lnTo>
                      <a:pt x="2441" y="345"/>
                    </a:lnTo>
                    <a:lnTo>
                      <a:pt x="2443" y="345"/>
                    </a:lnTo>
                    <a:lnTo>
                      <a:pt x="2446" y="345"/>
                    </a:lnTo>
                    <a:lnTo>
                      <a:pt x="2448" y="345"/>
                    </a:lnTo>
                    <a:lnTo>
                      <a:pt x="2450" y="345"/>
                    </a:lnTo>
                    <a:lnTo>
                      <a:pt x="2453" y="345"/>
                    </a:lnTo>
                    <a:lnTo>
                      <a:pt x="2455" y="345"/>
                    </a:lnTo>
                    <a:lnTo>
                      <a:pt x="2453" y="347"/>
                    </a:lnTo>
                    <a:lnTo>
                      <a:pt x="2450" y="345"/>
                    </a:lnTo>
                    <a:lnTo>
                      <a:pt x="2450" y="347"/>
                    </a:lnTo>
                    <a:lnTo>
                      <a:pt x="2448" y="347"/>
                    </a:lnTo>
                    <a:lnTo>
                      <a:pt x="2448" y="350"/>
                    </a:lnTo>
                    <a:lnTo>
                      <a:pt x="2446" y="352"/>
                    </a:lnTo>
                    <a:lnTo>
                      <a:pt x="2443" y="352"/>
                    </a:lnTo>
                    <a:lnTo>
                      <a:pt x="2423" y="366"/>
                    </a:lnTo>
                    <a:lnTo>
                      <a:pt x="2411" y="371"/>
                    </a:lnTo>
                    <a:lnTo>
                      <a:pt x="2409" y="373"/>
                    </a:lnTo>
                    <a:lnTo>
                      <a:pt x="2406" y="373"/>
                    </a:lnTo>
                    <a:lnTo>
                      <a:pt x="2404" y="373"/>
                    </a:lnTo>
                    <a:lnTo>
                      <a:pt x="2395" y="378"/>
                    </a:lnTo>
                    <a:lnTo>
                      <a:pt x="2378" y="387"/>
                    </a:lnTo>
                    <a:lnTo>
                      <a:pt x="2369" y="399"/>
                    </a:lnTo>
                    <a:lnTo>
                      <a:pt x="2364" y="401"/>
                    </a:lnTo>
                    <a:lnTo>
                      <a:pt x="2350" y="419"/>
                    </a:lnTo>
                    <a:lnTo>
                      <a:pt x="2334" y="438"/>
                    </a:lnTo>
                    <a:lnTo>
                      <a:pt x="2329" y="440"/>
                    </a:lnTo>
                    <a:lnTo>
                      <a:pt x="2329" y="443"/>
                    </a:lnTo>
                    <a:lnTo>
                      <a:pt x="2327" y="443"/>
                    </a:lnTo>
                    <a:lnTo>
                      <a:pt x="2327" y="445"/>
                    </a:lnTo>
                    <a:lnTo>
                      <a:pt x="2325" y="445"/>
                    </a:lnTo>
                    <a:lnTo>
                      <a:pt x="2325" y="447"/>
                    </a:lnTo>
                    <a:lnTo>
                      <a:pt x="2322" y="450"/>
                    </a:lnTo>
                    <a:lnTo>
                      <a:pt x="2320" y="452"/>
                    </a:lnTo>
                    <a:lnTo>
                      <a:pt x="2315" y="454"/>
                    </a:lnTo>
                    <a:lnTo>
                      <a:pt x="2313" y="459"/>
                    </a:lnTo>
                    <a:lnTo>
                      <a:pt x="2308" y="459"/>
                    </a:lnTo>
                    <a:lnTo>
                      <a:pt x="2306" y="464"/>
                    </a:lnTo>
                    <a:lnTo>
                      <a:pt x="2299" y="466"/>
                    </a:lnTo>
                    <a:lnTo>
                      <a:pt x="2297" y="471"/>
                    </a:lnTo>
                    <a:lnTo>
                      <a:pt x="2297" y="473"/>
                    </a:lnTo>
                    <a:lnTo>
                      <a:pt x="2297" y="475"/>
                    </a:lnTo>
                    <a:lnTo>
                      <a:pt x="2299" y="475"/>
                    </a:lnTo>
                    <a:lnTo>
                      <a:pt x="2299" y="478"/>
                    </a:lnTo>
                    <a:lnTo>
                      <a:pt x="2301" y="478"/>
                    </a:lnTo>
                    <a:lnTo>
                      <a:pt x="2306" y="480"/>
                    </a:lnTo>
                    <a:lnTo>
                      <a:pt x="2308" y="480"/>
                    </a:lnTo>
                    <a:lnTo>
                      <a:pt x="2318" y="478"/>
                    </a:lnTo>
                    <a:lnTo>
                      <a:pt x="2332" y="473"/>
                    </a:lnTo>
                    <a:lnTo>
                      <a:pt x="2336" y="471"/>
                    </a:lnTo>
                    <a:lnTo>
                      <a:pt x="2341" y="468"/>
                    </a:lnTo>
                    <a:lnTo>
                      <a:pt x="2343" y="471"/>
                    </a:lnTo>
                    <a:lnTo>
                      <a:pt x="2346" y="466"/>
                    </a:lnTo>
                    <a:lnTo>
                      <a:pt x="2350" y="464"/>
                    </a:lnTo>
                    <a:lnTo>
                      <a:pt x="2355" y="459"/>
                    </a:lnTo>
                    <a:lnTo>
                      <a:pt x="2355" y="461"/>
                    </a:lnTo>
                    <a:lnTo>
                      <a:pt x="2357" y="461"/>
                    </a:lnTo>
                    <a:lnTo>
                      <a:pt x="2360" y="459"/>
                    </a:lnTo>
                    <a:lnTo>
                      <a:pt x="2360" y="461"/>
                    </a:lnTo>
                    <a:lnTo>
                      <a:pt x="2362" y="461"/>
                    </a:lnTo>
                    <a:lnTo>
                      <a:pt x="2362" y="459"/>
                    </a:lnTo>
                    <a:lnTo>
                      <a:pt x="2364" y="459"/>
                    </a:lnTo>
                    <a:lnTo>
                      <a:pt x="2364" y="457"/>
                    </a:lnTo>
                    <a:lnTo>
                      <a:pt x="2367" y="457"/>
                    </a:lnTo>
                    <a:lnTo>
                      <a:pt x="2367" y="454"/>
                    </a:lnTo>
                    <a:lnTo>
                      <a:pt x="2369" y="454"/>
                    </a:lnTo>
                    <a:lnTo>
                      <a:pt x="2369" y="452"/>
                    </a:lnTo>
                    <a:lnTo>
                      <a:pt x="2371" y="452"/>
                    </a:lnTo>
                    <a:lnTo>
                      <a:pt x="2374" y="452"/>
                    </a:lnTo>
                    <a:lnTo>
                      <a:pt x="2376" y="452"/>
                    </a:lnTo>
                    <a:lnTo>
                      <a:pt x="2376" y="450"/>
                    </a:lnTo>
                    <a:lnTo>
                      <a:pt x="2378" y="450"/>
                    </a:lnTo>
                    <a:lnTo>
                      <a:pt x="2378" y="452"/>
                    </a:lnTo>
                    <a:lnTo>
                      <a:pt x="2381" y="452"/>
                    </a:lnTo>
                    <a:lnTo>
                      <a:pt x="2383" y="452"/>
                    </a:lnTo>
                    <a:lnTo>
                      <a:pt x="2383" y="454"/>
                    </a:lnTo>
                    <a:lnTo>
                      <a:pt x="2385" y="457"/>
                    </a:lnTo>
                    <a:lnTo>
                      <a:pt x="2383" y="457"/>
                    </a:lnTo>
                    <a:lnTo>
                      <a:pt x="2383" y="459"/>
                    </a:lnTo>
                    <a:lnTo>
                      <a:pt x="2381" y="464"/>
                    </a:lnTo>
                    <a:lnTo>
                      <a:pt x="2381" y="466"/>
                    </a:lnTo>
                    <a:lnTo>
                      <a:pt x="2378" y="466"/>
                    </a:lnTo>
                    <a:lnTo>
                      <a:pt x="2378" y="468"/>
                    </a:lnTo>
                    <a:lnTo>
                      <a:pt x="2378" y="471"/>
                    </a:lnTo>
                    <a:lnTo>
                      <a:pt x="2378" y="473"/>
                    </a:lnTo>
                    <a:lnTo>
                      <a:pt x="2378" y="475"/>
                    </a:lnTo>
                    <a:lnTo>
                      <a:pt x="2376" y="482"/>
                    </a:lnTo>
                    <a:lnTo>
                      <a:pt x="2374" y="482"/>
                    </a:lnTo>
                    <a:lnTo>
                      <a:pt x="2374" y="485"/>
                    </a:lnTo>
                    <a:lnTo>
                      <a:pt x="2376" y="487"/>
                    </a:lnTo>
                    <a:lnTo>
                      <a:pt x="2376" y="485"/>
                    </a:lnTo>
                    <a:lnTo>
                      <a:pt x="2385" y="482"/>
                    </a:lnTo>
                    <a:lnTo>
                      <a:pt x="2385" y="480"/>
                    </a:lnTo>
                    <a:lnTo>
                      <a:pt x="2388" y="478"/>
                    </a:lnTo>
                    <a:lnTo>
                      <a:pt x="2385" y="478"/>
                    </a:lnTo>
                    <a:lnTo>
                      <a:pt x="2388" y="478"/>
                    </a:lnTo>
                    <a:lnTo>
                      <a:pt x="2385" y="475"/>
                    </a:lnTo>
                    <a:lnTo>
                      <a:pt x="2388" y="475"/>
                    </a:lnTo>
                    <a:lnTo>
                      <a:pt x="2392" y="480"/>
                    </a:lnTo>
                    <a:lnTo>
                      <a:pt x="2399" y="485"/>
                    </a:lnTo>
                    <a:lnTo>
                      <a:pt x="2404" y="485"/>
                    </a:lnTo>
                    <a:lnTo>
                      <a:pt x="2406" y="487"/>
                    </a:lnTo>
                    <a:lnTo>
                      <a:pt x="2409" y="487"/>
                    </a:lnTo>
                    <a:lnTo>
                      <a:pt x="2411" y="485"/>
                    </a:lnTo>
                    <a:lnTo>
                      <a:pt x="2413" y="482"/>
                    </a:lnTo>
                    <a:lnTo>
                      <a:pt x="2416" y="482"/>
                    </a:lnTo>
                    <a:lnTo>
                      <a:pt x="2418" y="482"/>
                    </a:lnTo>
                    <a:lnTo>
                      <a:pt x="2420" y="480"/>
                    </a:lnTo>
                    <a:lnTo>
                      <a:pt x="2432" y="475"/>
                    </a:lnTo>
                    <a:lnTo>
                      <a:pt x="2434" y="473"/>
                    </a:lnTo>
                    <a:lnTo>
                      <a:pt x="2446" y="461"/>
                    </a:lnTo>
                    <a:lnTo>
                      <a:pt x="2448" y="459"/>
                    </a:lnTo>
                    <a:lnTo>
                      <a:pt x="2474" y="454"/>
                    </a:lnTo>
                    <a:lnTo>
                      <a:pt x="2481" y="450"/>
                    </a:lnTo>
                    <a:lnTo>
                      <a:pt x="2485" y="445"/>
                    </a:lnTo>
                    <a:lnTo>
                      <a:pt x="2490" y="440"/>
                    </a:lnTo>
                    <a:lnTo>
                      <a:pt x="2490" y="438"/>
                    </a:lnTo>
                    <a:lnTo>
                      <a:pt x="2492" y="438"/>
                    </a:lnTo>
                    <a:lnTo>
                      <a:pt x="2495" y="438"/>
                    </a:lnTo>
                    <a:lnTo>
                      <a:pt x="2497" y="438"/>
                    </a:lnTo>
                    <a:lnTo>
                      <a:pt x="2499" y="438"/>
                    </a:lnTo>
                    <a:lnTo>
                      <a:pt x="2502" y="438"/>
                    </a:lnTo>
                    <a:lnTo>
                      <a:pt x="2502" y="436"/>
                    </a:lnTo>
                    <a:lnTo>
                      <a:pt x="2504" y="431"/>
                    </a:lnTo>
                    <a:lnTo>
                      <a:pt x="2504" y="429"/>
                    </a:lnTo>
                    <a:lnTo>
                      <a:pt x="2506" y="426"/>
                    </a:lnTo>
                    <a:lnTo>
                      <a:pt x="2509" y="426"/>
                    </a:lnTo>
                    <a:lnTo>
                      <a:pt x="2518" y="415"/>
                    </a:lnTo>
                    <a:lnTo>
                      <a:pt x="2520" y="415"/>
                    </a:lnTo>
                    <a:lnTo>
                      <a:pt x="2523" y="415"/>
                    </a:lnTo>
                    <a:lnTo>
                      <a:pt x="2523" y="417"/>
                    </a:lnTo>
                    <a:lnTo>
                      <a:pt x="2523" y="419"/>
                    </a:lnTo>
                    <a:lnTo>
                      <a:pt x="2523" y="422"/>
                    </a:lnTo>
                    <a:lnTo>
                      <a:pt x="2525" y="424"/>
                    </a:lnTo>
                    <a:lnTo>
                      <a:pt x="2530" y="424"/>
                    </a:lnTo>
                    <a:lnTo>
                      <a:pt x="2532" y="426"/>
                    </a:lnTo>
                    <a:lnTo>
                      <a:pt x="2530" y="431"/>
                    </a:lnTo>
                    <a:lnTo>
                      <a:pt x="2532" y="431"/>
                    </a:lnTo>
                    <a:lnTo>
                      <a:pt x="2534" y="433"/>
                    </a:lnTo>
                    <a:lnTo>
                      <a:pt x="2537" y="436"/>
                    </a:lnTo>
                    <a:lnTo>
                      <a:pt x="2537" y="438"/>
                    </a:lnTo>
                    <a:lnTo>
                      <a:pt x="2537" y="440"/>
                    </a:lnTo>
                    <a:lnTo>
                      <a:pt x="2537" y="443"/>
                    </a:lnTo>
                    <a:lnTo>
                      <a:pt x="2537" y="445"/>
                    </a:lnTo>
                    <a:lnTo>
                      <a:pt x="2534" y="445"/>
                    </a:lnTo>
                    <a:lnTo>
                      <a:pt x="2534" y="447"/>
                    </a:lnTo>
                    <a:lnTo>
                      <a:pt x="2534" y="450"/>
                    </a:lnTo>
                    <a:lnTo>
                      <a:pt x="2534" y="452"/>
                    </a:lnTo>
                    <a:lnTo>
                      <a:pt x="2537" y="454"/>
                    </a:lnTo>
                    <a:lnTo>
                      <a:pt x="2537" y="457"/>
                    </a:lnTo>
                    <a:lnTo>
                      <a:pt x="2534" y="457"/>
                    </a:lnTo>
                    <a:lnTo>
                      <a:pt x="2537" y="457"/>
                    </a:lnTo>
                    <a:lnTo>
                      <a:pt x="2539" y="454"/>
                    </a:lnTo>
                    <a:lnTo>
                      <a:pt x="2541" y="450"/>
                    </a:lnTo>
                    <a:lnTo>
                      <a:pt x="2539" y="447"/>
                    </a:lnTo>
                    <a:lnTo>
                      <a:pt x="2541" y="447"/>
                    </a:lnTo>
                    <a:lnTo>
                      <a:pt x="2544" y="447"/>
                    </a:lnTo>
                    <a:lnTo>
                      <a:pt x="2546" y="445"/>
                    </a:lnTo>
                    <a:lnTo>
                      <a:pt x="2548" y="443"/>
                    </a:lnTo>
                    <a:lnTo>
                      <a:pt x="2551" y="440"/>
                    </a:lnTo>
                    <a:lnTo>
                      <a:pt x="2553" y="438"/>
                    </a:lnTo>
                    <a:lnTo>
                      <a:pt x="2553" y="436"/>
                    </a:lnTo>
                    <a:lnTo>
                      <a:pt x="2555" y="436"/>
                    </a:lnTo>
                    <a:lnTo>
                      <a:pt x="2555" y="438"/>
                    </a:lnTo>
                    <a:lnTo>
                      <a:pt x="2553" y="440"/>
                    </a:lnTo>
                    <a:lnTo>
                      <a:pt x="2551" y="443"/>
                    </a:lnTo>
                    <a:lnTo>
                      <a:pt x="2548" y="445"/>
                    </a:lnTo>
                    <a:lnTo>
                      <a:pt x="2548" y="447"/>
                    </a:lnTo>
                    <a:lnTo>
                      <a:pt x="2546" y="450"/>
                    </a:lnTo>
                    <a:lnTo>
                      <a:pt x="2548" y="450"/>
                    </a:lnTo>
                    <a:lnTo>
                      <a:pt x="2551" y="447"/>
                    </a:lnTo>
                    <a:lnTo>
                      <a:pt x="2551" y="445"/>
                    </a:lnTo>
                    <a:lnTo>
                      <a:pt x="2553" y="445"/>
                    </a:lnTo>
                    <a:lnTo>
                      <a:pt x="2553" y="443"/>
                    </a:lnTo>
                    <a:lnTo>
                      <a:pt x="2557" y="440"/>
                    </a:lnTo>
                    <a:lnTo>
                      <a:pt x="2562" y="440"/>
                    </a:lnTo>
                    <a:lnTo>
                      <a:pt x="2571" y="440"/>
                    </a:lnTo>
                    <a:lnTo>
                      <a:pt x="2578" y="440"/>
                    </a:lnTo>
                    <a:lnTo>
                      <a:pt x="2581" y="443"/>
                    </a:lnTo>
                    <a:lnTo>
                      <a:pt x="2583" y="443"/>
                    </a:lnTo>
                    <a:lnTo>
                      <a:pt x="2583" y="445"/>
                    </a:lnTo>
                    <a:lnTo>
                      <a:pt x="2585" y="445"/>
                    </a:lnTo>
                    <a:lnTo>
                      <a:pt x="2588" y="445"/>
                    </a:lnTo>
                    <a:lnTo>
                      <a:pt x="2588" y="447"/>
                    </a:lnTo>
                    <a:lnTo>
                      <a:pt x="2590" y="447"/>
                    </a:lnTo>
                    <a:lnTo>
                      <a:pt x="2592" y="450"/>
                    </a:lnTo>
                    <a:lnTo>
                      <a:pt x="2595" y="452"/>
                    </a:lnTo>
                    <a:lnTo>
                      <a:pt x="2595" y="454"/>
                    </a:lnTo>
                    <a:lnTo>
                      <a:pt x="2597" y="457"/>
                    </a:lnTo>
                    <a:lnTo>
                      <a:pt x="2599" y="459"/>
                    </a:lnTo>
                    <a:lnTo>
                      <a:pt x="2599" y="461"/>
                    </a:lnTo>
                    <a:lnTo>
                      <a:pt x="2602" y="461"/>
                    </a:lnTo>
                    <a:lnTo>
                      <a:pt x="2604" y="464"/>
                    </a:lnTo>
                    <a:lnTo>
                      <a:pt x="2604" y="466"/>
                    </a:lnTo>
                    <a:lnTo>
                      <a:pt x="2609" y="466"/>
                    </a:lnTo>
                    <a:lnTo>
                      <a:pt x="2609" y="468"/>
                    </a:lnTo>
                    <a:lnTo>
                      <a:pt x="2609" y="473"/>
                    </a:lnTo>
                    <a:lnTo>
                      <a:pt x="2611" y="475"/>
                    </a:lnTo>
                    <a:lnTo>
                      <a:pt x="2613" y="475"/>
                    </a:lnTo>
                    <a:lnTo>
                      <a:pt x="2620" y="475"/>
                    </a:lnTo>
                    <a:lnTo>
                      <a:pt x="2623" y="473"/>
                    </a:lnTo>
                    <a:lnTo>
                      <a:pt x="2627" y="475"/>
                    </a:lnTo>
                    <a:lnTo>
                      <a:pt x="2627" y="473"/>
                    </a:lnTo>
                    <a:lnTo>
                      <a:pt x="2630" y="473"/>
                    </a:lnTo>
                    <a:lnTo>
                      <a:pt x="2630" y="471"/>
                    </a:lnTo>
                    <a:lnTo>
                      <a:pt x="2632" y="471"/>
                    </a:lnTo>
                    <a:lnTo>
                      <a:pt x="2634" y="471"/>
                    </a:lnTo>
                    <a:lnTo>
                      <a:pt x="2634" y="468"/>
                    </a:lnTo>
                    <a:lnTo>
                      <a:pt x="2637" y="471"/>
                    </a:lnTo>
                    <a:lnTo>
                      <a:pt x="2639" y="473"/>
                    </a:lnTo>
                    <a:lnTo>
                      <a:pt x="2641" y="475"/>
                    </a:lnTo>
                    <a:lnTo>
                      <a:pt x="2644" y="475"/>
                    </a:lnTo>
                    <a:lnTo>
                      <a:pt x="2644" y="478"/>
                    </a:lnTo>
                    <a:lnTo>
                      <a:pt x="2646" y="478"/>
                    </a:lnTo>
                    <a:lnTo>
                      <a:pt x="2648" y="478"/>
                    </a:lnTo>
                    <a:lnTo>
                      <a:pt x="2648" y="475"/>
                    </a:lnTo>
                    <a:lnTo>
                      <a:pt x="2651" y="473"/>
                    </a:lnTo>
                    <a:lnTo>
                      <a:pt x="2653" y="473"/>
                    </a:lnTo>
                    <a:lnTo>
                      <a:pt x="2655" y="475"/>
                    </a:lnTo>
                    <a:lnTo>
                      <a:pt x="2658" y="475"/>
                    </a:lnTo>
                    <a:lnTo>
                      <a:pt x="2660" y="475"/>
                    </a:lnTo>
                    <a:lnTo>
                      <a:pt x="2660" y="478"/>
                    </a:lnTo>
                    <a:lnTo>
                      <a:pt x="2658" y="478"/>
                    </a:lnTo>
                    <a:lnTo>
                      <a:pt x="2660" y="478"/>
                    </a:lnTo>
                    <a:lnTo>
                      <a:pt x="2662" y="475"/>
                    </a:lnTo>
                    <a:lnTo>
                      <a:pt x="2665" y="471"/>
                    </a:lnTo>
                    <a:lnTo>
                      <a:pt x="2667" y="468"/>
                    </a:lnTo>
                    <a:lnTo>
                      <a:pt x="2669" y="466"/>
                    </a:lnTo>
                    <a:lnTo>
                      <a:pt x="2672" y="464"/>
                    </a:lnTo>
                    <a:lnTo>
                      <a:pt x="2674" y="461"/>
                    </a:lnTo>
                    <a:lnTo>
                      <a:pt x="2681" y="457"/>
                    </a:lnTo>
                    <a:lnTo>
                      <a:pt x="2690" y="450"/>
                    </a:lnTo>
                    <a:lnTo>
                      <a:pt x="2692" y="452"/>
                    </a:lnTo>
                    <a:lnTo>
                      <a:pt x="2704" y="447"/>
                    </a:lnTo>
                    <a:lnTo>
                      <a:pt x="2706" y="447"/>
                    </a:lnTo>
                    <a:lnTo>
                      <a:pt x="2709" y="445"/>
                    </a:lnTo>
                    <a:lnTo>
                      <a:pt x="2732" y="445"/>
                    </a:lnTo>
                    <a:lnTo>
                      <a:pt x="2734" y="445"/>
                    </a:lnTo>
                    <a:lnTo>
                      <a:pt x="2746" y="438"/>
                    </a:lnTo>
                    <a:lnTo>
                      <a:pt x="2751" y="433"/>
                    </a:lnTo>
                    <a:lnTo>
                      <a:pt x="2755" y="433"/>
                    </a:lnTo>
                    <a:lnTo>
                      <a:pt x="2762" y="433"/>
                    </a:lnTo>
                    <a:lnTo>
                      <a:pt x="2765" y="431"/>
                    </a:lnTo>
                    <a:lnTo>
                      <a:pt x="2767" y="431"/>
                    </a:lnTo>
                    <a:lnTo>
                      <a:pt x="2767" y="433"/>
                    </a:lnTo>
                    <a:lnTo>
                      <a:pt x="2765" y="436"/>
                    </a:lnTo>
                    <a:lnTo>
                      <a:pt x="2765" y="438"/>
                    </a:lnTo>
                    <a:lnTo>
                      <a:pt x="2765" y="450"/>
                    </a:lnTo>
                    <a:lnTo>
                      <a:pt x="2765" y="452"/>
                    </a:lnTo>
                    <a:lnTo>
                      <a:pt x="2765" y="454"/>
                    </a:lnTo>
                    <a:lnTo>
                      <a:pt x="2762" y="457"/>
                    </a:lnTo>
                    <a:lnTo>
                      <a:pt x="2765" y="459"/>
                    </a:lnTo>
                    <a:lnTo>
                      <a:pt x="2767" y="459"/>
                    </a:lnTo>
                    <a:lnTo>
                      <a:pt x="2769" y="459"/>
                    </a:lnTo>
                    <a:lnTo>
                      <a:pt x="2772" y="459"/>
                    </a:lnTo>
                    <a:lnTo>
                      <a:pt x="2774" y="459"/>
                    </a:lnTo>
                    <a:lnTo>
                      <a:pt x="2776" y="461"/>
                    </a:lnTo>
                    <a:lnTo>
                      <a:pt x="2779" y="461"/>
                    </a:lnTo>
                    <a:lnTo>
                      <a:pt x="2781" y="461"/>
                    </a:lnTo>
                    <a:lnTo>
                      <a:pt x="2783" y="461"/>
                    </a:lnTo>
                    <a:lnTo>
                      <a:pt x="2786" y="459"/>
                    </a:lnTo>
                    <a:lnTo>
                      <a:pt x="2788" y="457"/>
                    </a:lnTo>
                    <a:lnTo>
                      <a:pt x="2790" y="457"/>
                    </a:lnTo>
                    <a:lnTo>
                      <a:pt x="2793" y="457"/>
                    </a:lnTo>
                    <a:lnTo>
                      <a:pt x="2795" y="459"/>
                    </a:lnTo>
                    <a:lnTo>
                      <a:pt x="2795" y="461"/>
                    </a:lnTo>
                    <a:lnTo>
                      <a:pt x="2797" y="464"/>
                    </a:lnTo>
                    <a:lnTo>
                      <a:pt x="2800" y="461"/>
                    </a:lnTo>
                    <a:lnTo>
                      <a:pt x="2802" y="459"/>
                    </a:lnTo>
                    <a:lnTo>
                      <a:pt x="2804" y="459"/>
                    </a:lnTo>
                    <a:lnTo>
                      <a:pt x="2807" y="454"/>
                    </a:lnTo>
                    <a:lnTo>
                      <a:pt x="2807" y="452"/>
                    </a:lnTo>
                    <a:lnTo>
                      <a:pt x="2809" y="452"/>
                    </a:lnTo>
                    <a:lnTo>
                      <a:pt x="2811" y="452"/>
                    </a:lnTo>
                    <a:lnTo>
                      <a:pt x="2811" y="454"/>
                    </a:lnTo>
                    <a:lnTo>
                      <a:pt x="2816" y="457"/>
                    </a:lnTo>
                    <a:lnTo>
                      <a:pt x="2816" y="459"/>
                    </a:lnTo>
                    <a:lnTo>
                      <a:pt x="2818" y="464"/>
                    </a:lnTo>
                    <a:lnTo>
                      <a:pt x="2820" y="464"/>
                    </a:lnTo>
                    <a:lnTo>
                      <a:pt x="2820" y="466"/>
                    </a:lnTo>
                    <a:lnTo>
                      <a:pt x="2820" y="471"/>
                    </a:lnTo>
                    <a:lnTo>
                      <a:pt x="2823" y="471"/>
                    </a:lnTo>
                    <a:lnTo>
                      <a:pt x="2823" y="473"/>
                    </a:lnTo>
                    <a:lnTo>
                      <a:pt x="2825" y="475"/>
                    </a:lnTo>
                    <a:lnTo>
                      <a:pt x="2823" y="475"/>
                    </a:lnTo>
                    <a:lnTo>
                      <a:pt x="2820" y="478"/>
                    </a:lnTo>
                    <a:lnTo>
                      <a:pt x="2820" y="480"/>
                    </a:lnTo>
                    <a:lnTo>
                      <a:pt x="2820" y="482"/>
                    </a:lnTo>
                    <a:lnTo>
                      <a:pt x="2823" y="485"/>
                    </a:lnTo>
                    <a:lnTo>
                      <a:pt x="2823" y="482"/>
                    </a:lnTo>
                    <a:lnTo>
                      <a:pt x="2825" y="482"/>
                    </a:lnTo>
                    <a:lnTo>
                      <a:pt x="2827" y="482"/>
                    </a:lnTo>
                    <a:lnTo>
                      <a:pt x="2830" y="482"/>
                    </a:lnTo>
                    <a:lnTo>
                      <a:pt x="2830" y="485"/>
                    </a:lnTo>
                    <a:lnTo>
                      <a:pt x="2832" y="485"/>
                    </a:lnTo>
                    <a:lnTo>
                      <a:pt x="2832" y="482"/>
                    </a:lnTo>
                    <a:lnTo>
                      <a:pt x="2834" y="485"/>
                    </a:lnTo>
                    <a:lnTo>
                      <a:pt x="2837" y="485"/>
                    </a:lnTo>
                    <a:lnTo>
                      <a:pt x="2834" y="485"/>
                    </a:lnTo>
                    <a:lnTo>
                      <a:pt x="2834" y="487"/>
                    </a:lnTo>
                    <a:lnTo>
                      <a:pt x="2834" y="489"/>
                    </a:lnTo>
                    <a:lnTo>
                      <a:pt x="2839" y="492"/>
                    </a:lnTo>
                    <a:lnTo>
                      <a:pt x="2839" y="494"/>
                    </a:lnTo>
                    <a:lnTo>
                      <a:pt x="2841" y="494"/>
                    </a:lnTo>
                    <a:lnTo>
                      <a:pt x="2844" y="494"/>
                    </a:lnTo>
                    <a:lnTo>
                      <a:pt x="2844" y="496"/>
                    </a:lnTo>
                    <a:lnTo>
                      <a:pt x="2846" y="496"/>
                    </a:lnTo>
                    <a:lnTo>
                      <a:pt x="2846" y="499"/>
                    </a:lnTo>
                    <a:lnTo>
                      <a:pt x="2846" y="501"/>
                    </a:lnTo>
                    <a:lnTo>
                      <a:pt x="2846" y="499"/>
                    </a:lnTo>
                    <a:lnTo>
                      <a:pt x="2841" y="501"/>
                    </a:lnTo>
                    <a:lnTo>
                      <a:pt x="2839" y="501"/>
                    </a:lnTo>
                    <a:lnTo>
                      <a:pt x="2825" y="501"/>
                    </a:lnTo>
                    <a:lnTo>
                      <a:pt x="2820" y="501"/>
                    </a:lnTo>
                    <a:lnTo>
                      <a:pt x="2818" y="501"/>
                    </a:lnTo>
                    <a:lnTo>
                      <a:pt x="2816" y="501"/>
                    </a:lnTo>
                    <a:lnTo>
                      <a:pt x="2816" y="503"/>
                    </a:lnTo>
                    <a:lnTo>
                      <a:pt x="2816" y="501"/>
                    </a:lnTo>
                    <a:lnTo>
                      <a:pt x="2813" y="501"/>
                    </a:lnTo>
                    <a:lnTo>
                      <a:pt x="2809" y="501"/>
                    </a:lnTo>
                    <a:lnTo>
                      <a:pt x="2809" y="503"/>
                    </a:lnTo>
                    <a:lnTo>
                      <a:pt x="2807" y="501"/>
                    </a:lnTo>
                    <a:lnTo>
                      <a:pt x="2807" y="503"/>
                    </a:lnTo>
                    <a:lnTo>
                      <a:pt x="2804" y="503"/>
                    </a:lnTo>
                    <a:lnTo>
                      <a:pt x="2804" y="501"/>
                    </a:lnTo>
                    <a:lnTo>
                      <a:pt x="2802" y="499"/>
                    </a:lnTo>
                    <a:lnTo>
                      <a:pt x="2800" y="499"/>
                    </a:lnTo>
                    <a:lnTo>
                      <a:pt x="2797" y="499"/>
                    </a:lnTo>
                    <a:lnTo>
                      <a:pt x="2795" y="499"/>
                    </a:lnTo>
                    <a:lnTo>
                      <a:pt x="2795" y="501"/>
                    </a:lnTo>
                    <a:lnTo>
                      <a:pt x="2795" y="506"/>
                    </a:lnTo>
                    <a:lnTo>
                      <a:pt x="2793" y="506"/>
                    </a:lnTo>
                    <a:lnTo>
                      <a:pt x="2793" y="508"/>
                    </a:lnTo>
                    <a:lnTo>
                      <a:pt x="2793" y="510"/>
                    </a:lnTo>
                    <a:lnTo>
                      <a:pt x="2793" y="513"/>
                    </a:lnTo>
                    <a:lnTo>
                      <a:pt x="2793" y="515"/>
                    </a:lnTo>
                    <a:lnTo>
                      <a:pt x="2795" y="517"/>
                    </a:lnTo>
                    <a:lnTo>
                      <a:pt x="2793" y="517"/>
                    </a:lnTo>
                    <a:lnTo>
                      <a:pt x="2790" y="517"/>
                    </a:lnTo>
                    <a:lnTo>
                      <a:pt x="2786" y="517"/>
                    </a:lnTo>
                    <a:lnTo>
                      <a:pt x="2786" y="515"/>
                    </a:lnTo>
                    <a:lnTo>
                      <a:pt x="2783" y="513"/>
                    </a:lnTo>
                    <a:lnTo>
                      <a:pt x="2781" y="513"/>
                    </a:lnTo>
                    <a:lnTo>
                      <a:pt x="2779" y="513"/>
                    </a:lnTo>
                    <a:lnTo>
                      <a:pt x="2776" y="510"/>
                    </a:lnTo>
                    <a:lnTo>
                      <a:pt x="2776" y="508"/>
                    </a:lnTo>
                    <a:lnTo>
                      <a:pt x="2774" y="506"/>
                    </a:lnTo>
                    <a:lnTo>
                      <a:pt x="2772" y="506"/>
                    </a:lnTo>
                    <a:lnTo>
                      <a:pt x="2765" y="503"/>
                    </a:lnTo>
                    <a:lnTo>
                      <a:pt x="2762" y="501"/>
                    </a:lnTo>
                    <a:lnTo>
                      <a:pt x="2760" y="501"/>
                    </a:lnTo>
                    <a:lnTo>
                      <a:pt x="2755" y="501"/>
                    </a:lnTo>
                    <a:lnTo>
                      <a:pt x="2753" y="501"/>
                    </a:lnTo>
                    <a:lnTo>
                      <a:pt x="2751" y="499"/>
                    </a:lnTo>
                    <a:lnTo>
                      <a:pt x="2748" y="501"/>
                    </a:lnTo>
                    <a:lnTo>
                      <a:pt x="2746" y="501"/>
                    </a:lnTo>
                    <a:lnTo>
                      <a:pt x="2746" y="499"/>
                    </a:lnTo>
                    <a:lnTo>
                      <a:pt x="2744" y="499"/>
                    </a:lnTo>
                    <a:lnTo>
                      <a:pt x="2744" y="501"/>
                    </a:lnTo>
                    <a:lnTo>
                      <a:pt x="2737" y="501"/>
                    </a:lnTo>
                    <a:lnTo>
                      <a:pt x="2732" y="508"/>
                    </a:lnTo>
                    <a:lnTo>
                      <a:pt x="2732" y="510"/>
                    </a:lnTo>
                    <a:lnTo>
                      <a:pt x="2730" y="513"/>
                    </a:lnTo>
                    <a:lnTo>
                      <a:pt x="2720" y="515"/>
                    </a:lnTo>
                    <a:lnTo>
                      <a:pt x="2713" y="517"/>
                    </a:lnTo>
                    <a:lnTo>
                      <a:pt x="2713" y="520"/>
                    </a:lnTo>
                    <a:lnTo>
                      <a:pt x="2713" y="522"/>
                    </a:lnTo>
                    <a:lnTo>
                      <a:pt x="2709" y="520"/>
                    </a:lnTo>
                    <a:lnTo>
                      <a:pt x="2704" y="517"/>
                    </a:lnTo>
                    <a:lnTo>
                      <a:pt x="2702" y="517"/>
                    </a:lnTo>
                    <a:lnTo>
                      <a:pt x="2690" y="522"/>
                    </a:lnTo>
                    <a:lnTo>
                      <a:pt x="2688" y="524"/>
                    </a:lnTo>
                    <a:lnTo>
                      <a:pt x="2685" y="529"/>
                    </a:lnTo>
                    <a:lnTo>
                      <a:pt x="2685" y="534"/>
                    </a:lnTo>
                    <a:lnTo>
                      <a:pt x="2685" y="536"/>
                    </a:lnTo>
                    <a:lnTo>
                      <a:pt x="2683" y="536"/>
                    </a:lnTo>
                    <a:lnTo>
                      <a:pt x="2681" y="536"/>
                    </a:lnTo>
                    <a:lnTo>
                      <a:pt x="2681" y="538"/>
                    </a:lnTo>
                    <a:lnTo>
                      <a:pt x="2679" y="541"/>
                    </a:lnTo>
                    <a:lnTo>
                      <a:pt x="2676" y="541"/>
                    </a:lnTo>
                    <a:lnTo>
                      <a:pt x="2674" y="541"/>
                    </a:lnTo>
                    <a:lnTo>
                      <a:pt x="2674" y="543"/>
                    </a:lnTo>
                    <a:lnTo>
                      <a:pt x="2674" y="545"/>
                    </a:lnTo>
                    <a:lnTo>
                      <a:pt x="2672" y="545"/>
                    </a:lnTo>
                    <a:lnTo>
                      <a:pt x="2672" y="548"/>
                    </a:lnTo>
                    <a:lnTo>
                      <a:pt x="2669" y="552"/>
                    </a:lnTo>
                    <a:lnTo>
                      <a:pt x="2669" y="554"/>
                    </a:lnTo>
                    <a:lnTo>
                      <a:pt x="2669" y="557"/>
                    </a:lnTo>
                    <a:lnTo>
                      <a:pt x="2667" y="554"/>
                    </a:lnTo>
                    <a:lnTo>
                      <a:pt x="2665" y="554"/>
                    </a:lnTo>
                    <a:lnTo>
                      <a:pt x="2665" y="552"/>
                    </a:lnTo>
                    <a:lnTo>
                      <a:pt x="2662" y="552"/>
                    </a:lnTo>
                    <a:lnTo>
                      <a:pt x="2662" y="550"/>
                    </a:lnTo>
                    <a:lnTo>
                      <a:pt x="2665" y="548"/>
                    </a:lnTo>
                    <a:lnTo>
                      <a:pt x="2667" y="545"/>
                    </a:lnTo>
                    <a:lnTo>
                      <a:pt x="2667" y="543"/>
                    </a:lnTo>
                    <a:lnTo>
                      <a:pt x="2667" y="541"/>
                    </a:lnTo>
                    <a:lnTo>
                      <a:pt x="2669" y="541"/>
                    </a:lnTo>
                    <a:lnTo>
                      <a:pt x="2672" y="541"/>
                    </a:lnTo>
                    <a:lnTo>
                      <a:pt x="2672" y="538"/>
                    </a:lnTo>
                    <a:lnTo>
                      <a:pt x="2674" y="531"/>
                    </a:lnTo>
                    <a:lnTo>
                      <a:pt x="2672" y="531"/>
                    </a:lnTo>
                    <a:lnTo>
                      <a:pt x="2672" y="529"/>
                    </a:lnTo>
                    <a:lnTo>
                      <a:pt x="2669" y="529"/>
                    </a:lnTo>
                    <a:lnTo>
                      <a:pt x="2667" y="531"/>
                    </a:lnTo>
                    <a:lnTo>
                      <a:pt x="2667" y="534"/>
                    </a:lnTo>
                    <a:lnTo>
                      <a:pt x="2665" y="534"/>
                    </a:lnTo>
                    <a:lnTo>
                      <a:pt x="2665" y="536"/>
                    </a:lnTo>
                    <a:lnTo>
                      <a:pt x="2662" y="534"/>
                    </a:lnTo>
                    <a:lnTo>
                      <a:pt x="2660" y="534"/>
                    </a:lnTo>
                    <a:lnTo>
                      <a:pt x="2658" y="534"/>
                    </a:lnTo>
                    <a:lnTo>
                      <a:pt x="2655" y="534"/>
                    </a:lnTo>
                    <a:lnTo>
                      <a:pt x="2658" y="536"/>
                    </a:lnTo>
                    <a:lnTo>
                      <a:pt x="2655" y="538"/>
                    </a:lnTo>
                    <a:lnTo>
                      <a:pt x="2655" y="541"/>
                    </a:lnTo>
                    <a:lnTo>
                      <a:pt x="2653" y="545"/>
                    </a:lnTo>
                    <a:lnTo>
                      <a:pt x="2653" y="548"/>
                    </a:lnTo>
                    <a:lnTo>
                      <a:pt x="2651" y="548"/>
                    </a:lnTo>
                    <a:lnTo>
                      <a:pt x="2648" y="550"/>
                    </a:lnTo>
                    <a:lnTo>
                      <a:pt x="2646" y="550"/>
                    </a:lnTo>
                    <a:lnTo>
                      <a:pt x="2646" y="552"/>
                    </a:lnTo>
                    <a:lnTo>
                      <a:pt x="2644" y="550"/>
                    </a:lnTo>
                    <a:lnTo>
                      <a:pt x="2644" y="545"/>
                    </a:lnTo>
                    <a:lnTo>
                      <a:pt x="2644" y="543"/>
                    </a:lnTo>
                    <a:lnTo>
                      <a:pt x="2644" y="541"/>
                    </a:lnTo>
                    <a:lnTo>
                      <a:pt x="2641" y="538"/>
                    </a:lnTo>
                    <a:lnTo>
                      <a:pt x="2641" y="536"/>
                    </a:lnTo>
                    <a:lnTo>
                      <a:pt x="2644" y="534"/>
                    </a:lnTo>
                    <a:lnTo>
                      <a:pt x="2644" y="531"/>
                    </a:lnTo>
                    <a:lnTo>
                      <a:pt x="2644" y="529"/>
                    </a:lnTo>
                    <a:lnTo>
                      <a:pt x="2641" y="529"/>
                    </a:lnTo>
                    <a:lnTo>
                      <a:pt x="2641" y="531"/>
                    </a:lnTo>
                    <a:lnTo>
                      <a:pt x="2641" y="536"/>
                    </a:lnTo>
                    <a:lnTo>
                      <a:pt x="2639" y="538"/>
                    </a:lnTo>
                    <a:lnTo>
                      <a:pt x="2639" y="541"/>
                    </a:lnTo>
                    <a:lnTo>
                      <a:pt x="2639" y="543"/>
                    </a:lnTo>
                    <a:lnTo>
                      <a:pt x="2639" y="548"/>
                    </a:lnTo>
                    <a:lnTo>
                      <a:pt x="2637" y="552"/>
                    </a:lnTo>
                    <a:lnTo>
                      <a:pt x="2634" y="554"/>
                    </a:lnTo>
                    <a:lnTo>
                      <a:pt x="2632" y="554"/>
                    </a:lnTo>
                    <a:lnTo>
                      <a:pt x="2630" y="561"/>
                    </a:lnTo>
                    <a:lnTo>
                      <a:pt x="2630" y="564"/>
                    </a:lnTo>
                    <a:lnTo>
                      <a:pt x="2627" y="566"/>
                    </a:lnTo>
                    <a:lnTo>
                      <a:pt x="2625" y="568"/>
                    </a:lnTo>
                    <a:lnTo>
                      <a:pt x="2625" y="573"/>
                    </a:lnTo>
                    <a:lnTo>
                      <a:pt x="2623" y="575"/>
                    </a:lnTo>
                    <a:lnTo>
                      <a:pt x="2623" y="578"/>
                    </a:lnTo>
                    <a:lnTo>
                      <a:pt x="2623" y="580"/>
                    </a:lnTo>
                    <a:lnTo>
                      <a:pt x="2611" y="603"/>
                    </a:lnTo>
                    <a:lnTo>
                      <a:pt x="2609" y="606"/>
                    </a:lnTo>
                    <a:lnTo>
                      <a:pt x="2609" y="608"/>
                    </a:lnTo>
                    <a:lnTo>
                      <a:pt x="2609" y="610"/>
                    </a:lnTo>
                    <a:lnTo>
                      <a:pt x="2609" y="613"/>
                    </a:lnTo>
                    <a:lnTo>
                      <a:pt x="2606" y="615"/>
                    </a:lnTo>
                    <a:lnTo>
                      <a:pt x="2606" y="617"/>
                    </a:lnTo>
                    <a:lnTo>
                      <a:pt x="2606" y="620"/>
                    </a:lnTo>
                    <a:lnTo>
                      <a:pt x="2606" y="622"/>
                    </a:lnTo>
                    <a:lnTo>
                      <a:pt x="2606" y="624"/>
                    </a:lnTo>
                    <a:lnTo>
                      <a:pt x="2604" y="624"/>
                    </a:lnTo>
                    <a:lnTo>
                      <a:pt x="2597" y="627"/>
                    </a:lnTo>
                    <a:lnTo>
                      <a:pt x="2595" y="629"/>
                    </a:lnTo>
                    <a:lnTo>
                      <a:pt x="2592" y="631"/>
                    </a:lnTo>
                    <a:lnTo>
                      <a:pt x="2595" y="634"/>
                    </a:lnTo>
                    <a:lnTo>
                      <a:pt x="2592" y="636"/>
                    </a:lnTo>
                    <a:lnTo>
                      <a:pt x="2590" y="641"/>
                    </a:lnTo>
                    <a:lnTo>
                      <a:pt x="2590" y="643"/>
                    </a:lnTo>
                    <a:lnTo>
                      <a:pt x="2590" y="645"/>
                    </a:lnTo>
                    <a:lnTo>
                      <a:pt x="2588" y="648"/>
                    </a:lnTo>
                    <a:lnTo>
                      <a:pt x="2588" y="650"/>
                    </a:lnTo>
                    <a:lnTo>
                      <a:pt x="2585" y="650"/>
                    </a:lnTo>
                    <a:lnTo>
                      <a:pt x="2585" y="652"/>
                    </a:lnTo>
                    <a:lnTo>
                      <a:pt x="2585" y="655"/>
                    </a:lnTo>
                    <a:lnTo>
                      <a:pt x="2585" y="657"/>
                    </a:lnTo>
                    <a:lnTo>
                      <a:pt x="2585" y="659"/>
                    </a:lnTo>
                    <a:lnTo>
                      <a:pt x="2585" y="662"/>
                    </a:lnTo>
                    <a:lnTo>
                      <a:pt x="2583" y="664"/>
                    </a:lnTo>
                    <a:lnTo>
                      <a:pt x="2583" y="666"/>
                    </a:lnTo>
                    <a:lnTo>
                      <a:pt x="2585" y="666"/>
                    </a:lnTo>
                    <a:lnTo>
                      <a:pt x="2588" y="669"/>
                    </a:lnTo>
                    <a:lnTo>
                      <a:pt x="2590" y="669"/>
                    </a:lnTo>
                    <a:lnTo>
                      <a:pt x="2592" y="666"/>
                    </a:lnTo>
                    <a:lnTo>
                      <a:pt x="2592" y="664"/>
                    </a:lnTo>
                    <a:lnTo>
                      <a:pt x="2592" y="662"/>
                    </a:lnTo>
                    <a:lnTo>
                      <a:pt x="2595" y="662"/>
                    </a:lnTo>
                    <a:lnTo>
                      <a:pt x="2597" y="659"/>
                    </a:lnTo>
                    <a:lnTo>
                      <a:pt x="2602" y="655"/>
                    </a:lnTo>
                    <a:lnTo>
                      <a:pt x="2604" y="652"/>
                    </a:lnTo>
                    <a:lnTo>
                      <a:pt x="2604" y="650"/>
                    </a:lnTo>
                    <a:lnTo>
                      <a:pt x="2606" y="643"/>
                    </a:lnTo>
                    <a:lnTo>
                      <a:pt x="2606" y="641"/>
                    </a:lnTo>
                    <a:lnTo>
                      <a:pt x="2609" y="638"/>
                    </a:lnTo>
                    <a:lnTo>
                      <a:pt x="2611" y="636"/>
                    </a:lnTo>
                    <a:lnTo>
                      <a:pt x="2613" y="636"/>
                    </a:lnTo>
                    <a:lnTo>
                      <a:pt x="2616" y="634"/>
                    </a:lnTo>
                    <a:lnTo>
                      <a:pt x="2618" y="634"/>
                    </a:lnTo>
                    <a:lnTo>
                      <a:pt x="2620" y="634"/>
                    </a:lnTo>
                    <a:lnTo>
                      <a:pt x="2620" y="631"/>
                    </a:lnTo>
                    <a:lnTo>
                      <a:pt x="2623" y="634"/>
                    </a:lnTo>
                    <a:lnTo>
                      <a:pt x="2625" y="636"/>
                    </a:lnTo>
                    <a:lnTo>
                      <a:pt x="2627" y="638"/>
                    </a:lnTo>
                    <a:lnTo>
                      <a:pt x="2630" y="638"/>
                    </a:lnTo>
                    <a:lnTo>
                      <a:pt x="2630" y="641"/>
                    </a:lnTo>
                    <a:lnTo>
                      <a:pt x="2630" y="648"/>
                    </a:lnTo>
                    <a:lnTo>
                      <a:pt x="2630" y="650"/>
                    </a:lnTo>
                    <a:lnTo>
                      <a:pt x="2627" y="650"/>
                    </a:lnTo>
                    <a:lnTo>
                      <a:pt x="2627" y="652"/>
                    </a:lnTo>
                    <a:lnTo>
                      <a:pt x="2627" y="655"/>
                    </a:lnTo>
                    <a:lnTo>
                      <a:pt x="2625" y="659"/>
                    </a:lnTo>
                    <a:lnTo>
                      <a:pt x="2623" y="662"/>
                    </a:lnTo>
                    <a:lnTo>
                      <a:pt x="2623" y="666"/>
                    </a:lnTo>
                    <a:lnTo>
                      <a:pt x="2620" y="678"/>
                    </a:lnTo>
                    <a:lnTo>
                      <a:pt x="2620" y="680"/>
                    </a:lnTo>
                    <a:lnTo>
                      <a:pt x="2620" y="683"/>
                    </a:lnTo>
                    <a:lnTo>
                      <a:pt x="2620" y="685"/>
                    </a:lnTo>
                    <a:lnTo>
                      <a:pt x="2620" y="687"/>
                    </a:lnTo>
                    <a:lnTo>
                      <a:pt x="2620" y="690"/>
                    </a:lnTo>
                    <a:lnTo>
                      <a:pt x="2623" y="694"/>
                    </a:lnTo>
                    <a:lnTo>
                      <a:pt x="2625" y="697"/>
                    </a:lnTo>
                    <a:lnTo>
                      <a:pt x="2623" y="699"/>
                    </a:lnTo>
                    <a:lnTo>
                      <a:pt x="2623" y="701"/>
                    </a:lnTo>
                    <a:lnTo>
                      <a:pt x="2620" y="703"/>
                    </a:lnTo>
                    <a:lnTo>
                      <a:pt x="2618" y="706"/>
                    </a:lnTo>
                    <a:lnTo>
                      <a:pt x="2616" y="706"/>
                    </a:lnTo>
                    <a:lnTo>
                      <a:pt x="2616" y="708"/>
                    </a:lnTo>
                    <a:lnTo>
                      <a:pt x="2613" y="717"/>
                    </a:lnTo>
                    <a:lnTo>
                      <a:pt x="2613" y="722"/>
                    </a:lnTo>
                    <a:lnTo>
                      <a:pt x="2611" y="724"/>
                    </a:lnTo>
                    <a:lnTo>
                      <a:pt x="2611" y="731"/>
                    </a:lnTo>
                    <a:lnTo>
                      <a:pt x="2611" y="734"/>
                    </a:lnTo>
                    <a:lnTo>
                      <a:pt x="2611" y="736"/>
                    </a:lnTo>
                    <a:lnTo>
                      <a:pt x="2613" y="736"/>
                    </a:lnTo>
                    <a:lnTo>
                      <a:pt x="2613" y="738"/>
                    </a:lnTo>
                    <a:lnTo>
                      <a:pt x="2613" y="741"/>
                    </a:lnTo>
                    <a:lnTo>
                      <a:pt x="2616" y="741"/>
                    </a:lnTo>
                    <a:lnTo>
                      <a:pt x="2613" y="741"/>
                    </a:lnTo>
                    <a:lnTo>
                      <a:pt x="2613" y="743"/>
                    </a:lnTo>
                    <a:lnTo>
                      <a:pt x="2613" y="745"/>
                    </a:lnTo>
                    <a:lnTo>
                      <a:pt x="2616" y="745"/>
                    </a:lnTo>
                    <a:lnTo>
                      <a:pt x="2613" y="750"/>
                    </a:lnTo>
                    <a:lnTo>
                      <a:pt x="2609" y="759"/>
                    </a:lnTo>
                    <a:lnTo>
                      <a:pt x="2609" y="762"/>
                    </a:lnTo>
                    <a:lnTo>
                      <a:pt x="2611" y="766"/>
                    </a:lnTo>
                    <a:lnTo>
                      <a:pt x="2609" y="769"/>
                    </a:lnTo>
                    <a:lnTo>
                      <a:pt x="2606" y="778"/>
                    </a:lnTo>
                    <a:lnTo>
                      <a:pt x="2606" y="783"/>
                    </a:lnTo>
                    <a:lnTo>
                      <a:pt x="2604" y="790"/>
                    </a:lnTo>
                    <a:lnTo>
                      <a:pt x="2604" y="792"/>
                    </a:lnTo>
                    <a:lnTo>
                      <a:pt x="2604" y="794"/>
                    </a:lnTo>
                    <a:lnTo>
                      <a:pt x="2606" y="794"/>
                    </a:lnTo>
                    <a:lnTo>
                      <a:pt x="2606" y="797"/>
                    </a:lnTo>
                    <a:lnTo>
                      <a:pt x="2606" y="799"/>
                    </a:lnTo>
                    <a:lnTo>
                      <a:pt x="2606" y="801"/>
                    </a:lnTo>
                    <a:lnTo>
                      <a:pt x="2606" y="804"/>
                    </a:lnTo>
                    <a:lnTo>
                      <a:pt x="2609" y="804"/>
                    </a:lnTo>
                    <a:lnTo>
                      <a:pt x="2609" y="806"/>
                    </a:lnTo>
                    <a:lnTo>
                      <a:pt x="2606" y="811"/>
                    </a:lnTo>
                    <a:lnTo>
                      <a:pt x="2606" y="813"/>
                    </a:lnTo>
                    <a:lnTo>
                      <a:pt x="2609" y="813"/>
                    </a:lnTo>
                    <a:lnTo>
                      <a:pt x="2611" y="815"/>
                    </a:lnTo>
                    <a:lnTo>
                      <a:pt x="2611" y="818"/>
                    </a:lnTo>
                    <a:lnTo>
                      <a:pt x="2613" y="827"/>
                    </a:lnTo>
                    <a:lnTo>
                      <a:pt x="2618" y="832"/>
                    </a:lnTo>
                    <a:lnTo>
                      <a:pt x="2618" y="834"/>
                    </a:lnTo>
                    <a:lnTo>
                      <a:pt x="2618" y="836"/>
                    </a:lnTo>
                    <a:lnTo>
                      <a:pt x="2618" y="841"/>
                    </a:lnTo>
                    <a:lnTo>
                      <a:pt x="2618" y="845"/>
                    </a:lnTo>
                    <a:lnTo>
                      <a:pt x="2616" y="848"/>
                    </a:lnTo>
                    <a:lnTo>
                      <a:pt x="2616" y="850"/>
                    </a:lnTo>
                    <a:lnTo>
                      <a:pt x="2618" y="850"/>
                    </a:lnTo>
                    <a:lnTo>
                      <a:pt x="2618" y="852"/>
                    </a:lnTo>
                    <a:lnTo>
                      <a:pt x="2618" y="855"/>
                    </a:lnTo>
                    <a:lnTo>
                      <a:pt x="2618" y="864"/>
                    </a:lnTo>
                    <a:lnTo>
                      <a:pt x="2618" y="873"/>
                    </a:lnTo>
                    <a:lnTo>
                      <a:pt x="2618" y="876"/>
                    </a:lnTo>
                    <a:lnTo>
                      <a:pt x="2618" y="883"/>
                    </a:lnTo>
                    <a:lnTo>
                      <a:pt x="2620" y="885"/>
                    </a:lnTo>
                    <a:lnTo>
                      <a:pt x="2623" y="890"/>
                    </a:lnTo>
                    <a:lnTo>
                      <a:pt x="2625" y="894"/>
                    </a:lnTo>
                    <a:lnTo>
                      <a:pt x="2625" y="897"/>
                    </a:lnTo>
                    <a:lnTo>
                      <a:pt x="2627" y="897"/>
                    </a:lnTo>
                    <a:lnTo>
                      <a:pt x="2627" y="899"/>
                    </a:lnTo>
                    <a:lnTo>
                      <a:pt x="2630" y="899"/>
                    </a:lnTo>
                    <a:lnTo>
                      <a:pt x="2632" y="901"/>
                    </a:lnTo>
                    <a:lnTo>
                      <a:pt x="2632" y="904"/>
                    </a:lnTo>
                    <a:lnTo>
                      <a:pt x="2632" y="906"/>
                    </a:lnTo>
                    <a:lnTo>
                      <a:pt x="2634" y="913"/>
                    </a:lnTo>
                    <a:lnTo>
                      <a:pt x="2637" y="918"/>
                    </a:lnTo>
                    <a:lnTo>
                      <a:pt x="2639" y="925"/>
                    </a:lnTo>
                    <a:lnTo>
                      <a:pt x="2641" y="927"/>
                    </a:lnTo>
                    <a:lnTo>
                      <a:pt x="2648" y="936"/>
                    </a:lnTo>
                    <a:lnTo>
                      <a:pt x="2651" y="936"/>
                    </a:lnTo>
                    <a:lnTo>
                      <a:pt x="2653" y="936"/>
                    </a:lnTo>
                    <a:lnTo>
                      <a:pt x="2653" y="939"/>
                    </a:lnTo>
                    <a:lnTo>
                      <a:pt x="2655" y="941"/>
                    </a:lnTo>
                    <a:lnTo>
                      <a:pt x="2662" y="941"/>
                    </a:lnTo>
                    <a:lnTo>
                      <a:pt x="2669" y="939"/>
                    </a:lnTo>
                    <a:lnTo>
                      <a:pt x="2681" y="934"/>
                    </a:lnTo>
                    <a:lnTo>
                      <a:pt x="2697" y="922"/>
                    </a:lnTo>
                    <a:lnTo>
                      <a:pt x="2697" y="920"/>
                    </a:lnTo>
                    <a:lnTo>
                      <a:pt x="2702" y="918"/>
                    </a:lnTo>
                    <a:lnTo>
                      <a:pt x="2706" y="913"/>
                    </a:lnTo>
                    <a:lnTo>
                      <a:pt x="2709" y="906"/>
                    </a:lnTo>
                    <a:lnTo>
                      <a:pt x="2716" y="887"/>
                    </a:lnTo>
                    <a:lnTo>
                      <a:pt x="2720" y="873"/>
                    </a:lnTo>
                    <a:lnTo>
                      <a:pt x="2725" y="859"/>
                    </a:lnTo>
                    <a:lnTo>
                      <a:pt x="2727" y="852"/>
                    </a:lnTo>
                    <a:lnTo>
                      <a:pt x="2727" y="829"/>
                    </a:lnTo>
                    <a:lnTo>
                      <a:pt x="2725" y="806"/>
                    </a:lnTo>
                    <a:lnTo>
                      <a:pt x="2723" y="804"/>
                    </a:lnTo>
                    <a:lnTo>
                      <a:pt x="2725" y="804"/>
                    </a:lnTo>
                    <a:lnTo>
                      <a:pt x="2725" y="801"/>
                    </a:lnTo>
                    <a:lnTo>
                      <a:pt x="2723" y="801"/>
                    </a:lnTo>
                    <a:lnTo>
                      <a:pt x="2723" y="799"/>
                    </a:lnTo>
                    <a:lnTo>
                      <a:pt x="2720" y="797"/>
                    </a:lnTo>
                    <a:lnTo>
                      <a:pt x="2720" y="792"/>
                    </a:lnTo>
                    <a:lnTo>
                      <a:pt x="2716" y="783"/>
                    </a:lnTo>
                    <a:lnTo>
                      <a:pt x="2716" y="780"/>
                    </a:lnTo>
                    <a:lnTo>
                      <a:pt x="2718" y="780"/>
                    </a:lnTo>
                    <a:lnTo>
                      <a:pt x="2718" y="778"/>
                    </a:lnTo>
                    <a:lnTo>
                      <a:pt x="2713" y="778"/>
                    </a:lnTo>
                    <a:lnTo>
                      <a:pt x="2713" y="780"/>
                    </a:lnTo>
                    <a:lnTo>
                      <a:pt x="2713" y="778"/>
                    </a:lnTo>
                    <a:lnTo>
                      <a:pt x="2699" y="752"/>
                    </a:lnTo>
                    <a:lnTo>
                      <a:pt x="2697" y="750"/>
                    </a:lnTo>
                    <a:lnTo>
                      <a:pt x="2697" y="748"/>
                    </a:lnTo>
                    <a:lnTo>
                      <a:pt x="2695" y="745"/>
                    </a:lnTo>
                    <a:lnTo>
                      <a:pt x="2695" y="741"/>
                    </a:lnTo>
                    <a:lnTo>
                      <a:pt x="2697" y="738"/>
                    </a:lnTo>
                    <a:lnTo>
                      <a:pt x="2699" y="734"/>
                    </a:lnTo>
                    <a:lnTo>
                      <a:pt x="2702" y="729"/>
                    </a:lnTo>
                    <a:lnTo>
                      <a:pt x="2702" y="727"/>
                    </a:lnTo>
                    <a:lnTo>
                      <a:pt x="2699" y="717"/>
                    </a:lnTo>
                    <a:lnTo>
                      <a:pt x="2697" y="717"/>
                    </a:lnTo>
                    <a:lnTo>
                      <a:pt x="2697" y="715"/>
                    </a:lnTo>
                    <a:lnTo>
                      <a:pt x="2699" y="713"/>
                    </a:lnTo>
                    <a:lnTo>
                      <a:pt x="2697" y="713"/>
                    </a:lnTo>
                    <a:lnTo>
                      <a:pt x="2697" y="710"/>
                    </a:lnTo>
                    <a:lnTo>
                      <a:pt x="2695" y="708"/>
                    </a:lnTo>
                    <a:lnTo>
                      <a:pt x="2692" y="706"/>
                    </a:lnTo>
                    <a:lnTo>
                      <a:pt x="2692" y="701"/>
                    </a:lnTo>
                    <a:lnTo>
                      <a:pt x="2695" y="699"/>
                    </a:lnTo>
                    <a:lnTo>
                      <a:pt x="2699" y="694"/>
                    </a:lnTo>
                    <a:lnTo>
                      <a:pt x="2702" y="690"/>
                    </a:lnTo>
                    <a:lnTo>
                      <a:pt x="2702" y="683"/>
                    </a:lnTo>
                    <a:lnTo>
                      <a:pt x="2706" y="676"/>
                    </a:lnTo>
                    <a:lnTo>
                      <a:pt x="2706" y="671"/>
                    </a:lnTo>
                    <a:lnTo>
                      <a:pt x="2706" y="669"/>
                    </a:lnTo>
                    <a:lnTo>
                      <a:pt x="2706" y="664"/>
                    </a:lnTo>
                    <a:lnTo>
                      <a:pt x="2706" y="659"/>
                    </a:lnTo>
                    <a:lnTo>
                      <a:pt x="2706" y="657"/>
                    </a:lnTo>
                    <a:lnTo>
                      <a:pt x="2706" y="652"/>
                    </a:lnTo>
                    <a:lnTo>
                      <a:pt x="2706" y="650"/>
                    </a:lnTo>
                    <a:lnTo>
                      <a:pt x="2706" y="648"/>
                    </a:lnTo>
                    <a:lnTo>
                      <a:pt x="2704" y="645"/>
                    </a:lnTo>
                    <a:lnTo>
                      <a:pt x="2704" y="643"/>
                    </a:lnTo>
                    <a:lnTo>
                      <a:pt x="2704" y="641"/>
                    </a:lnTo>
                    <a:lnTo>
                      <a:pt x="2706" y="638"/>
                    </a:lnTo>
                    <a:lnTo>
                      <a:pt x="2709" y="636"/>
                    </a:lnTo>
                    <a:lnTo>
                      <a:pt x="2711" y="636"/>
                    </a:lnTo>
                    <a:lnTo>
                      <a:pt x="2713" y="636"/>
                    </a:lnTo>
                    <a:lnTo>
                      <a:pt x="2713" y="634"/>
                    </a:lnTo>
                    <a:lnTo>
                      <a:pt x="2716" y="634"/>
                    </a:lnTo>
                    <a:lnTo>
                      <a:pt x="2713" y="631"/>
                    </a:lnTo>
                    <a:lnTo>
                      <a:pt x="2713" y="622"/>
                    </a:lnTo>
                    <a:lnTo>
                      <a:pt x="2713" y="620"/>
                    </a:lnTo>
                    <a:lnTo>
                      <a:pt x="2716" y="617"/>
                    </a:lnTo>
                    <a:lnTo>
                      <a:pt x="2718" y="617"/>
                    </a:lnTo>
                    <a:lnTo>
                      <a:pt x="2720" y="617"/>
                    </a:lnTo>
                    <a:lnTo>
                      <a:pt x="2720" y="613"/>
                    </a:lnTo>
                    <a:lnTo>
                      <a:pt x="2723" y="613"/>
                    </a:lnTo>
                    <a:lnTo>
                      <a:pt x="2723" y="610"/>
                    </a:lnTo>
                    <a:lnTo>
                      <a:pt x="2723" y="613"/>
                    </a:lnTo>
                    <a:lnTo>
                      <a:pt x="2725" y="613"/>
                    </a:lnTo>
                    <a:lnTo>
                      <a:pt x="2727" y="613"/>
                    </a:lnTo>
                    <a:lnTo>
                      <a:pt x="2730" y="615"/>
                    </a:lnTo>
                    <a:lnTo>
                      <a:pt x="2730" y="613"/>
                    </a:lnTo>
                    <a:lnTo>
                      <a:pt x="2734" y="603"/>
                    </a:lnTo>
                    <a:lnTo>
                      <a:pt x="2734" y="601"/>
                    </a:lnTo>
                    <a:lnTo>
                      <a:pt x="2737" y="599"/>
                    </a:lnTo>
                    <a:lnTo>
                      <a:pt x="2737" y="596"/>
                    </a:lnTo>
                    <a:lnTo>
                      <a:pt x="2739" y="589"/>
                    </a:lnTo>
                    <a:lnTo>
                      <a:pt x="2741" y="589"/>
                    </a:lnTo>
                    <a:lnTo>
                      <a:pt x="2744" y="589"/>
                    </a:lnTo>
                    <a:lnTo>
                      <a:pt x="2746" y="587"/>
                    </a:lnTo>
                    <a:lnTo>
                      <a:pt x="2746" y="589"/>
                    </a:lnTo>
                    <a:lnTo>
                      <a:pt x="2746" y="592"/>
                    </a:lnTo>
                    <a:lnTo>
                      <a:pt x="2744" y="592"/>
                    </a:lnTo>
                    <a:lnTo>
                      <a:pt x="2744" y="594"/>
                    </a:lnTo>
                    <a:lnTo>
                      <a:pt x="2744" y="596"/>
                    </a:lnTo>
                    <a:lnTo>
                      <a:pt x="2746" y="599"/>
                    </a:lnTo>
                    <a:lnTo>
                      <a:pt x="2746" y="601"/>
                    </a:lnTo>
                    <a:lnTo>
                      <a:pt x="2744" y="603"/>
                    </a:lnTo>
                    <a:lnTo>
                      <a:pt x="2744" y="606"/>
                    </a:lnTo>
                    <a:lnTo>
                      <a:pt x="2741" y="608"/>
                    </a:lnTo>
                    <a:lnTo>
                      <a:pt x="2744" y="608"/>
                    </a:lnTo>
                    <a:lnTo>
                      <a:pt x="2746" y="610"/>
                    </a:lnTo>
                    <a:lnTo>
                      <a:pt x="2746" y="613"/>
                    </a:lnTo>
                    <a:lnTo>
                      <a:pt x="2744" y="617"/>
                    </a:lnTo>
                    <a:lnTo>
                      <a:pt x="2744" y="622"/>
                    </a:lnTo>
                    <a:lnTo>
                      <a:pt x="2744" y="624"/>
                    </a:lnTo>
                    <a:lnTo>
                      <a:pt x="2744" y="627"/>
                    </a:lnTo>
                    <a:lnTo>
                      <a:pt x="2746" y="627"/>
                    </a:lnTo>
                    <a:lnTo>
                      <a:pt x="2746" y="624"/>
                    </a:lnTo>
                    <a:lnTo>
                      <a:pt x="2748" y="624"/>
                    </a:lnTo>
                    <a:lnTo>
                      <a:pt x="2748" y="622"/>
                    </a:lnTo>
                    <a:lnTo>
                      <a:pt x="2748" y="620"/>
                    </a:lnTo>
                    <a:lnTo>
                      <a:pt x="2748" y="617"/>
                    </a:lnTo>
                    <a:lnTo>
                      <a:pt x="2751" y="617"/>
                    </a:lnTo>
                    <a:lnTo>
                      <a:pt x="2751" y="615"/>
                    </a:lnTo>
                    <a:lnTo>
                      <a:pt x="2748" y="615"/>
                    </a:lnTo>
                    <a:lnTo>
                      <a:pt x="2748" y="613"/>
                    </a:lnTo>
                    <a:lnTo>
                      <a:pt x="2751" y="613"/>
                    </a:lnTo>
                    <a:lnTo>
                      <a:pt x="2751" y="608"/>
                    </a:lnTo>
                    <a:lnTo>
                      <a:pt x="2751" y="606"/>
                    </a:lnTo>
                    <a:lnTo>
                      <a:pt x="2753" y="606"/>
                    </a:lnTo>
                    <a:lnTo>
                      <a:pt x="2753" y="608"/>
                    </a:lnTo>
                    <a:lnTo>
                      <a:pt x="2753" y="610"/>
                    </a:lnTo>
                    <a:lnTo>
                      <a:pt x="2753" y="613"/>
                    </a:lnTo>
                    <a:lnTo>
                      <a:pt x="2753" y="615"/>
                    </a:lnTo>
                    <a:lnTo>
                      <a:pt x="2753" y="617"/>
                    </a:lnTo>
                    <a:lnTo>
                      <a:pt x="2753" y="620"/>
                    </a:lnTo>
                    <a:lnTo>
                      <a:pt x="2751" y="622"/>
                    </a:lnTo>
                    <a:lnTo>
                      <a:pt x="2751" y="624"/>
                    </a:lnTo>
                    <a:lnTo>
                      <a:pt x="2751" y="627"/>
                    </a:lnTo>
                    <a:lnTo>
                      <a:pt x="2751" y="629"/>
                    </a:lnTo>
                    <a:lnTo>
                      <a:pt x="2753" y="629"/>
                    </a:lnTo>
                    <a:lnTo>
                      <a:pt x="2755" y="620"/>
                    </a:lnTo>
                    <a:lnTo>
                      <a:pt x="2758" y="613"/>
                    </a:lnTo>
                    <a:lnTo>
                      <a:pt x="2760" y="603"/>
                    </a:lnTo>
                    <a:lnTo>
                      <a:pt x="2760" y="596"/>
                    </a:lnTo>
                    <a:lnTo>
                      <a:pt x="2755" y="585"/>
                    </a:lnTo>
                    <a:lnTo>
                      <a:pt x="2755" y="580"/>
                    </a:lnTo>
                    <a:lnTo>
                      <a:pt x="2758" y="578"/>
                    </a:lnTo>
                    <a:lnTo>
                      <a:pt x="2760" y="575"/>
                    </a:lnTo>
                    <a:lnTo>
                      <a:pt x="2769" y="568"/>
                    </a:lnTo>
                    <a:lnTo>
                      <a:pt x="2772" y="566"/>
                    </a:lnTo>
                    <a:lnTo>
                      <a:pt x="2779" y="566"/>
                    </a:lnTo>
                    <a:lnTo>
                      <a:pt x="2781" y="566"/>
                    </a:lnTo>
                    <a:lnTo>
                      <a:pt x="2786" y="564"/>
                    </a:lnTo>
                    <a:lnTo>
                      <a:pt x="2786" y="561"/>
                    </a:lnTo>
                    <a:lnTo>
                      <a:pt x="2779" y="561"/>
                    </a:lnTo>
                    <a:lnTo>
                      <a:pt x="2779" y="559"/>
                    </a:lnTo>
                    <a:lnTo>
                      <a:pt x="2776" y="557"/>
                    </a:lnTo>
                    <a:lnTo>
                      <a:pt x="2774" y="557"/>
                    </a:lnTo>
                    <a:lnTo>
                      <a:pt x="2772" y="552"/>
                    </a:lnTo>
                    <a:lnTo>
                      <a:pt x="2772" y="550"/>
                    </a:lnTo>
                    <a:lnTo>
                      <a:pt x="2772" y="545"/>
                    </a:lnTo>
                    <a:lnTo>
                      <a:pt x="2772" y="543"/>
                    </a:lnTo>
                    <a:lnTo>
                      <a:pt x="2774" y="541"/>
                    </a:lnTo>
                    <a:lnTo>
                      <a:pt x="2779" y="538"/>
                    </a:lnTo>
                    <a:lnTo>
                      <a:pt x="2781" y="534"/>
                    </a:lnTo>
                    <a:lnTo>
                      <a:pt x="2781" y="531"/>
                    </a:lnTo>
                    <a:lnTo>
                      <a:pt x="2779" y="529"/>
                    </a:lnTo>
                    <a:lnTo>
                      <a:pt x="2776" y="529"/>
                    </a:lnTo>
                    <a:lnTo>
                      <a:pt x="2779" y="529"/>
                    </a:lnTo>
                    <a:lnTo>
                      <a:pt x="2788" y="529"/>
                    </a:lnTo>
                    <a:lnTo>
                      <a:pt x="2790" y="527"/>
                    </a:lnTo>
                    <a:lnTo>
                      <a:pt x="2790" y="524"/>
                    </a:lnTo>
                    <a:lnTo>
                      <a:pt x="2793" y="524"/>
                    </a:lnTo>
                    <a:lnTo>
                      <a:pt x="2795" y="527"/>
                    </a:lnTo>
                    <a:lnTo>
                      <a:pt x="2804" y="529"/>
                    </a:lnTo>
                    <a:lnTo>
                      <a:pt x="2811" y="534"/>
                    </a:lnTo>
                    <a:lnTo>
                      <a:pt x="2813" y="534"/>
                    </a:lnTo>
                    <a:lnTo>
                      <a:pt x="2820" y="531"/>
                    </a:lnTo>
                    <a:lnTo>
                      <a:pt x="2823" y="531"/>
                    </a:lnTo>
                    <a:lnTo>
                      <a:pt x="2827" y="534"/>
                    </a:lnTo>
                    <a:lnTo>
                      <a:pt x="2830" y="534"/>
                    </a:lnTo>
                    <a:lnTo>
                      <a:pt x="2832" y="536"/>
                    </a:lnTo>
                    <a:lnTo>
                      <a:pt x="2834" y="538"/>
                    </a:lnTo>
                    <a:lnTo>
                      <a:pt x="2834" y="541"/>
                    </a:lnTo>
                    <a:lnTo>
                      <a:pt x="2837" y="541"/>
                    </a:lnTo>
                    <a:lnTo>
                      <a:pt x="2837" y="543"/>
                    </a:lnTo>
                    <a:lnTo>
                      <a:pt x="2837" y="545"/>
                    </a:lnTo>
                    <a:lnTo>
                      <a:pt x="2839" y="545"/>
                    </a:lnTo>
                    <a:lnTo>
                      <a:pt x="2851" y="545"/>
                    </a:lnTo>
                    <a:lnTo>
                      <a:pt x="2853" y="545"/>
                    </a:lnTo>
                    <a:lnTo>
                      <a:pt x="2855" y="550"/>
                    </a:lnTo>
                    <a:lnTo>
                      <a:pt x="2858" y="550"/>
                    </a:lnTo>
                    <a:lnTo>
                      <a:pt x="2860" y="550"/>
                    </a:lnTo>
                    <a:lnTo>
                      <a:pt x="2862" y="550"/>
                    </a:lnTo>
                    <a:lnTo>
                      <a:pt x="2865" y="550"/>
                    </a:lnTo>
                    <a:lnTo>
                      <a:pt x="2867" y="550"/>
                    </a:lnTo>
                    <a:lnTo>
                      <a:pt x="2867" y="552"/>
                    </a:lnTo>
                    <a:lnTo>
                      <a:pt x="2869" y="554"/>
                    </a:lnTo>
                    <a:lnTo>
                      <a:pt x="2872" y="554"/>
                    </a:lnTo>
                    <a:lnTo>
                      <a:pt x="2874" y="554"/>
                    </a:lnTo>
                    <a:lnTo>
                      <a:pt x="2876" y="554"/>
                    </a:lnTo>
                    <a:lnTo>
                      <a:pt x="2879" y="554"/>
                    </a:lnTo>
                    <a:lnTo>
                      <a:pt x="2881" y="554"/>
                    </a:lnTo>
                    <a:lnTo>
                      <a:pt x="2883" y="557"/>
                    </a:lnTo>
                    <a:lnTo>
                      <a:pt x="2888" y="559"/>
                    </a:lnTo>
                    <a:lnTo>
                      <a:pt x="2890" y="561"/>
                    </a:lnTo>
                    <a:lnTo>
                      <a:pt x="2890" y="564"/>
                    </a:lnTo>
                    <a:lnTo>
                      <a:pt x="2890" y="568"/>
                    </a:lnTo>
                    <a:lnTo>
                      <a:pt x="2893" y="571"/>
                    </a:lnTo>
                    <a:lnTo>
                      <a:pt x="2895" y="571"/>
                    </a:lnTo>
                    <a:lnTo>
                      <a:pt x="2897" y="571"/>
                    </a:lnTo>
                    <a:lnTo>
                      <a:pt x="2897" y="573"/>
                    </a:lnTo>
                    <a:lnTo>
                      <a:pt x="2897" y="575"/>
                    </a:lnTo>
                    <a:lnTo>
                      <a:pt x="2900" y="578"/>
                    </a:lnTo>
                    <a:lnTo>
                      <a:pt x="2897" y="578"/>
                    </a:lnTo>
                    <a:lnTo>
                      <a:pt x="2897" y="580"/>
                    </a:lnTo>
                    <a:lnTo>
                      <a:pt x="2902" y="580"/>
                    </a:lnTo>
                    <a:lnTo>
                      <a:pt x="2902" y="582"/>
                    </a:lnTo>
                    <a:lnTo>
                      <a:pt x="2900" y="582"/>
                    </a:lnTo>
                    <a:lnTo>
                      <a:pt x="2897" y="582"/>
                    </a:lnTo>
                    <a:lnTo>
                      <a:pt x="2895" y="582"/>
                    </a:lnTo>
                    <a:lnTo>
                      <a:pt x="2895" y="580"/>
                    </a:lnTo>
                    <a:lnTo>
                      <a:pt x="2893" y="580"/>
                    </a:lnTo>
                    <a:lnTo>
                      <a:pt x="2890" y="580"/>
                    </a:lnTo>
                    <a:lnTo>
                      <a:pt x="2890" y="582"/>
                    </a:lnTo>
                    <a:lnTo>
                      <a:pt x="2890" y="585"/>
                    </a:lnTo>
                    <a:lnTo>
                      <a:pt x="2890" y="587"/>
                    </a:lnTo>
                    <a:lnTo>
                      <a:pt x="2890" y="589"/>
                    </a:lnTo>
                    <a:lnTo>
                      <a:pt x="2890" y="592"/>
                    </a:lnTo>
                    <a:lnTo>
                      <a:pt x="2893" y="592"/>
                    </a:lnTo>
                    <a:lnTo>
                      <a:pt x="2893" y="594"/>
                    </a:lnTo>
                    <a:lnTo>
                      <a:pt x="2895" y="594"/>
                    </a:lnTo>
                    <a:lnTo>
                      <a:pt x="2895" y="596"/>
                    </a:lnTo>
                    <a:lnTo>
                      <a:pt x="2897" y="596"/>
                    </a:lnTo>
                    <a:lnTo>
                      <a:pt x="2900" y="596"/>
                    </a:lnTo>
                    <a:lnTo>
                      <a:pt x="2900" y="599"/>
                    </a:lnTo>
                    <a:lnTo>
                      <a:pt x="2902" y="601"/>
                    </a:lnTo>
                    <a:lnTo>
                      <a:pt x="2902" y="603"/>
                    </a:lnTo>
                    <a:lnTo>
                      <a:pt x="2904" y="608"/>
                    </a:lnTo>
                    <a:lnTo>
                      <a:pt x="2904" y="613"/>
                    </a:lnTo>
                    <a:lnTo>
                      <a:pt x="2904" y="615"/>
                    </a:lnTo>
                    <a:lnTo>
                      <a:pt x="2904" y="617"/>
                    </a:lnTo>
                    <a:lnTo>
                      <a:pt x="2904" y="620"/>
                    </a:lnTo>
                    <a:lnTo>
                      <a:pt x="2904" y="622"/>
                    </a:lnTo>
                    <a:lnTo>
                      <a:pt x="2907" y="643"/>
                    </a:lnTo>
                    <a:lnTo>
                      <a:pt x="2907" y="648"/>
                    </a:lnTo>
                    <a:lnTo>
                      <a:pt x="2907" y="650"/>
                    </a:lnTo>
                    <a:lnTo>
                      <a:pt x="2904" y="650"/>
                    </a:lnTo>
                    <a:lnTo>
                      <a:pt x="2904" y="652"/>
                    </a:lnTo>
                    <a:lnTo>
                      <a:pt x="2902" y="652"/>
                    </a:lnTo>
                    <a:lnTo>
                      <a:pt x="2900" y="657"/>
                    </a:lnTo>
                    <a:lnTo>
                      <a:pt x="2900" y="659"/>
                    </a:lnTo>
                    <a:lnTo>
                      <a:pt x="2900" y="657"/>
                    </a:lnTo>
                    <a:lnTo>
                      <a:pt x="2900" y="655"/>
                    </a:lnTo>
                    <a:lnTo>
                      <a:pt x="2897" y="657"/>
                    </a:lnTo>
                    <a:lnTo>
                      <a:pt x="2895" y="659"/>
                    </a:lnTo>
                    <a:lnTo>
                      <a:pt x="2893" y="662"/>
                    </a:lnTo>
                    <a:lnTo>
                      <a:pt x="2893" y="666"/>
                    </a:lnTo>
                    <a:lnTo>
                      <a:pt x="2895" y="673"/>
                    </a:lnTo>
                    <a:lnTo>
                      <a:pt x="2893" y="676"/>
                    </a:lnTo>
                    <a:lnTo>
                      <a:pt x="2893" y="678"/>
                    </a:lnTo>
                    <a:lnTo>
                      <a:pt x="2893" y="680"/>
                    </a:lnTo>
                    <a:lnTo>
                      <a:pt x="2888" y="680"/>
                    </a:lnTo>
                    <a:lnTo>
                      <a:pt x="2888" y="683"/>
                    </a:lnTo>
                    <a:lnTo>
                      <a:pt x="2888" y="685"/>
                    </a:lnTo>
                    <a:lnTo>
                      <a:pt x="2886" y="685"/>
                    </a:lnTo>
                    <a:lnTo>
                      <a:pt x="2883" y="685"/>
                    </a:lnTo>
                    <a:lnTo>
                      <a:pt x="2881" y="687"/>
                    </a:lnTo>
                    <a:lnTo>
                      <a:pt x="2879" y="685"/>
                    </a:lnTo>
                    <a:lnTo>
                      <a:pt x="2876" y="687"/>
                    </a:lnTo>
                    <a:lnTo>
                      <a:pt x="2874" y="692"/>
                    </a:lnTo>
                    <a:lnTo>
                      <a:pt x="2872" y="699"/>
                    </a:lnTo>
                    <a:lnTo>
                      <a:pt x="2874" y="699"/>
                    </a:lnTo>
                    <a:lnTo>
                      <a:pt x="2874" y="701"/>
                    </a:lnTo>
                    <a:lnTo>
                      <a:pt x="2874" y="703"/>
                    </a:lnTo>
                    <a:lnTo>
                      <a:pt x="2874" y="708"/>
                    </a:lnTo>
                    <a:lnTo>
                      <a:pt x="2872" y="710"/>
                    </a:lnTo>
                    <a:lnTo>
                      <a:pt x="2874" y="713"/>
                    </a:lnTo>
                    <a:lnTo>
                      <a:pt x="2874" y="715"/>
                    </a:lnTo>
                    <a:lnTo>
                      <a:pt x="2876" y="717"/>
                    </a:lnTo>
                    <a:lnTo>
                      <a:pt x="2879" y="717"/>
                    </a:lnTo>
                    <a:lnTo>
                      <a:pt x="2883" y="720"/>
                    </a:lnTo>
                    <a:lnTo>
                      <a:pt x="2888" y="720"/>
                    </a:lnTo>
                    <a:lnTo>
                      <a:pt x="2890" y="722"/>
                    </a:lnTo>
                    <a:lnTo>
                      <a:pt x="2893" y="722"/>
                    </a:lnTo>
                    <a:lnTo>
                      <a:pt x="2895" y="720"/>
                    </a:lnTo>
                    <a:lnTo>
                      <a:pt x="2897" y="717"/>
                    </a:lnTo>
                    <a:lnTo>
                      <a:pt x="2902" y="710"/>
                    </a:lnTo>
                    <a:lnTo>
                      <a:pt x="2902" y="708"/>
                    </a:lnTo>
                    <a:lnTo>
                      <a:pt x="2902" y="710"/>
                    </a:lnTo>
                    <a:lnTo>
                      <a:pt x="2904" y="710"/>
                    </a:lnTo>
                    <a:lnTo>
                      <a:pt x="2907" y="710"/>
                    </a:lnTo>
                    <a:lnTo>
                      <a:pt x="2907" y="706"/>
                    </a:lnTo>
                    <a:lnTo>
                      <a:pt x="2909" y="699"/>
                    </a:lnTo>
                    <a:lnTo>
                      <a:pt x="2909" y="697"/>
                    </a:lnTo>
                    <a:lnTo>
                      <a:pt x="2911" y="694"/>
                    </a:lnTo>
                    <a:lnTo>
                      <a:pt x="2914" y="692"/>
                    </a:lnTo>
                    <a:lnTo>
                      <a:pt x="2911" y="690"/>
                    </a:lnTo>
                    <a:lnTo>
                      <a:pt x="2909" y="690"/>
                    </a:lnTo>
                    <a:lnTo>
                      <a:pt x="2914" y="687"/>
                    </a:lnTo>
                    <a:lnTo>
                      <a:pt x="2916" y="687"/>
                    </a:lnTo>
                    <a:lnTo>
                      <a:pt x="2916" y="683"/>
                    </a:lnTo>
                    <a:lnTo>
                      <a:pt x="2918" y="683"/>
                    </a:lnTo>
                    <a:lnTo>
                      <a:pt x="2923" y="680"/>
                    </a:lnTo>
                    <a:lnTo>
                      <a:pt x="2925" y="678"/>
                    </a:lnTo>
                    <a:lnTo>
                      <a:pt x="2928" y="678"/>
                    </a:lnTo>
                    <a:lnTo>
                      <a:pt x="2930" y="678"/>
                    </a:lnTo>
                    <a:lnTo>
                      <a:pt x="2932" y="673"/>
                    </a:lnTo>
                    <a:lnTo>
                      <a:pt x="2935" y="671"/>
                    </a:lnTo>
                    <a:lnTo>
                      <a:pt x="2937" y="671"/>
                    </a:lnTo>
                    <a:lnTo>
                      <a:pt x="2939" y="671"/>
                    </a:lnTo>
                    <a:lnTo>
                      <a:pt x="2946" y="673"/>
                    </a:lnTo>
                    <a:lnTo>
                      <a:pt x="2951" y="676"/>
                    </a:lnTo>
                    <a:lnTo>
                      <a:pt x="2953" y="678"/>
                    </a:lnTo>
                    <a:lnTo>
                      <a:pt x="2958" y="683"/>
                    </a:lnTo>
                    <a:lnTo>
                      <a:pt x="2958" y="685"/>
                    </a:lnTo>
                    <a:lnTo>
                      <a:pt x="2958" y="687"/>
                    </a:lnTo>
                    <a:lnTo>
                      <a:pt x="2962" y="692"/>
                    </a:lnTo>
                    <a:lnTo>
                      <a:pt x="2969" y="717"/>
                    </a:lnTo>
                    <a:lnTo>
                      <a:pt x="2974" y="724"/>
                    </a:lnTo>
                    <a:lnTo>
                      <a:pt x="2976" y="741"/>
                    </a:lnTo>
                    <a:lnTo>
                      <a:pt x="2983" y="757"/>
                    </a:lnTo>
                    <a:lnTo>
                      <a:pt x="2983" y="759"/>
                    </a:lnTo>
                    <a:lnTo>
                      <a:pt x="2986" y="759"/>
                    </a:lnTo>
                    <a:lnTo>
                      <a:pt x="2988" y="764"/>
                    </a:lnTo>
                    <a:lnTo>
                      <a:pt x="2990" y="769"/>
                    </a:lnTo>
                    <a:lnTo>
                      <a:pt x="2988" y="771"/>
                    </a:lnTo>
                    <a:lnTo>
                      <a:pt x="2988" y="776"/>
                    </a:lnTo>
                    <a:lnTo>
                      <a:pt x="2988" y="778"/>
                    </a:lnTo>
                    <a:lnTo>
                      <a:pt x="2988" y="780"/>
                    </a:lnTo>
                    <a:lnTo>
                      <a:pt x="2988" y="783"/>
                    </a:lnTo>
                    <a:lnTo>
                      <a:pt x="2988" y="785"/>
                    </a:lnTo>
                    <a:lnTo>
                      <a:pt x="2988" y="787"/>
                    </a:lnTo>
                    <a:lnTo>
                      <a:pt x="2988" y="790"/>
                    </a:lnTo>
                    <a:lnTo>
                      <a:pt x="2988" y="794"/>
                    </a:lnTo>
                    <a:lnTo>
                      <a:pt x="2988" y="801"/>
                    </a:lnTo>
                    <a:lnTo>
                      <a:pt x="2988" y="804"/>
                    </a:lnTo>
                    <a:lnTo>
                      <a:pt x="2986" y="806"/>
                    </a:lnTo>
                    <a:lnTo>
                      <a:pt x="2983" y="808"/>
                    </a:lnTo>
                    <a:lnTo>
                      <a:pt x="2983" y="811"/>
                    </a:lnTo>
                    <a:lnTo>
                      <a:pt x="2979" y="811"/>
                    </a:lnTo>
                    <a:lnTo>
                      <a:pt x="2981" y="811"/>
                    </a:lnTo>
                    <a:lnTo>
                      <a:pt x="2981" y="808"/>
                    </a:lnTo>
                    <a:lnTo>
                      <a:pt x="2979" y="806"/>
                    </a:lnTo>
                    <a:lnTo>
                      <a:pt x="2981" y="806"/>
                    </a:lnTo>
                    <a:lnTo>
                      <a:pt x="2981" y="804"/>
                    </a:lnTo>
                    <a:lnTo>
                      <a:pt x="2979" y="804"/>
                    </a:lnTo>
                    <a:lnTo>
                      <a:pt x="2979" y="801"/>
                    </a:lnTo>
                    <a:lnTo>
                      <a:pt x="2979" y="799"/>
                    </a:lnTo>
                    <a:lnTo>
                      <a:pt x="2974" y="799"/>
                    </a:lnTo>
                    <a:lnTo>
                      <a:pt x="2972" y="799"/>
                    </a:lnTo>
                    <a:lnTo>
                      <a:pt x="2972" y="801"/>
                    </a:lnTo>
                    <a:lnTo>
                      <a:pt x="2969" y="801"/>
                    </a:lnTo>
                    <a:lnTo>
                      <a:pt x="2967" y="804"/>
                    </a:lnTo>
                    <a:lnTo>
                      <a:pt x="2967" y="806"/>
                    </a:lnTo>
                    <a:lnTo>
                      <a:pt x="2969" y="808"/>
                    </a:lnTo>
                    <a:lnTo>
                      <a:pt x="2969" y="811"/>
                    </a:lnTo>
                    <a:lnTo>
                      <a:pt x="2967" y="811"/>
                    </a:lnTo>
                    <a:lnTo>
                      <a:pt x="2965" y="813"/>
                    </a:lnTo>
                    <a:lnTo>
                      <a:pt x="2965" y="815"/>
                    </a:lnTo>
                    <a:lnTo>
                      <a:pt x="2965" y="818"/>
                    </a:lnTo>
                    <a:lnTo>
                      <a:pt x="2965" y="820"/>
                    </a:lnTo>
                    <a:lnTo>
                      <a:pt x="2965" y="822"/>
                    </a:lnTo>
                    <a:lnTo>
                      <a:pt x="2965" y="825"/>
                    </a:lnTo>
                    <a:lnTo>
                      <a:pt x="2965" y="827"/>
                    </a:lnTo>
                    <a:lnTo>
                      <a:pt x="2965" y="829"/>
                    </a:lnTo>
                    <a:lnTo>
                      <a:pt x="2962" y="832"/>
                    </a:lnTo>
                    <a:lnTo>
                      <a:pt x="2960" y="834"/>
                    </a:lnTo>
                    <a:lnTo>
                      <a:pt x="2955" y="836"/>
                    </a:lnTo>
                    <a:lnTo>
                      <a:pt x="2953" y="836"/>
                    </a:lnTo>
                    <a:lnTo>
                      <a:pt x="2953" y="839"/>
                    </a:lnTo>
                    <a:lnTo>
                      <a:pt x="2951" y="843"/>
                    </a:lnTo>
                    <a:lnTo>
                      <a:pt x="2948" y="848"/>
                    </a:lnTo>
                    <a:lnTo>
                      <a:pt x="2948" y="857"/>
                    </a:lnTo>
                    <a:lnTo>
                      <a:pt x="2948" y="859"/>
                    </a:lnTo>
                    <a:lnTo>
                      <a:pt x="2948" y="862"/>
                    </a:lnTo>
                    <a:lnTo>
                      <a:pt x="2948" y="864"/>
                    </a:lnTo>
                    <a:lnTo>
                      <a:pt x="2948" y="866"/>
                    </a:lnTo>
                    <a:lnTo>
                      <a:pt x="2951" y="866"/>
                    </a:lnTo>
                    <a:lnTo>
                      <a:pt x="2951" y="869"/>
                    </a:lnTo>
                    <a:lnTo>
                      <a:pt x="2948" y="866"/>
                    </a:lnTo>
                    <a:lnTo>
                      <a:pt x="2948" y="871"/>
                    </a:lnTo>
                    <a:lnTo>
                      <a:pt x="2946" y="871"/>
                    </a:lnTo>
                    <a:lnTo>
                      <a:pt x="2944" y="871"/>
                    </a:lnTo>
                    <a:lnTo>
                      <a:pt x="2946" y="873"/>
                    </a:lnTo>
                    <a:lnTo>
                      <a:pt x="2946" y="876"/>
                    </a:lnTo>
                    <a:lnTo>
                      <a:pt x="2944" y="876"/>
                    </a:lnTo>
                    <a:lnTo>
                      <a:pt x="2941" y="876"/>
                    </a:lnTo>
                    <a:lnTo>
                      <a:pt x="2941" y="878"/>
                    </a:lnTo>
                    <a:lnTo>
                      <a:pt x="2941" y="883"/>
                    </a:lnTo>
                    <a:lnTo>
                      <a:pt x="2939" y="883"/>
                    </a:lnTo>
                    <a:lnTo>
                      <a:pt x="2937" y="887"/>
                    </a:lnTo>
                    <a:lnTo>
                      <a:pt x="2937" y="890"/>
                    </a:lnTo>
                    <a:lnTo>
                      <a:pt x="2937" y="892"/>
                    </a:lnTo>
                    <a:lnTo>
                      <a:pt x="2937" y="894"/>
                    </a:lnTo>
                    <a:lnTo>
                      <a:pt x="2935" y="894"/>
                    </a:lnTo>
                    <a:lnTo>
                      <a:pt x="2935" y="897"/>
                    </a:lnTo>
                    <a:lnTo>
                      <a:pt x="2935" y="899"/>
                    </a:lnTo>
                    <a:lnTo>
                      <a:pt x="2939" y="899"/>
                    </a:lnTo>
                    <a:lnTo>
                      <a:pt x="2941" y="899"/>
                    </a:lnTo>
                    <a:lnTo>
                      <a:pt x="2944" y="899"/>
                    </a:lnTo>
                    <a:lnTo>
                      <a:pt x="2946" y="899"/>
                    </a:lnTo>
                    <a:lnTo>
                      <a:pt x="2951" y="901"/>
                    </a:lnTo>
                    <a:lnTo>
                      <a:pt x="2953" y="904"/>
                    </a:lnTo>
                    <a:lnTo>
                      <a:pt x="2958" y="904"/>
                    </a:lnTo>
                    <a:lnTo>
                      <a:pt x="2960" y="904"/>
                    </a:lnTo>
                    <a:lnTo>
                      <a:pt x="2962" y="904"/>
                    </a:lnTo>
                    <a:lnTo>
                      <a:pt x="2965" y="906"/>
                    </a:lnTo>
                    <a:lnTo>
                      <a:pt x="2967" y="911"/>
                    </a:lnTo>
                    <a:lnTo>
                      <a:pt x="2969" y="911"/>
                    </a:lnTo>
                    <a:lnTo>
                      <a:pt x="2972" y="911"/>
                    </a:lnTo>
                    <a:lnTo>
                      <a:pt x="2974" y="911"/>
                    </a:lnTo>
                    <a:lnTo>
                      <a:pt x="2976" y="911"/>
                    </a:lnTo>
                    <a:lnTo>
                      <a:pt x="2979" y="911"/>
                    </a:lnTo>
                    <a:lnTo>
                      <a:pt x="2979" y="908"/>
                    </a:lnTo>
                    <a:lnTo>
                      <a:pt x="2979" y="906"/>
                    </a:lnTo>
                    <a:lnTo>
                      <a:pt x="2979" y="904"/>
                    </a:lnTo>
                    <a:lnTo>
                      <a:pt x="2981" y="904"/>
                    </a:lnTo>
                    <a:lnTo>
                      <a:pt x="2981" y="906"/>
                    </a:lnTo>
                    <a:lnTo>
                      <a:pt x="2983" y="906"/>
                    </a:lnTo>
                    <a:lnTo>
                      <a:pt x="2983" y="908"/>
                    </a:lnTo>
                    <a:lnTo>
                      <a:pt x="2986" y="908"/>
                    </a:lnTo>
                    <a:lnTo>
                      <a:pt x="2988" y="908"/>
                    </a:lnTo>
                    <a:lnTo>
                      <a:pt x="2990" y="908"/>
                    </a:lnTo>
                    <a:lnTo>
                      <a:pt x="2990" y="911"/>
                    </a:lnTo>
                    <a:lnTo>
                      <a:pt x="2986" y="911"/>
                    </a:lnTo>
                    <a:lnTo>
                      <a:pt x="2983" y="911"/>
                    </a:lnTo>
                    <a:lnTo>
                      <a:pt x="2983" y="913"/>
                    </a:lnTo>
                    <a:lnTo>
                      <a:pt x="2981" y="913"/>
                    </a:lnTo>
                    <a:lnTo>
                      <a:pt x="2979" y="913"/>
                    </a:lnTo>
                    <a:lnTo>
                      <a:pt x="2976" y="915"/>
                    </a:lnTo>
                    <a:lnTo>
                      <a:pt x="2974" y="915"/>
                    </a:lnTo>
                    <a:lnTo>
                      <a:pt x="2972" y="915"/>
                    </a:lnTo>
                    <a:lnTo>
                      <a:pt x="2972" y="918"/>
                    </a:lnTo>
                    <a:lnTo>
                      <a:pt x="2969" y="918"/>
                    </a:lnTo>
                    <a:lnTo>
                      <a:pt x="2967" y="918"/>
                    </a:lnTo>
                    <a:lnTo>
                      <a:pt x="2967" y="920"/>
                    </a:lnTo>
                    <a:lnTo>
                      <a:pt x="2969" y="918"/>
                    </a:lnTo>
                    <a:lnTo>
                      <a:pt x="2972" y="918"/>
                    </a:lnTo>
                    <a:lnTo>
                      <a:pt x="2972" y="920"/>
                    </a:lnTo>
                    <a:lnTo>
                      <a:pt x="2974" y="920"/>
                    </a:lnTo>
                    <a:lnTo>
                      <a:pt x="2974" y="918"/>
                    </a:lnTo>
                    <a:lnTo>
                      <a:pt x="2976" y="920"/>
                    </a:lnTo>
                    <a:lnTo>
                      <a:pt x="2979" y="918"/>
                    </a:lnTo>
                    <a:lnTo>
                      <a:pt x="2983" y="915"/>
                    </a:lnTo>
                    <a:lnTo>
                      <a:pt x="2986" y="915"/>
                    </a:lnTo>
                    <a:lnTo>
                      <a:pt x="2988" y="915"/>
                    </a:lnTo>
                    <a:lnTo>
                      <a:pt x="2990" y="915"/>
                    </a:lnTo>
                    <a:lnTo>
                      <a:pt x="2993" y="915"/>
                    </a:lnTo>
                    <a:lnTo>
                      <a:pt x="2995" y="915"/>
                    </a:lnTo>
                    <a:lnTo>
                      <a:pt x="3000" y="918"/>
                    </a:lnTo>
                    <a:lnTo>
                      <a:pt x="2997" y="915"/>
                    </a:lnTo>
                    <a:lnTo>
                      <a:pt x="2993" y="913"/>
                    </a:lnTo>
                    <a:lnTo>
                      <a:pt x="2993" y="911"/>
                    </a:lnTo>
                    <a:lnTo>
                      <a:pt x="2993" y="913"/>
                    </a:lnTo>
                    <a:lnTo>
                      <a:pt x="2995" y="913"/>
                    </a:lnTo>
                    <a:lnTo>
                      <a:pt x="2995" y="915"/>
                    </a:lnTo>
                    <a:lnTo>
                      <a:pt x="2997" y="915"/>
                    </a:lnTo>
                    <a:lnTo>
                      <a:pt x="3004" y="918"/>
                    </a:lnTo>
                    <a:lnTo>
                      <a:pt x="3007" y="920"/>
                    </a:lnTo>
                    <a:lnTo>
                      <a:pt x="3009" y="920"/>
                    </a:lnTo>
                    <a:lnTo>
                      <a:pt x="3011" y="918"/>
                    </a:lnTo>
                    <a:lnTo>
                      <a:pt x="3014" y="915"/>
                    </a:lnTo>
                    <a:lnTo>
                      <a:pt x="3016" y="915"/>
                    </a:lnTo>
                    <a:lnTo>
                      <a:pt x="3016" y="913"/>
                    </a:lnTo>
                    <a:lnTo>
                      <a:pt x="3021" y="913"/>
                    </a:lnTo>
                    <a:lnTo>
                      <a:pt x="3023" y="911"/>
                    </a:lnTo>
                    <a:lnTo>
                      <a:pt x="3030" y="908"/>
                    </a:lnTo>
                    <a:lnTo>
                      <a:pt x="3037" y="904"/>
                    </a:lnTo>
                    <a:lnTo>
                      <a:pt x="3042" y="904"/>
                    </a:lnTo>
                    <a:lnTo>
                      <a:pt x="3051" y="904"/>
                    </a:lnTo>
                    <a:lnTo>
                      <a:pt x="3053" y="904"/>
                    </a:lnTo>
                    <a:lnTo>
                      <a:pt x="3053" y="901"/>
                    </a:lnTo>
                    <a:lnTo>
                      <a:pt x="3056" y="901"/>
                    </a:lnTo>
                    <a:lnTo>
                      <a:pt x="3058" y="901"/>
                    </a:lnTo>
                    <a:lnTo>
                      <a:pt x="3060" y="901"/>
                    </a:lnTo>
                    <a:lnTo>
                      <a:pt x="3063" y="899"/>
                    </a:lnTo>
                    <a:lnTo>
                      <a:pt x="3065" y="897"/>
                    </a:lnTo>
                    <a:lnTo>
                      <a:pt x="3083" y="873"/>
                    </a:lnTo>
                    <a:lnTo>
                      <a:pt x="3104" y="859"/>
                    </a:lnTo>
                    <a:lnTo>
                      <a:pt x="3109" y="857"/>
                    </a:lnTo>
                    <a:lnTo>
                      <a:pt x="3111" y="857"/>
                    </a:lnTo>
                    <a:lnTo>
                      <a:pt x="3114" y="855"/>
                    </a:lnTo>
                    <a:lnTo>
                      <a:pt x="3114" y="852"/>
                    </a:lnTo>
                    <a:lnTo>
                      <a:pt x="3116" y="852"/>
                    </a:lnTo>
                    <a:lnTo>
                      <a:pt x="3118" y="852"/>
                    </a:lnTo>
                    <a:lnTo>
                      <a:pt x="3121" y="850"/>
                    </a:lnTo>
                    <a:lnTo>
                      <a:pt x="3142" y="839"/>
                    </a:lnTo>
                    <a:lnTo>
                      <a:pt x="3142" y="836"/>
                    </a:lnTo>
                    <a:lnTo>
                      <a:pt x="3144" y="836"/>
                    </a:lnTo>
                    <a:lnTo>
                      <a:pt x="3146" y="834"/>
                    </a:lnTo>
                    <a:lnTo>
                      <a:pt x="3158" y="827"/>
                    </a:lnTo>
                    <a:lnTo>
                      <a:pt x="3160" y="825"/>
                    </a:lnTo>
                    <a:lnTo>
                      <a:pt x="3160" y="822"/>
                    </a:lnTo>
                    <a:lnTo>
                      <a:pt x="3160" y="820"/>
                    </a:lnTo>
                    <a:lnTo>
                      <a:pt x="3163" y="820"/>
                    </a:lnTo>
                    <a:lnTo>
                      <a:pt x="3163" y="818"/>
                    </a:lnTo>
                    <a:lnTo>
                      <a:pt x="3165" y="818"/>
                    </a:lnTo>
                    <a:lnTo>
                      <a:pt x="3167" y="818"/>
                    </a:lnTo>
                    <a:lnTo>
                      <a:pt x="3165" y="818"/>
                    </a:lnTo>
                    <a:lnTo>
                      <a:pt x="3163" y="820"/>
                    </a:lnTo>
                    <a:lnTo>
                      <a:pt x="3163" y="822"/>
                    </a:lnTo>
                    <a:lnTo>
                      <a:pt x="3165" y="822"/>
                    </a:lnTo>
                    <a:lnTo>
                      <a:pt x="3167" y="818"/>
                    </a:lnTo>
                    <a:lnTo>
                      <a:pt x="3170" y="818"/>
                    </a:lnTo>
                    <a:lnTo>
                      <a:pt x="3172" y="813"/>
                    </a:lnTo>
                    <a:lnTo>
                      <a:pt x="3174" y="813"/>
                    </a:lnTo>
                    <a:lnTo>
                      <a:pt x="3177" y="808"/>
                    </a:lnTo>
                    <a:lnTo>
                      <a:pt x="3186" y="804"/>
                    </a:lnTo>
                    <a:lnTo>
                      <a:pt x="3188" y="801"/>
                    </a:lnTo>
                    <a:lnTo>
                      <a:pt x="3191" y="801"/>
                    </a:lnTo>
                    <a:lnTo>
                      <a:pt x="3193" y="794"/>
                    </a:lnTo>
                    <a:lnTo>
                      <a:pt x="3197" y="792"/>
                    </a:lnTo>
                    <a:lnTo>
                      <a:pt x="3200" y="792"/>
                    </a:lnTo>
                    <a:lnTo>
                      <a:pt x="3200" y="790"/>
                    </a:lnTo>
                    <a:lnTo>
                      <a:pt x="3204" y="787"/>
                    </a:lnTo>
                    <a:lnTo>
                      <a:pt x="3207" y="783"/>
                    </a:lnTo>
                    <a:lnTo>
                      <a:pt x="3207" y="780"/>
                    </a:lnTo>
                    <a:lnTo>
                      <a:pt x="3209" y="780"/>
                    </a:lnTo>
                    <a:lnTo>
                      <a:pt x="3209" y="778"/>
                    </a:lnTo>
                    <a:lnTo>
                      <a:pt x="3214" y="776"/>
                    </a:lnTo>
                    <a:lnTo>
                      <a:pt x="3216" y="771"/>
                    </a:lnTo>
                    <a:lnTo>
                      <a:pt x="3218" y="769"/>
                    </a:lnTo>
                    <a:lnTo>
                      <a:pt x="3221" y="766"/>
                    </a:lnTo>
                    <a:lnTo>
                      <a:pt x="3223" y="766"/>
                    </a:lnTo>
                    <a:lnTo>
                      <a:pt x="3223" y="764"/>
                    </a:lnTo>
                    <a:lnTo>
                      <a:pt x="3223" y="762"/>
                    </a:lnTo>
                    <a:lnTo>
                      <a:pt x="3225" y="759"/>
                    </a:lnTo>
                    <a:lnTo>
                      <a:pt x="3228" y="755"/>
                    </a:lnTo>
                    <a:lnTo>
                      <a:pt x="3228" y="752"/>
                    </a:lnTo>
                    <a:lnTo>
                      <a:pt x="3230" y="750"/>
                    </a:lnTo>
                    <a:lnTo>
                      <a:pt x="3235" y="745"/>
                    </a:lnTo>
                    <a:lnTo>
                      <a:pt x="3237" y="745"/>
                    </a:lnTo>
                    <a:lnTo>
                      <a:pt x="3237" y="743"/>
                    </a:lnTo>
                    <a:lnTo>
                      <a:pt x="3237" y="741"/>
                    </a:lnTo>
                    <a:lnTo>
                      <a:pt x="3237" y="738"/>
                    </a:lnTo>
                    <a:lnTo>
                      <a:pt x="3237" y="736"/>
                    </a:lnTo>
                    <a:lnTo>
                      <a:pt x="3235" y="734"/>
                    </a:lnTo>
                    <a:lnTo>
                      <a:pt x="3235" y="731"/>
                    </a:lnTo>
                    <a:lnTo>
                      <a:pt x="3232" y="729"/>
                    </a:lnTo>
                    <a:lnTo>
                      <a:pt x="3232" y="727"/>
                    </a:lnTo>
                    <a:lnTo>
                      <a:pt x="3230" y="727"/>
                    </a:lnTo>
                    <a:lnTo>
                      <a:pt x="3230" y="724"/>
                    </a:lnTo>
                    <a:lnTo>
                      <a:pt x="3232" y="720"/>
                    </a:lnTo>
                    <a:lnTo>
                      <a:pt x="3232" y="717"/>
                    </a:lnTo>
                    <a:lnTo>
                      <a:pt x="3230" y="717"/>
                    </a:lnTo>
                    <a:lnTo>
                      <a:pt x="3223" y="717"/>
                    </a:lnTo>
                    <a:lnTo>
                      <a:pt x="3218" y="715"/>
                    </a:lnTo>
                    <a:lnTo>
                      <a:pt x="3218" y="713"/>
                    </a:lnTo>
                    <a:lnTo>
                      <a:pt x="3218" y="710"/>
                    </a:lnTo>
                    <a:lnTo>
                      <a:pt x="3216" y="701"/>
                    </a:lnTo>
                    <a:lnTo>
                      <a:pt x="3216" y="699"/>
                    </a:lnTo>
                    <a:lnTo>
                      <a:pt x="3221" y="699"/>
                    </a:lnTo>
                    <a:lnTo>
                      <a:pt x="3228" y="692"/>
                    </a:lnTo>
                    <a:lnTo>
                      <a:pt x="3237" y="690"/>
                    </a:lnTo>
                    <a:lnTo>
                      <a:pt x="3239" y="687"/>
                    </a:lnTo>
                    <a:lnTo>
                      <a:pt x="3260" y="680"/>
                    </a:lnTo>
                    <a:lnTo>
                      <a:pt x="3272" y="678"/>
                    </a:lnTo>
                    <a:lnTo>
                      <a:pt x="3279" y="676"/>
                    </a:lnTo>
                    <a:lnTo>
                      <a:pt x="3305" y="676"/>
                    </a:lnTo>
                    <a:lnTo>
                      <a:pt x="3307" y="676"/>
                    </a:lnTo>
                    <a:lnTo>
                      <a:pt x="3309" y="676"/>
                    </a:lnTo>
                    <a:lnTo>
                      <a:pt x="3314" y="680"/>
                    </a:lnTo>
                    <a:lnTo>
                      <a:pt x="3319" y="680"/>
                    </a:lnTo>
                    <a:lnTo>
                      <a:pt x="3321" y="680"/>
                    </a:lnTo>
                    <a:lnTo>
                      <a:pt x="3328" y="676"/>
                    </a:lnTo>
                    <a:lnTo>
                      <a:pt x="3332" y="673"/>
                    </a:lnTo>
                    <a:lnTo>
                      <a:pt x="3358" y="669"/>
                    </a:lnTo>
                    <a:lnTo>
                      <a:pt x="3358" y="671"/>
                    </a:lnTo>
                    <a:lnTo>
                      <a:pt x="3360" y="671"/>
                    </a:lnTo>
                    <a:lnTo>
                      <a:pt x="3360" y="669"/>
                    </a:lnTo>
                    <a:lnTo>
                      <a:pt x="3360" y="666"/>
                    </a:lnTo>
                    <a:lnTo>
                      <a:pt x="3367" y="664"/>
                    </a:lnTo>
                    <a:lnTo>
                      <a:pt x="3372" y="662"/>
                    </a:lnTo>
                    <a:lnTo>
                      <a:pt x="3372" y="659"/>
                    </a:lnTo>
                    <a:lnTo>
                      <a:pt x="3374" y="659"/>
                    </a:lnTo>
                    <a:lnTo>
                      <a:pt x="3377" y="655"/>
                    </a:lnTo>
                    <a:lnTo>
                      <a:pt x="3379" y="650"/>
                    </a:lnTo>
                    <a:lnTo>
                      <a:pt x="3381" y="648"/>
                    </a:lnTo>
                    <a:lnTo>
                      <a:pt x="3388" y="643"/>
                    </a:lnTo>
                    <a:lnTo>
                      <a:pt x="3388" y="641"/>
                    </a:lnTo>
                    <a:lnTo>
                      <a:pt x="3391" y="638"/>
                    </a:lnTo>
                    <a:lnTo>
                      <a:pt x="3393" y="636"/>
                    </a:lnTo>
                    <a:lnTo>
                      <a:pt x="3395" y="638"/>
                    </a:lnTo>
                    <a:lnTo>
                      <a:pt x="3398" y="636"/>
                    </a:lnTo>
                    <a:lnTo>
                      <a:pt x="3402" y="636"/>
                    </a:lnTo>
                    <a:lnTo>
                      <a:pt x="3402" y="634"/>
                    </a:lnTo>
                    <a:lnTo>
                      <a:pt x="3405" y="631"/>
                    </a:lnTo>
                    <a:lnTo>
                      <a:pt x="3407" y="629"/>
                    </a:lnTo>
                    <a:lnTo>
                      <a:pt x="3405" y="627"/>
                    </a:lnTo>
                    <a:lnTo>
                      <a:pt x="3405" y="620"/>
                    </a:lnTo>
                    <a:lnTo>
                      <a:pt x="3405" y="622"/>
                    </a:lnTo>
                    <a:lnTo>
                      <a:pt x="3402" y="622"/>
                    </a:lnTo>
                    <a:lnTo>
                      <a:pt x="3402" y="624"/>
                    </a:lnTo>
                    <a:lnTo>
                      <a:pt x="3402" y="622"/>
                    </a:lnTo>
                    <a:lnTo>
                      <a:pt x="3402" y="620"/>
                    </a:lnTo>
                    <a:lnTo>
                      <a:pt x="3400" y="617"/>
                    </a:lnTo>
                    <a:lnTo>
                      <a:pt x="3400" y="615"/>
                    </a:lnTo>
                    <a:lnTo>
                      <a:pt x="3400" y="613"/>
                    </a:lnTo>
                    <a:lnTo>
                      <a:pt x="3398" y="610"/>
                    </a:lnTo>
                    <a:lnTo>
                      <a:pt x="3398" y="608"/>
                    </a:lnTo>
                    <a:lnTo>
                      <a:pt x="3395" y="608"/>
                    </a:lnTo>
                    <a:lnTo>
                      <a:pt x="3395" y="606"/>
                    </a:lnTo>
                    <a:lnTo>
                      <a:pt x="3393" y="606"/>
                    </a:lnTo>
                    <a:lnTo>
                      <a:pt x="3393" y="603"/>
                    </a:lnTo>
                    <a:lnTo>
                      <a:pt x="3395" y="601"/>
                    </a:lnTo>
                    <a:lnTo>
                      <a:pt x="3395" y="603"/>
                    </a:lnTo>
                    <a:lnTo>
                      <a:pt x="3398" y="603"/>
                    </a:lnTo>
                    <a:lnTo>
                      <a:pt x="3398" y="601"/>
                    </a:lnTo>
                    <a:lnTo>
                      <a:pt x="3400" y="599"/>
                    </a:lnTo>
                    <a:lnTo>
                      <a:pt x="3402" y="596"/>
                    </a:lnTo>
                    <a:lnTo>
                      <a:pt x="3402" y="594"/>
                    </a:lnTo>
                    <a:lnTo>
                      <a:pt x="3402" y="592"/>
                    </a:lnTo>
                    <a:lnTo>
                      <a:pt x="3405" y="592"/>
                    </a:lnTo>
                    <a:lnTo>
                      <a:pt x="3405" y="589"/>
                    </a:lnTo>
                    <a:lnTo>
                      <a:pt x="3405" y="587"/>
                    </a:lnTo>
                    <a:lnTo>
                      <a:pt x="3402" y="587"/>
                    </a:lnTo>
                    <a:lnTo>
                      <a:pt x="3402" y="589"/>
                    </a:lnTo>
                    <a:lnTo>
                      <a:pt x="3400" y="592"/>
                    </a:lnTo>
                    <a:lnTo>
                      <a:pt x="3395" y="592"/>
                    </a:lnTo>
                    <a:lnTo>
                      <a:pt x="3395" y="589"/>
                    </a:lnTo>
                    <a:lnTo>
                      <a:pt x="3398" y="589"/>
                    </a:lnTo>
                    <a:lnTo>
                      <a:pt x="3398" y="587"/>
                    </a:lnTo>
                    <a:lnTo>
                      <a:pt x="3400" y="587"/>
                    </a:lnTo>
                    <a:lnTo>
                      <a:pt x="3400" y="585"/>
                    </a:lnTo>
                    <a:lnTo>
                      <a:pt x="3398" y="585"/>
                    </a:lnTo>
                    <a:lnTo>
                      <a:pt x="3398" y="582"/>
                    </a:lnTo>
                    <a:lnTo>
                      <a:pt x="3395" y="585"/>
                    </a:lnTo>
                    <a:lnTo>
                      <a:pt x="3393" y="582"/>
                    </a:lnTo>
                    <a:lnTo>
                      <a:pt x="3391" y="585"/>
                    </a:lnTo>
                    <a:lnTo>
                      <a:pt x="3388" y="587"/>
                    </a:lnTo>
                    <a:lnTo>
                      <a:pt x="3388" y="589"/>
                    </a:lnTo>
                    <a:lnTo>
                      <a:pt x="3388" y="587"/>
                    </a:lnTo>
                    <a:lnTo>
                      <a:pt x="3386" y="585"/>
                    </a:lnTo>
                    <a:lnTo>
                      <a:pt x="3384" y="585"/>
                    </a:lnTo>
                    <a:lnTo>
                      <a:pt x="3381" y="582"/>
                    </a:lnTo>
                    <a:lnTo>
                      <a:pt x="3384" y="580"/>
                    </a:lnTo>
                    <a:lnTo>
                      <a:pt x="3393" y="568"/>
                    </a:lnTo>
                    <a:lnTo>
                      <a:pt x="3400" y="564"/>
                    </a:lnTo>
                    <a:lnTo>
                      <a:pt x="3407" y="554"/>
                    </a:lnTo>
                    <a:lnTo>
                      <a:pt x="3407" y="552"/>
                    </a:lnTo>
                    <a:lnTo>
                      <a:pt x="3412" y="550"/>
                    </a:lnTo>
                    <a:lnTo>
                      <a:pt x="3412" y="548"/>
                    </a:lnTo>
                    <a:lnTo>
                      <a:pt x="3414" y="543"/>
                    </a:lnTo>
                    <a:lnTo>
                      <a:pt x="3416" y="543"/>
                    </a:lnTo>
                    <a:lnTo>
                      <a:pt x="3414" y="541"/>
                    </a:lnTo>
                    <a:lnTo>
                      <a:pt x="3414" y="538"/>
                    </a:lnTo>
                    <a:lnTo>
                      <a:pt x="3412" y="538"/>
                    </a:lnTo>
                    <a:lnTo>
                      <a:pt x="3414" y="534"/>
                    </a:lnTo>
                    <a:lnTo>
                      <a:pt x="3416" y="529"/>
                    </a:lnTo>
                    <a:lnTo>
                      <a:pt x="3423" y="520"/>
                    </a:lnTo>
                    <a:lnTo>
                      <a:pt x="3430" y="510"/>
                    </a:lnTo>
                    <a:lnTo>
                      <a:pt x="3435" y="501"/>
                    </a:lnTo>
                    <a:lnTo>
                      <a:pt x="3440" y="494"/>
                    </a:lnTo>
                    <a:lnTo>
                      <a:pt x="3447" y="487"/>
                    </a:lnTo>
                    <a:lnTo>
                      <a:pt x="3451" y="485"/>
                    </a:lnTo>
                    <a:lnTo>
                      <a:pt x="3454" y="482"/>
                    </a:lnTo>
                    <a:lnTo>
                      <a:pt x="3456" y="480"/>
                    </a:lnTo>
                    <a:lnTo>
                      <a:pt x="3458" y="478"/>
                    </a:lnTo>
                    <a:lnTo>
                      <a:pt x="3460" y="475"/>
                    </a:lnTo>
                    <a:lnTo>
                      <a:pt x="3463" y="475"/>
                    </a:lnTo>
                    <a:lnTo>
                      <a:pt x="3472" y="473"/>
                    </a:lnTo>
                    <a:lnTo>
                      <a:pt x="3474" y="473"/>
                    </a:lnTo>
                    <a:lnTo>
                      <a:pt x="3481" y="471"/>
                    </a:lnTo>
                    <a:lnTo>
                      <a:pt x="3486" y="471"/>
                    </a:lnTo>
                    <a:lnTo>
                      <a:pt x="3493" y="468"/>
                    </a:lnTo>
                    <a:lnTo>
                      <a:pt x="3500" y="466"/>
                    </a:lnTo>
                    <a:lnTo>
                      <a:pt x="3507" y="464"/>
                    </a:lnTo>
                    <a:lnTo>
                      <a:pt x="3514" y="464"/>
                    </a:lnTo>
                    <a:lnTo>
                      <a:pt x="3521" y="461"/>
                    </a:lnTo>
                    <a:lnTo>
                      <a:pt x="3526" y="459"/>
                    </a:lnTo>
                    <a:lnTo>
                      <a:pt x="3533" y="457"/>
                    </a:lnTo>
                    <a:lnTo>
                      <a:pt x="3540" y="457"/>
                    </a:lnTo>
                    <a:lnTo>
                      <a:pt x="3547" y="454"/>
                    </a:lnTo>
                    <a:lnTo>
                      <a:pt x="3554" y="452"/>
                    </a:lnTo>
                    <a:lnTo>
                      <a:pt x="3558" y="450"/>
                    </a:lnTo>
                    <a:lnTo>
                      <a:pt x="3563" y="450"/>
                    </a:lnTo>
                    <a:lnTo>
                      <a:pt x="3565" y="450"/>
                    </a:lnTo>
                    <a:lnTo>
                      <a:pt x="3572" y="447"/>
                    </a:lnTo>
                    <a:lnTo>
                      <a:pt x="3579" y="445"/>
                    </a:lnTo>
                    <a:lnTo>
                      <a:pt x="3586" y="443"/>
                    </a:lnTo>
                    <a:lnTo>
                      <a:pt x="3593" y="443"/>
                    </a:lnTo>
                    <a:lnTo>
                      <a:pt x="3598" y="440"/>
                    </a:lnTo>
                    <a:lnTo>
                      <a:pt x="3605" y="438"/>
                    </a:lnTo>
                    <a:lnTo>
                      <a:pt x="3612" y="436"/>
                    </a:lnTo>
                    <a:lnTo>
                      <a:pt x="3619" y="433"/>
                    </a:lnTo>
                    <a:lnTo>
                      <a:pt x="3626" y="433"/>
                    </a:lnTo>
                    <a:lnTo>
                      <a:pt x="3630" y="431"/>
                    </a:lnTo>
                    <a:lnTo>
                      <a:pt x="3637" y="429"/>
                    </a:lnTo>
                    <a:lnTo>
                      <a:pt x="3644" y="426"/>
                    </a:lnTo>
                    <a:lnTo>
                      <a:pt x="3651" y="424"/>
                    </a:lnTo>
                    <a:lnTo>
                      <a:pt x="3658" y="424"/>
                    </a:lnTo>
                    <a:lnTo>
                      <a:pt x="3663" y="422"/>
                    </a:lnTo>
                    <a:lnTo>
                      <a:pt x="3670" y="419"/>
                    </a:lnTo>
                    <a:lnTo>
                      <a:pt x="3677" y="417"/>
                    </a:lnTo>
                    <a:lnTo>
                      <a:pt x="3684" y="415"/>
                    </a:lnTo>
                    <a:lnTo>
                      <a:pt x="3682" y="412"/>
                    </a:lnTo>
                    <a:lnTo>
                      <a:pt x="3682" y="410"/>
                    </a:lnTo>
                    <a:lnTo>
                      <a:pt x="3684" y="406"/>
                    </a:lnTo>
                    <a:lnTo>
                      <a:pt x="3684" y="403"/>
                    </a:lnTo>
                    <a:lnTo>
                      <a:pt x="3684" y="401"/>
                    </a:lnTo>
                    <a:lnTo>
                      <a:pt x="3684" y="399"/>
                    </a:lnTo>
                    <a:lnTo>
                      <a:pt x="3684" y="396"/>
                    </a:lnTo>
                    <a:lnTo>
                      <a:pt x="3682" y="394"/>
                    </a:lnTo>
                    <a:lnTo>
                      <a:pt x="3684" y="392"/>
                    </a:lnTo>
                    <a:lnTo>
                      <a:pt x="3686" y="389"/>
                    </a:lnTo>
                    <a:lnTo>
                      <a:pt x="3686" y="387"/>
                    </a:lnTo>
                    <a:lnTo>
                      <a:pt x="3689" y="387"/>
                    </a:lnTo>
                    <a:lnTo>
                      <a:pt x="3696" y="387"/>
                    </a:lnTo>
                    <a:lnTo>
                      <a:pt x="3698" y="387"/>
                    </a:lnTo>
                    <a:lnTo>
                      <a:pt x="3700" y="387"/>
                    </a:lnTo>
                    <a:lnTo>
                      <a:pt x="3703" y="382"/>
                    </a:lnTo>
                    <a:lnTo>
                      <a:pt x="3703" y="380"/>
                    </a:lnTo>
                    <a:lnTo>
                      <a:pt x="3705" y="380"/>
                    </a:lnTo>
                    <a:lnTo>
                      <a:pt x="3705" y="378"/>
                    </a:lnTo>
                    <a:lnTo>
                      <a:pt x="3707" y="375"/>
                    </a:lnTo>
                    <a:lnTo>
                      <a:pt x="3710" y="375"/>
                    </a:lnTo>
                    <a:lnTo>
                      <a:pt x="3712" y="375"/>
                    </a:lnTo>
                    <a:lnTo>
                      <a:pt x="3716" y="382"/>
                    </a:lnTo>
                    <a:lnTo>
                      <a:pt x="3716" y="385"/>
                    </a:lnTo>
                    <a:lnTo>
                      <a:pt x="3719" y="382"/>
                    </a:lnTo>
                    <a:lnTo>
                      <a:pt x="3716" y="380"/>
                    </a:lnTo>
                    <a:lnTo>
                      <a:pt x="3716" y="378"/>
                    </a:lnTo>
                    <a:lnTo>
                      <a:pt x="3719" y="375"/>
                    </a:lnTo>
                    <a:lnTo>
                      <a:pt x="3719" y="373"/>
                    </a:lnTo>
                    <a:lnTo>
                      <a:pt x="3716" y="371"/>
                    </a:lnTo>
                    <a:lnTo>
                      <a:pt x="3716" y="368"/>
                    </a:lnTo>
                    <a:lnTo>
                      <a:pt x="3716" y="366"/>
                    </a:lnTo>
                    <a:lnTo>
                      <a:pt x="3716" y="364"/>
                    </a:lnTo>
                    <a:lnTo>
                      <a:pt x="3719" y="364"/>
                    </a:lnTo>
                    <a:lnTo>
                      <a:pt x="3721" y="364"/>
                    </a:lnTo>
                    <a:lnTo>
                      <a:pt x="3723" y="366"/>
                    </a:lnTo>
                    <a:lnTo>
                      <a:pt x="3726" y="366"/>
                    </a:lnTo>
                    <a:lnTo>
                      <a:pt x="3728" y="366"/>
                    </a:lnTo>
                    <a:lnTo>
                      <a:pt x="3728" y="364"/>
                    </a:lnTo>
                    <a:lnTo>
                      <a:pt x="3728" y="361"/>
                    </a:lnTo>
                    <a:lnTo>
                      <a:pt x="3726" y="361"/>
                    </a:lnTo>
                    <a:lnTo>
                      <a:pt x="3723" y="359"/>
                    </a:lnTo>
                    <a:lnTo>
                      <a:pt x="3721" y="359"/>
                    </a:lnTo>
                    <a:lnTo>
                      <a:pt x="3721" y="357"/>
                    </a:lnTo>
                    <a:lnTo>
                      <a:pt x="3721" y="354"/>
                    </a:lnTo>
                    <a:lnTo>
                      <a:pt x="3721" y="347"/>
                    </a:lnTo>
                    <a:lnTo>
                      <a:pt x="3726" y="340"/>
                    </a:lnTo>
                    <a:lnTo>
                      <a:pt x="3726" y="338"/>
                    </a:lnTo>
                    <a:lnTo>
                      <a:pt x="3730" y="336"/>
                    </a:lnTo>
                    <a:lnTo>
                      <a:pt x="3730" y="333"/>
                    </a:lnTo>
                    <a:lnTo>
                      <a:pt x="3733" y="331"/>
                    </a:lnTo>
                    <a:lnTo>
                      <a:pt x="3735" y="331"/>
                    </a:lnTo>
                    <a:lnTo>
                      <a:pt x="3735" y="329"/>
                    </a:lnTo>
                    <a:lnTo>
                      <a:pt x="3735" y="326"/>
                    </a:lnTo>
                    <a:lnTo>
                      <a:pt x="3735" y="324"/>
                    </a:lnTo>
                    <a:lnTo>
                      <a:pt x="3733" y="324"/>
                    </a:lnTo>
                    <a:lnTo>
                      <a:pt x="3733" y="322"/>
                    </a:lnTo>
                    <a:lnTo>
                      <a:pt x="3733" y="319"/>
                    </a:lnTo>
                    <a:lnTo>
                      <a:pt x="3737" y="315"/>
                    </a:lnTo>
                    <a:lnTo>
                      <a:pt x="3737" y="312"/>
                    </a:lnTo>
                    <a:lnTo>
                      <a:pt x="3740" y="308"/>
                    </a:lnTo>
                    <a:lnTo>
                      <a:pt x="3737" y="305"/>
                    </a:lnTo>
                    <a:lnTo>
                      <a:pt x="3735" y="305"/>
                    </a:lnTo>
                    <a:lnTo>
                      <a:pt x="3733" y="303"/>
                    </a:lnTo>
                    <a:lnTo>
                      <a:pt x="3733" y="298"/>
                    </a:lnTo>
                    <a:lnTo>
                      <a:pt x="3733" y="296"/>
                    </a:lnTo>
                    <a:lnTo>
                      <a:pt x="3730" y="294"/>
                    </a:lnTo>
                    <a:lnTo>
                      <a:pt x="3733" y="294"/>
                    </a:lnTo>
                    <a:lnTo>
                      <a:pt x="3733" y="291"/>
                    </a:lnTo>
                    <a:lnTo>
                      <a:pt x="3735" y="289"/>
                    </a:lnTo>
                    <a:lnTo>
                      <a:pt x="3735" y="287"/>
                    </a:lnTo>
                    <a:lnTo>
                      <a:pt x="3733" y="287"/>
                    </a:lnTo>
                    <a:lnTo>
                      <a:pt x="3730" y="284"/>
                    </a:lnTo>
                    <a:lnTo>
                      <a:pt x="3730" y="282"/>
                    </a:lnTo>
                    <a:lnTo>
                      <a:pt x="3730" y="277"/>
                    </a:lnTo>
                    <a:lnTo>
                      <a:pt x="3730" y="273"/>
                    </a:lnTo>
                    <a:lnTo>
                      <a:pt x="3733" y="270"/>
                    </a:lnTo>
                    <a:lnTo>
                      <a:pt x="3730" y="268"/>
                    </a:lnTo>
                    <a:lnTo>
                      <a:pt x="3730" y="266"/>
                    </a:lnTo>
                    <a:lnTo>
                      <a:pt x="3733" y="266"/>
                    </a:lnTo>
                    <a:lnTo>
                      <a:pt x="3733" y="264"/>
                    </a:lnTo>
                    <a:lnTo>
                      <a:pt x="3737" y="259"/>
                    </a:lnTo>
                    <a:lnTo>
                      <a:pt x="3737" y="257"/>
                    </a:lnTo>
                    <a:lnTo>
                      <a:pt x="3735" y="250"/>
                    </a:lnTo>
                    <a:lnTo>
                      <a:pt x="3735" y="240"/>
                    </a:lnTo>
                    <a:lnTo>
                      <a:pt x="3733" y="236"/>
                    </a:lnTo>
                    <a:lnTo>
                      <a:pt x="3733" y="231"/>
                    </a:lnTo>
                    <a:lnTo>
                      <a:pt x="3733" y="229"/>
                    </a:lnTo>
                    <a:lnTo>
                      <a:pt x="3737" y="219"/>
                    </a:lnTo>
                    <a:lnTo>
                      <a:pt x="3740" y="210"/>
                    </a:lnTo>
                    <a:lnTo>
                      <a:pt x="3742" y="198"/>
                    </a:lnTo>
                    <a:lnTo>
                      <a:pt x="3747" y="189"/>
                    </a:lnTo>
                    <a:lnTo>
                      <a:pt x="3749" y="180"/>
                    </a:lnTo>
                    <a:lnTo>
                      <a:pt x="3751" y="168"/>
                    </a:lnTo>
                    <a:lnTo>
                      <a:pt x="3756" y="159"/>
                    </a:lnTo>
                    <a:lnTo>
                      <a:pt x="3758" y="149"/>
                    </a:lnTo>
                    <a:lnTo>
                      <a:pt x="3758" y="147"/>
                    </a:lnTo>
                    <a:lnTo>
                      <a:pt x="3761" y="147"/>
                    </a:lnTo>
                    <a:lnTo>
                      <a:pt x="3770" y="145"/>
                    </a:lnTo>
                    <a:lnTo>
                      <a:pt x="3772" y="147"/>
                    </a:lnTo>
                    <a:lnTo>
                      <a:pt x="3772" y="149"/>
                    </a:lnTo>
                    <a:lnTo>
                      <a:pt x="3775" y="154"/>
                    </a:lnTo>
                    <a:lnTo>
                      <a:pt x="3775" y="159"/>
                    </a:lnTo>
                    <a:lnTo>
                      <a:pt x="3777" y="161"/>
                    </a:lnTo>
                    <a:lnTo>
                      <a:pt x="3779" y="161"/>
                    </a:lnTo>
                    <a:lnTo>
                      <a:pt x="3789" y="166"/>
                    </a:lnTo>
                    <a:lnTo>
                      <a:pt x="3789" y="163"/>
                    </a:lnTo>
                    <a:lnTo>
                      <a:pt x="3796" y="159"/>
                    </a:lnTo>
                    <a:lnTo>
                      <a:pt x="3798" y="156"/>
                    </a:lnTo>
                    <a:lnTo>
                      <a:pt x="3803" y="154"/>
                    </a:lnTo>
                    <a:lnTo>
                      <a:pt x="3805" y="154"/>
                    </a:lnTo>
                    <a:lnTo>
                      <a:pt x="3805" y="152"/>
                    </a:lnTo>
                    <a:lnTo>
                      <a:pt x="3805" y="149"/>
                    </a:lnTo>
                    <a:lnTo>
                      <a:pt x="3807" y="147"/>
                    </a:lnTo>
                    <a:lnTo>
                      <a:pt x="3810" y="147"/>
                    </a:lnTo>
                    <a:lnTo>
                      <a:pt x="3812" y="145"/>
                    </a:lnTo>
                    <a:lnTo>
                      <a:pt x="3814" y="147"/>
                    </a:lnTo>
                    <a:lnTo>
                      <a:pt x="3817" y="145"/>
                    </a:lnTo>
                    <a:lnTo>
                      <a:pt x="3817" y="142"/>
                    </a:lnTo>
                    <a:lnTo>
                      <a:pt x="3819" y="138"/>
                    </a:lnTo>
                    <a:lnTo>
                      <a:pt x="3821" y="135"/>
                    </a:lnTo>
                    <a:lnTo>
                      <a:pt x="3824" y="135"/>
                    </a:lnTo>
                    <a:lnTo>
                      <a:pt x="3828" y="135"/>
                    </a:lnTo>
                    <a:lnTo>
                      <a:pt x="3828" y="138"/>
                    </a:lnTo>
                    <a:lnTo>
                      <a:pt x="3831" y="138"/>
                    </a:lnTo>
                    <a:lnTo>
                      <a:pt x="3833" y="140"/>
                    </a:lnTo>
                    <a:lnTo>
                      <a:pt x="3835" y="140"/>
                    </a:lnTo>
                    <a:lnTo>
                      <a:pt x="3840" y="142"/>
                    </a:lnTo>
                    <a:lnTo>
                      <a:pt x="3844" y="142"/>
                    </a:lnTo>
                    <a:lnTo>
                      <a:pt x="3847" y="145"/>
                    </a:lnTo>
                    <a:lnTo>
                      <a:pt x="3849" y="147"/>
                    </a:lnTo>
                    <a:lnTo>
                      <a:pt x="3854" y="149"/>
                    </a:lnTo>
                    <a:lnTo>
                      <a:pt x="3856" y="152"/>
                    </a:lnTo>
                    <a:lnTo>
                      <a:pt x="3861" y="152"/>
                    </a:lnTo>
                    <a:lnTo>
                      <a:pt x="3861" y="156"/>
                    </a:lnTo>
                    <a:lnTo>
                      <a:pt x="3865" y="168"/>
                    </a:lnTo>
                    <a:lnTo>
                      <a:pt x="3870" y="180"/>
                    </a:lnTo>
                    <a:lnTo>
                      <a:pt x="3875" y="194"/>
                    </a:lnTo>
                    <a:lnTo>
                      <a:pt x="3879" y="205"/>
                    </a:lnTo>
                    <a:lnTo>
                      <a:pt x="3884" y="217"/>
                    </a:lnTo>
                    <a:lnTo>
                      <a:pt x="3886" y="229"/>
                    </a:lnTo>
                    <a:lnTo>
                      <a:pt x="3891" y="243"/>
                    </a:lnTo>
                    <a:lnTo>
                      <a:pt x="3896" y="254"/>
                    </a:lnTo>
                    <a:lnTo>
                      <a:pt x="3898" y="257"/>
                    </a:lnTo>
                    <a:lnTo>
                      <a:pt x="3898" y="259"/>
                    </a:lnTo>
                    <a:lnTo>
                      <a:pt x="3898" y="261"/>
                    </a:lnTo>
                    <a:lnTo>
                      <a:pt x="3898" y="264"/>
                    </a:lnTo>
                    <a:lnTo>
                      <a:pt x="3900" y="266"/>
                    </a:lnTo>
                    <a:lnTo>
                      <a:pt x="3900" y="268"/>
                    </a:lnTo>
                    <a:lnTo>
                      <a:pt x="3900" y="270"/>
                    </a:lnTo>
                    <a:lnTo>
                      <a:pt x="3900" y="273"/>
                    </a:lnTo>
                    <a:lnTo>
                      <a:pt x="3900" y="275"/>
                    </a:lnTo>
                    <a:lnTo>
                      <a:pt x="3898" y="275"/>
                    </a:lnTo>
                    <a:lnTo>
                      <a:pt x="3898" y="277"/>
                    </a:lnTo>
                    <a:lnTo>
                      <a:pt x="3900" y="277"/>
                    </a:lnTo>
                    <a:lnTo>
                      <a:pt x="3905" y="280"/>
                    </a:lnTo>
                    <a:lnTo>
                      <a:pt x="3910" y="282"/>
                    </a:lnTo>
                    <a:lnTo>
                      <a:pt x="3912" y="280"/>
                    </a:lnTo>
                    <a:lnTo>
                      <a:pt x="3914" y="282"/>
                    </a:lnTo>
                    <a:lnTo>
                      <a:pt x="3919" y="282"/>
                    </a:lnTo>
                    <a:lnTo>
                      <a:pt x="3921" y="282"/>
                    </a:lnTo>
                    <a:lnTo>
                      <a:pt x="3924" y="282"/>
                    </a:lnTo>
                    <a:lnTo>
                      <a:pt x="3928" y="280"/>
                    </a:lnTo>
                    <a:lnTo>
                      <a:pt x="3931" y="280"/>
                    </a:lnTo>
                    <a:lnTo>
                      <a:pt x="3931" y="282"/>
                    </a:lnTo>
                    <a:lnTo>
                      <a:pt x="3933" y="284"/>
                    </a:lnTo>
                    <a:lnTo>
                      <a:pt x="3931" y="287"/>
                    </a:lnTo>
                    <a:lnTo>
                      <a:pt x="3931" y="289"/>
                    </a:lnTo>
                    <a:lnTo>
                      <a:pt x="3928" y="289"/>
                    </a:lnTo>
                    <a:lnTo>
                      <a:pt x="3931" y="294"/>
                    </a:lnTo>
                    <a:lnTo>
                      <a:pt x="3935" y="298"/>
                    </a:lnTo>
                    <a:lnTo>
                      <a:pt x="3938" y="303"/>
                    </a:lnTo>
                    <a:lnTo>
                      <a:pt x="3935" y="305"/>
                    </a:lnTo>
                    <a:lnTo>
                      <a:pt x="3935" y="308"/>
                    </a:lnTo>
                    <a:lnTo>
                      <a:pt x="3938" y="310"/>
                    </a:lnTo>
                    <a:lnTo>
                      <a:pt x="3940" y="312"/>
                    </a:lnTo>
                    <a:lnTo>
                      <a:pt x="3945" y="315"/>
                    </a:lnTo>
                    <a:lnTo>
                      <a:pt x="3947" y="317"/>
                    </a:lnTo>
                    <a:lnTo>
                      <a:pt x="3952" y="317"/>
                    </a:lnTo>
                    <a:lnTo>
                      <a:pt x="3952" y="315"/>
                    </a:lnTo>
                    <a:lnTo>
                      <a:pt x="3952" y="312"/>
                    </a:lnTo>
                    <a:lnTo>
                      <a:pt x="3954" y="310"/>
                    </a:lnTo>
                    <a:lnTo>
                      <a:pt x="3956" y="312"/>
                    </a:lnTo>
                    <a:lnTo>
                      <a:pt x="3959" y="312"/>
                    </a:lnTo>
                    <a:lnTo>
                      <a:pt x="3956" y="312"/>
                    </a:lnTo>
                    <a:lnTo>
                      <a:pt x="3959" y="315"/>
                    </a:lnTo>
                    <a:lnTo>
                      <a:pt x="3961" y="315"/>
                    </a:lnTo>
                    <a:lnTo>
                      <a:pt x="3963" y="317"/>
                    </a:lnTo>
                    <a:lnTo>
                      <a:pt x="3966" y="319"/>
                    </a:lnTo>
                    <a:lnTo>
                      <a:pt x="3968" y="319"/>
                    </a:lnTo>
                    <a:lnTo>
                      <a:pt x="3968" y="322"/>
                    </a:lnTo>
                    <a:lnTo>
                      <a:pt x="3968" y="324"/>
                    </a:lnTo>
                    <a:lnTo>
                      <a:pt x="3970" y="324"/>
                    </a:lnTo>
                    <a:lnTo>
                      <a:pt x="3972" y="326"/>
                    </a:lnTo>
                    <a:lnTo>
                      <a:pt x="3975" y="326"/>
                    </a:lnTo>
                    <a:lnTo>
                      <a:pt x="3972" y="329"/>
                    </a:lnTo>
                    <a:lnTo>
                      <a:pt x="3975" y="331"/>
                    </a:lnTo>
                    <a:lnTo>
                      <a:pt x="3972" y="333"/>
                    </a:lnTo>
                    <a:lnTo>
                      <a:pt x="3970" y="331"/>
                    </a:lnTo>
                    <a:lnTo>
                      <a:pt x="3970" y="333"/>
                    </a:lnTo>
                    <a:lnTo>
                      <a:pt x="3972" y="336"/>
                    </a:lnTo>
                    <a:lnTo>
                      <a:pt x="3970" y="336"/>
                    </a:lnTo>
                    <a:lnTo>
                      <a:pt x="3970" y="338"/>
                    </a:lnTo>
                    <a:lnTo>
                      <a:pt x="3966" y="336"/>
                    </a:lnTo>
                    <a:lnTo>
                      <a:pt x="3966" y="338"/>
                    </a:lnTo>
                    <a:lnTo>
                      <a:pt x="3968" y="338"/>
                    </a:lnTo>
                    <a:lnTo>
                      <a:pt x="3970" y="340"/>
                    </a:lnTo>
                    <a:lnTo>
                      <a:pt x="3972" y="345"/>
                    </a:lnTo>
                    <a:lnTo>
                      <a:pt x="3972" y="343"/>
                    </a:lnTo>
                    <a:lnTo>
                      <a:pt x="3970" y="340"/>
                    </a:lnTo>
                    <a:lnTo>
                      <a:pt x="3972" y="340"/>
                    </a:lnTo>
                    <a:lnTo>
                      <a:pt x="3975" y="340"/>
                    </a:lnTo>
                    <a:lnTo>
                      <a:pt x="3972" y="340"/>
                    </a:lnTo>
                    <a:lnTo>
                      <a:pt x="3975" y="338"/>
                    </a:lnTo>
                    <a:lnTo>
                      <a:pt x="3972" y="338"/>
                    </a:lnTo>
                    <a:lnTo>
                      <a:pt x="3972" y="336"/>
                    </a:lnTo>
                    <a:lnTo>
                      <a:pt x="3975" y="338"/>
                    </a:lnTo>
                    <a:lnTo>
                      <a:pt x="3977" y="340"/>
                    </a:lnTo>
                    <a:lnTo>
                      <a:pt x="3977" y="343"/>
                    </a:lnTo>
                    <a:lnTo>
                      <a:pt x="3977" y="340"/>
                    </a:lnTo>
                    <a:lnTo>
                      <a:pt x="3977" y="338"/>
                    </a:lnTo>
                    <a:lnTo>
                      <a:pt x="3975" y="336"/>
                    </a:lnTo>
                    <a:lnTo>
                      <a:pt x="3977" y="336"/>
                    </a:lnTo>
                    <a:lnTo>
                      <a:pt x="3979" y="338"/>
                    </a:lnTo>
                    <a:lnTo>
                      <a:pt x="3982" y="338"/>
                    </a:lnTo>
                    <a:lnTo>
                      <a:pt x="3982" y="340"/>
                    </a:lnTo>
                    <a:lnTo>
                      <a:pt x="3982" y="343"/>
                    </a:lnTo>
                    <a:lnTo>
                      <a:pt x="3982" y="345"/>
                    </a:lnTo>
                    <a:lnTo>
                      <a:pt x="3979" y="347"/>
                    </a:lnTo>
                    <a:lnTo>
                      <a:pt x="3977" y="347"/>
                    </a:lnTo>
                    <a:lnTo>
                      <a:pt x="3979" y="347"/>
                    </a:lnTo>
                    <a:lnTo>
                      <a:pt x="3979" y="350"/>
                    </a:lnTo>
                    <a:lnTo>
                      <a:pt x="3977" y="350"/>
                    </a:lnTo>
                    <a:lnTo>
                      <a:pt x="3977" y="352"/>
                    </a:lnTo>
                    <a:lnTo>
                      <a:pt x="3975" y="357"/>
                    </a:lnTo>
                    <a:lnTo>
                      <a:pt x="3975" y="359"/>
                    </a:lnTo>
                    <a:lnTo>
                      <a:pt x="3972" y="359"/>
                    </a:lnTo>
                    <a:lnTo>
                      <a:pt x="3975" y="361"/>
                    </a:lnTo>
                    <a:lnTo>
                      <a:pt x="3972" y="361"/>
                    </a:lnTo>
                    <a:lnTo>
                      <a:pt x="3970" y="361"/>
                    </a:lnTo>
                    <a:lnTo>
                      <a:pt x="3970" y="364"/>
                    </a:lnTo>
                    <a:lnTo>
                      <a:pt x="3968" y="364"/>
                    </a:lnTo>
                    <a:lnTo>
                      <a:pt x="3966" y="364"/>
                    </a:lnTo>
                    <a:lnTo>
                      <a:pt x="3966" y="361"/>
                    </a:lnTo>
                    <a:lnTo>
                      <a:pt x="3966" y="359"/>
                    </a:lnTo>
                    <a:lnTo>
                      <a:pt x="3963" y="359"/>
                    </a:lnTo>
                    <a:lnTo>
                      <a:pt x="3961" y="359"/>
                    </a:lnTo>
                    <a:lnTo>
                      <a:pt x="3963" y="359"/>
                    </a:lnTo>
                    <a:lnTo>
                      <a:pt x="3963" y="361"/>
                    </a:lnTo>
                    <a:lnTo>
                      <a:pt x="3961" y="361"/>
                    </a:lnTo>
                    <a:lnTo>
                      <a:pt x="3959" y="361"/>
                    </a:lnTo>
                    <a:lnTo>
                      <a:pt x="3961" y="361"/>
                    </a:lnTo>
                    <a:lnTo>
                      <a:pt x="3963" y="364"/>
                    </a:lnTo>
                    <a:lnTo>
                      <a:pt x="3963" y="366"/>
                    </a:lnTo>
                    <a:lnTo>
                      <a:pt x="3963" y="368"/>
                    </a:lnTo>
                    <a:lnTo>
                      <a:pt x="3961" y="368"/>
                    </a:lnTo>
                    <a:lnTo>
                      <a:pt x="3961" y="371"/>
                    </a:lnTo>
                    <a:lnTo>
                      <a:pt x="3961" y="368"/>
                    </a:lnTo>
                    <a:lnTo>
                      <a:pt x="3959" y="366"/>
                    </a:lnTo>
                    <a:lnTo>
                      <a:pt x="3959" y="364"/>
                    </a:lnTo>
                    <a:lnTo>
                      <a:pt x="3956" y="364"/>
                    </a:lnTo>
                    <a:lnTo>
                      <a:pt x="3959" y="366"/>
                    </a:lnTo>
                    <a:lnTo>
                      <a:pt x="3959" y="368"/>
                    </a:lnTo>
                    <a:lnTo>
                      <a:pt x="3959" y="371"/>
                    </a:lnTo>
                    <a:lnTo>
                      <a:pt x="3956" y="371"/>
                    </a:lnTo>
                    <a:lnTo>
                      <a:pt x="3956" y="368"/>
                    </a:lnTo>
                    <a:lnTo>
                      <a:pt x="3954" y="368"/>
                    </a:lnTo>
                    <a:lnTo>
                      <a:pt x="3954" y="371"/>
                    </a:lnTo>
                    <a:lnTo>
                      <a:pt x="3952" y="368"/>
                    </a:lnTo>
                    <a:lnTo>
                      <a:pt x="3949" y="373"/>
                    </a:lnTo>
                    <a:lnTo>
                      <a:pt x="3952" y="371"/>
                    </a:lnTo>
                    <a:lnTo>
                      <a:pt x="3952" y="373"/>
                    </a:lnTo>
                    <a:lnTo>
                      <a:pt x="3952" y="375"/>
                    </a:lnTo>
                    <a:lnTo>
                      <a:pt x="3952" y="378"/>
                    </a:lnTo>
                    <a:lnTo>
                      <a:pt x="3954" y="378"/>
                    </a:lnTo>
                    <a:lnTo>
                      <a:pt x="3954" y="380"/>
                    </a:lnTo>
                    <a:lnTo>
                      <a:pt x="3952" y="380"/>
                    </a:lnTo>
                    <a:lnTo>
                      <a:pt x="3949" y="380"/>
                    </a:lnTo>
                    <a:lnTo>
                      <a:pt x="3949" y="378"/>
                    </a:lnTo>
                    <a:lnTo>
                      <a:pt x="3947" y="378"/>
                    </a:lnTo>
                    <a:lnTo>
                      <a:pt x="3945" y="380"/>
                    </a:lnTo>
                    <a:lnTo>
                      <a:pt x="3945" y="385"/>
                    </a:lnTo>
                    <a:lnTo>
                      <a:pt x="3942" y="385"/>
                    </a:lnTo>
                    <a:lnTo>
                      <a:pt x="3942" y="382"/>
                    </a:lnTo>
                    <a:lnTo>
                      <a:pt x="3940" y="378"/>
                    </a:lnTo>
                    <a:lnTo>
                      <a:pt x="3940" y="382"/>
                    </a:lnTo>
                    <a:lnTo>
                      <a:pt x="3940" y="385"/>
                    </a:lnTo>
                    <a:lnTo>
                      <a:pt x="3938" y="385"/>
                    </a:lnTo>
                    <a:lnTo>
                      <a:pt x="3938" y="382"/>
                    </a:lnTo>
                    <a:lnTo>
                      <a:pt x="3938" y="380"/>
                    </a:lnTo>
                    <a:lnTo>
                      <a:pt x="3938" y="378"/>
                    </a:lnTo>
                    <a:lnTo>
                      <a:pt x="3938" y="380"/>
                    </a:lnTo>
                    <a:lnTo>
                      <a:pt x="3935" y="380"/>
                    </a:lnTo>
                    <a:lnTo>
                      <a:pt x="3935" y="385"/>
                    </a:lnTo>
                    <a:lnTo>
                      <a:pt x="3933" y="385"/>
                    </a:lnTo>
                    <a:lnTo>
                      <a:pt x="3933" y="387"/>
                    </a:lnTo>
                    <a:lnTo>
                      <a:pt x="3935" y="387"/>
                    </a:lnTo>
                    <a:lnTo>
                      <a:pt x="3938" y="389"/>
                    </a:lnTo>
                    <a:lnTo>
                      <a:pt x="3935" y="392"/>
                    </a:lnTo>
                    <a:lnTo>
                      <a:pt x="3933" y="389"/>
                    </a:lnTo>
                    <a:lnTo>
                      <a:pt x="3935" y="392"/>
                    </a:lnTo>
                    <a:lnTo>
                      <a:pt x="3935" y="396"/>
                    </a:lnTo>
                    <a:lnTo>
                      <a:pt x="3935" y="399"/>
                    </a:lnTo>
                    <a:lnTo>
                      <a:pt x="3933" y="396"/>
                    </a:lnTo>
                    <a:lnTo>
                      <a:pt x="3933" y="394"/>
                    </a:lnTo>
                    <a:lnTo>
                      <a:pt x="3933" y="392"/>
                    </a:lnTo>
                    <a:lnTo>
                      <a:pt x="3933" y="394"/>
                    </a:lnTo>
                    <a:lnTo>
                      <a:pt x="3933" y="396"/>
                    </a:lnTo>
                    <a:lnTo>
                      <a:pt x="3933" y="399"/>
                    </a:lnTo>
                    <a:lnTo>
                      <a:pt x="3931" y="399"/>
                    </a:lnTo>
                    <a:lnTo>
                      <a:pt x="3931" y="396"/>
                    </a:lnTo>
                    <a:lnTo>
                      <a:pt x="3928" y="392"/>
                    </a:lnTo>
                    <a:lnTo>
                      <a:pt x="3928" y="394"/>
                    </a:lnTo>
                    <a:lnTo>
                      <a:pt x="3926" y="394"/>
                    </a:lnTo>
                    <a:lnTo>
                      <a:pt x="3926" y="396"/>
                    </a:lnTo>
                    <a:lnTo>
                      <a:pt x="3928" y="396"/>
                    </a:lnTo>
                    <a:lnTo>
                      <a:pt x="3931" y="399"/>
                    </a:lnTo>
                    <a:lnTo>
                      <a:pt x="3931" y="401"/>
                    </a:lnTo>
                    <a:lnTo>
                      <a:pt x="3928" y="401"/>
                    </a:lnTo>
                    <a:lnTo>
                      <a:pt x="3928" y="403"/>
                    </a:lnTo>
                    <a:lnTo>
                      <a:pt x="3928" y="408"/>
                    </a:lnTo>
                    <a:lnTo>
                      <a:pt x="3926" y="408"/>
                    </a:lnTo>
                    <a:lnTo>
                      <a:pt x="3926" y="406"/>
                    </a:lnTo>
                    <a:lnTo>
                      <a:pt x="3926" y="403"/>
                    </a:lnTo>
                    <a:lnTo>
                      <a:pt x="3926" y="406"/>
                    </a:lnTo>
                    <a:lnTo>
                      <a:pt x="3924" y="406"/>
                    </a:lnTo>
                    <a:lnTo>
                      <a:pt x="3924" y="403"/>
                    </a:lnTo>
                    <a:lnTo>
                      <a:pt x="3921" y="401"/>
                    </a:lnTo>
                    <a:lnTo>
                      <a:pt x="3921" y="399"/>
                    </a:lnTo>
                    <a:lnTo>
                      <a:pt x="3921" y="396"/>
                    </a:lnTo>
                    <a:lnTo>
                      <a:pt x="3919" y="396"/>
                    </a:lnTo>
                    <a:lnTo>
                      <a:pt x="3917" y="396"/>
                    </a:lnTo>
                    <a:lnTo>
                      <a:pt x="3917" y="394"/>
                    </a:lnTo>
                    <a:lnTo>
                      <a:pt x="3917" y="396"/>
                    </a:lnTo>
                    <a:lnTo>
                      <a:pt x="3917" y="399"/>
                    </a:lnTo>
                    <a:lnTo>
                      <a:pt x="3914" y="399"/>
                    </a:lnTo>
                    <a:lnTo>
                      <a:pt x="3914" y="396"/>
                    </a:lnTo>
                    <a:lnTo>
                      <a:pt x="3914" y="394"/>
                    </a:lnTo>
                    <a:lnTo>
                      <a:pt x="3912" y="394"/>
                    </a:lnTo>
                    <a:lnTo>
                      <a:pt x="3912" y="396"/>
                    </a:lnTo>
                    <a:lnTo>
                      <a:pt x="3912" y="399"/>
                    </a:lnTo>
                    <a:lnTo>
                      <a:pt x="3910" y="399"/>
                    </a:lnTo>
                    <a:lnTo>
                      <a:pt x="3910" y="396"/>
                    </a:lnTo>
                    <a:lnTo>
                      <a:pt x="3907" y="396"/>
                    </a:lnTo>
                    <a:lnTo>
                      <a:pt x="3905" y="396"/>
                    </a:lnTo>
                    <a:lnTo>
                      <a:pt x="3907" y="399"/>
                    </a:lnTo>
                    <a:lnTo>
                      <a:pt x="3910" y="399"/>
                    </a:lnTo>
                    <a:lnTo>
                      <a:pt x="3910" y="401"/>
                    </a:lnTo>
                    <a:lnTo>
                      <a:pt x="3907" y="403"/>
                    </a:lnTo>
                    <a:lnTo>
                      <a:pt x="3905" y="403"/>
                    </a:lnTo>
                    <a:lnTo>
                      <a:pt x="3903" y="408"/>
                    </a:lnTo>
                    <a:lnTo>
                      <a:pt x="3905" y="408"/>
                    </a:lnTo>
                    <a:lnTo>
                      <a:pt x="3903" y="408"/>
                    </a:lnTo>
                    <a:lnTo>
                      <a:pt x="3903" y="410"/>
                    </a:lnTo>
                    <a:lnTo>
                      <a:pt x="3900" y="408"/>
                    </a:lnTo>
                    <a:lnTo>
                      <a:pt x="3900" y="403"/>
                    </a:lnTo>
                    <a:lnTo>
                      <a:pt x="3898" y="401"/>
                    </a:lnTo>
                    <a:lnTo>
                      <a:pt x="3896" y="403"/>
                    </a:lnTo>
                    <a:lnTo>
                      <a:pt x="3898" y="406"/>
                    </a:lnTo>
                    <a:lnTo>
                      <a:pt x="3898" y="408"/>
                    </a:lnTo>
                    <a:lnTo>
                      <a:pt x="3900" y="408"/>
                    </a:lnTo>
                    <a:lnTo>
                      <a:pt x="3900" y="410"/>
                    </a:lnTo>
                    <a:lnTo>
                      <a:pt x="3900" y="412"/>
                    </a:lnTo>
                    <a:lnTo>
                      <a:pt x="3898" y="412"/>
                    </a:lnTo>
                    <a:lnTo>
                      <a:pt x="3898" y="410"/>
                    </a:lnTo>
                    <a:lnTo>
                      <a:pt x="3898" y="408"/>
                    </a:lnTo>
                    <a:lnTo>
                      <a:pt x="3896" y="410"/>
                    </a:lnTo>
                    <a:lnTo>
                      <a:pt x="3896" y="412"/>
                    </a:lnTo>
                    <a:lnTo>
                      <a:pt x="3893" y="412"/>
                    </a:lnTo>
                    <a:lnTo>
                      <a:pt x="3891" y="412"/>
                    </a:lnTo>
                    <a:lnTo>
                      <a:pt x="3893" y="412"/>
                    </a:lnTo>
                    <a:lnTo>
                      <a:pt x="3893" y="415"/>
                    </a:lnTo>
                    <a:lnTo>
                      <a:pt x="3896" y="415"/>
                    </a:lnTo>
                    <a:lnTo>
                      <a:pt x="3896" y="417"/>
                    </a:lnTo>
                    <a:lnTo>
                      <a:pt x="3896" y="419"/>
                    </a:lnTo>
                    <a:lnTo>
                      <a:pt x="3896" y="422"/>
                    </a:lnTo>
                    <a:lnTo>
                      <a:pt x="3898" y="422"/>
                    </a:lnTo>
                    <a:lnTo>
                      <a:pt x="3900" y="424"/>
                    </a:lnTo>
                    <a:lnTo>
                      <a:pt x="3898" y="424"/>
                    </a:lnTo>
                    <a:lnTo>
                      <a:pt x="3900" y="426"/>
                    </a:lnTo>
                    <a:lnTo>
                      <a:pt x="3898" y="426"/>
                    </a:lnTo>
                    <a:lnTo>
                      <a:pt x="3891" y="424"/>
                    </a:lnTo>
                    <a:lnTo>
                      <a:pt x="3889" y="424"/>
                    </a:lnTo>
                    <a:lnTo>
                      <a:pt x="3886" y="424"/>
                    </a:lnTo>
                    <a:lnTo>
                      <a:pt x="3884" y="422"/>
                    </a:lnTo>
                    <a:lnTo>
                      <a:pt x="3882" y="422"/>
                    </a:lnTo>
                    <a:lnTo>
                      <a:pt x="3879" y="424"/>
                    </a:lnTo>
                    <a:lnTo>
                      <a:pt x="3879" y="426"/>
                    </a:lnTo>
                    <a:lnTo>
                      <a:pt x="3877" y="422"/>
                    </a:lnTo>
                    <a:lnTo>
                      <a:pt x="3877" y="419"/>
                    </a:lnTo>
                    <a:lnTo>
                      <a:pt x="3879" y="419"/>
                    </a:lnTo>
                    <a:lnTo>
                      <a:pt x="3882" y="419"/>
                    </a:lnTo>
                    <a:lnTo>
                      <a:pt x="3879" y="417"/>
                    </a:lnTo>
                    <a:lnTo>
                      <a:pt x="3882" y="415"/>
                    </a:lnTo>
                    <a:lnTo>
                      <a:pt x="3884" y="415"/>
                    </a:lnTo>
                    <a:lnTo>
                      <a:pt x="3882" y="412"/>
                    </a:lnTo>
                    <a:lnTo>
                      <a:pt x="3879" y="415"/>
                    </a:lnTo>
                    <a:lnTo>
                      <a:pt x="3877" y="417"/>
                    </a:lnTo>
                    <a:lnTo>
                      <a:pt x="3877" y="419"/>
                    </a:lnTo>
                    <a:lnTo>
                      <a:pt x="3877" y="417"/>
                    </a:lnTo>
                    <a:lnTo>
                      <a:pt x="3875" y="417"/>
                    </a:lnTo>
                    <a:lnTo>
                      <a:pt x="3875" y="415"/>
                    </a:lnTo>
                    <a:lnTo>
                      <a:pt x="3875" y="412"/>
                    </a:lnTo>
                    <a:lnTo>
                      <a:pt x="3877" y="412"/>
                    </a:lnTo>
                    <a:lnTo>
                      <a:pt x="3877" y="410"/>
                    </a:lnTo>
                    <a:lnTo>
                      <a:pt x="3877" y="403"/>
                    </a:lnTo>
                    <a:lnTo>
                      <a:pt x="3875" y="403"/>
                    </a:lnTo>
                    <a:lnTo>
                      <a:pt x="3872" y="403"/>
                    </a:lnTo>
                    <a:lnTo>
                      <a:pt x="3872" y="406"/>
                    </a:lnTo>
                    <a:lnTo>
                      <a:pt x="3872" y="410"/>
                    </a:lnTo>
                    <a:lnTo>
                      <a:pt x="3875" y="410"/>
                    </a:lnTo>
                    <a:lnTo>
                      <a:pt x="3875" y="412"/>
                    </a:lnTo>
                    <a:lnTo>
                      <a:pt x="3872" y="415"/>
                    </a:lnTo>
                    <a:lnTo>
                      <a:pt x="3872" y="412"/>
                    </a:lnTo>
                    <a:lnTo>
                      <a:pt x="3870" y="412"/>
                    </a:lnTo>
                    <a:lnTo>
                      <a:pt x="3868" y="415"/>
                    </a:lnTo>
                    <a:lnTo>
                      <a:pt x="3868" y="417"/>
                    </a:lnTo>
                    <a:lnTo>
                      <a:pt x="3865" y="417"/>
                    </a:lnTo>
                    <a:lnTo>
                      <a:pt x="3865" y="419"/>
                    </a:lnTo>
                    <a:lnTo>
                      <a:pt x="3865" y="422"/>
                    </a:lnTo>
                    <a:lnTo>
                      <a:pt x="3870" y="426"/>
                    </a:lnTo>
                    <a:lnTo>
                      <a:pt x="3870" y="429"/>
                    </a:lnTo>
                    <a:lnTo>
                      <a:pt x="3868" y="431"/>
                    </a:lnTo>
                    <a:lnTo>
                      <a:pt x="3868" y="436"/>
                    </a:lnTo>
                    <a:lnTo>
                      <a:pt x="3868" y="438"/>
                    </a:lnTo>
                    <a:lnTo>
                      <a:pt x="3868" y="443"/>
                    </a:lnTo>
                    <a:lnTo>
                      <a:pt x="3868" y="445"/>
                    </a:lnTo>
                    <a:lnTo>
                      <a:pt x="3865" y="447"/>
                    </a:lnTo>
                    <a:lnTo>
                      <a:pt x="3868" y="450"/>
                    </a:lnTo>
                    <a:lnTo>
                      <a:pt x="3868" y="452"/>
                    </a:lnTo>
                    <a:lnTo>
                      <a:pt x="3870" y="452"/>
                    </a:lnTo>
                    <a:lnTo>
                      <a:pt x="3870" y="454"/>
                    </a:lnTo>
                    <a:lnTo>
                      <a:pt x="3868" y="457"/>
                    </a:lnTo>
                    <a:lnTo>
                      <a:pt x="3868" y="459"/>
                    </a:lnTo>
                    <a:lnTo>
                      <a:pt x="3865" y="461"/>
                    </a:lnTo>
                    <a:lnTo>
                      <a:pt x="3865" y="464"/>
                    </a:lnTo>
                    <a:lnTo>
                      <a:pt x="3863" y="464"/>
                    </a:lnTo>
                    <a:lnTo>
                      <a:pt x="3863" y="466"/>
                    </a:lnTo>
                    <a:lnTo>
                      <a:pt x="3865" y="466"/>
                    </a:lnTo>
                    <a:lnTo>
                      <a:pt x="3863" y="468"/>
                    </a:lnTo>
                    <a:lnTo>
                      <a:pt x="3863" y="471"/>
                    </a:lnTo>
                    <a:lnTo>
                      <a:pt x="3861" y="471"/>
                    </a:lnTo>
                    <a:lnTo>
                      <a:pt x="3861" y="468"/>
                    </a:lnTo>
                    <a:lnTo>
                      <a:pt x="3861" y="464"/>
                    </a:lnTo>
                    <a:lnTo>
                      <a:pt x="3861" y="461"/>
                    </a:lnTo>
                    <a:lnTo>
                      <a:pt x="3861" y="464"/>
                    </a:lnTo>
                    <a:lnTo>
                      <a:pt x="3858" y="468"/>
                    </a:lnTo>
                    <a:lnTo>
                      <a:pt x="3856" y="471"/>
                    </a:lnTo>
                    <a:lnTo>
                      <a:pt x="3856" y="468"/>
                    </a:lnTo>
                    <a:lnTo>
                      <a:pt x="3856" y="466"/>
                    </a:lnTo>
                    <a:lnTo>
                      <a:pt x="3854" y="466"/>
                    </a:lnTo>
                    <a:lnTo>
                      <a:pt x="3854" y="468"/>
                    </a:lnTo>
                    <a:lnTo>
                      <a:pt x="3851" y="468"/>
                    </a:lnTo>
                    <a:lnTo>
                      <a:pt x="3854" y="466"/>
                    </a:lnTo>
                    <a:lnTo>
                      <a:pt x="3851" y="464"/>
                    </a:lnTo>
                    <a:lnTo>
                      <a:pt x="3851" y="461"/>
                    </a:lnTo>
                    <a:lnTo>
                      <a:pt x="3849" y="461"/>
                    </a:lnTo>
                    <a:lnTo>
                      <a:pt x="3849" y="464"/>
                    </a:lnTo>
                    <a:lnTo>
                      <a:pt x="3849" y="466"/>
                    </a:lnTo>
                    <a:lnTo>
                      <a:pt x="3849" y="468"/>
                    </a:lnTo>
                    <a:lnTo>
                      <a:pt x="3847" y="468"/>
                    </a:lnTo>
                    <a:lnTo>
                      <a:pt x="3847" y="471"/>
                    </a:lnTo>
                    <a:lnTo>
                      <a:pt x="3847" y="480"/>
                    </a:lnTo>
                    <a:lnTo>
                      <a:pt x="3847" y="482"/>
                    </a:lnTo>
                    <a:lnTo>
                      <a:pt x="3847" y="485"/>
                    </a:lnTo>
                    <a:lnTo>
                      <a:pt x="3847" y="482"/>
                    </a:lnTo>
                    <a:lnTo>
                      <a:pt x="3844" y="480"/>
                    </a:lnTo>
                    <a:lnTo>
                      <a:pt x="3842" y="480"/>
                    </a:lnTo>
                    <a:lnTo>
                      <a:pt x="3844" y="482"/>
                    </a:lnTo>
                    <a:lnTo>
                      <a:pt x="3844" y="485"/>
                    </a:lnTo>
                    <a:lnTo>
                      <a:pt x="3842" y="485"/>
                    </a:lnTo>
                    <a:lnTo>
                      <a:pt x="3844" y="482"/>
                    </a:lnTo>
                    <a:lnTo>
                      <a:pt x="3842" y="482"/>
                    </a:lnTo>
                    <a:lnTo>
                      <a:pt x="3842" y="480"/>
                    </a:lnTo>
                    <a:lnTo>
                      <a:pt x="3842" y="478"/>
                    </a:lnTo>
                    <a:lnTo>
                      <a:pt x="3840" y="475"/>
                    </a:lnTo>
                    <a:lnTo>
                      <a:pt x="3840" y="473"/>
                    </a:lnTo>
                    <a:lnTo>
                      <a:pt x="3840" y="468"/>
                    </a:lnTo>
                    <a:lnTo>
                      <a:pt x="3840" y="471"/>
                    </a:lnTo>
                    <a:lnTo>
                      <a:pt x="3840" y="473"/>
                    </a:lnTo>
                    <a:lnTo>
                      <a:pt x="3840" y="475"/>
                    </a:lnTo>
                    <a:lnTo>
                      <a:pt x="3840" y="478"/>
                    </a:lnTo>
                    <a:lnTo>
                      <a:pt x="3840" y="480"/>
                    </a:lnTo>
                    <a:lnTo>
                      <a:pt x="3840" y="482"/>
                    </a:lnTo>
                    <a:lnTo>
                      <a:pt x="3842" y="485"/>
                    </a:lnTo>
                    <a:lnTo>
                      <a:pt x="3842" y="487"/>
                    </a:lnTo>
                    <a:lnTo>
                      <a:pt x="3842" y="489"/>
                    </a:lnTo>
                    <a:lnTo>
                      <a:pt x="3842" y="487"/>
                    </a:lnTo>
                    <a:lnTo>
                      <a:pt x="3840" y="485"/>
                    </a:lnTo>
                    <a:lnTo>
                      <a:pt x="3840" y="487"/>
                    </a:lnTo>
                    <a:lnTo>
                      <a:pt x="3838" y="487"/>
                    </a:lnTo>
                    <a:lnTo>
                      <a:pt x="3838" y="485"/>
                    </a:lnTo>
                    <a:lnTo>
                      <a:pt x="3835" y="485"/>
                    </a:lnTo>
                    <a:lnTo>
                      <a:pt x="3835" y="482"/>
                    </a:lnTo>
                    <a:lnTo>
                      <a:pt x="3835" y="480"/>
                    </a:lnTo>
                    <a:lnTo>
                      <a:pt x="3838" y="480"/>
                    </a:lnTo>
                    <a:lnTo>
                      <a:pt x="3835" y="478"/>
                    </a:lnTo>
                    <a:lnTo>
                      <a:pt x="3833" y="475"/>
                    </a:lnTo>
                    <a:lnTo>
                      <a:pt x="3833" y="471"/>
                    </a:lnTo>
                    <a:lnTo>
                      <a:pt x="3835" y="471"/>
                    </a:lnTo>
                    <a:lnTo>
                      <a:pt x="3835" y="468"/>
                    </a:lnTo>
                    <a:lnTo>
                      <a:pt x="3833" y="468"/>
                    </a:lnTo>
                    <a:lnTo>
                      <a:pt x="3833" y="471"/>
                    </a:lnTo>
                    <a:lnTo>
                      <a:pt x="3828" y="482"/>
                    </a:lnTo>
                    <a:lnTo>
                      <a:pt x="3828" y="485"/>
                    </a:lnTo>
                    <a:lnTo>
                      <a:pt x="3831" y="485"/>
                    </a:lnTo>
                    <a:lnTo>
                      <a:pt x="3833" y="487"/>
                    </a:lnTo>
                    <a:lnTo>
                      <a:pt x="3833" y="492"/>
                    </a:lnTo>
                    <a:lnTo>
                      <a:pt x="3833" y="489"/>
                    </a:lnTo>
                    <a:lnTo>
                      <a:pt x="3833" y="487"/>
                    </a:lnTo>
                    <a:lnTo>
                      <a:pt x="3835" y="489"/>
                    </a:lnTo>
                    <a:lnTo>
                      <a:pt x="3835" y="494"/>
                    </a:lnTo>
                    <a:lnTo>
                      <a:pt x="3833" y="496"/>
                    </a:lnTo>
                    <a:lnTo>
                      <a:pt x="3831" y="494"/>
                    </a:lnTo>
                    <a:lnTo>
                      <a:pt x="3831" y="492"/>
                    </a:lnTo>
                    <a:lnTo>
                      <a:pt x="3828" y="487"/>
                    </a:lnTo>
                    <a:lnTo>
                      <a:pt x="3826" y="485"/>
                    </a:lnTo>
                    <a:lnTo>
                      <a:pt x="3826" y="482"/>
                    </a:lnTo>
                    <a:lnTo>
                      <a:pt x="3826" y="480"/>
                    </a:lnTo>
                    <a:lnTo>
                      <a:pt x="3824" y="480"/>
                    </a:lnTo>
                    <a:lnTo>
                      <a:pt x="3824" y="478"/>
                    </a:lnTo>
                    <a:lnTo>
                      <a:pt x="3824" y="475"/>
                    </a:lnTo>
                    <a:lnTo>
                      <a:pt x="3824" y="473"/>
                    </a:lnTo>
                    <a:lnTo>
                      <a:pt x="3824" y="471"/>
                    </a:lnTo>
                    <a:lnTo>
                      <a:pt x="3824" y="468"/>
                    </a:lnTo>
                    <a:lnTo>
                      <a:pt x="3824" y="471"/>
                    </a:lnTo>
                    <a:lnTo>
                      <a:pt x="3821" y="471"/>
                    </a:lnTo>
                    <a:lnTo>
                      <a:pt x="3821" y="473"/>
                    </a:lnTo>
                    <a:lnTo>
                      <a:pt x="3819" y="475"/>
                    </a:lnTo>
                    <a:lnTo>
                      <a:pt x="3819" y="478"/>
                    </a:lnTo>
                    <a:lnTo>
                      <a:pt x="3819" y="480"/>
                    </a:lnTo>
                    <a:lnTo>
                      <a:pt x="3821" y="480"/>
                    </a:lnTo>
                    <a:lnTo>
                      <a:pt x="3821" y="478"/>
                    </a:lnTo>
                    <a:lnTo>
                      <a:pt x="3824" y="480"/>
                    </a:lnTo>
                    <a:lnTo>
                      <a:pt x="3824" y="482"/>
                    </a:lnTo>
                    <a:lnTo>
                      <a:pt x="3826" y="487"/>
                    </a:lnTo>
                    <a:lnTo>
                      <a:pt x="3828" y="492"/>
                    </a:lnTo>
                    <a:lnTo>
                      <a:pt x="3831" y="494"/>
                    </a:lnTo>
                    <a:lnTo>
                      <a:pt x="3831" y="496"/>
                    </a:lnTo>
                    <a:lnTo>
                      <a:pt x="3831" y="499"/>
                    </a:lnTo>
                    <a:lnTo>
                      <a:pt x="3831" y="501"/>
                    </a:lnTo>
                    <a:lnTo>
                      <a:pt x="3831" y="503"/>
                    </a:lnTo>
                    <a:lnTo>
                      <a:pt x="3828" y="503"/>
                    </a:lnTo>
                    <a:lnTo>
                      <a:pt x="3828" y="499"/>
                    </a:lnTo>
                    <a:lnTo>
                      <a:pt x="3826" y="499"/>
                    </a:lnTo>
                    <a:lnTo>
                      <a:pt x="3826" y="496"/>
                    </a:lnTo>
                    <a:lnTo>
                      <a:pt x="3826" y="494"/>
                    </a:lnTo>
                    <a:lnTo>
                      <a:pt x="3826" y="492"/>
                    </a:lnTo>
                    <a:lnTo>
                      <a:pt x="3824" y="492"/>
                    </a:lnTo>
                    <a:lnTo>
                      <a:pt x="3824" y="489"/>
                    </a:lnTo>
                    <a:lnTo>
                      <a:pt x="3821" y="489"/>
                    </a:lnTo>
                    <a:lnTo>
                      <a:pt x="3821" y="492"/>
                    </a:lnTo>
                    <a:lnTo>
                      <a:pt x="3824" y="492"/>
                    </a:lnTo>
                    <a:lnTo>
                      <a:pt x="3824" y="494"/>
                    </a:lnTo>
                    <a:lnTo>
                      <a:pt x="3824" y="496"/>
                    </a:lnTo>
                    <a:lnTo>
                      <a:pt x="3821" y="496"/>
                    </a:lnTo>
                    <a:lnTo>
                      <a:pt x="3819" y="501"/>
                    </a:lnTo>
                    <a:lnTo>
                      <a:pt x="3819" y="503"/>
                    </a:lnTo>
                    <a:lnTo>
                      <a:pt x="3819" y="494"/>
                    </a:lnTo>
                    <a:lnTo>
                      <a:pt x="3819" y="492"/>
                    </a:lnTo>
                    <a:lnTo>
                      <a:pt x="3817" y="494"/>
                    </a:lnTo>
                    <a:lnTo>
                      <a:pt x="3817" y="496"/>
                    </a:lnTo>
                    <a:lnTo>
                      <a:pt x="3817" y="499"/>
                    </a:lnTo>
                    <a:lnTo>
                      <a:pt x="3817" y="501"/>
                    </a:lnTo>
                    <a:lnTo>
                      <a:pt x="3817" y="503"/>
                    </a:lnTo>
                    <a:lnTo>
                      <a:pt x="3814" y="503"/>
                    </a:lnTo>
                    <a:lnTo>
                      <a:pt x="3817" y="501"/>
                    </a:lnTo>
                    <a:lnTo>
                      <a:pt x="3817" y="494"/>
                    </a:lnTo>
                    <a:lnTo>
                      <a:pt x="3817" y="492"/>
                    </a:lnTo>
                    <a:lnTo>
                      <a:pt x="3814" y="494"/>
                    </a:lnTo>
                    <a:lnTo>
                      <a:pt x="3814" y="496"/>
                    </a:lnTo>
                    <a:lnTo>
                      <a:pt x="3814" y="494"/>
                    </a:lnTo>
                    <a:lnTo>
                      <a:pt x="3814" y="492"/>
                    </a:lnTo>
                    <a:lnTo>
                      <a:pt x="3812" y="494"/>
                    </a:lnTo>
                    <a:lnTo>
                      <a:pt x="3812" y="496"/>
                    </a:lnTo>
                    <a:lnTo>
                      <a:pt x="3810" y="499"/>
                    </a:lnTo>
                    <a:lnTo>
                      <a:pt x="3807" y="499"/>
                    </a:lnTo>
                    <a:lnTo>
                      <a:pt x="3805" y="503"/>
                    </a:lnTo>
                    <a:lnTo>
                      <a:pt x="3805" y="506"/>
                    </a:lnTo>
                    <a:lnTo>
                      <a:pt x="3805" y="510"/>
                    </a:lnTo>
                    <a:lnTo>
                      <a:pt x="3803" y="510"/>
                    </a:lnTo>
                    <a:lnTo>
                      <a:pt x="3803" y="513"/>
                    </a:lnTo>
                    <a:lnTo>
                      <a:pt x="3803" y="515"/>
                    </a:lnTo>
                    <a:lnTo>
                      <a:pt x="3805" y="515"/>
                    </a:lnTo>
                    <a:lnTo>
                      <a:pt x="3803" y="515"/>
                    </a:lnTo>
                    <a:lnTo>
                      <a:pt x="3803" y="517"/>
                    </a:lnTo>
                    <a:lnTo>
                      <a:pt x="3800" y="517"/>
                    </a:lnTo>
                    <a:lnTo>
                      <a:pt x="3803" y="517"/>
                    </a:lnTo>
                    <a:lnTo>
                      <a:pt x="3805" y="517"/>
                    </a:lnTo>
                    <a:lnTo>
                      <a:pt x="3807" y="517"/>
                    </a:lnTo>
                    <a:lnTo>
                      <a:pt x="3807" y="520"/>
                    </a:lnTo>
                    <a:lnTo>
                      <a:pt x="3810" y="522"/>
                    </a:lnTo>
                    <a:lnTo>
                      <a:pt x="3810" y="524"/>
                    </a:lnTo>
                    <a:lnTo>
                      <a:pt x="3807" y="524"/>
                    </a:lnTo>
                    <a:lnTo>
                      <a:pt x="3805" y="527"/>
                    </a:lnTo>
                    <a:lnTo>
                      <a:pt x="3805" y="524"/>
                    </a:lnTo>
                    <a:lnTo>
                      <a:pt x="3803" y="527"/>
                    </a:lnTo>
                    <a:lnTo>
                      <a:pt x="3803" y="529"/>
                    </a:lnTo>
                    <a:lnTo>
                      <a:pt x="3803" y="527"/>
                    </a:lnTo>
                    <a:lnTo>
                      <a:pt x="3800" y="527"/>
                    </a:lnTo>
                    <a:lnTo>
                      <a:pt x="3800" y="529"/>
                    </a:lnTo>
                    <a:lnTo>
                      <a:pt x="3800" y="531"/>
                    </a:lnTo>
                    <a:lnTo>
                      <a:pt x="3800" y="534"/>
                    </a:lnTo>
                    <a:lnTo>
                      <a:pt x="3800" y="536"/>
                    </a:lnTo>
                    <a:lnTo>
                      <a:pt x="3800" y="538"/>
                    </a:lnTo>
                    <a:lnTo>
                      <a:pt x="3803" y="536"/>
                    </a:lnTo>
                    <a:lnTo>
                      <a:pt x="3805" y="536"/>
                    </a:lnTo>
                    <a:lnTo>
                      <a:pt x="3803" y="536"/>
                    </a:lnTo>
                    <a:lnTo>
                      <a:pt x="3803" y="538"/>
                    </a:lnTo>
                    <a:lnTo>
                      <a:pt x="3803" y="541"/>
                    </a:lnTo>
                    <a:lnTo>
                      <a:pt x="3803" y="543"/>
                    </a:lnTo>
                    <a:lnTo>
                      <a:pt x="3800" y="543"/>
                    </a:lnTo>
                    <a:lnTo>
                      <a:pt x="3800" y="545"/>
                    </a:lnTo>
                    <a:lnTo>
                      <a:pt x="3798" y="545"/>
                    </a:lnTo>
                    <a:lnTo>
                      <a:pt x="3798" y="548"/>
                    </a:lnTo>
                    <a:lnTo>
                      <a:pt x="3796" y="550"/>
                    </a:lnTo>
                    <a:lnTo>
                      <a:pt x="3793" y="550"/>
                    </a:lnTo>
                    <a:lnTo>
                      <a:pt x="3793" y="552"/>
                    </a:lnTo>
                    <a:lnTo>
                      <a:pt x="3791" y="554"/>
                    </a:lnTo>
                    <a:lnTo>
                      <a:pt x="3791" y="557"/>
                    </a:lnTo>
                    <a:lnTo>
                      <a:pt x="3791" y="559"/>
                    </a:lnTo>
                    <a:lnTo>
                      <a:pt x="3793" y="561"/>
                    </a:lnTo>
                    <a:lnTo>
                      <a:pt x="3793" y="564"/>
                    </a:lnTo>
                    <a:lnTo>
                      <a:pt x="3793" y="566"/>
                    </a:lnTo>
                    <a:lnTo>
                      <a:pt x="3791" y="571"/>
                    </a:lnTo>
                    <a:lnTo>
                      <a:pt x="3791" y="575"/>
                    </a:lnTo>
                    <a:lnTo>
                      <a:pt x="3789" y="575"/>
                    </a:lnTo>
                    <a:lnTo>
                      <a:pt x="3786" y="573"/>
                    </a:lnTo>
                    <a:lnTo>
                      <a:pt x="3786" y="575"/>
                    </a:lnTo>
                    <a:lnTo>
                      <a:pt x="3786" y="578"/>
                    </a:lnTo>
                    <a:lnTo>
                      <a:pt x="3786" y="580"/>
                    </a:lnTo>
                    <a:lnTo>
                      <a:pt x="3789" y="580"/>
                    </a:lnTo>
                    <a:lnTo>
                      <a:pt x="3789" y="582"/>
                    </a:lnTo>
                    <a:lnTo>
                      <a:pt x="3789" y="585"/>
                    </a:lnTo>
                    <a:lnTo>
                      <a:pt x="3786" y="592"/>
                    </a:lnTo>
                    <a:lnTo>
                      <a:pt x="3786" y="594"/>
                    </a:lnTo>
                    <a:lnTo>
                      <a:pt x="3786" y="596"/>
                    </a:lnTo>
                    <a:lnTo>
                      <a:pt x="3786" y="599"/>
                    </a:lnTo>
                    <a:lnTo>
                      <a:pt x="3789" y="601"/>
                    </a:lnTo>
                    <a:lnTo>
                      <a:pt x="3789" y="603"/>
                    </a:lnTo>
                    <a:lnTo>
                      <a:pt x="3784" y="603"/>
                    </a:lnTo>
                    <a:lnTo>
                      <a:pt x="3786" y="606"/>
                    </a:lnTo>
                    <a:lnTo>
                      <a:pt x="3789" y="606"/>
                    </a:lnTo>
                    <a:lnTo>
                      <a:pt x="3791" y="606"/>
                    </a:lnTo>
                    <a:lnTo>
                      <a:pt x="3791" y="608"/>
                    </a:lnTo>
                    <a:lnTo>
                      <a:pt x="3793" y="613"/>
                    </a:lnTo>
                    <a:lnTo>
                      <a:pt x="3791" y="610"/>
                    </a:lnTo>
                    <a:lnTo>
                      <a:pt x="3789" y="610"/>
                    </a:lnTo>
                    <a:lnTo>
                      <a:pt x="3791" y="613"/>
                    </a:lnTo>
                    <a:lnTo>
                      <a:pt x="3793" y="615"/>
                    </a:lnTo>
                    <a:lnTo>
                      <a:pt x="3798" y="615"/>
                    </a:lnTo>
                    <a:lnTo>
                      <a:pt x="3796" y="615"/>
                    </a:lnTo>
                    <a:lnTo>
                      <a:pt x="3796" y="617"/>
                    </a:lnTo>
                    <a:lnTo>
                      <a:pt x="3800" y="617"/>
                    </a:lnTo>
                    <a:lnTo>
                      <a:pt x="3803" y="617"/>
                    </a:lnTo>
                    <a:lnTo>
                      <a:pt x="3800" y="615"/>
                    </a:lnTo>
                    <a:lnTo>
                      <a:pt x="3803" y="615"/>
                    </a:lnTo>
                    <a:lnTo>
                      <a:pt x="3803" y="613"/>
                    </a:lnTo>
                    <a:lnTo>
                      <a:pt x="3805" y="610"/>
                    </a:lnTo>
                    <a:lnTo>
                      <a:pt x="3805" y="613"/>
                    </a:lnTo>
                    <a:lnTo>
                      <a:pt x="3807" y="613"/>
                    </a:lnTo>
                    <a:lnTo>
                      <a:pt x="3807" y="615"/>
                    </a:lnTo>
                    <a:lnTo>
                      <a:pt x="3807" y="617"/>
                    </a:lnTo>
                    <a:lnTo>
                      <a:pt x="3807" y="620"/>
                    </a:lnTo>
                    <a:lnTo>
                      <a:pt x="3805" y="620"/>
                    </a:lnTo>
                    <a:lnTo>
                      <a:pt x="3803" y="620"/>
                    </a:lnTo>
                    <a:lnTo>
                      <a:pt x="3803" y="622"/>
                    </a:lnTo>
                    <a:lnTo>
                      <a:pt x="3803" y="624"/>
                    </a:lnTo>
                    <a:lnTo>
                      <a:pt x="3796" y="627"/>
                    </a:lnTo>
                    <a:lnTo>
                      <a:pt x="3793" y="629"/>
                    </a:lnTo>
                    <a:lnTo>
                      <a:pt x="3791" y="631"/>
                    </a:lnTo>
                    <a:lnTo>
                      <a:pt x="3793" y="631"/>
                    </a:lnTo>
                    <a:lnTo>
                      <a:pt x="3791" y="631"/>
                    </a:lnTo>
                    <a:lnTo>
                      <a:pt x="3791" y="634"/>
                    </a:lnTo>
                    <a:lnTo>
                      <a:pt x="3793" y="634"/>
                    </a:lnTo>
                    <a:lnTo>
                      <a:pt x="3793" y="631"/>
                    </a:lnTo>
                    <a:lnTo>
                      <a:pt x="3796" y="634"/>
                    </a:lnTo>
                    <a:lnTo>
                      <a:pt x="3793" y="634"/>
                    </a:lnTo>
                    <a:lnTo>
                      <a:pt x="3793" y="636"/>
                    </a:lnTo>
                    <a:lnTo>
                      <a:pt x="3793" y="638"/>
                    </a:lnTo>
                    <a:lnTo>
                      <a:pt x="3791" y="638"/>
                    </a:lnTo>
                    <a:lnTo>
                      <a:pt x="3791" y="641"/>
                    </a:lnTo>
                    <a:lnTo>
                      <a:pt x="3793" y="641"/>
                    </a:lnTo>
                    <a:lnTo>
                      <a:pt x="3791" y="643"/>
                    </a:lnTo>
                    <a:lnTo>
                      <a:pt x="3789" y="641"/>
                    </a:lnTo>
                    <a:lnTo>
                      <a:pt x="3789" y="643"/>
                    </a:lnTo>
                    <a:lnTo>
                      <a:pt x="3789" y="645"/>
                    </a:lnTo>
                    <a:lnTo>
                      <a:pt x="3791" y="648"/>
                    </a:lnTo>
                    <a:lnTo>
                      <a:pt x="3791" y="650"/>
                    </a:lnTo>
                    <a:lnTo>
                      <a:pt x="3789" y="648"/>
                    </a:lnTo>
                    <a:lnTo>
                      <a:pt x="3786" y="648"/>
                    </a:lnTo>
                    <a:lnTo>
                      <a:pt x="3789" y="650"/>
                    </a:lnTo>
                    <a:lnTo>
                      <a:pt x="3786" y="650"/>
                    </a:lnTo>
                    <a:lnTo>
                      <a:pt x="3784" y="650"/>
                    </a:lnTo>
                    <a:lnTo>
                      <a:pt x="3786" y="650"/>
                    </a:lnTo>
                    <a:lnTo>
                      <a:pt x="3789" y="652"/>
                    </a:lnTo>
                    <a:lnTo>
                      <a:pt x="3786" y="652"/>
                    </a:lnTo>
                    <a:lnTo>
                      <a:pt x="3786" y="655"/>
                    </a:lnTo>
                    <a:lnTo>
                      <a:pt x="3789" y="655"/>
                    </a:lnTo>
                    <a:lnTo>
                      <a:pt x="3791" y="655"/>
                    </a:lnTo>
                    <a:lnTo>
                      <a:pt x="3791" y="657"/>
                    </a:lnTo>
                    <a:lnTo>
                      <a:pt x="3793" y="657"/>
                    </a:lnTo>
                    <a:lnTo>
                      <a:pt x="3793" y="659"/>
                    </a:lnTo>
                    <a:lnTo>
                      <a:pt x="3796" y="659"/>
                    </a:lnTo>
                    <a:lnTo>
                      <a:pt x="3798" y="657"/>
                    </a:lnTo>
                    <a:lnTo>
                      <a:pt x="3800" y="657"/>
                    </a:lnTo>
                    <a:lnTo>
                      <a:pt x="3800" y="655"/>
                    </a:lnTo>
                    <a:lnTo>
                      <a:pt x="3798" y="655"/>
                    </a:lnTo>
                    <a:lnTo>
                      <a:pt x="3796" y="652"/>
                    </a:lnTo>
                    <a:lnTo>
                      <a:pt x="3800" y="655"/>
                    </a:lnTo>
                    <a:lnTo>
                      <a:pt x="3803" y="655"/>
                    </a:lnTo>
                    <a:lnTo>
                      <a:pt x="3805" y="655"/>
                    </a:lnTo>
                    <a:lnTo>
                      <a:pt x="3807" y="655"/>
                    </a:lnTo>
                    <a:lnTo>
                      <a:pt x="3810" y="655"/>
                    </a:lnTo>
                    <a:lnTo>
                      <a:pt x="3812" y="657"/>
                    </a:lnTo>
                    <a:lnTo>
                      <a:pt x="3812" y="662"/>
                    </a:lnTo>
                    <a:lnTo>
                      <a:pt x="3814" y="662"/>
                    </a:lnTo>
                    <a:lnTo>
                      <a:pt x="3817" y="664"/>
                    </a:lnTo>
                    <a:lnTo>
                      <a:pt x="3819" y="666"/>
                    </a:lnTo>
                    <a:lnTo>
                      <a:pt x="3821" y="666"/>
                    </a:lnTo>
                    <a:lnTo>
                      <a:pt x="3821" y="669"/>
                    </a:lnTo>
                    <a:lnTo>
                      <a:pt x="3824" y="673"/>
                    </a:lnTo>
                    <a:lnTo>
                      <a:pt x="3826" y="673"/>
                    </a:lnTo>
                    <a:lnTo>
                      <a:pt x="3824" y="673"/>
                    </a:lnTo>
                    <a:lnTo>
                      <a:pt x="3824" y="676"/>
                    </a:lnTo>
                    <a:lnTo>
                      <a:pt x="3821" y="673"/>
                    </a:lnTo>
                    <a:lnTo>
                      <a:pt x="3824" y="673"/>
                    </a:lnTo>
                    <a:lnTo>
                      <a:pt x="3821" y="671"/>
                    </a:lnTo>
                    <a:lnTo>
                      <a:pt x="3819" y="669"/>
                    </a:lnTo>
                    <a:lnTo>
                      <a:pt x="3819" y="671"/>
                    </a:lnTo>
                    <a:lnTo>
                      <a:pt x="3821" y="676"/>
                    </a:lnTo>
                    <a:lnTo>
                      <a:pt x="3819" y="676"/>
                    </a:lnTo>
                    <a:lnTo>
                      <a:pt x="3817" y="676"/>
                    </a:lnTo>
                    <a:lnTo>
                      <a:pt x="3824" y="680"/>
                    </a:lnTo>
                    <a:lnTo>
                      <a:pt x="3826" y="680"/>
                    </a:lnTo>
                    <a:lnTo>
                      <a:pt x="3826" y="678"/>
                    </a:lnTo>
                    <a:lnTo>
                      <a:pt x="3828" y="678"/>
                    </a:lnTo>
                    <a:lnTo>
                      <a:pt x="3831" y="678"/>
                    </a:lnTo>
                    <a:lnTo>
                      <a:pt x="3833" y="683"/>
                    </a:lnTo>
                    <a:lnTo>
                      <a:pt x="3833" y="685"/>
                    </a:lnTo>
                    <a:lnTo>
                      <a:pt x="3835" y="687"/>
                    </a:lnTo>
                    <a:lnTo>
                      <a:pt x="3835" y="690"/>
                    </a:lnTo>
                    <a:lnTo>
                      <a:pt x="3838" y="692"/>
                    </a:lnTo>
                    <a:lnTo>
                      <a:pt x="3842" y="694"/>
                    </a:lnTo>
                    <a:lnTo>
                      <a:pt x="3847" y="694"/>
                    </a:lnTo>
                    <a:lnTo>
                      <a:pt x="3854" y="692"/>
                    </a:lnTo>
                    <a:lnTo>
                      <a:pt x="3851" y="694"/>
                    </a:lnTo>
                    <a:lnTo>
                      <a:pt x="3856" y="694"/>
                    </a:lnTo>
                    <a:lnTo>
                      <a:pt x="3856" y="692"/>
                    </a:lnTo>
                    <a:lnTo>
                      <a:pt x="3861" y="690"/>
                    </a:lnTo>
                    <a:lnTo>
                      <a:pt x="3865" y="685"/>
                    </a:lnTo>
                    <a:lnTo>
                      <a:pt x="3868" y="685"/>
                    </a:lnTo>
                    <a:lnTo>
                      <a:pt x="3870" y="683"/>
                    </a:lnTo>
                    <a:lnTo>
                      <a:pt x="3870" y="678"/>
                    </a:lnTo>
                    <a:lnTo>
                      <a:pt x="3870" y="676"/>
                    </a:lnTo>
                    <a:lnTo>
                      <a:pt x="3870" y="673"/>
                    </a:lnTo>
                    <a:lnTo>
                      <a:pt x="3868" y="671"/>
                    </a:lnTo>
                    <a:lnTo>
                      <a:pt x="3870" y="669"/>
                    </a:lnTo>
                    <a:lnTo>
                      <a:pt x="3868" y="669"/>
                    </a:lnTo>
                    <a:lnTo>
                      <a:pt x="3865" y="669"/>
                    </a:lnTo>
                    <a:lnTo>
                      <a:pt x="3865" y="671"/>
                    </a:lnTo>
                    <a:lnTo>
                      <a:pt x="3865" y="673"/>
                    </a:lnTo>
                    <a:lnTo>
                      <a:pt x="3863" y="671"/>
                    </a:lnTo>
                    <a:lnTo>
                      <a:pt x="3863" y="669"/>
                    </a:lnTo>
                    <a:lnTo>
                      <a:pt x="3861" y="664"/>
                    </a:lnTo>
                    <a:lnTo>
                      <a:pt x="3861" y="662"/>
                    </a:lnTo>
                    <a:lnTo>
                      <a:pt x="3858" y="662"/>
                    </a:lnTo>
                    <a:lnTo>
                      <a:pt x="3856" y="659"/>
                    </a:lnTo>
                    <a:lnTo>
                      <a:pt x="3854" y="659"/>
                    </a:lnTo>
                    <a:lnTo>
                      <a:pt x="3851" y="662"/>
                    </a:lnTo>
                    <a:lnTo>
                      <a:pt x="3854" y="662"/>
                    </a:lnTo>
                    <a:lnTo>
                      <a:pt x="3854" y="664"/>
                    </a:lnTo>
                    <a:lnTo>
                      <a:pt x="3851" y="664"/>
                    </a:lnTo>
                    <a:lnTo>
                      <a:pt x="3849" y="662"/>
                    </a:lnTo>
                    <a:lnTo>
                      <a:pt x="3847" y="662"/>
                    </a:lnTo>
                    <a:lnTo>
                      <a:pt x="3847" y="659"/>
                    </a:lnTo>
                    <a:lnTo>
                      <a:pt x="3849" y="659"/>
                    </a:lnTo>
                    <a:lnTo>
                      <a:pt x="3851" y="659"/>
                    </a:lnTo>
                    <a:lnTo>
                      <a:pt x="3851" y="657"/>
                    </a:lnTo>
                    <a:lnTo>
                      <a:pt x="3854" y="657"/>
                    </a:lnTo>
                    <a:lnTo>
                      <a:pt x="3856" y="657"/>
                    </a:lnTo>
                    <a:lnTo>
                      <a:pt x="3858" y="659"/>
                    </a:lnTo>
                    <a:lnTo>
                      <a:pt x="3861" y="659"/>
                    </a:lnTo>
                    <a:lnTo>
                      <a:pt x="3865" y="662"/>
                    </a:lnTo>
                    <a:lnTo>
                      <a:pt x="3868" y="666"/>
                    </a:lnTo>
                    <a:lnTo>
                      <a:pt x="3875" y="673"/>
                    </a:lnTo>
                    <a:lnTo>
                      <a:pt x="3875" y="676"/>
                    </a:lnTo>
                    <a:lnTo>
                      <a:pt x="3872" y="676"/>
                    </a:lnTo>
                    <a:lnTo>
                      <a:pt x="3872" y="678"/>
                    </a:lnTo>
                    <a:lnTo>
                      <a:pt x="3872" y="680"/>
                    </a:lnTo>
                    <a:lnTo>
                      <a:pt x="3875" y="678"/>
                    </a:lnTo>
                    <a:lnTo>
                      <a:pt x="3877" y="680"/>
                    </a:lnTo>
                    <a:lnTo>
                      <a:pt x="3877" y="685"/>
                    </a:lnTo>
                    <a:lnTo>
                      <a:pt x="3879" y="690"/>
                    </a:lnTo>
                    <a:lnTo>
                      <a:pt x="3877" y="690"/>
                    </a:lnTo>
                    <a:lnTo>
                      <a:pt x="3865" y="697"/>
                    </a:lnTo>
                    <a:lnTo>
                      <a:pt x="3863" y="697"/>
                    </a:lnTo>
                    <a:lnTo>
                      <a:pt x="3861" y="699"/>
                    </a:lnTo>
                    <a:lnTo>
                      <a:pt x="3858" y="701"/>
                    </a:lnTo>
                    <a:lnTo>
                      <a:pt x="3858" y="703"/>
                    </a:lnTo>
                    <a:lnTo>
                      <a:pt x="3858" y="699"/>
                    </a:lnTo>
                    <a:lnTo>
                      <a:pt x="3856" y="701"/>
                    </a:lnTo>
                    <a:lnTo>
                      <a:pt x="3854" y="701"/>
                    </a:lnTo>
                    <a:lnTo>
                      <a:pt x="3851" y="703"/>
                    </a:lnTo>
                    <a:lnTo>
                      <a:pt x="3849" y="706"/>
                    </a:lnTo>
                    <a:lnTo>
                      <a:pt x="3849" y="703"/>
                    </a:lnTo>
                    <a:lnTo>
                      <a:pt x="3847" y="703"/>
                    </a:lnTo>
                    <a:lnTo>
                      <a:pt x="3847" y="708"/>
                    </a:lnTo>
                    <a:lnTo>
                      <a:pt x="3844" y="710"/>
                    </a:lnTo>
                    <a:lnTo>
                      <a:pt x="3844" y="713"/>
                    </a:lnTo>
                    <a:lnTo>
                      <a:pt x="3842" y="713"/>
                    </a:lnTo>
                    <a:lnTo>
                      <a:pt x="3840" y="715"/>
                    </a:lnTo>
                    <a:lnTo>
                      <a:pt x="3838" y="715"/>
                    </a:lnTo>
                    <a:lnTo>
                      <a:pt x="3835" y="720"/>
                    </a:lnTo>
                    <a:lnTo>
                      <a:pt x="3833" y="720"/>
                    </a:lnTo>
                    <a:lnTo>
                      <a:pt x="3833" y="717"/>
                    </a:lnTo>
                    <a:lnTo>
                      <a:pt x="3833" y="715"/>
                    </a:lnTo>
                    <a:lnTo>
                      <a:pt x="3831" y="708"/>
                    </a:lnTo>
                    <a:lnTo>
                      <a:pt x="3831" y="706"/>
                    </a:lnTo>
                    <a:lnTo>
                      <a:pt x="3831" y="703"/>
                    </a:lnTo>
                    <a:lnTo>
                      <a:pt x="3831" y="701"/>
                    </a:lnTo>
                    <a:lnTo>
                      <a:pt x="3831" y="699"/>
                    </a:lnTo>
                    <a:lnTo>
                      <a:pt x="3828" y="699"/>
                    </a:lnTo>
                    <a:lnTo>
                      <a:pt x="3828" y="701"/>
                    </a:lnTo>
                    <a:lnTo>
                      <a:pt x="3826" y="701"/>
                    </a:lnTo>
                    <a:lnTo>
                      <a:pt x="3824" y="699"/>
                    </a:lnTo>
                    <a:lnTo>
                      <a:pt x="3824" y="701"/>
                    </a:lnTo>
                    <a:lnTo>
                      <a:pt x="3824" y="703"/>
                    </a:lnTo>
                    <a:lnTo>
                      <a:pt x="3826" y="703"/>
                    </a:lnTo>
                    <a:lnTo>
                      <a:pt x="3826" y="706"/>
                    </a:lnTo>
                    <a:lnTo>
                      <a:pt x="3824" y="706"/>
                    </a:lnTo>
                    <a:lnTo>
                      <a:pt x="3824" y="708"/>
                    </a:lnTo>
                    <a:lnTo>
                      <a:pt x="3824" y="710"/>
                    </a:lnTo>
                    <a:lnTo>
                      <a:pt x="3821" y="710"/>
                    </a:lnTo>
                    <a:lnTo>
                      <a:pt x="3819" y="713"/>
                    </a:lnTo>
                    <a:lnTo>
                      <a:pt x="3819" y="715"/>
                    </a:lnTo>
                    <a:lnTo>
                      <a:pt x="3819" y="717"/>
                    </a:lnTo>
                    <a:lnTo>
                      <a:pt x="3817" y="715"/>
                    </a:lnTo>
                    <a:lnTo>
                      <a:pt x="3814" y="713"/>
                    </a:lnTo>
                    <a:lnTo>
                      <a:pt x="3814" y="715"/>
                    </a:lnTo>
                    <a:lnTo>
                      <a:pt x="3814" y="717"/>
                    </a:lnTo>
                    <a:lnTo>
                      <a:pt x="3814" y="720"/>
                    </a:lnTo>
                    <a:lnTo>
                      <a:pt x="3814" y="722"/>
                    </a:lnTo>
                    <a:lnTo>
                      <a:pt x="3814" y="724"/>
                    </a:lnTo>
                    <a:lnTo>
                      <a:pt x="3812" y="724"/>
                    </a:lnTo>
                    <a:lnTo>
                      <a:pt x="3810" y="727"/>
                    </a:lnTo>
                    <a:lnTo>
                      <a:pt x="3807" y="729"/>
                    </a:lnTo>
                    <a:lnTo>
                      <a:pt x="3805" y="729"/>
                    </a:lnTo>
                    <a:lnTo>
                      <a:pt x="3807" y="727"/>
                    </a:lnTo>
                    <a:lnTo>
                      <a:pt x="3807" y="724"/>
                    </a:lnTo>
                    <a:lnTo>
                      <a:pt x="3805" y="724"/>
                    </a:lnTo>
                    <a:lnTo>
                      <a:pt x="3805" y="727"/>
                    </a:lnTo>
                    <a:lnTo>
                      <a:pt x="3803" y="727"/>
                    </a:lnTo>
                    <a:lnTo>
                      <a:pt x="3805" y="729"/>
                    </a:lnTo>
                    <a:lnTo>
                      <a:pt x="3803" y="729"/>
                    </a:lnTo>
                    <a:lnTo>
                      <a:pt x="3800" y="736"/>
                    </a:lnTo>
                    <a:lnTo>
                      <a:pt x="3798" y="734"/>
                    </a:lnTo>
                    <a:lnTo>
                      <a:pt x="3798" y="731"/>
                    </a:lnTo>
                    <a:lnTo>
                      <a:pt x="3796" y="727"/>
                    </a:lnTo>
                    <a:lnTo>
                      <a:pt x="3793" y="724"/>
                    </a:lnTo>
                    <a:lnTo>
                      <a:pt x="3793" y="722"/>
                    </a:lnTo>
                    <a:lnTo>
                      <a:pt x="3793" y="720"/>
                    </a:lnTo>
                    <a:lnTo>
                      <a:pt x="3793" y="715"/>
                    </a:lnTo>
                    <a:lnTo>
                      <a:pt x="3796" y="708"/>
                    </a:lnTo>
                    <a:lnTo>
                      <a:pt x="3796" y="703"/>
                    </a:lnTo>
                    <a:lnTo>
                      <a:pt x="3793" y="706"/>
                    </a:lnTo>
                    <a:lnTo>
                      <a:pt x="3793" y="710"/>
                    </a:lnTo>
                    <a:lnTo>
                      <a:pt x="3793" y="713"/>
                    </a:lnTo>
                    <a:lnTo>
                      <a:pt x="3791" y="713"/>
                    </a:lnTo>
                    <a:lnTo>
                      <a:pt x="3789" y="713"/>
                    </a:lnTo>
                    <a:lnTo>
                      <a:pt x="3789" y="715"/>
                    </a:lnTo>
                    <a:lnTo>
                      <a:pt x="3791" y="717"/>
                    </a:lnTo>
                    <a:lnTo>
                      <a:pt x="3789" y="717"/>
                    </a:lnTo>
                    <a:lnTo>
                      <a:pt x="3789" y="720"/>
                    </a:lnTo>
                    <a:lnTo>
                      <a:pt x="3786" y="720"/>
                    </a:lnTo>
                    <a:lnTo>
                      <a:pt x="3786" y="717"/>
                    </a:lnTo>
                    <a:lnTo>
                      <a:pt x="3784" y="715"/>
                    </a:lnTo>
                    <a:lnTo>
                      <a:pt x="3786" y="715"/>
                    </a:lnTo>
                    <a:lnTo>
                      <a:pt x="3786" y="713"/>
                    </a:lnTo>
                    <a:lnTo>
                      <a:pt x="3784" y="710"/>
                    </a:lnTo>
                    <a:lnTo>
                      <a:pt x="3784" y="713"/>
                    </a:lnTo>
                    <a:lnTo>
                      <a:pt x="3784" y="715"/>
                    </a:lnTo>
                    <a:lnTo>
                      <a:pt x="3782" y="713"/>
                    </a:lnTo>
                    <a:lnTo>
                      <a:pt x="3779" y="713"/>
                    </a:lnTo>
                    <a:lnTo>
                      <a:pt x="3779" y="710"/>
                    </a:lnTo>
                    <a:lnTo>
                      <a:pt x="3777" y="708"/>
                    </a:lnTo>
                    <a:lnTo>
                      <a:pt x="3777" y="710"/>
                    </a:lnTo>
                    <a:lnTo>
                      <a:pt x="3777" y="713"/>
                    </a:lnTo>
                    <a:lnTo>
                      <a:pt x="3777" y="715"/>
                    </a:lnTo>
                    <a:lnTo>
                      <a:pt x="3779" y="715"/>
                    </a:lnTo>
                    <a:lnTo>
                      <a:pt x="3782" y="717"/>
                    </a:lnTo>
                    <a:lnTo>
                      <a:pt x="3779" y="720"/>
                    </a:lnTo>
                    <a:lnTo>
                      <a:pt x="3777" y="720"/>
                    </a:lnTo>
                    <a:lnTo>
                      <a:pt x="3775" y="722"/>
                    </a:lnTo>
                    <a:lnTo>
                      <a:pt x="3777" y="722"/>
                    </a:lnTo>
                    <a:lnTo>
                      <a:pt x="3779" y="722"/>
                    </a:lnTo>
                    <a:lnTo>
                      <a:pt x="3779" y="724"/>
                    </a:lnTo>
                    <a:lnTo>
                      <a:pt x="3779" y="727"/>
                    </a:lnTo>
                    <a:lnTo>
                      <a:pt x="3779" y="729"/>
                    </a:lnTo>
                    <a:lnTo>
                      <a:pt x="3779" y="731"/>
                    </a:lnTo>
                    <a:lnTo>
                      <a:pt x="3782" y="734"/>
                    </a:lnTo>
                    <a:lnTo>
                      <a:pt x="3782" y="738"/>
                    </a:lnTo>
                    <a:lnTo>
                      <a:pt x="3782" y="741"/>
                    </a:lnTo>
                    <a:lnTo>
                      <a:pt x="3782" y="745"/>
                    </a:lnTo>
                    <a:lnTo>
                      <a:pt x="3782" y="748"/>
                    </a:lnTo>
                    <a:lnTo>
                      <a:pt x="3782" y="750"/>
                    </a:lnTo>
                    <a:lnTo>
                      <a:pt x="3779" y="750"/>
                    </a:lnTo>
                    <a:lnTo>
                      <a:pt x="3777" y="750"/>
                    </a:lnTo>
                    <a:lnTo>
                      <a:pt x="3772" y="752"/>
                    </a:lnTo>
                    <a:lnTo>
                      <a:pt x="3763" y="759"/>
                    </a:lnTo>
                    <a:lnTo>
                      <a:pt x="3758" y="762"/>
                    </a:lnTo>
                    <a:lnTo>
                      <a:pt x="3756" y="764"/>
                    </a:lnTo>
                    <a:lnTo>
                      <a:pt x="3756" y="762"/>
                    </a:lnTo>
                    <a:lnTo>
                      <a:pt x="3754" y="759"/>
                    </a:lnTo>
                    <a:lnTo>
                      <a:pt x="3749" y="762"/>
                    </a:lnTo>
                    <a:lnTo>
                      <a:pt x="3744" y="766"/>
                    </a:lnTo>
                    <a:lnTo>
                      <a:pt x="3740" y="764"/>
                    </a:lnTo>
                    <a:lnTo>
                      <a:pt x="3740" y="766"/>
                    </a:lnTo>
                    <a:lnTo>
                      <a:pt x="3740" y="769"/>
                    </a:lnTo>
                    <a:lnTo>
                      <a:pt x="3737" y="769"/>
                    </a:lnTo>
                    <a:lnTo>
                      <a:pt x="3735" y="769"/>
                    </a:lnTo>
                    <a:lnTo>
                      <a:pt x="3733" y="769"/>
                    </a:lnTo>
                    <a:lnTo>
                      <a:pt x="3733" y="771"/>
                    </a:lnTo>
                    <a:lnTo>
                      <a:pt x="3730" y="771"/>
                    </a:lnTo>
                    <a:lnTo>
                      <a:pt x="3728" y="773"/>
                    </a:lnTo>
                    <a:lnTo>
                      <a:pt x="3726" y="773"/>
                    </a:lnTo>
                    <a:lnTo>
                      <a:pt x="3723" y="773"/>
                    </a:lnTo>
                    <a:lnTo>
                      <a:pt x="3723" y="771"/>
                    </a:lnTo>
                    <a:lnTo>
                      <a:pt x="3721" y="769"/>
                    </a:lnTo>
                    <a:lnTo>
                      <a:pt x="3719" y="769"/>
                    </a:lnTo>
                    <a:lnTo>
                      <a:pt x="3721" y="771"/>
                    </a:lnTo>
                    <a:lnTo>
                      <a:pt x="3723" y="771"/>
                    </a:lnTo>
                    <a:lnTo>
                      <a:pt x="3721" y="773"/>
                    </a:lnTo>
                    <a:lnTo>
                      <a:pt x="3723" y="773"/>
                    </a:lnTo>
                    <a:lnTo>
                      <a:pt x="3723" y="776"/>
                    </a:lnTo>
                    <a:lnTo>
                      <a:pt x="3721" y="776"/>
                    </a:lnTo>
                    <a:lnTo>
                      <a:pt x="3716" y="776"/>
                    </a:lnTo>
                    <a:lnTo>
                      <a:pt x="3714" y="778"/>
                    </a:lnTo>
                    <a:lnTo>
                      <a:pt x="3714" y="780"/>
                    </a:lnTo>
                    <a:lnTo>
                      <a:pt x="3712" y="780"/>
                    </a:lnTo>
                    <a:lnTo>
                      <a:pt x="3707" y="780"/>
                    </a:lnTo>
                    <a:lnTo>
                      <a:pt x="3705" y="780"/>
                    </a:lnTo>
                    <a:lnTo>
                      <a:pt x="3703" y="783"/>
                    </a:lnTo>
                    <a:lnTo>
                      <a:pt x="3700" y="783"/>
                    </a:lnTo>
                    <a:lnTo>
                      <a:pt x="3700" y="785"/>
                    </a:lnTo>
                    <a:lnTo>
                      <a:pt x="3698" y="783"/>
                    </a:lnTo>
                    <a:lnTo>
                      <a:pt x="3696" y="783"/>
                    </a:lnTo>
                    <a:lnTo>
                      <a:pt x="3693" y="785"/>
                    </a:lnTo>
                    <a:lnTo>
                      <a:pt x="3693" y="787"/>
                    </a:lnTo>
                    <a:lnTo>
                      <a:pt x="3691" y="787"/>
                    </a:lnTo>
                    <a:lnTo>
                      <a:pt x="3689" y="787"/>
                    </a:lnTo>
                    <a:lnTo>
                      <a:pt x="3686" y="790"/>
                    </a:lnTo>
                    <a:lnTo>
                      <a:pt x="3686" y="787"/>
                    </a:lnTo>
                    <a:lnTo>
                      <a:pt x="3684" y="785"/>
                    </a:lnTo>
                    <a:lnTo>
                      <a:pt x="3684" y="787"/>
                    </a:lnTo>
                    <a:lnTo>
                      <a:pt x="3682" y="790"/>
                    </a:lnTo>
                    <a:lnTo>
                      <a:pt x="3679" y="792"/>
                    </a:lnTo>
                    <a:lnTo>
                      <a:pt x="3679" y="794"/>
                    </a:lnTo>
                    <a:lnTo>
                      <a:pt x="3677" y="797"/>
                    </a:lnTo>
                    <a:lnTo>
                      <a:pt x="3677" y="794"/>
                    </a:lnTo>
                    <a:lnTo>
                      <a:pt x="3677" y="797"/>
                    </a:lnTo>
                    <a:lnTo>
                      <a:pt x="3675" y="797"/>
                    </a:lnTo>
                    <a:lnTo>
                      <a:pt x="3675" y="799"/>
                    </a:lnTo>
                    <a:lnTo>
                      <a:pt x="3675" y="801"/>
                    </a:lnTo>
                    <a:lnTo>
                      <a:pt x="3672" y="804"/>
                    </a:lnTo>
                    <a:lnTo>
                      <a:pt x="3670" y="801"/>
                    </a:lnTo>
                    <a:lnTo>
                      <a:pt x="3668" y="801"/>
                    </a:lnTo>
                    <a:lnTo>
                      <a:pt x="3668" y="804"/>
                    </a:lnTo>
                    <a:lnTo>
                      <a:pt x="3665" y="804"/>
                    </a:lnTo>
                    <a:lnTo>
                      <a:pt x="3665" y="801"/>
                    </a:lnTo>
                    <a:lnTo>
                      <a:pt x="3665" y="804"/>
                    </a:lnTo>
                    <a:lnTo>
                      <a:pt x="3665" y="806"/>
                    </a:lnTo>
                    <a:lnTo>
                      <a:pt x="3665" y="808"/>
                    </a:lnTo>
                    <a:lnTo>
                      <a:pt x="3663" y="808"/>
                    </a:lnTo>
                    <a:lnTo>
                      <a:pt x="3663" y="806"/>
                    </a:lnTo>
                    <a:lnTo>
                      <a:pt x="3663" y="808"/>
                    </a:lnTo>
                    <a:lnTo>
                      <a:pt x="3661" y="808"/>
                    </a:lnTo>
                    <a:lnTo>
                      <a:pt x="3658" y="808"/>
                    </a:lnTo>
                    <a:lnTo>
                      <a:pt x="3658" y="811"/>
                    </a:lnTo>
                    <a:lnTo>
                      <a:pt x="3656" y="811"/>
                    </a:lnTo>
                    <a:lnTo>
                      <a:pt x="3654" y="815"/>
                    </a:lnTo>
                    <a:lnTo>
                      <a:pt x="3651" y="818"/>
                    </a:lnTo>
                    <a:lnTo>
                      <a:pt x="3649" y="820"/>
                    </a:lnTo>
                    <a:lnTo>
                      <a:pt x="3649" y="822"/>
                    </a:lnTo>
                    <a:lnTo>
                      <a:pt x="3647" y="820"/>
                    </a:lnTo>
                    <a:lnTo>
                      <a:pt x="3647" y="822"/>
                    </a:lnTo>
                    <a:lnTo>
                      <a:pt x="3644" y="822"/>
                    </a:lnTo>
                    <a:lnTo>
                      <a:pt x="3642" y="822"/>
                    </a:lnTo>
                    <a:lnTo>
                      <a:pt x="3642" y="825"/>
                    </a:lnTo>
                    <a:lnTo>
                      <a:pt x="3640" y="825"/>
                    </a:lnTo>
                    <a:lnTo>
                      <a:pt x="3640" y="827"/>
                    </a:lnTo>
                    <a:lnTo>
                      <a:pt x="3640" y="829"/>
                    </a:lnTo>
                    <a:lnTo>
                      <a:pt x="3640" y="832"/>
                    </a:lnTo>
                    <a:lnTo>
                      <a:pt x="3637" y="832"/>
                    </a:lnTo>
                    <a:lnTo>
                      <a:pt x="3635" y="836"/>
                    </a:lnTo>
                    <a:lnTo>
                      <a:pt x="3633" y="839"/>
                    </a:lnTo>
                    <a:lnTo>
                      <a:pt x="3633" y="841"/>
                    </a:lnTo>
                    <a:lnTo>
                      <a:pt x="3633" y="843"/>
                    </a:lnTo>
                    <a:lnTo>
                      <a:pt x="3633" y="845"/>
                    </a:lnTo>
                    <a:lnTo>
                      <a:pt x="3635" y="845"/>
                    </a:lnTo>
                    <a:lnTo>
                      <a:pt x="3633" y="845"/>
                    </a:lnTo>
                    <a:lnTo>
                      <a:pt x="3630" y="848"/>
                    </a:lnTo>
                    <a:lnTo>
                      <a:pt x="3628" y="848"/>
                    </a:lnTo>
                    <a:lnTo>
                      <a:pt x="3626" y="848"/>
                    </a:lnTo>
                    <a:lnTo>
                      <a:pt x="3623" y="848"/>
                    </a:lnTo>
                    <a:lnTo>
                      <a:pt x="3626" y="845"/>
                    </a:lnTo>
                    <a:lnTo>
                      <a:pt x="3626" y="843"/>
                    </a:lnTo>
                    <a:lnTo>
                      <a:pt x="3623" y="841"/>
                    </a:lnTo>
                    <a:lnTo>
                      <a:pt x="3623" y="836"/>
                    </a:lnTo>
                    <a:lnTo>
                      <a:pt x="3623" y="834"/>
                    </a:lnTo>
                    <a:lnTo>
                      <a:pt x="3623" y="829"/>
                    </a:lnTo>
                    <a:lnTo>
                      <a:pt x="3623" y="827"/>
                    </a:lnTo>
                    <a:lnTo>
                      <a:pt x="3621" y="820"/>
                    </a:lnTo>
                    <a:lnTo>
                      <a:pt x="3621" y="815"/>
                    </a:lnTo>
                    <a:lnTo>
                      <a:pt x="3619" y="813"/>
                    </a:lnTo>
                    <a:lnTo>
                      <a:pt x="3619" y="811"/>
                    </a:lnTo>
                    <a:lnTo>
                      <a:pt x="3616" y="811"/>
                    </a:lnTo>
                    <a:lnTo>
                      <a:pt x="3614" y="808"/>
                    </a:lnTo>
                    <a:lnTo>
                      <a:pt x="3612" y="808"/>
                    </a:lnTo>
                    <a:lnTo>
                      <a:pt x="3612" y="806"/>
                    </a:lnTo>
                    <a:lnTo>
                      <a:pt x="3612" y="804"/>
                    </a:lnTo>
                    <a:lnTo>
                      <a:pt x="3612" y="801"/>
                    </a:lnTo>
                    <a:lnTo>
                      <a:pt x="3612" y="804"/>
                    </a:lnTo>
                    <a:lnTo>
                      <a:pt x="3609" y="804"/>
                    </a:lnTo>
                    <a:lnTo>
                      <a:pt x="3609" y="806"/>
                    </a:lnTo>
                    <a:lnTo>
                      <a:pt x="3609" y="808"/>
                    </a:lnTo>
                    <a:lnTo>
                      <a:pt x="3612" y="808"/>
                    </a:lnTo>
                    <a:lnTo>
                      <a:pt x="3612" y="811"/>
                    </a:lnTo>
                    <a:lnTo>
                      <a:pt x="3614" y="813"/>
                    </a:lnTo>
                    <a:lnTo>
                      <a:pt x="3616" y="815"/>
                    </a:lnTo>
                    <a:lnTo>
                      <a:pt x="3619" y="818"/>
                    </a:lnTo>
                    <a:lnTo>
                      <a:pt x="3619" y="822"/>
                    </a:lnTo>
                    <a:lnTo>
                      <a:pt x="3621" y="829"/>
                    </a:lnTo>
                    <a:lnTo>
                      <a:pt x="3621" y="832"/>
                    </a:lnTo>
                    <a:lnTo>
                      <a:pt x="3623" y="834"/>
                    </a:lnTo>
                    <a:lnTo>
                      <a:pt x="3623" y="836"/>
                    </a:lnTo>
                    <a:lnTo>
                      <a:pt x="3621" y="845"/>
                    </a:lnTo>
                    <a:lnTo>
                      <a:pt x="3621" y="850"/>
                    </a:lnTo>
                    <a:lnTo>
                      <a:pt x="3621" y="852"/>
                    </a:lnTo>
                    <a:lnTo>
                      <a:pt x="3621" y="855"/>
                    </a:lnTo>
                    <a:lnTo>
                      <a:pt x="3621" y="857"/>
                    </a:lnTo>
                    <a:lnTo>
                      <a:pt x="3621" y="859"/>
                    </a:lnTo>
                    <a:lnTo>
                      <a:pt x="3619" y="862"/>
                    </a:lnTo>
                    <a:lnTo>
                      <a:pt x="3616" y="864"/>
                    </a:lnTo>
                    <a:lnTo>
                      <a:pt x="3616" y="866"/>
                    </a:lnTo>
                    <a:lnTo>
                      <a:pt x="3614" y="866"/>
                    </a:lnTo>
                    <a:lnTo>
                      <a:pt x="3614" y="862"/>
                    </a:lnTo>
                    <a:lnTo>
                      <a:pt x="3614" y="859"/>
                    </a:lnTo>
                    <a:lnTo>
                      <a:pt x="3614" y="862"/>
                    </a:lnTo>
                    <a:lnTo>
                      <a:pt x="3614" y="864"/>
                    </a:lnTo>
                    <a:lnTo>
                      <a:pt x="3612" y="866"/>
                    </a:lnTo>
                    <a:lnTo>
                      <a:pt x="3609" y="869"/>
                    </a:lnTo>
                    <a:lnTo>
                      <a:pt x="3609" y="873"/>
                    </a:lnTo>
                    <a:lnTo>
                      <a:pt x="3609" y="876"/>
                    </a:lnTo>
                    <a:lnTo>
                      <a:pt x="3609" y="878"/>
                    </a:lnTo>
                    <a:lnTo>
                      <a:pt x="3607" y="878"/>
                    </a:lnTo>
                    <a:lnTo>
                      <a:pt x="3607" y="880"/>
                    </a:lnTo>
                    <a:lnTo>
                      <a:pt x="3609" y="883"/>
                    </a:lnTo>
                    <a:lnTo>
                      <a:pt x="3607" y="883"/>
                    </a:lnTo>
                    <a:lnTo>
                      <a:pt x="3609" y="885"/>
                    </a:lnTo>
                    <a:lnTo>
                      <a:pt x="3609" y="887"/>
                    </a:lnTo>
                    <a:lnTo>
                      <a:pt x="3612" y="887"/>
                    </a:lnTo>
                    <a:lnTo>
                      <a:pt x="3614" y="887"/>
                    </a:lnTo>
                    <a:lnTo>
                      <a:pt x="3619" y="885"/>
                    </a:lnTo>
                    <a:lnTo>
                      <a:pt x="3621" y="885"/>
                    </a:lnTo>
                    <a:lnTo>
                      <a:pt x="3628" y="887"/>
                    </a:lnTo>
                    <a:lnTo>
                      <a:pt x="3630" y="887"/>
                    </a:lnTo>
                    <a:lnTo>
                      <a:pt x="3630" y="885"/>
                    </a:lnTo>
                    <a:lnTo>
                      <a:pt x="3628" y="883"/>
                    </a:lnTo>
                    <a:lnTo>
                      <a:pt x="3626" y="880"/>
                    </a:lnTo>
                    <a:lnTo>
                      <a:pt x="3628" y="880"/>
                    </a:lnTo>
                    <a:lnTo>
                      <a:pt x="3630" y="883"/>
                    </a:lnTo>
                    <a:lnTo>
                      <a:pt x="3630" y="885"/>
                    </a:lnTo>
                    <a:lnTo>
                      <a:pt x="3633" y="887"/>
                    </a:lnTo>
                    <a:lnTo>
                      <a:pt x="3633" y="894"/>
                    </a:lnTo>
                    <a:lnTo>
                      <a:pt x="3635" y="899"/>
                    </a:lnTo>
                    <a:lnTo>
                      <a:pt x="3635" y="904"/>
                    </a:lnTo>
                    <a:lnTo>
                      <a:pt x="3635" y="908"/>
                    </a:lnTo>
                    <a:lnTo>
                      <a:pt x="3635" y="913"/>
                    </a:lnTo>
                    <a:lnTo>
                      <a:pt x="3635" y="915"/>
                    </a:lnTo>
                    <a:lnTo>
                      <a:pt x="3635" y="918"/>
                    </a:lnTo>
                    <a:lnTo>
                      <a:pt x="3635" y="920"/>
                    </a:lnTo>
                    <a:lnTo>
                      <a:pt x="3635" y="922"/>
                    </a:lnTo>
                    <a:lnTo>
                      <a:pt x="3635" y="927"/>
                    </a:lnTo>
                    <a:lnTo>
                      <a:pt x="3637" y="929"/>
                    </a:lnTo>
                    <a:lnTo>
                      <a:pt x="3637" y="932"/>
                    </a:lnTo>
                    <a:lnTo>
                      <a:pt x="3637" y="934"/>
                    </a:lnTo>
                    <a:lnTo>
                      <a:pt x="3637" y="939"/>
                    </a:lnTo>
                    <a:lnTo>
                      <a:pt x="3637" y="948"/>
                    </a:lnTo>
                    <a:lnTo>
                      <a:pt x="3637" y="946"/>
                    </a:lnTo>
                    <a:lnTo>
                      <a:pt x="3635" y="934"/>
                    </a:lnTo>
                    <a:lnTo>
                      <a:pt x="3635" y="929"/>
                    </a:lnTo>
                    <a:lnTo>
                      <a:pt x="3635" y="927"/>
                    </a:lnTo>
                    <a:lnTo>
                      <a:pt x="3635" y="925"/>
                    </a:lnTo>
                    <a:lnTo>
                      <a:pt x="3635" y="922"/>
                    </a:lnTo>
                    <a:lnTo>
                      <a:pt x="3635" y="920"/>
                    </a:lnTo>
                    <a:lnTo>
                      <a:pt x="3633" y="920"/>
                    </a:lnTo>
                    <a:lnTo>
                      <a:pt x="3633" y="922"/>
                    </a:lnTo>
                    <a:lnTo>
                      <a:pt x="3635" y="922"/>
                    </a:lnTo>
                    <a:lnTo>
                      <a:pt x="3633" y="925"/>
                    </a:lnTo>
                    <a:lnTo>
                      <a:pt x="3630" y="927"/>
                    </a:lnTo>
                    <a:lnTo>
                      <a:pt x="3630" y="929"/>
                    </a:lnTo>
                    <a:lnTo>
                      <a:pt x="3633" y="927"/>
                    </a:lnTo>
                    <a:lnTo>
                      <a:pt x="3633" y="929"/>
                    </a:lnTo>
                    <a:lnTo>
                      <a:pt x="3633" y="932"/>
                    </a:lnTo>
                    <a:lnTo>
                      <a:pt x="3630" y="934"/>
                    </a:lnTo>
                    <a:lnTo>
                      <a:pt x="3633" y="934"/>
                    </a:lnTo>
                    <a:lnTo>
                      <a:pt x="3633" y="936"/>
                    </a:lnTo>
                    <a:lnTo>
                      <a:pt x="3633" y="939"/>
                    </a:lnTo>
                    <a:lnTo>
                      <a:pt x="3633" y="941"/>
                    </a:lnTo>
                    <a:lnTo>
                      <a:pt x="3633" y="943"/>
                    </a:lnTo>
                    <a:lnTo>
                      <a:pt x="3633" y="946"/>
                    </a:lnTo>
                    <a:lnTo>
                      <a:pt x="3630" y="950"/>
                    </a:lnTo>
                    <a:lnTo>
                      <a:pt x="3633" y="953"/>
                    </a:lnTo>
                    <a:lnTo>
                      <a:pt x="3635" y="953"/>
                    </a:lnTo>
                    <a:lnTo>
                      <a:pt x="3635" y="955"/>
                    </a:lnTo>
                    <a:lnTo>
                      <a:pt x="3633" y="957"/>
                    </a:lnTo>
                    <a:lnTo>
                      <a:pt x="3633" y="962"/>
                    </a:lnTo>
                    <a:lnTo>
                      <a:pt x="3630" y="962"/>
                    </a:lnTo>
                    <a:lnTo>
                      <a:pt x="3630" y="964"/>
                    </a:lnTo>
                    <a:lnTo>
                      <a:pt x="3630" y="967"/>
                    </a:lnTo>
                    <a:lnTo>
                      <a:pt x="3628" y="967"/>
                    </a:lnTo>
                    <a:lnTo>
                      <a:pt x="3628" y="969"/>
                    </a:lnTo>
                    <a:lnTo>
                      <a:pt x="3626" y="969"/>
                    </a:lnTo>
                    <a:lnTo>
                      <a:pt x="3626" y="971"/>
                    </a:lnTo>
                    <a:lnTo>
                      <a:pt x="3628" y="974"/>
                    </a:lnTo>
                    <a:lnTo>
                      <a:pt x="3630" y="974"/>
                    </a:lnTo>
                    <a:lnTo>
                      <a:pt x="3630" y="976"/>
                    </a:lnTo>
                    <a:lnTo>
                      <a:pt x="3628" y="976"/>
                    </a:lnTo>
                    <a:lnTo>
                      <a:pt x="3628" y="974"/>
                    </a:lnTo>
                    <a:lnTo>
                      <a:pt x="3623" y="974"/>
                    </a:lnTo>
                    <a:lnTo>
                      <a:pt x="3621" y="974"/>
                    </a:lnTo>
                    <a:lnTo>
                      <a:pt x="3621" y="976"/>
                    </a:lnTo>
                    <a:lnTo>
                      <a:pt x="3623" y="978"/>
                    </a:lnTo>
                    <a:lnTo>
                      <a:pt x="3623" y="981"/>
                    </a:lnTo>
                    <a:lnTo>
                      <a:pt x="3623" y="983"/>
                    </a:lnTo>
                    <a:lnTo>
                      <a:pt x="3621" y="983"/>
                    </a:lnTo>
                    <a:lnTo>
                      <a:pt x="3621" y="985"/>
                    </a:lnTo>
                    <a:lnTo>
                      <a:pt x="3619" y="985"/>
                    </a:lnTo>
                    <a:lnTo>
                      <a:pt x="3619" y="987"/>
                    </a:lnTo>
                    <a:lnTo>
                      <a:pt x="3621" y="990"/>
                    </a:lnTo>
                    <a:lnTo>
                      <a:pt x="3621" y="987"/>
                    </a:lnTo>
                    <a:lnTo>
                      <a:pt x="3623" y="990"/>
                    </a:lnTo>
                    <a:lnTo>
                      <a:pt x="3626" y="992"/>
                    </a:lnTo>
                    <a:lnTo>
                      <a:pt x="3623" y="994"/>
                    </a:lnTo>
                    <a:lnTo>
                      <a:pt x="3619" y="997"/>
                    </a:lnTo>
                    <a:lnTo>
                      <a:pt x="3619" y="999"/>
                    </a:lnTo>
                    <a:lnTo>
                      <a:pt x="3616" y="997"/>
                    </a:lnTo>
                    <a:lnTo>
                      <a:pt x="3619" y="997"/>
                    </a:lnTo>
                    <a:lnTo>
                      <a:pt x="3619" y="994"/>
                    </a:lnTo>
                    <a:lnTo>
                      <a:pt x="3619" y="992"/>
                    </a:lnTo>
                    <a:lnTo>
                      <a:pt x="3616" y="992"/>
                    </a:lnTo>
                    <a:lnTo>
                      <a:pt x="3616" y="994"/>
                    </a:lnTo>
                    <a:lnTo>
                      <a:pt x="3616" y="997"/>
                    </a:lnTo>
                    <a:lnTo>
                      <a:pt x="3616" y="999"/>
                    </a:lnTo>
                    <a:lnTo>
                      <a:pt x="3612" y="999"/>
                    </a:lnTo>
                    <a:lnTo>
                      <a:pt x="3609" y="1001"/>
                    </a:lnTo>
                    <a:lnTo>
                      <a:pt x="3612" y="1001"/>
                    </a:lnTo>
                    <a:lnTo>
                      <a:pt x="3612" y="1004"/>
                    </a:lnTo>
                    <a:lnTo>
                      <a:pt x="3614" y="1004"/>
                    </a:lnTo>
                    <a:lnTo>
                      <a:pt x="3616" y="1001"/>
                    </a:lnTo>
                    <a:lnTo>
                      <a:pt x="3614" y="1004"/>
                    </a:lnTo>
                    <a:lnTo>
                      <a:pt x="3614" y="1008"/>
                    </a:lnTo>
                    <a:lnTo>
                      <a:pt x="3612" y="1008"/>
                    </a:lnTo>
                    <a:lnTo>
                      <a:pt x="3612" y="1011"/>
                    </a:lnTo>
                    <a:lnTo>
                      <a:pt x="3609" y="1018"/>
                    </a:lnTo>
                    <a:lnTo>
                      <a:pt x="3607" y="1018"/>
                    </a:lnTo>
                    <a:lnTo>
                      <a:pt x="3607" y="1020"/>
                    </a:lnTo>
                    <a:lnTo>
                      <a:pt x="3609" y="1020"/>
                    </a:lnTo>
                    <a:lnTo>
                      <a:pt x="3609" y="1022"/>
                    </a:lnTo>
                    <a:lnTo>
                      <a:pt x="3607" y="1025"/>
                    </a:lnTo>
                    <a:lnTo>
                      <a:pt x="3607" y="1027"/>
                    </a:lnTo>
                    <a:lnTo>
                      <a:pt x="3605" y="1027"/>
                    </a:lnTo>
                    <a:lnTo>
                      <a:pt x="3605" y="1029"/>
                    </a:lnTo>
                    <a:lnTo>
                      <a:pt x="3607" y="1029"/>
                    </a:lnTo>
                    <a:lnTo>
                      <a:pt x="3605" y="1034"/>
                    </a:lnTo>
                    <a:lnTo>
                      <a:pt x="3602" y="1036"/>
                    </a:lnTo>
                    <a:lnTo>
                      <a:pt x="3600" y="1039"/>
                    </a:lnTo>
                    <a:lnTo>
                      <a:pt x="3598" y="1041"/>
                    </a:lnTo>
                    <a:lnTo>
                      <a:pt x="3595" y="1041"/>
                    </a:lnTo>
                    <a:lnTo>
                      <a:pt x="3593" y="1041"/>
                    </a:lnTo>
                    <a:lnTo>
                      <a:pt x="3595" y="1039"/>
                    </a:lnTo>
                    <a:lnTo>
                      <a:pt x="3593" y="1039"/>
                    </a:lnTo>
                    <a:lnTo>
                      <a:pt x="3593" y="1036"/>
                    </a:lnTo>
                    <a:lnTo>
                      <a:pt x="3593" y="1034"/>
                    </a:lnTo>
                    <a:lnTo>
                      <a:pt x="3593" y="1032"/>
                    </a:lnTo>
                    <a:lnTo>
                      <a:pt x="3595" y="1025"/>
                    </a:lnTo>
                    <a:lnTo>
                      <a:pt x="3595" y="1020"/>
                    </a:lnTo>
                    <a:lnTo>
                      <a:pt x="3593" y="1018"/>
                    </a:lnTo>
                    <a:lnTo>
                      <a:pt x="3591" y="1015"/>
                    </a:lnTo>
                    <a:lnTo>
                      <a:pt x="3588" y="1018"/>
                    </a:lnTo>
                    <a:lnTo>
                      <a:pt x="3586" y="1018"/>
                    </a:lnTo>
                    <a:lnTo>
                      <a:pt x="3584" y="1018"/>
                    </a:lnTo>
                    <a:lnTo>
                      <a:pt x="3584" y="1015"/>
                    </a:lnTo>
                    <a:lnTo>
                      <a:pt x="3582" y="1018"/>
                    </a:lnTo>
                    <a:lnTo>
                      <a:pt x="3579" y="1018"/>
                    </a:lnTo>
                    <a:lnTo>
                      <a:pt x="3577" y="1020"/>
                    </a:lnTo>
                    <a:lnTo>
                      <a:pt x="3575" y="1020"/>
                    </a:lnTo>
                    <a:lnTo>
                      <a:pt x="3575" y="1018"/>
                    </a:lnTo>
                    <a:lnTo>
                      <a:pt x="3572" y="1015"/>
                    </a:lnTo>
                    <a:lnTo>
                      <a:pt x="3570" y="1015"/>
                    </a:lnTo>
                    <a:lnTo>
                      <a:pt x="3568" y="1015"/>
                    </a:lnTo>
                    <a:lnTo>
                      <a:pt x="3568" y="1013"/>
                    </a:lnTo>
                    <a:lnTo>
                      <a:pt x="3565" y="1013"/>
                    </a:lnTo>
                    <a:lnTo>
                      <a:pt x="3563" y="1013"/>
                    </a:lnTo>
                    <a:lnTo>
                      <a:pt x="3561" y="1011"/>
                    </a:lnTo>
                    <a:lnTo>
                      <a:pt x="3558" y="1008"/>
                    </a:lnTo>
                    <a:lnTo>
                      <a:pt x="3558" y="1011"/>
                    </a:lnTo>
                    <a:lnTo>
                      <a:pt x="3556" y="1011"/>
                    </a:lnTo>
                    <a:lnTo>
                      <a:pt x="3556" y="1008"/>
                    </a:lnTo>
                    <a:lnTo>
                      <a:pt x="3547" y="1004"/>
                    </a:lnTo>
                    <a:lnTo>
                      <a:pt x="3544" y="1001"/>
                    </a:lnTo>
                    <a:lnTo>
                      <a:pt x="3542" y="1001"/>
                    </a:lnTo>
                    <a:lnTo>
                      <a:pt x="3540" y="997"/>
                    </a:lnTo>
                    <a:lnTo>
                      <a:pt x="3540" y="999"/>
                    </a:lnTo>
                    <a:lnTo>
                      <a:pt x="3542" y="999"/>
                    </a:lnTo>
                    <a:lnTo>
                      <a:pt x="3542" y="997"/>
                    </a:lnTo>
                    <a:lnTo>
                      <a:pt x="3542" y="992"/>
                    </a:lnTo>
                    <a:lnTo>
                      <a:pt x="3537" y="990"/>
                    </a:lnTo>
                    <a:lnTo>
                      <a:pt x="3537" y="987"/>
                    </a:lnTo>
                    <a:lnTo>
                      <a:pt x="3537" y="985"/>
                    </a:lnTo>
                    <a:lnTo>
                      <a:pt x="3540" y="985"/>
                    </a:lnTo>
                    <a:lnTo>
                      <a:pt x="3540" y="983"/>
                    </a:lnTo>
                    <a:lnTo>
                      <a:pt x="3540" y="981"/>
                    </a:lnTo>
                    <a:lnTo>
                      <a:pt x="3540" y="978"/>
                    </a:lnTo>
                    <a:lnTo>
                      <a:pt x="3542" y="978"/>
                    </a:lnTo>
                    <a:lnTo>
                      <a:pt x="3542" y="976"/>
                    </a:lnTo>
                    <a:lnTo>
                      <a:pt x="3540" y="974"/>
                    </a:lnTo>
                    <a:lnTo>
                      <a:pt x="3542" y="971"/>
                    </a:lnTo>
                    <a:lnTo>
                      <a:pt x="3544" y="969"/>
                    </a:lnTo>
                    <a:lnTo>
                      <a:pt x="3547" y="967"/>
                    </a:lnTo>
                    <a:lnTo>
                      <a:pt x="3549" y="962"/>
                    </a:lnTo>
                    <a:lnTo>
                      <a:pt x="3551" y="962"/>
                    </a:lnTo>
                    <a:lnTo>
                      <a:pt x="3554" y="962"/>
                    </a:lnTo>
                    <a:lnTo>
                      <a:pt x="3556" y="960"/>
                    </a:lnTo>
                    <a:lnTo>
                      <a:pt x="3558" y="957"/>
                    </a:lnTo>
                    <a:lnTo>
                      <a:pt x="3561" y="957"/>
                    </a:lnTo>
                    <a:lnTo>
                      <a:pt x="3561" y="955"/>
                    </a:lnTo>
                    <a:lnTo>
                      <a:pt x="3563" y="955"/>
                    </a:lnTo>
                    <a:lnTo>
                      <a:pt x="3563" y="953"/>
                    </a:lnTo>
                    <a:lnTo>
                      <a:pt x="3561" y="953"/>
                    </a:lnTo>
                    <a:lnTo>
                      <a:pt x="3561" y="950"/>
                    </a:lnTo>
                    <a:lnTo>
                      <a:pt x="3563" y="950"/>
                    </a:lnTo>
                    <a:lnTo>
                      <a:pt x="3563" y="948"/>
                    </a:lnTo>
                    <a:lnTo>
                      <a:pt x="3565" y="943"/>
                    </a:lnTo>
                    <a:lnTo>
                      <a:pt x="3565" y="941"/>
                    </a:lnTo>
                    <a:lnTo>
                      <a:pt x="3565" y="943"/>
                    </a:lnTo>
                    <a:lnTo>
                      <a:pt x="3563" y="946"/>
                    </a:lnTo>
                    <a:lnTo>
                      <a:pt x="3561" y="946"/>
                    </a:lnTo>
                    <a:lnTo>
                      <a:pt x="3561" y="948"/>
                    </a:lnTo>
                    <a:lnTo>
                      <a:pt x="3561" y="950"/>
                    </a:lnTo>
                    <a:lnTo>
                      <a:pt x="3561" y="953"/>
                    </a:lnTo>
                    <a:lnTo>
                      <a:pt x="3561" y="955"/>
                    </a:lnTo>
                    <a:lnTo>
                      <a:pt x="3556" y="957"/>
                    </a:lnTo>
                    <a:lnTo>
                      <a:pt x="3554" y="960"/>
                    </a:lnTo>
                    <a:lnTo>
                      <a:pt x="3551" y="960"/>
                    </a:lnTo>
                    <a:lnTo>
                      <a:pt x="3549" y="960"/>
                    </a:lnTo>
                    <a:lnTo>
                      <a:pt x="3547" y="962"/>
                    </a:lnTo>
                    <a:lnTo>
                      <a:pt x="3544" y="964"/>
                    </a:lnTo>
                    <a:lnTo>
                      <a:pt x="3542" y="969"/>
                    </a:lnTo>
                    <a:lnTo>
                      <a:pt x="3540" y="971"/>
                    </a:lnTo>
                    <a:lnTo>
                      <a:pt x="3540" y="976"/>
                    </a:lnTo>
                    <a:lnTo>
                      <a:pt x="3540" y="978"/>
                    </a:lnTo>
                    <a:lnTo>
                      <a:pt x="3537" y="983"/>
                    </a:lnTo>
                    <a:lnTo>
                      <a:pt x="3535" y="983"/>
                    </a:lnTo>
                    <a:lnTo>
                      <a:pt x="3533" y="985"/>
                    </a:lnTo>
                    <a:lnTo>
                      <a:pt x="3533" y="987"/>
                    </a:lnTo>
                    <a:lnTo>
                      <a:pt x="3533" y="990"/>
                    </a:lnTo>
                    <a:lnTo>
                      <a:pt x="3537" y="992"/>
                    </a:lnTo>
                    <a:lnTo>
                      <a:pt x="3540" y="994"/>
                    </a:lnTo>
                    <a:lnTo>
                      <a:pt x="3540" y="997"/>
                    </a:lnTo>
                    <a:lnTo>
                      <a:pt x="3537" y="999"/>
                    </a:lnTo>
                    <a:lnTo>
                      <a:pt x="3537" y="1001"/>
                    </a:lnTo>
                    <a:lnTo>
                      <a:pt x="3537" y="1004"/>
                    </a:lnTo>
                    <a:lnTo>
                      <a:pt x="3540" y="1004"/>
                    </a:lnTo>
                    <a:lnTo>
                      <a:pt x="3542" y="1006"/>
                    </a:lnTo>
                    <a:lnTo>
                      <a:pt x="3544" y="1008"/>
                    </a:lnTo>
                    <a:lnTo>
                      <a:pt x="3547" y="1011"/>
                    </a:lnTo>
                    <a:lnTo>
                      <a:pt x="3549" y="1013"/>
                    </a:lnTo>
                    <a:lnTo>
                      <a:pt x="3551" y="1013"/>
                    </a:lnTo>
                    <a:lnTo>
                      <a:pt x="3554" y="1015"/>
                    </a:lnTo>
                    <a:lnTo>
                      <a:pt x="3556" y="1018"/>
                    </a:lnTo>
                    <a:lnTo>
                      <a:pt x="3556" y="1020"/>
                    </a:lnTo>
                    <a:lnTo>
                      <a:pt x="3558" y="1022"/>
                    </a:lnTo>
                    <a:lnTo>
                      <a:pt x="3558" y="1027"/>
                    </a:lnTo>
                    <a:lnTo>
                      <a:pt x="3558" y="1029"/>
                    </a:lnTo>
                    <a:lnTo>
                      <a:pt x="3558" y="1032"/>
                    </a:lnTo>
                    <a:lnTo>
                      <a:pt x="3561" y="1034"/>
                    </a:lnTo>
                    <a:lnTo>
                      <a:pt x="3561" y="1036"/>
                    </a:lnTo>
                    <a:lnTo>
                      <a:pt x="3563" y="1039"/>
                    </a:lnTo>
                    <a:lnTo>
                      <a:pt x="3565" y="1039"/>
                    </a:lnTo>
                    <a:lnTo>
                      <a:pt x="3568" y="1043"/>
                    </a:lnTo>
                    <a:lnTo>
                      <a:pt x="3570" y="1043"/>
                    </a:lnTo>
                    <a:lnTo>
                      <a:pt x="3570" y="1046"/>
                    </a:lnTo>
                    <a:lnTo>
                      <a:pt x="3570" y="1048"/>
                    </a:lnTo>
                    <a:lnTo>
                      <a:pt x="3572" y="1048"/>
                    </a:lnTo>
                    <a:lnTo>
                      <a:pt x="3577" y="1053"/>
                    </a:lnTo>
                    <a:lnTo>
                      <a:pt x="3582" y="1055"/>
                    </a:lnTo>
                    <a:lnTo>
                      <a:pt x="3584" y="1057"/>
                    </a:lnTo>
                    <a:lnTo>
                      <a:pt x="3586" y="1057"/>
                    </a:lnTo>
                    <a:lnTo>
                      <a:pt x="3588" y="1057"/>
                    </a:lnTo>
                    <a:lnTo>
                      <a:pt x="3588" y="1055"/>
                    </a:lnTo>
                    <a:lnTo>
                      <a:pt x="3593" y="1067"/>
                    </a:lnTo>
                    <a:lnTo>
                      <a:pt x="3595" y="1071"/>
                    </a:lnTo>
                    <a:lnTo>
                      <a:pt x="3593" y="1071"/>
                    </a:lnTo>
                    <a:lnTo>
                      <a:pt x="3593" y="1067"/>
                    </a:lnTo>
                    <a:lnTo>
                      <a:pt x="3591" y="1067"/>
                    </a:lnTo>
                    <a:lnTo>
                      <a:pt x="3588" y="1067"/>
                    </a:lnTo>
                    <a:lnTo>
                      <a:pt x="3591" y="1069"/>
                    </a:lnTo>
                    <a:lnTo>
                      <a:pt x="3588" y="1069"/>
                    </a:lnTo>
                    <a:lnTo>
                      <a:pt x="3588" y="1071"/>
                    </a:lnTo>
                    <a:lnTo>
                      <a:pt x="3591" y="1071"/>
                    </a:lnTo>
                    <a:lnTo>
                      <a:pt x="3591" y="1074"/>
                    </a:lnTo>
                    <a:lnTo>
                      <a:pt x="3586" y="1076"/>
                    </a:lnTo>
                    <a:lnTo>
                      <a:pt x="3586" y="1078"/>
                    </a:lnTo>
                    <a:lnTo>
                      <a:pt x="3586" y="1076"/>
                    </a:lnTo>
                    <a:lnTo>
                      <a:pt x="3586" y="1078"/>
                    </a:lnTo>
                    <a:lnTo>
                      <a:pt x="3588" y="1076"/>
                    </a:lnTo>
                    <a:lnTo>
                      <a:pt x="3591" y="1076"/>
                    </a:lnTo>
                    <a:lnTo>
                      <a:pt x="3593" y="1076"/>
                    </a:lnTo>
                    <a:lnTo>
                      <a:pt x="3593" y="1078"/>
                    </a:lnTo>
                    <a:lnTo>
                      <a:pt x="3595" y="1076"/>
                    </a:lnTo>
                    <a:lnTo>
                      <a:pt x="3595" y="1074"/>
                    </a:lnTo>
                    <a:lnTo>
                      <a:pt x="3595" y="1071"/>
                    </a:lnTo>
                    <a:lnTo>
                      <a:pt x="3595" y="1074"/>
                    </a:lnTo>
                    <a:lnTo>
                      <a:pt x="3595" y="1076"/>
                    </a:lnTo>
                    <a:lnTo>
                      <a:pt x="3598" y="1078"/>
                    </a:lnTo>
                    <a:lnTo>
                      <a:pt x="3598" y="1081"/>
                    </a:lnTo>
                    <a:lnTo>
                      <a:pt x="3598" y="1083"/>
                    </a:lnTo>
                    <a:lnTo>
                      <a:pt x="3600" y="1085"/>
                    </a:lnTo>
                    <a:lnTo>
                      <a:pt x="3600" y="1088"/>
                    </a:lnTo>
                    <a:lnTo>
                      <a:pt x="3600" y="1090"/>
                    </a:lnTo>
                    <a:lnTo>
                      <a:pt x="3600" y="1092"/>
                    </a:lnTo>
                    <a:lnTo>
                      <a:pt x="3600" y="1097"/>
                    </a:lnTo>
                    <a:lnTo>
                      <a:pt x="3600" y="1099"/>
                    </a:lnTo>
                    <a:lnTo>
                      <a:pt x="3600" y="1097"/>
                    </a:lnTo>
                    <a:lnTo>
                      <a:pt x="3600" y="1090"/>
                    </a:lnTo>
                    <a:lnTo>
                      <a:pt x="3600" y="1088"/>
                    </a:lnTo>
                    <a:lnTo>
                      <a:pt x="3598" y="1088"/>
                    </a:lnTo>
                    <a:lnTo>
                      <a:pt x="3598" y="1090"/>
                    </a:lnTo>
                    <a:lnTo>
                      <a:pt x="3595" y="1090"/>
                    </a:lnTo>
                    <a:lnTo>
                      <a:pt x="3598" y="1092"/>
                    </a:lnTo>
                    <a:lnTo>
                      <a:pt x="3598" y="1095"/>
                    </a:lnTo>
                    <a:lnTo>
                      <a:pt x="3595" y="1092"/>
                    </a:lnTo>
                    <a:lnTo>
                      <a:pt x="3593" y="1092"/>
                    </a:lnTo>
                    <a:lnTo>
                      <a:pt x="3591" y="1095"/>
                    </a:lnTo>
                    <a:lnTo>
                      <a:pt x="3593" y="1095"/>
                    </a:lnTo>
                    <a:lnTo>
                      <a:pt x="3595" y="1095"/>
                    </a:lnTo>
                    <a:lnTo>
                      <a:pt x="3595" y="1097"/>
                    </a:lnTo>
                    <a:lnTo>
                      <a:pt x="3598" y="1097"/>
                    </a:lnTo>
                    <a:lnTo>
                      <a:pt x="3600" y="1099"/>
                    </a:lnTo>
                    <a:lnTo>
                      <a:pt x="3598" y="1102"/>
                    </a:lnTo>
                    <a:lnTo>
                      <a:pt x="3598" y="1104"/>
                    </a:lnTo>
                    <a:lnTo>
                      <a:pt x="3598" y="1109"/>
                    </a:lnTo>
                    <a:lnTo>
                      <a:pt x="3595" y="1109"/>
                    </a:lnTo>
                    <a:lnTo>
                      <a:pt x="3593" y="1111"/>
                    </a:lnTo>
                    <a:lnTo>
                      <a:pt x="3593" y="1109"/>
                    </a:lnTo>
                    <a:lnTo>
                      <a:pt x="3591" y="1109"/>
                    </a:lnTo>
                    <a:lnTo>
                      <a:pt x="3591" y="1111"/>
                    </a:lnTo>
                    <a:lnTo>
                      <a:pt x="3591" y="1118"/>
                    </a:lnTo>
                    <a:lnTo>
                      <a:pt x="3591" y="1120"/>
                    </a:lnTo>
                    <a:lnTo>
                      <a:pt x="3591" y="1123"/>
                    </a:lnTo>
                    <a:lnTo>
                      <a:pt x="3588" y="1123"/>
                    </a:lnTo>
                    <a:lnTo>
                      <a:pt x="3586" y="1123"/>
                    </a:lnTo>
                    <a:lnTo>
                      <a:pt x="3586" y="1125"/>
                    </a:lnTo>
                    <a:lnTo>
                      <a:pt x="3586" y="1127"/>
                    </a:lnTo>
                    <a:lnTo>
                      <a:pt x="3586" y="1132"/>
                    </a:lnTo>
                    <a:lnTo>
                      <a:pt x="3586" y="1134"/>
                    </a:lnTo>
                    <a:lnTo>
                      <a:pt x="3584" y="1134"/>
                    </a:lnTo>
                    <a:lnTo>
                      <a:pt x="3584" y="1136"/>
                    </a:lnTo>
                    <a:lnTo>
                      <a:pt x="3584" y="1139"/>
                    </a:lnTo>
                    <a:lnTo>
                      <a:pt x="3582" y="1139"/>
                    </a:lnTo>
                    <a:lnTo>
                      <a:pt x="3584" y="1141"/>
                    </a:lnTo>
                    <a:lnTo>
                      <a:pt x="3584" y="1143"/>
                    </a:lnTo>
                    <a:lnTo>
                      <a:pt x="3584" y="1146"/>
                    </a:lnTo>
                    <a:lnTo>
                      <a:pt x="3586" y="1146"/>
                    </a:lnTo>
                    <a:lnTo>
                      <a:pt x="3586" y="1148"/>
                    </a:lnTo>
                    <a:lnTo>
                      <a:pt x="3584" y="1148"/>
                    </a:lnTo>
                    <a:lnTo>
                      <a:pt x="3582" y="1150"/>
                    </a:lnTo>
                    <a:lnTo>
                      <a:pt x="3582" y="1153"/>
                    </a:lnTo>
                    <a:lnTo>
                      <a:pt x="3579" y="1155"/>
                    </a:lnTo>
                    <a:lnTo>
                      <a:pt x="3579" y="1157"/>
                    </a:lnTo>
                    <a:lnTo>
                      <a:pt x="3579" y="1162"/>
                    </a:lnTo>
                    <a:lnTo>
                      <a:pt x="3577" y="1167"/>
                    </a:lnTo>
                    <a:lnTo>
                      <a:pt x="3575" y="1169"/>
                    </a:lnTo>
                    <a:lnTo>
                      <a:pt x="3575" y="1174"/>
                    </a:lnTo>
                    <a:lnTo>
                      <a:pt x="3570" y="1181"/>
                    </a:lnTo>
                    <a:lnTo>
                      <a:pt x="3570" y="1183"/>
                    </a:lnTo>
                    <a:lnTo>
                      <a:pt x="3570" y="1185"/>
                    </a:lnTo>
                    <a:lnTo>
                      <a:pt x="3568" y="1188"/>
                    </a:lnTo>
                    <a:lnTo>
                      <a:pt x="3568" y="1190"/>
                    </a:lnTo>
                    <a:lnTo>
                      <a:pt x="3568" y="1192"/>
                    </a:lnTo>
                    <a:lnTo>
                      <a:pt x="3565" y="1192"/>
                    </a:lnTo>
                    <a:lnTo>
                      <a:pt x="3565" y="1195"/>
                    </a:lnTo>
                    <a:lnTo>
                      <a:pt x="3565" y="1197"/>
                    </a:lnTo>
                    <a:lnTo>
                      <a:pt x="3568" y="1197"/>
                    </a:lnTo>
                    <a:lnTo>
                      <a:pt x="3568" y="1199"/>
                    </a:lnTo>
                    <a:lnTo>
                      <a:pt x="3565" y="1199"/>
                    </a:lnTo>
                    <a:lnTo>
                      <a:pt x="3563" y="1199"/>
                    </a:lnTo>
                    <a:lnTo>
                      <a:pt x="3563" y="1202"/>
                    </a:lnTo>
                    <a:lnTo>
                      <a:pt x="3563" y="1204"/>
                    </a:lnTo>
                    <a:lnTo>
                      <a:pt x="3563" y="1206"/>
                    </a:lnTo>
                    <a:lnTo>
                      <a:pt x="3563" y="1211"/>
                    </a:lnTo>
                    <a:lnTo>
                      <a:pt x="3563" y="1216"/>
                    </a:lnTo>
                    <a:lnTo>
                      <a:pt x="3563" y="1218"/>
                    </a:lnTo>
                    <a:lnTo>
                      <a:pt x="3563" y="1223"/>
                    </a:lnTo>
                    <a:lnTo>
                      <a:pt x="3563" y="1225"/>
                    </a:lnTo>
                    <a:lnTo>
                      <a:pt x="3563" y="1227"/>
                    </a:lnTo>
                    <a:lnTo>
                      <a:pt x="3561" y="1227"/>
                    </a:lnTo>
                    <a:lnTo>
                      <a:pt x="3561" y="1225"/>
                    </a:lnTo>
                    <a:lnTo>
                      <a:pt x="3558" y="1220"/>
                    </a:lnTo>
                    <a:lnTo>
                      <a:pt x="3556" y="1218"/>
                    </a:lnTo>
                    <a:lnTo>
                      <a:pt x="3556" y="1216"/>
                    </a:lnTo>
                    <a:lnTo>
                      <a:pt x="3554" y="1213"/>
                    </a:lnTo>
                    <a:lnTo>
                      <a:pt x="3556" y="1211"/>
                    </a:lnTo>
                    <a:lnTo>
                      <a:pt x="3556" y="1209"/>
                    </a:lnTo>
                    <a:lnTo>
                      <a:pt x="3554" y="1209"/>
                    </a:lnTo>
                    <a:lnTo>
                      <a:pt x="3554" y="1211"/>
                    </a:lnTo>
                    <a:lnTo>
                      <a:pt x="3556" y="1206"/>
                    </a:lnTo>
                    <a:lnTo>
                      <a:pt x="3556" y="1204"/>
                    </a:lnTo>
                    <a:lnTo>
                      <a:pt x="3554" y="1204"/>
                    </a:lnTo>
                    <a:lnTo>
                      <a:pt x="3556" y="1202"/>
                    </a:lnTo>
                    <a:lnTo>
                      <a:pt x="3556" y="1199"/>
                    </a:lnTo>
                    <a:lnTo>
                      <a:pt x="3554" y="1199"/>
                    </a:lnTo>
                    <a:lnTo>
                      <a:pt x="3554" y="1197"/>
                    </a:lnTo>
                    <a:lnTo>
                      <a:pt x="3556" y="1195"/>
                    </a:lnTo>
                    <a:lnTo>
                      <a:pt x="3556" y="1192"/>
                    </a:lnTo>
                    <a:lnTo>
                      <a:pt x="3554" y="1192"/>
                    </a:lnTo>
                    <a:lnTo>
                      <a:pt x="3554" y="1190"/>
                    </a:lnTo>
                    <a:lnTo>
                      <a:pt x="3554" y="1188"/>
                    </a:lnTo>
                    <a:lnTo>
                      <a:pt x="3556" y="1185"/>
                    </a:lnTo>
                    <a:lnTo>
                      <a:pt x="3558" y="1185"/>
                    </a:lnTo>
                    <a:lnTo>
                      <a:pt x="3554" y="1185"/>
                    </a:lnTo>
                    <a:lnTo>
                      <a:pt x="3556" y="1183"/>
                    </a:lnTo>
                    <a:lnTo>
                      <a:pt x="3556" y="1181"/>
                    </a:lnTo>
                    <a:lnTo>
                      <a:pt x="3554" y="1181"/>
                    </a:lnTo>
                    <a:lnTo>
                      <a:pt x="3556" y="1181"/>
                    </a:lnTo>
                    <a:lnTo>
                      <a:pt x="3556" y="1178"/>
                    </a:lnTo>
                    <a:lnTo>
                      <a:pt x="3558" y="1178"/>
                    </a:lnTo>
                    <a:lnTo>
                      <a:pt x="3556" y="1176"/>
                    </a:lnTo>
                    <a:lnTo>
                      <a:pt x="3558" y="1174"/>
                    </a:lnTo>
                    <a:lnTo>
                      <a:pt x="3561" y="1174"/>
                    </a:lnTo>
                    <a:lnTo>
                      <a:pt x="3561" y="1171"/>
                    </a:lnTo>
                    <a:lnTo>
                      <a:pt x="3561" y="1167"/>
                    </a:lnTo>
                    <a:lnTo>
                      <a:pt x="3561" y="1164"/>
                    </a:lnTo>
                    <a:lnTo>
                      <a:pt x="3561" y="1162"/>
                    </a:lnTo>
                    <a:lnTo>
                      <a:pt x="3558" y="1162"/>
                    </a:lnTo>
                    <a:lnTo>
                      <a:pt x="3561" y="1160"/>
                    </a:lnTo>
                    <a:lnTo>
                      <a:pt x="3563" y="1160"/>
                    </a:lnTo>
                    <a:lnTo>
                      <a:pt x="3568" y="1160"/>
                    </a:lnTo>
                    <a:lnTo>
                      <a:pt x="3565" y="1157"/>
                    </a:lnTo>
                    <a:lnTo>
                      <a:pt x="3565" y="1155"/>
                    </a:lnTo>
                    <a:lnTo>
                      <a:pt x="3568" y="1155"/>
                    </a:lnTo>
                    <a:lnTo>
                      <a:pt x="3568" y="1153"/>
                    </a:lnTo>
                    <a:lnTo>
                      <a:pt x="3568" y="1150"/>
                    </a:lnTo>
                    <a:lnTo>
                      <a:pt x="3565" y="1150"/>
                    </a:lnTo>
                    <a:lnTo>
                      <a:pt x="3563" y="1150"/>
                    </a:lnTo>
                    <a:lnTo>
                      <a:pt x="3561" y="1150"/>
                    </a:lnTo>
                    <a:lnTo>
                      <a:pt x="3563" y="1148"/>
                    </a:lnTo>
                    <a:lnTo>
                      <a:pt x="3563" y="1146"/>
                    </a:lnTo>
                    <a:lnTo>
                      <a:pt x="3565" y="1146"/>
                    </a:lnTo>
                    <a:lnTo>
                      <a:pt x="3568" y="1143"/>
                    </a:lnTo>
                    <a:lnTo>
                      <a:pt x="3565" y="1143"/>
                    </a:lnTo>
                    <a:lnTo>
                      <a:pt x="3558" y="1143"/>
                    </a:lnTo>
                    <a:lnTo>
                      <a:pt x="3556" y="1143"/>
                    </a:lnTo>
                    <a:lnTo>
                      <a:pt x="3556" y="1146"/>
                    </a:lnTo>
                    <a:lnTo>
                      <a:pt x="3554" y="1148"/>
                    </a:lnTo>
                    <a:lnTo>
                      <a:pt x="3551" y="1150"/>
                    </a:lnTo>
                    <a:lnTo>
                      <a:pt x="3551" y="1148"/>
                    </a:lnTo>
                    <a:lnTo>
                      <a:pt x="3551" y="1146"/>
                    </a:lnTo>
                    <a:lnTo>
                      <a:pt x="3551" y="1143"/>
                    </a:lnTo>
                    <a:lnTo>
                      <a:pt x="3549" y="1146"/>
                    </a:lnTo>
                    <a:lnTo>
                      <a:pt x="3549" y="1143"/>
                    </a:lnTo>
                    <a:lnTo>
                      <a:pt x="3549" y="1141"/>
                    </a:lnTo>
                    <a:lnTo>
                      <a:pt x="3551" y="1141"/>
                    </a:lnTo>
                    <a:lnTo>
                      <a:pt x="3551" y="1139"/>
                    </a:lnTo>
                    <a:lnTo>
                      <a:pt x="3554" y="1139"/>
                    </a:lnTo>
                    <a:lnTo>
                      <a:pt x="3554" y="1136"/>
                    </a:lnTo>
                    <a:lnTo>
                      <a:pt x="3556" y="1134"/>
                    </a:lnTo>
                    <a:lnTo>
                      <a:pt x="3556" y="1132"/>
                    </a:lnTo>
                    <a:lnTo>
                      <a:pt x="3554" y="1134"/>
                    </a:lnTo>
                    <a:lnTo>
                      <a:pt x="3551" y="1134"/>
                    </a:lnTo>
                    <a:lnTo>
                      <a:pt x="3549" y="1136"/>
                    </a:lnTo>
                    <a:lnTo>
                      <a:pt x="3549" y="1134"/>
                    </a:lnTo>
                    <a:lnTo>
                      <a:pt x="3551" y="1132"/>
                    </a:lnTo>
                    <a:lnTo>
                      <a:pt x="3549" y="1132"/>
                    </a:lnTo>
                    <a:lnTo>
                      <a:pt x="3551" y="1129"/>
                    </a:lnTo>
                    <a:lnTo>
                      <a:pt x="3554" y="1129"/>
                    </a:lnTo>
                    <a:lnTo>
                      <a:pt x="3554" y="1127"/>
                    </a:lnTo>
                    <a:lnTo>
                      <a:pt x="3551" y="1127"/>
                    </a:lnTo>
                    <a:lnTo>
                      <a:pt x="3549" y="1127"/>
                    </a:lnTo>
                    <a:lnTo>
                      <a:pt x="3549" y="1129"/>
                    </a:lnTo>
                    <a:lnTo>
                      <a:pt x="3544" y="1129"/>
                    </a:lnTo>
                    <a:lnTo>
                      <a:pt x="3542" y="1129"/>
                    </a:lnTo>
                    <a:lnTo>
                      <a:pt x="3542" y="1132"/>
                    </a:lnTo>
                    <a:lnTo>
                      <a:pt x="3542" y="1134"/>
                    </a:lnTo>
                    <a:lnTo>
                      <a:pt x="3542" y="1132"/>
                    </a:lnTo>
                    <a:lnTo>
                      <a:pt x="3542" y="1129"/>
                    </a:lnTo>
                    <a:lnTo>
                      <a:pt x="3542" y="1127"/>
                    </a:lnTo>
                    <a:lnTo>
                      <a:pt x="3542" y="1125"/>
                    </a:lnTo>
                    <a:lnTo>
                      <a:pt x="3547" y="1123"/>
                    </a:lnTo>
                    <a:lnTo>
                      <a:pt x="3549" y="1120"/>
                    </a:lnTo>
                    <a:lnTo>
                      <a:pt x="3547" y="1120"/>
                    </a:lnTo>
                    <a:lnTo>
                      <a:pt x="3544" y="1120"/>
                    </a:lnTo>
                    <a:lnTo>
                      <a:pt x="3542" y="1120"/>
                    </a:lnTo>
                    <a:lnTo>
                      <a:pt x="3542" y="1118"/>
                    </a:lnTo>
                    <a:lnTo>
                      <a:pt x="3542" y="1116"/>
                    </a:lnTo>
                    <a:lnTo>
                      <a:pt x="3542" y="1111"/>
                    </a:lnTo>
                    <a:lnTo>
                      <a:pt x="3542" y="1109"/>
                    </a:lnTo>
                    <a:lnTo>
                      <a:pt x="3542" y="1106"/>
                    </a:lnTo>
                    <a:lnTo>
                      <a:pt x="3542" y="1109"/>
                    </a:lnTo>
                    <a:lnTo>
                      <a:pt x="3540" y="1116"/>
                    </a:lnTo>
                    <a:lnTo>
                      <a:pt x="3537" y="1116"/>
                    </a:lnTo>
                    <a:lnTo>
                      <a:pt x="3537" y="1120"/>
                    </a:lnTo>
                    <a:lnTo>
                      <a:pt x="3537" y="1123"/>
                    </a:lnTo>
                    <a:lnTo>
                      <a:pt x="3537" y="1120"/>
                    </a:lnTo>
                    <a:lnTo>
                      <a:pt x="3535" y="1118"/>
                    </a:lnTo>
                    <a:lnTo>
                      <a:pt x="3533" y="1118"/>
                    </a:lnTo>
                    <a:lnTo>
                      <a:pt x="3533" y="1116"/>
                    </a:lnTo>
                    <a:lnTo>
                      <a:pt x="3535" y="1113"/>
                    </a:lnTo>
                    <a:lnTo>
                      <a:pt x="3535" y="1111"/>
                    </a:lnTo>
                    <a:lnTo>
                      <a:pt x="3533" y="1113"/>
                    </a:lnTo>
                    <a:lnTo>
                      <a:pt x="3530" y="1116"/>
                    </a:lnTo>
                    <a:lnTo>
                      <a:pt x="3530" y="1118"/>
                    </a:lnTo>
                    <a:lnTo>
                      <a:pt x="3533" y="1118"/>
                    </a:lnTo>
                    <a:lnTo>
                      <a:pt x="3533" y="1120"/>
                    </a:lnTo>
                    <a:lnTo>
                      <a:pt x="3533" y="1123"/>
                    </a:lnTo>
                    <a:lnTo>
                      <a:pt x="3533" y="1125"/>
                    </a:lnTo>
                    <a:lnTo>
                      <a:pt x="3530" y="1125"/>
                    </a:lnTo>
                    <a:lnTo>
                      <a:pt x="3528" y="1120"/>
                    </a:lnTo>
                    <a:lnTo>
                      <a:pt x="3526" y="1120"/>
                    </a:lnTo>
                    <a:lnTo>
                      <a:pt x="3523" y="1120"/>
                    </a:lnTo>
                    <a:lnTo>
                      <a:pt x="3523" y="1118"/>
                    </a:lnTo>
                    <a:lnTo>
                      <a:pt x="3519" y="1113"/>
                    </a:lnTo>
                    <a:lnTo>
                      <a:pt x="3516" y="1113"/>
                    </a:lnTo>
                    <a:lnTo>
                      <a:pt x="3516" y="1118"/>
                    </a:lnTo>
                    <a:lnTo>
                      <a:pt x="3519" y="1120"/>
                    </a:lnTo>
                    <a:lnTo>
                      <a:pt x="3516" y="1120"/>
                    </a:lnTo>
                    <a:lnTo>
                      <a:pt x="3516" y="1118"/>
                    </a:lnTo>
                    <a:lnTo>
                      <a:pt x="3514" y="1116"/>
                    </a:lnTo>
                    <a:lnTo>
                      <a:pt x="3512" y="1113"/>
                    </a:lnTo>
                    <a:lnTo>
                      <a:pt x="3509" y="1111"/>
                    </a:lnTo>
                    <a:lnTo>
                      <a:pt x="3509" y="1109"/>
                    </a:lnTo>
                    <a:lnTo>
                      <a:pt x="3507" y="1109"/>
                    </a:lnTo>
                    <a:lnTo>
                      <a:pt x="3507" y="1106"/>
                    </a:lnTo>
                    <a:lnTo>
                      <a:pt x="3505" y="1106"/>
                    </a:lnTo>
                    <a:lnTo>
                      <a:pt x="3507" y="1104"/>
                    </a:lnTo>
                    <a:lnTo>
                      <a:pt x="3509" y="1104"/>
                    </a:lnTo>
                    <a:lnTo>
                      <a:pt x="3509" y="1106"/>
                    </a:lnTo>
                    <a:lnTo>
                      <a:pt x="3512" y="1106"/>
                    </a:lnTo>
                    <a:lnTo>
                      <a:pt x="3512" y="1104"/>
                    </a:lnTo>
                    <a:lnTo>
                      <a:pt x="3512" y="1102"/>
                    </a:lnTo>
                    <a:lnTo>
                      <a:pt x="3514" y="1099"/>
                    </a:lnTo>
                    <a:lnTo>
                      <a:pt x="3514" y="1097"/>
                    </a:lnTo>
                    <a:lnTo>
                      <a:pt x="3514" y="1095"/>
                    </a:lnTo>
                    <a:lnTo>
                      <a:pt x="3512" y="1095"/>
                    </a:lnTo>
                    <a:lnTo>
                      <a:pt x="3512" y="1097"/>
                    </a:lnTo>
                    <a:lnTo>
                      <a:pt x="3509" y="1099"/>
                    </a:lnTo>
                    <a:lnTo>
                      <a:pt x="3507" y="1099"/>
                    </a:lnTo>
                    <a:lnTo>
                      <a:pt x="3507" y="1097"/>
                    </a:lnTo>
                    <a:lnTo>
                      <a:pt x="3509" y="1095"/>
                    </a:lnTo>
                    <a:lnTo>
                      <a:pt x="3507" y="1095"/>
                    </a:lnTo>
                    <a:lnTo>
                      <a:pt x="3507" y="1092"/>
                    </a:lnTo>
                    <a:lnTo>
                      <a:pt x="3509" y="1092"/>
                    </a:lnTo>
                    <a:lnTo>
                      <a:pt x="3512" y="1092"/>
                    </a:lnTo>
                    <a:lnTo>
                      <a:pt x="3514" y="1090"/>
                    </a:lnTo>
                    <a:lnTo>
                      <a:pt x="3514" y="1092"/>
                    </a:lnTo>
                    <a:lnTo>
                      <a:pt x="3516" y="1092"/>
                    </a:lnTo>
                    <a:lnTo>
                      <a:pt x="3519" y="1092"/>
                    </a:lnTo>
                    <a:lnTo>
                      <a:pt x="3521" y="1092"/>
                    </a:lnTo>
                    <a:lnTo>
                      <a:pt x="3523" y="1095"/>
                    </a:lnTo>
                    <a:lnTo>
                      <a:pt x="3528" y="1095"/>
                    </a:lnTo>
                    <a:lnTo>
                      <a:pt x="3528" y="1092"/>
                    </a:lnTo>
                    <a:lnTo>
                      <a:pt x="3528" y="1090"/>
                    </a:lnTo>
                    <a:lnTo>
                      <a:pt x="3528" y="1085"/>
                    </a:lnTo>
                    <a:lnTo>
                      <a:pt x="3528" y="1083"/>
                    </a:lnTo>
                    <a:lnTo>
                      <a:pt x="3528" y="1085"/>
                    </a:lnTo>
                    <a:lnTo>
                      <a:pt x="3528" y="1088"/>
                    </a:lnTo>
                    <a:lnTo>
                      <a:pt x="3528" y="1090"/>
                    </a:lnTo>
                    <a:lnTo>
                      <a:pt x="3526" y="1092"/>
                    </a:lnTo>
                    <a:lnTo>
                      <a:pt x="3523" y="1090"/>
                    </a:lnTo>
                    <a:lnTo>
                      <a:pt x="3521" y="1090"/>
                    </a:lnTo>
                    <a:lnTo>
                      <a:pt x="3519" y="1090"/>
                    </a:lnTo>
                    <a:lnTo>
                      <a:pt x="3519" y="1085"/>
                    </a:lnTo>
                    <a:lnTo>
                      <a:pt x="3519" y="1088"/>
                    </a:lnTo>
                    <a:lnTo>
                      <a:pt x="3516" y="1088"/>
                    </a:lnTo>
                    <a:lnTo>
                      <a:pt x="3514" y="1088"/>
                    </a:lnTo>
                    <a:lnTo>
                      <a:pt x="3516" y="1085"/>
                    </a:lnTo>
                    <a:lnTo>
                      <a:pt x="3516" y="1083"/>
                    </a:lnTo>
                    <a:lnTo>
                      <a:pt x="3516" y="1085"/>
                    </a:lnTo>
                    <a:lnTo>
                      <a:pt x="3514" y="1085"/>
                    </a:lnTo>
                    <a:lnTo>
                      <a:pt x="3512" y="1085"/>
                    </a:lnTo>
                    <a:lnTo>
                      <a:pt x="3512" y="1083"/>
                    </a:lnTo>
                    <a:lnTo>
                      <a:pt x="3512" y="1081"/>
                    </a:lnTo>
                    <a:lnTo>
                      <a:pt x="3512" y="1083"/>
                    </a:lnTo>
                    <a:lnTo>
                      <a:pt x="3512" y="1085"/>
                    </a:lnTo>
                    <a:lnTo>
                      <a:pt x="3512" y="1088"/>
                    </a:lnTo>
                    <a:lnTo>
                      <a:pt x="3509" y="1085"/>
                    </a:lnTo>
                    <a:lnTo>
                      <a:pt x="3507" y="1083"/>
                    </a:lnTo>
                    <a:lnTo>
                      <a:pt x="3507" y="1081"/>
                    </a:lnTo>
                    <a:lnTo>
                      <a:pt x="3509" y="1081"/>
                    </a:lnTo>
                    <a:lnTo>
                      <a:pt x="3507" y="1081"/>
                    </a:lnTo>
                    <a:lnTo>
                      <a:pt x="3505" y="1081"/>
                    </a:lnTo>
                    <a:lnTo>
                      <a:pt x="3505" y="1085"/>
                    </a:lnTo>
                    <a:lnTo>
                      <a:pt x="3502" y="1083"/>
                    </a:lnTo>
                    <a:lnTo>
                      <a:pt x="3502" y="1081"/>
                    </a:lnTo>
                    <a:lnTo>
                      <a:pt x="3502" y="1078"/>
                    </a:lnTo>
                    <a:lnTo>
                      <a:pt x="3500" y="1081"/>
                    </a:lnTo>
                    <a:lnTo>
                      <a:pt x="3502" y="1083"/>
                    </a:lnTo>
                    <a:lnTo>
                      <a:pt x="3500" y="1085"/>
                    </a:lnTo>
                    <a:lnTo>
                      <a:pt x="3500" y="1088"/>
                    </a:lnTo>
                    <a:lnTo>
                      <a:pt x="3502" y="1088"/>
                    </a:lnTo>
                    <a:lnTo>
                      <a:pt x="3500" y="1090"/>
                    </a:lnTo>
                    <a:lnTo>
                      <a:pt x="3500" y="1088"/>
                    </a:lnTo>
                    <a:lnTo>
                      <a:pt x="3500" y="1085"/>
                    </a:lnTo>
                    <a:lnTo>
                      <a:pt x="3500" y="1083"/>
                    </a:lnTo>
                    <a:lnTo>
                      <a:pt x="3500" y="1076"/>
                    </a:lnTo>
                    <a:lnTo>
                      <a:pt x="3500" y="1074"/>
                    </a:lnTo>
                    <a:lnTo>
                      <a:pt x="3502" y="1071"/>
                    </a:lnTo>
                    <a:lnTo>
                      <a:pt x="3505" y="1074"/>
                    </a:lnTo>
                    <a:lnTo>
                      <a:pt x="3507" y="1074"/>
                    </a:lnTo>
                    <a:lnTo>
                      <a:pt x="3507" y="1076"/>
                    </a:lnTo>
                    <a:lnTo>
                      <a:pt x="3509" y="1076"/>
                    </a:lnTo>
                    <a:lnTo>
                      <a:pt x="3509" y="1078"/>
                    </a:lnTo>
                    <a:lnTo>
                      <a:pt x="3512" y="1078"/>
                    </a:lnTo>
                    <a:lnTo>
                      <a:pt x="3512" y="1076"/>
                    </a:lnTo>
                    <a:lnTo>
                      <a:pt x="3514" y="1076"/>
                    </a:lnTo>
                    <a:lnTo>
                      <a:pt x="3514" y="1074"/>
                    </a:lnTo>
                    <a:lnTo>
                      <a:pt x="3514" y="1071"/>
                    </a:lnTo>
                    <a:lnTo>
                      <a:pt x="3514" y="1074"/>
                    </a:lnTo>
                    <a:lnTo>
                      <a:pt x="3512" y="1076"/>
                    </a:lnTo>
                    <a:lnTo>
                      <a:pt x="3509" y="1076"/>
                    </a:lnTo>
                    <a:lnTo>
                      <a:pt x="3507" y="1074"/>
                    </a:lnTo>
                    <a:lnTo>
                      <a:pt x="3507" y="1071"/>
                    </a:lnTo>
                    <a:lnTo>
                      <a:pt x="3509" y="1069"/>
                    </a:lnTo>
                    <a:lnTo>
                      <a:pt x="3512" y="1067"/>
                    </a:lnTo>
                    <a:lnTo>
                      <a:pt x="3514" y="1067"/>
                    </a:lnTo>
                    <a:lnTo>
                      <a:pt x="3509" y="1067"/>
                    </a:lnTo>
                    <a:lnTo>
                      <a:pt x="3509" y="1064"/>
                    </a:lnTo>
                    <a:lnTo>
                      <a:pt x="3509" y="1062"/>
                    </a:lnTo>
                    <a:lnTo>
                      <a:pt x="3507" y="1062"/>
                    </a:lnTo>
                    <a:lnTo>
                      <a:pt x="3507" y="1064"/>
                    </a:lnTo>
                    <a:lnTo>
                      <a:pt x="3507" y="1067"/>
                    </a:lnTo>
                    <a:lnTo>
                      <a:pt x="3507" y="1064"/>
                    </a:lnTo>
                    <a:lnTo>
                      <a:pt x="3505" y="1062"/>
                    </a:lnTo>
                    <a:lnTo>
                      <a:pt x="3502" y="1062"/>
                    </a:lnTo>
                    <a:lnTo>
                      <a:pt x="3500" y="1062"/>
                    </a:lnTo>
                    <a:lnTo>
                      <a:pt x="3500" y="1064"/>
                    </a:lnTo>
                    <a:lnTo>
                      <a:pt x="3498" y="1064"/>
                    </a:lnTo>
                    <a:lnTo>
                      <a:pt x="3498" y="1067"/>
                    </a:lnTo>
                    <a:lnTo>
                      <a:pt x="3495" y="1067"/>
                    </a:lnTo>
                    <a:lnTo>
                      <a:pt x="3495" y="1069"/>
                    </a:lnTo>
                    <a:lnTo>
                      <a:pt x="3498" y="1069"/>
                    </a:lnTo>
                    <a:lnTo>
                      <a:pt x="3498" y="1071"/>
                    </a:lnTo>
                    <a:lnTo>
                      <a:pt x="3495" y="1071"/>
                    </a:lnTo>
                    <a:lnTo>
                      <a:pt x="3495" y="1074"/>
                    </a:lnTo>
                    <a:lnTo>
                      <a:pt x="3493" y="1069"/>
                    </a:lnTo>
                    <a:lnTo>
                      <a:pt x="3493" y="1064"/>
                    </a:lnTo>
                    <a:lnTo>
                      <a:pt x="3493" y="1060"/>
                    </a:lnTo>
                    <a:lnTo>
                      <a:pt x="3495" y="1057"/>
                    </a:lnTo>
                    <a:lnTo>
                      <a:pt x="3495" y="1055"/>
                    </a:lnTo>
                    <a:lnTo>
                      <a:pt x="3498" y="1057"/>
                    </a:lnTo>
                    <a:lnTo>
                      <a:pt x="3498" y="1060"/>
                    </a:lnTo>
                    <a:lnTo>
                      <a:pt x="3500" y="1060"/>
                    </a:lnTo>
                    <a:lnTo>
                      <a:pt x="3502" y="1060"/>
                    </a:lnTo>
                    <a:lnTo>
                      <a:pt x="3505" y="1057"/>
                    </a:lnTo>
                    <a:lnTo>
                      <a:pt x="3507" y="1055"/>
                    </a:lnTo>
                    <a:lnTo>
                      <a:pt x="3507" y="1053"/>
                    </a:lnTo>
                    <a:lnTo>
                      <a:pt x="3505" y="1053"/>
                    </a:lnTo>
                    <a:lnTo>
                      <a:pt x="3505" y="1050"/>
                    </a:lnTo>
                    <a:lnTo>
                      <a:pt x="3507" y="1050"/>
                    </a:lnTo>
                    <a:lnTo>
                      <a:pt x="3507" y="1048"/>
                    </a:lnTo>
                    <a:lnTo>
                      <a:pt x="3507" y="1046"/>
                    </a:lnTo>
                    <a:lnTo>
                      <a:pt x="3509" y="1043"/>
                    </a:lnTo>
                    <a:lnTo>
                      <a:pt x="3509" y="1041"/>
                    </a:lnTo>
                    <a:lnTo>
                      <a:pt x="3507" y="1043"/>
                    </a:lnTo>
                    <a:lnTo>
                      <a:pt x="3505" y="1043"/>
                    </a:lnTo>
                    <a:lnTo>
                      <a:pt x="3502" y="1043"/>
                    </a:lnTo>
                    <a:lnTo>
                      <a:pt x="3502" y="1048"/>
                    </a:lnTo>
                    <a:lnTo>
                      <a:pt x="3502" y="1053"/>
                    </a:lnTo>
                    <a:lnTo>
                      <a:pt x="3502" y="1055"/>
                    </a:lnTo>
                    <a:lnTo>
                      <a:pt x="3500" y="1055"/>
                    </a:lnTo>
                    <a:lnTo>
                      <a:pt x="3500" y="1050"/>
                    </a:lnTo>
                    <a:lnTo>
                      <a:pt x="3500" y="1048"/>
                    </a:lnTo>
                    <a:lnTo>
                      <a:pt x="3498" y="1046"/>
                    </a:lnTo>
                    <a:lnTo>
                      <a:pt x="3495" y="1043"/>
                    </a:lnTo>
                    <a:lnTo>
                      <a:pt x="3495" y="1041"/>
                    </a:lnTo>
                    <a:lnTo>
                      <a:pt x="3495" y="1039"/>
                    </a:lnTo>
                    <a:lnTo>
                      <a:pt x="3495" y="1036"/>
                    </a:lnTo>
                    <a:lnTo>
                      <a:pt x="3498" y="1032"/>
                    </a:lnTo>
                    <a:lnTo>
                      <a:pt x="3500" y="1029"/>
                    </a:lnTo>
                    <a:lnTo>
                      <a:pt x="3498" y="1027"/>
                    </a:lnTo>
                    <a:lnTo>
                      <a:pt x="3500" y="1025"/>
                    </a:lnTo>
                    <a:lnTo>
                      <a:pt x="3502" y="1025"/>
                    </a:lnTo>
                    <a:lnTo>
                      <a:pt x="3502" y="1022"/>
                    </a:lnTo>
                    <a:lnTo>
                      <a:pt x="3502" y="1020"/>
                    </a:lnTo>
                    <a:lnTo>
                      <a:pt x="3507" y="1020"/>
                    </a:lnTo>
                    <a:lnTo>
                      <a:pt x="3509" y="1020"/>
                    </a:lnTo>
                    <a:lnTo>
                      <a:pt x="3516" y="1018"/>
                    </a:lnTo>
                    <a:lnTo>
                      <a:pt x="3519" y="1018"/>
                    </a:lnTo>
                    <a:lnTo>
                      <a:pt x="3521" y="1018"/>
                    </a:lnTo>
                    <a:lnTo>
                      <a:pt x="3521" y="1015"/>
                    </a:lnTo>
                    <a:lnTo>
                      <a:pt x="3516" y="1015"/>
                    </a:lnTo>
                    <a:lnTo>
                      <a:pt x="3509" y="1018"/>
                    </a:lnTo>
                    <a:lnTo>
                      <a:pt x="3507" y="1018"/>
                    </a:lnTo>
                    <a:lnTo>
                      <a:pt x="3509" y="1015"/>
                    </a:lnTo>
                    <a:lnTo>
                      <a:pt x="3509" y="1011"/>
                    </a:lnTo>
                    <a:lnTo>
                      <a:pt x="3512" y="1008"/>
                    </a:lnTo>
                    <a:lnTo>
                      <a:pt x="3514" y="1006"/>
                    </a:lnTo>
                    <a:lnTo>
                      <a:pt x="3519" y="1008"/>
                    </a:lnTo>
                    <a:lnTo>
                      <a:pt x="3521" y="1008"/>
                    </a:lnTo>
                    <a:lnTo>
                      <a:pt x="3519" y="1006"/>
                    </a:lnTo>
                    <a:lnTo>
                      <a:pt x="3516" y="1006"/>
                    </a:lnTo>
                    <a:lnTo>
                      <a:pt x="3514" y="1004"/>
                    </a:lnTo>
                    <a:lnTo>
                      <a:pt x="3516" y="1001"/>
                    </a:lnTo>
                    <a:lnTo>
                      <a:pt x="3516" y="999"/>
                    </a:lnTo>
                    <a:lnTo>
                      <a:pt x="3519" y="997"/>
                    </a:lnTo>
                    <a:lnTo>
                      <a:pt x="3516" y="997"/>
                    </a:lnTo>
                    <a:lnTo>
                      <a:pt x="3514" y="999"/>
                    </a:lnTo>
                    <a:lnTo>
                      <a:pt x="3514" y="1004"/>
                    </a:lnTo>
                    <a:lnTo>
                      <a:pt x="3509" y="1008"/>
                    </a:lnTo>
                    <a:lnTo>
                      <a:pt x="3509" y="1011"/>
                    </a:lnTo>
                    <a:lnTo>
                      <a:pt x="3507" y="1008"/>
                    </a:lnTo>
                    <a:lnTo>
                      <a:pt x="3507" y="1006"/>
                    </a:lnTo>
                    <a:lnTo>
                      <a:pt x="3509" y="1004"/>
                    </a:lnTo>
                    <a:lnTo>
                      <a:pt x="3509" y="1001"/>
                    </a:lnTo>
                    <a:lnTo>
                      <a:pt x="3509" y="999"/>
                    </a:lnTo>
                    <a:lnTo>
                      <a:pt x="3509" y="994"/>
                    </a:lnTo>
                    <a:lnTo>
                      <a:pt x="3509" y="997"/>
                    </a:lnTo>
                    <a:lnTo>
                      <a:pt x="3507" y="997"/>
                    </a:lnTo>
                    <a:lnTo>
                      <a:pt x="3507" y="999"/>
                    </a:lnTo>
                    <a:lnTo>
                      <a:pt x="3505" y="1001"/>
                    </a:lnTo>
                    <a:lnTo>
                      <a:pt x="3502" y="1001"/>
                    </a:lnTo>
                    <a:lnTo>
                      <a:pt x="3500" y="1001"/>
                    </a:lnTo>
                    <a:lnTo>
                      <a:pt x="3500" y="1004"/>
                    </a:lnTo>
                    <a:lnTo>
                      <a:pt x="3498" y="1008"/>
                    </a:lnTo>
                    <a:lnTo>
                      <a:pt x="3500" y="1008"/>
                    </a:lnTo>
                    <a:lnTo>
                      <a:pt x="3502" y="1011"/>
                    </a:lnTo>
                    <a:lnTo>
                      <a:pt x="3502" y="1013"/>
                    </a:lnTo>
                    <a:lnTo>
                      <a:pt x="3500" y="1018"/>
                    </a:lnTo>
                    <a:lnTo>
                      <a:pt x="3498" y="1020"/>
                    </a:lnTo>
                    <a:lnTo>
                      <a:pt x="3495" y="1022"/>
                    </a:lnTo>
                    <a:lnTo>
                      <a:pt x="3493" y="1022"/>
                    </a:lnTo>
                    <a:lnTo>
                      <a:pt x="3493" y="1020"/>
                    </a:lnTo>
                    <a:lnTo>
                      <a:pt x="3493" y="1015"/>
                    </a:lnTo>
                    <a:lnTo>
                      <a:pt x="3493" y="1013"/>
                    </a:lnTo>
                    <a:lnTo>
                      <a:pt x="3491" y="1013"/>
                    </a:lnTo>
                    <a:lnTo>
                      <a:pt x="3491" y="1015"/>
                    </a:lnTo>
                    <a:lnTo>
                      <a:pt x="3491" y="1022"/>
                    </a:lnTo>
                    <a:lnTo>
                      <a:pt x="3493" y="1022"/>
                    </a:lnTo>
                    <a:lnTo>
                      <a:pt x="3493" y="1025"/>
                    </a:lnTo>
                    <a:lnTo>
                      <a:pt x="3491" y="1029"/>
                    </a:lnTo>
                    <a:lnTo>
                      <a:pt x="3488" y="1025"/>
                    </a:lnTo>
                    <a:lnTo>
                      <a:pt x="3486" y="1020"/>
                    </a:lnTo>
                    <a:lnTo>
                      <a:pt x="3481" y="1022"/>
                    </a:lnTo>
                    <a:lnTo>
                      <a:pt x="3481" y="1025"/>
                    </a:lnTo>
                    <a:lnTo>
                      <a:pt x="3484" y="1025"/>
                    </a:lnTo>
                    <a:lnTo>
                      <a:pt x="3486" y="1025"/>
                    </a:lnTo>
                    <a:lnTo>
                      <a:pt x="3486" y="1027"/>
                    </a:lnTo>
                    <a:lnTo>
                      <a:pt x="3484" y="1027"/>
                    </a:lnTo>
                    <a:lnTo>
                      <a:pt x="3484" y="1029"/>
                    </a:lnTo>
                    <a:lnTo>
                      <a:pt x="3481" y="1029"/>
                    </a:lnTo>
                    <a:lnTo>
                      <a:pt x="3479" y="1029"/>
                    </a:lnTo>
                    <a:lnTo>
                      <a:pt x="3481" y="1032"/>
                    </a:lnTo>
                    <a:lnTo>
                      <a:pt x="3484" y="1034"/>
                    </a:lnTo>
                    <a:lnTo>
                      <a:pt x="3484" y="1036"/>
                    </a:lnTo>
                    <a:lnTo>
                      <a:pt x="3481" y="1036"/>
                    </a:lnTo>
                    <a:lnTo>
                      <a:pt x="3481" y="1034"/>
                    </a:lnTo>
                    <a:lnTo>
                      <a:pt x="3479" y="1032"/>
                    </a:lnTo>
                    <a:lnTo>
                      <a:pt x="3477" y="1032"/>
                    </a:lnTo>
                    <a:lnTo>
                      <a:pt x="3479" y="1034"/>
                    </a:lnTo>
                    <a:lnTo>
                      <a:pt x="3481" y="1036"/>
                    </a:lnTo>
                    <a:lnTo>
                      <a:pt x="3481" y="1039"/>
                    </a:lnTo>
                    <a:lnTo>
                      <a:pt x="3484" y="1036"/>
                    </a:lnTo>
                    <a:lnTo>
                      <a:pt x="3484" y="1039"/>
                    </a:lnTo>
                    <a:lnTo>
                      <a:pt x="3481" y="1041"/>
                    </a:lnTo>
                    <a:lnTo>
                      <a:pt x="3481" y="1043"/>
                    </a:lnTo>
                    <a:lnTo>
                      <a:pt x="3481" y="1041"/>
                    </a:lnTo>
                    <a:lnTo>
                      <a:pt x="3479" y="1041"/>
                    </a:lnTo>
                    <a:lnTo>
                      <a:pt x="3477" y="1041"/>
                    </a:lnTo>
                    <a:lnTo>
                      <a:pt x="3477" y="1039"/>
                    </a:lnTo>
                    <a:lnTo>
                      <a:pt x="3474" y="1039"/>
                    </a:lnTo>
                    <a:lnTo>
                      <a:pt x="3472" y="1039"/>
                    </a:lnTo>
                    <a:lnTo>
                      <a:pt x="3472" y="1036"/>
                    </a:lnTo>
                    <a:lnTo>
                      <a:pt x="3470" y="1039"/>
                    </a:lnTo>
                    <a:lnTo>
                      <a:pt x="3467" y="1039"/>
                    </a:lnTo>
                    <a:lnTo>
                      <a:pt x="3470" y="1039"/>
                    </a:lnTo>
                    <a:lnTo>
                      <a:pt x="3472" y="1039"/>
                    </a:lnTo>
                    <a:lnTo>
                      <a:pt x="3472" y="1041"/>
                    </a:lnTo>
                    <a:lnTo>
                      <a:pt x="3472" y="1043"/>
                    </a:lnTo>
                    <a:lnTo>
                      <a:pt x="3474" y="1041"/>
                    </a:lnTo>
                    <a:lnTo>
                      <a:pt x="3474" y="1043"/>
                    </a:lnTo>
                    <a:lnTo>
                      <a:pt x="3477" y="1043"/>
                    </a:lnTo>
                    <a:lnTo>
                      <a:pt x="3477" y="1046"/>
                    </a:lnTo>
                    <a:lnTo>
                      <a:pt x="3479" y="1046"/>
                    </a:lnTo>
                    <a:lnTo>
                      <a:pt x="3481" y="1046"/>
                    </a:lnTo>
                    <a:lnTo>
                      <a:pt x="3484" y="1048"/>
                    </a:lnTo>
                    <a:lnTo>
                      <a:pt x="3484" y="1050"/>
                    </a:lnTo>
                    <a:lnTo>
                      <a:pt x="3486" y="1053"/>
                    </a:lnTo>
                    <a:lnTo>
                      <a:pt x="3486" y="1055"/>
                    </a:lnTo>
                    <a:lnTo>
                      <a:pt x="3484" y="1053"/>
                    </a:lnTo>
                    <a:lnTo>
                      <a:pt x="3481" y="1053"/>
                    </a:lnTo>
                    <a:lnTo>
                      <a:pt x="3481" y="1055"/>
                    </a:lnTo>
                    <a:lnTo>
                      <a:pt x="3479" y="1053"/>
                    </a:lnTo>
                    <a:lnTo>
                      <a:pt x="3479" y="1055"/>
                    </a:lnTo>
                    <a:lnTo>
                      <a:pt x="3481" y="1055"/>
                    </a:lnTo>
                    <a:lnTo>
                      <a:pt x="3486" y="1055"/>
                    </a:lnTo>
                    <a:lnTo>
                      <a:pt x="3488" y="1057"/>
                    </a:lnTo>
                    <a:lnTo>
                      <a:pt x="3488" y="1060"/>
                    </a:lnTo>
                    <a:lnTo>
                      <a:pt x="3486" y="1060"/>
                    </a:lnTo>
                    <a:lnTo>
                      <a:pt x="3486" y="1062"/>
                    </a:lnTo>
                    <a:lnTo>
                      <a:pt x="3484" y="1062"/>
                    </a:lnTo>
                    <a:lnTo>
                      <a:pt x="3481" y="1060"/>
                    </a:lnTo>
                    <a:lnTo>
                      <a:pt x="3479" y="1057"/>
                    </a:lnTo>
                    <a:lnTo>
                      <a:pt x="3477" y="1055"/>
                    </a:lnTo>
                    <a:lnTo>
                      <a:pt x="3474" y="1057"/>
                    </a:lnTo>
                    <a:lnTo>
                      <a:pt x="3477" y="1057"/>
                    </a:lnTo>
                    <a:lnTo>
                      <a:pt x="3477" y="1060"/>
                    </a:lnTo>
                    <a:lnTo>
                      <a:pt x="3479" y="1060"/>
                    </a:lnTo>
                    <a:lnTo>
                      <a:pt x="3481" y="1062"/>
                    </a:lnTo>
                    <a:lnTo>
                      <a:pt x="3484" y="1062"/>
                    </a:lnTo>
                    <a:lnTo>
                      <a:pt x="3484" y="1064"/>
                    </a:lnTo>
                    <a:lnTo>
                      <a:pt x="3486" y="1064"/>
                    </a:lnTo>
                    <a:lnTo>
                      <a:pt x="3486" y="1067"/>
                    </a:lnTo>
                    <a:lnTo>
                      <a:pt x="3486" y="1069"/>
                    </a:lnTo>
                    <a:lnTo>
                      <a:pt x="3484" y="1069"/>
                    </a:lnTo>
                    <a:lnTo>
                      <a:pt x="3481" y="1067"/>
                    </a:lnTo>
                    <a:lnTo>
                      <a:pt x="3479" y="1067"/>
                    </a:lnTo>
                    <a:lnTo>
                      <a:pt x="3477" y="1067"/>
                    </a:lnTo>
                    <a:lnTo>
                      <a:pt x="3481" y="1067"/>
                    </a:lnTo>
                    <a:lnTo>
                      <a:pt x="3481" y="1069"/>
                    </a:lnTo>
                    <a:lnTo>
                      <a:pt x="3484" y="1069"/>
                    </a:lnTo>
                    <a:lnTo>
                      <a:pt x="3484" y="1071"/>
                    </a:lnTo>
                    <a:lnTo>
                      <a:pt x="3484" y="1074"/>
                    </a:lnTo>
                    <a:lnTo>
                      <a:pt x="3484" y="1071"/>
                    </a:lnTo>
                    <a:lnTo>
                      <a:pt x="3481" y="1071"/>
                    </a:lnTo>
                    <a:lnTo>
                      <a:pt x="3481" y="1074"/>
                    </a:lnTo>
                    <a:lnTo>
                      <a:pt x="3484" y="1074"/>
                    </a:lnTo>
                    <a:lnTo>
                      <a:pt x="3481" y="1076"/>
                    </a:lnTo>
                    <a:lnTo>
                      <a:pt x="3484" y="1076"/>
                    </a:lnTo>
                    <a:lnTo>
                      <a:pt x="3486" y="1076"/>
                    </a:lnTo>
                    <a:lnTo>
                      <a:pt x="3486" y="1078"/>
                    </a:lnTo>
                    <a:lnTo>
                      <a:pt x="3484" y="1083"/>
                    </a:lnTo>
                    <a:lnTo>
                      <a:pt x="3484" y="1085"/>
                    </a:lnTo>
                    <a:lnTo>
                      <a:pt x="3486" y="1088"/>
                    </a:lnTo>
                    <a:lnTo>
                      <a:pt x="3486" y="1090"/>
                    </a:lnTo>
                    <a:lnTo>
                      <a:pt x="3486" y="1092"/>
                    </a:lnTo>
                    <a:lnTo>
                      <a:pt x="3488" y="1095"/>
                    </a:lnTo>
                    <a:lnTo>
                      <a:pt x="3488" y="1097"/>
                    </a:lnTo>
                    <a:lnTo>
                      <a:pt x="3491" y="1102"/>
                    </a:lnTo>
                    <a:lnTo>
                      <a:pt x="3491" y="1106"/>
                    </a:lnTo>
                    <a:lnTo>
                      <a:pt x="3493" y="1109"/>
                    </a:lnTo>
                    <a:lnTo>
                      <a:pt x="3498" y="1113"/>
                    </a:lnTo>
                    <a:lnTo>
                      <a:pt x="3500" y="1116"/>
                    </a:lnTo>
                    <a:lnTo>
                      <a:pt x="3502" y="1116"/>
                    </a:lnTo>
                    <a:lnTo>
                      <a:pt x="3505" y="1118"/>
                    </a:lnTo>
                    <a:lnTo>
                      <a:pt x="3502" y="1120"/>
                    </a:lnTo>
                    <a:lnTo>
                      <a:pt x="3502" y="1123"/>
                    </a:lnTo>
                    <a:lnTo>
                      <a:pt x="3500" y="1123"/>
                    </a:lnTo>
                    <a:lnTo>
                      <a:pt x="3498" y="1123"/>
                    </a:lnTo>
                    <a:lnTo>
                      <a:pt x="3498" y="1120"/>
                    </a:lnTo>
                    <a:lnTo>
                      <a:pt x="3498" y="1118"/>
                    </a:lnTo>
                    <a:lnTo>
                      <a:pt x="3495" y="1118"/>
                    </a:lnTo>
                    <a:lnTo>
                      <a:pt x="3493" y="1118"/>
                    </a:lnTo>
                    <a:lnTo>
                      <a:pt x="3491" y="1118"/>
                    </a:lnTo>
                    <a:lnTo>
                      <a:pt x="3491" y="1116"/>
                    </a:lnTo>
                    <a:lnTo>
                      <a:pt x="3486" y="1116"/>
                    </a:lnTo>
                    <a:lnTo>
                      <a:pt x="3484" y="1113"/>
                    </a:lnTo>
                    <a:lnTo>
                      <a:pt x="3481" y="1111"/>
                    </a:lnTo>
                    <a:lnTo>
                      <a:pt x="3477" y="1097"/>
                    </a:lnTo>
                    <a:lnTo>
                      <a:pt x="3474" y="1095"/>
                    </a:lnTo>
                    <a:lnTo>
                      <a:pt x="3477" y="1095"/>
                    </a:lnTo>
                    <a:lnTo>
                      <a:pt x="3477" y="1097"/>
                    </a:lnTo>
                    <a:lnTo>
                      <a:pt x="3477" y="1104"/>
                    </a:lnTo>
                    <a:lnTo>
                      <a:pt x="3479" y="1106"/>
                    </a:lnTo>
                    <a:lnTo>
                      <a:pt x="3479" y="1109"/>
                    </a:lnTo>
                    <a:lnTo>
                      <a:pt x="3479" y="1111"/>
                    </a:lnTo>
                    <a:lnTo>
                      <a:pt x="3479" y="1113"/>
                    </a:lnTo>
                    <a:lnTo>
                      <a:pt x="3481" y="1116"/>
                    </a:lnTo>
                    <a:lnTo>
                      <a:pt x="3486" y="1118"/>
                    </a:lnTo>
                    <a:lnTo>
                      <a:pt x="3488" y="1118"/>
                    </a:lnTo>
                    <a:lnTo>
                      <a:pt x="3493" y="1120"/>
                    </a:lnTo>
                    <a:lnTo>
                      <a:pt x="3495" y="1120"/>
                    </a:lnTo>
                    <a:lnTo>
                      <a:pt x="3495" y="1123"/>
                    </a:lnTo>
                    <a:lnTo>
                      <a:pt x="3498" y="1125"/>
                    </a:lnTo>
                    <a:lnTo>
                      <a:pt x="3500" y="1127"/>
                    </a:lnTo>
                    <a:lnTo>
                      <a:pt x="3502" y="1125"/>
                    </a:lnTo>
                    <a:lnTo>
                      <a:pt x="3505" y="1125"/>
                    </a:lnTo>
                    <a:lnTo>
                      <a:pt x="3507" y="1125"/>
                    </a:lnTo>
                    <a:lnTo>
                      <a:pt x="3505" y="1127"/>
                    </a:lnTo>
                    <a:lnTo>
                      <a:pt x="3505" y="1129"/>
                    </a:lnTo>
                    <a:lnTo>
                      <a:pt x="3507" y="1132"/>
                    </a:lnTo>
                    <a:lnTo>
                      <a:pt x="3509" y="1134"/>
                    </a:lnTo>
                    <a:lnTo>
                      <a:pt x="3512" y="1136"/>
                    </a:lnTo>
                    <a:lnTo>
                      <a:pt x="3514" y="1139"/>
                    </a:lnTo>
                    <a:lnTo>
                      <a:pt x="3512" y="1141"/>
                    </a:lnTo>
                    <a:lnTo>
                      <a:pt x="3514" y="1143"/>
                    </a:lnTo>
                    <a:lnTo>
                      <a:pt x="3514" y="1146"/>
                    </a:lnTo>
                    <a:lnTo>
                      <a:pt x="3516" y="1148"/>
                    </a:lnTo>
                    <a:lnTo>
                      <a:pt x="3514" y="1146"/>
                    </a:lnTo>
                    <a:lnTo>
                      <a:pt x="3509" y="1143"/>
                    </a:lnTo>
                    <a:lnTo>
                      <a:pt x="3507" y="1143"/>
                    </a:lnTo>
                    <a:lnTo>
                      <a:pt x="3505" y="1141"/>
                    </a:lnTo>
                    <a:lnTo>
                      <a:pt x="3505" y="1139"/>
                    </a:lnTo>
                    <a:lnTo>
                      <a:pt x="3505" y="1136"/>
                    </a:lnTo>
                    <a:lnTo>
                      <a:pt x="3502" y="1134"/>
                    </a:lnTo>
                    <a:lnTo>
                      <a:pt x="3502" y="1136"/>
                    </a:lnTo>
                    <a:lnTo>
                      <a:pt x="3502" y="1139"/>
                    </a:lnTo>
                    <a:lnTo>
                      <a:pt x="3502" y="1141"/>
                    </a:lnTo>
                    <a:lnTo>
                      <a:pt x="3500" y="1139"/>
                    </a:lnTo>
                    <a:lnTo>
                      <a:pt x="3500" y="1141"/>
                    </a:lnTo>
                    <a:lnTo>
                      <a:pt x="3500" y="1143"/>
                    </a:lnTo>
                    <a:lnTo>
                      <a:pt x="3498" y="1141"/>
                    </a:lnTo>
                    <a:lnTo>
                      <a:pt x="3495" y="1139"/>
                    </a:lnTo>
                    <a:lnTo>
                      <a:pt x="3495" y="1136"/>
                    </a:lnTo>
                    <a:lnTo>
                      <a:pt x="3493" y="1136"/>
                    </a:lnTo>
                    <a:lnTo>
                      <a:pt x="3491" y="1136"/>
                    </a:lnTo>
                    <a:lnTo>
                      <a:pt x="3488" y="1136"/>
                    </a:lnTo>
                    <a:lnTo>
                      <a:pt x="3486" y="1136"/>
                    </a:lnTo>
                    <a:lnTo>
                      <a:pt x="3484" y="1136"/>
                    </a:lnTo>
                    <a:lnTo>
                      <a:pt x="3479" y="1136"/>
                    </a:lnTo>
                    <a:lnTo>
                      <a:pt x="3477" y="1136"/>
                    </a:lnTo>
                    <a:lnTo>
                      <a:pt x="3474" y="1136"/>
                    </a:lnTo>
                    <a:lnTo>
                      <a:pt x="3474" y="1134"/>
                    </a:lnTo>
                    <a:lnTo>
                      <a:pt x="3474" y="1132"/>
                    </a:lnTo>
                    <a:lnTo>
                      <a:pt x="3472" y="1129"/>
                    </a:lnTo>
                    <a:lnTo>
                      <a:pt x="3472" y="1127"/>
                    </a:lnTo>
                    <a:lnTo>
                      <a:pt x="3470" y="1125"/>
                    </a:lnTo>
                    <a:lnTo>
                      <a:pt x="3467" y="1123"/>
                    </a:lnTo>
                    <a:lnTo>
                      <a:pt x="3470" y="1127"/>
                    </a:lnTo>
                    <a:lnTo>
                      <a:pt x="3470" y="1129"/>
                    </a:lnTo>
                    <a:lnTo>
                      <a:pt x="3472" y="1132"/>
                    </a:lnTo>
                    <a:lnTo>
                      <a:pt x="3472" y="1136"/>
                    </a:lnTo>
                    <a:lnTo>
                      <a:pt x="3470" y="1134"/>
                    </a:lnTo>
                    <a:lnTo>
                      <a:pt x="3467" y="1134"/>
                    </a:lnTo>
                    <a:lnTo>
                      <a:pt x="3465" y="1134"/>
                    </a:lnTo>
                    <a:lnTo>
                      <a:pt x="3465" y="1132"/>
                    </a:lnTo>
                    <a:lnTo>
                      <a:pt x="3463" y="1132"/>
                    </a:lnTo>
                    <a:lnTo>
                      <a:pt x="3460" y="1129"/>
                    </a:lnTo>
                    <a:lnTo>
                      <a:pt x="3460" y="1127"/>
                    </a:lnTo>
                    <a:lnTo>
                      <a:pt x="3456" y="1123"/>
                    </a:lnTo>
                    <a:lnTo>
                      <a:pt x="3456" y="1120"/>
                    </a:lnTo>
                    <a:lnTo>
                      <a:pt x="3454" y="1118"/>
                    </a:lnTo>
                    <a:lnTo>
                      <a:pt x="3454" y="1120"/>
                    </a:lnTo>
                    <a:lnTo>
                      <a:pt x="3454" y="1123"/>
                    </a:lnTo>
                    <a:lnTo>
                      <a:pt x="3454" y="1125"/>
                    </a:lnTo>
                    <a:lnTo>
                      <a:pt x="3451" y="1125"/>
                    </a:lnTo>
                    <a:lnTo>
                      <a:pt x="3451" y="1127"/>
                    </a:lnTo>
                    <a:lnTo>
                      <a:pt x="3449" y="1127"/>
                    </a:lnTo>
                    <a:lnTo>
                      <a:pt x="3449" y="1125"/>
                    </a:lnTo>
                    <a:lnTo>
                      <a:pt x="3449" y="1123"/>
                    </a:lnTo>
                    <a:lnTo>
                      <a:pt x="3449" y="1120"/>
                    </a:lnTo>
                    <a:lnTo>
                      <a:pt x="3449" y="1123"/>
                    </a:lnTo>
                    <a:lnTo>
                      <a:pt x="3447" y="1123"/>
                    </a:lnTo>
                    <a:lnTo>
                      <a:pt x="3449" y="1123"/>
                    </a:lnTo>
                    <a:lnTo>
                      <a:pt x="3449" y="1125"/>
                    </a:lnTo>
                    <a:lnTo>
                      <a:pt x="3449" y="1127"/>
                    </a:lnTo>
                    <a:lnTo>
                      <a:pt x="3447" y="1129"/>
                    </a:lnTo>
                    <a:lnTo>
                      <a:pt x="3444" y="1132"/>
                    </a:lnTo>
                    <a:lnTo>
                      <a:pt x="3442" y="1132"/>
                    </a:lnTo>
                    <a:lnTo>
                      <a:pt x="3440" y="1129"/>
                    </a:lnTo>
                    <a:lnTo>
                      <a:pt x="3437" y="1127"/>
                    </a:lnTo>
                    <a:lnTo>
                      <a:pt x="3437" y="1125"/>
                    </a:lnTo>
                    <a:lnTo>
                      <a:pt x="3437" y="1123"/>
                    </a:lnTo>
                    <a:lnTo>
                      <a:pt x="3437" y="1120"/>
                    </a:lnTo>
                    <a:lnTo>
                      <a:pt x="3437" y="1118"/>
                    </a:lnTo>
                    <a:lnTo>
                      <a:pt x="3437" y="1116"/>
                    </a:lnTo>
                    <a:lnTo>
                      <a:pt x="3440" y="1113"/>
                    </a:lnTo>
                    <a:lnTo>
                      <a:pt x="3442" y="1113"/>
                    </a:lnTo>
                    <a:lnTo>
                      <a:pt x="3442" y="1111"/>
                    </a:lnTo>
                    <a:lnTo>
                      <a:pt x="3440" y="1113"/>
                    </a:lnTo>
                    <a:lnTo>
                      <a:pt x="3440" y="1111"/>
                    </a:lnTo>
                    <a:lnTo>
                      <a:pt x="3440" y="1109"/>
                    </a:lnTo>
                    <a:lnTo>
                      <a:pt x="3442" y="1109"/>
                    </a:lnTo>
                    <a:lnTo>
                      <a:pt x="3444" y="1109"/>
                    </a:lnTo>
                    <a:lnTo>
                      <a:pt x="3444" y="1106"/>
                    </a:lnTo>
                    <a:lnTo>
                      <a:pt x="3444" y="1104"/>
                    </a:lnTo>
                    <a:lnTo>
                      <a:pt x="3444" y="1102"/>
                    </a:lnTo>
                    <a:lnTo>
                      <a:pt x="3447" y="1099"/>
                    </a:lnTo>
                    <a:lnTo>
                      <a:pt x="3449" y="1099"/>
                    </a:lnTo>
                    <a:lnTo>
                      <a:pt x="3451" y="1099"/>
                    </a:lnTo>
                    <a:lnTo>
                      <a:pt x="3451" y="1097"/>
                    </a:lnTo>
                    <a:lnTo>
                      <a:pt x="3449" y="1097"/>
                    </a:lnTo>
                    <a:lnTo>
                      <a:pt x="3449" y="1095"/>
                    </a:lnTo>
                    <a:lnTo>
                      <a:pt x="3449" y="1092"/>
                    </a:lnTo>
                    <a:lnTo>
                      <a:pt x="3449" y="1090"/>
                    </a:lnTo>
                    <a:lnTo>
                      <a:pt x="3447" y="1088"/>
                    </a:lnTo>
                    <a:lnTo>
                      <a:pt x="3447" y="1085"/>
                    </a:lnTo>
                    <a:lnTo>
                      <a:pt x="3447" y="1083"/>
                    </a:lnTo>
                    <a:lnTo>
                      <a:pt x="3447" y="1081"/>
                    </a:lnTo>
                    <a:lnTo>
                      <a:pt x="3444" y="1081"/>
                    </a:lnTo>
                    <a:lnTo>
                      <a:pt x="3442" y="1081"/>
                    </a:lnTo>
                    <a:lnTo>
                      <a:pt x="3444" y="1081"/>
                    </a:lnTo>
                    <a:lnTo>
                      <a:pt x="3447" y="1083"/>
                    </a:lnTo>
                    <a:lnTo>
                      <a:pt x="3447" y="1085"/>
                    </a:lnTo>
                    <a:lnTo>
                      <a:pt x="3447" y="1088"/>
                    </a:lnTo>
                    <a:lnTo>
                      <a:pt x="3447" y="1090"/>
                    </a:lnTo>
                    <a:lnTo>
                      <a:pt x="3447" y="1092"/>
                    </a:lnTo>
                    <a:lnTo>
                      <a:pt x="3447" y="1095"/>
                    </a:lnTo>
                    <a:lnTo>
                      <a:pt x="3449" y="1095"/>
                    </a:lnTo>
                    <a:lnTo>
                      <a:pt x="3449" y="1097"/>
                    </a:lnTo>
                    <a:lnTo>
                      <a:pt x="3447" y="1097"/>
                    </a:lnTo>
                    <a:lnTo>
                      <a:pt x="3444" y="1097"/>
                    </a:lnTo>
                    <a:lnTo>
                      <a:pt x="3444" y="1099"/>
                    </a:lnTo>
                    <a:lnTo>
                      <a:pt x="3442" y="1099"/>
                    </a:lnTo>
                    <a:lnTo>
                      <a:pt x="3442" y="1102"/>
                    </a:lnTo>
                    <a:lnTo>
                      <a:pt x="3440" y="1102"/>
                    </a:lnTo>
                    <a:lnTo>
                      <a:pt x="3442" y="1104"/>
                    </a:lnTo>
                    <a:lnTo>
                      <a:pt x="3444" y="1106"/>
                    </a:lnTo>
                    <a:lnTo>
                      <a:pt x="3442" y="1106"/>
                    </a:lnTo>
                    <a:lnTo>
                      <a:pt x="3440" y="1109"/>
                    </a:lnTo>
                    <a:lnTo>
                      <a:pt x="3437" y="1106"/>
                    </a:lnTo>
                    <a:lnTo>
                      <a:pt x="3437" y="1104"/>
                    </a:lnTo>
                    <a:lnTo>
                      <a:pt x="3435" y="1106"/>
                    </a:lnTo>
                    <a:lnTo>
                      <a:pt x="3435" y="1109"/>
                    </a:lnTo>
                    <a:lnTo>
                      <a:pt x="3435" y="1111"/>
                    </a:lnTo>
                    <a:lnTo>
                      <a:pt x="3435" y="1113"/>
                    </a:lnTo>
                    <a:lnTo>
                      <a:pt x="3435" y="1116"/>
                    </a:lnTo>
                    <a:lnTo>
                      <a:pt x="3435" y="1118"/>
                    </a:lnTo>
                    <a:lnTo>
                      <a:pt x="3433" y="1120"/>
                    </a:lnTo>
                    <a:lnTo>
                      <a:pt x="3433" y="1125"/>
                    </a:lnTo>
                    <a:lnTo>
                      <a:pt x="3435" y="1129"/>
                    </a:lnTo>
                    <a:lnTo>
                      <a:pt x="3433" y="1129"/>
                    </a:lnTo>
                    <a:lnTo>
                      <a:pt x="3433" y="1127"/>
                    </a:lnTo>
                    <a:lnTo>
                      <a:pt x="3430" y="1129"/>
                    </a:lnTo>
                    <a:lnTo>
                      <a:pt x="3433" y="1129"/>
                    </a:lnTo>
                    <a:lnTo>
                      <a:pt x="3435" y="1132"/>
                    </a:lnTo>
                    <a:lnTo>
                      <a:pt x="3437" y="1134"/>
                    </a:lnTo>
                    <a:lnTo>
                      <a:pt x="3435" y="1136"/>
                    </a:lnTo>
                    <a:lnTo>
                      <a:pt x="3437" y="1136"/>
                    </a:lnTo>
                    <a:lnTo>
                      <a:pt x="3442" y="1136"/>
                    </a:lnTo>
                    <a:lnTo>
                      <a:pt x="3447" y="1134"/>
                    </a:lnTo>
                    <a:lnTo>
                      <a:pt x="3449" y="1132"/>
                    </a:lnTo>
                    <a:lnTo>
                      <a:pt x="3451" y="1129"/>
                    </a:lnTo>
                    <a:lnTo>
                      <a:pt x="3454" y="1127"/>
                    </a:lnTo>
                    <a:lnTo>
                      <a:pt x="3456" y="1127"/>
                    </a:lnTo>
                    <a:lnTo>
                      <a:pt x="3458" y="1127"/>
                    </a:lnTo>
                    <a:lnTo>
                      <a:pt x="3458" y="1129"/>
                    </a:lnTo>
                    <a:lnTo>
                      <a:pt x="3458" y="1132"/>
                    </a:lnTo>
                    <a:lnTo>
                      <a:pt x="3458" y="1134"/>
                    </a:lnTo>
                    <a:lnTo>
                      <a:pt x="3456" y="1134"/>
                    </a:lnTo>
                    <a:lnTo>
                      <a:pt x="3458" y="1134"/>
                    </a:lnTo>
                    <a:lnTo>
                      <a:pt x="3460" y="1136"/>
                    </a:lnTo>
                    <a:lnTo>
                      <a:pt x="3463" y="1136"/>
                    </a:lnTo>
                    <a:lnTo>
                      <a:pt x="3463" y="1139"/>
                    </a:lnTo>
                    <a:lnTo>
                      <a:pt x="3465" y="1139"/>
                    </a:lnTo>
                    <a:lnTo>
                      <a:pt x="3465" y="1141"/>
                    </a:lnTo>
                    <a:lnTo>
                      <a:pt x="3465" y="1143"/>
                    </a:lnTo>
                    <a:lnTo>
                      <a:pt x="3467" y="1143"/>
                    </a:lnTo>
                    <a:lnTo>
                      <a:pt x="3472" y="1143"/>
                    </a:lnTo>
                    <a:lnTo>
                      <a:pt x="3474" y="1143"/>
                    </a:lnTo>
                    <a:lnTo>
                      <a:pt x="3477" y="1143"/>
                    </a:lnTo>
                    <a:lnTo>
                      <a:pt x="3479" y="1143"/>
                    </a:lnTo>
                    <a:lnTo>
                      <a:pt x="3481" y="1143"/>
                    </a:lnTo>
                    <a:lnTo>
                      <a:pt x="3481" y="1146"/>
                    </a:lnTo>
                    <a:lnTo>
                      <a:pt x="3484" y="1146"/>
                    </a:lnTo>
                    <a:lnTo>
                      <a:pt x="3486" y="1143"/>
                    </a:lnTo>
                    <a:lnTo>
                      <a:pt x="3488" y="1143"/>
                    </a:lnTo>
                    <a:lnTo>
                      <a:pt x="3491" y="1143"/>
                    </a:lnTo>
                    <a:lnTo>
                      <a:pt x="3493" y="1143"/>
                    </a:lnTo>
                    <a:lnTo>
                      <a:pt x="3493" y="1146"/>
                    </a:lnTo>
                    <a:lnTo>
                      <a:pt x="3495" y="1146"/>
                    </a:lnTo>
                    <a:lnTo>
                      <a:pt x="3498" y="1148"/>
                    </a:lnTo>
                    <a:lnTo>
                      <a:pt x="3500" y="1148"/>
                    </a:lnTo>
                    <a:lnTo>
                      <a:pt x="3500" y="1150"/>
                    </a:lnTo>
                    <a:lnTo>
                      <a:pt x="3500" y="1153"/>
                    </a:lnTo>
                    <a:lnTo>
                      <a:pt x="3502" y="1153"/>
                    </a:lnTo>
                    <a:lnTo>
                      <a:pt x="3505" y="1153"/>
                    </a:lnTo>
                    <a:lnTo>
                      <a:pt x="3507" y="1153"/>
                    </a:lnTo>
                    <a:lnTo>
                      <a:pt x="3505" y="1155"/>
                    </a:lnTo>
                    <a:lnTo>
                      <a:pt x="3507" y="1155"/>
                    </a:lnTo>
                    <a:lnTo>
                      <a:pt x="3512" y="1155"/>
                    </a:lnTo>
                    <a:lnTo>
                      <a:pt x="3514" y="1155"/>
                    </a:lnTo>
                    <a:lnTo>
                      <a:pt x="3521" y="1157"/>
                    </a:lnTo>
                    <a:lnTo>
                      <a:pt x="3523" y="1157"/>
                    </a:lnTo>
                    <a:lnTo>
                      <a:pt x="3523" y="1160"/>
                    </a:lnTo>
                    <a:lnTo>
                      <a:pt x="3526" y="1162"/>
                    </a:lnTo>
                    <a:lnTo>
                      <a:pt x="3526" y="1164"/>
                    </a:lnTo>
                    <a:lnTo>
                      <a:pt x="3526" y="1167"/>
                    </a:lnTo>
                    <a:lnTo>
                      <a:pt x="3523" y="1167"/>
                    </a:lnTo>
                    <a:lnTo>
                      <a:pt x="3521" y="1164"/>
                    </a:lnTo>
                    <a:lnTo>
                      <a:pt x="3519" y="1164"/>
                    </a:lnTo>
                    <a:lnTo>
                      <a:pt x="3519" y="1167"/>
                    </a:lnTo>
                    <a:lnTo>
                      <a:pt x="3521" y="1167"/>
                    </a:lnTo>
                    <a:lnTo>
                      <a:pt x="3523" y="1169"/>
                    </a:lnTo>
                    <a:lnTo>
                      <a:pt x="3523" y="1171"/>
                    </a:lnTo>
                    <a:lnTo>
                      <a:pt x="3523" y="1174"/>
                    </a:lnTo>
                    <a:lnTo>
                      <a:pt x="3523" y="1176"/>
                    </a:lnTo>
                    <a:lnTo>
                      <a:pt x="3521" y="1176"/>
                    </a:lnTo>
                    <a:lnTo>
                      <a:pt x="3523" y="1176"/>
                    </a:lnTo>
                    <a:lnTo>
                      <a:pt x="3526" y="1178"/>
                    </a:lnTo>
                    <a:lnTo>
                      <a:pt x="3523" y="1181"/>
                    </a:lnTo>
                    <a:lnTo>
                      <a:pt x="3523" y="1183"/>
                    </a:lnTo>
                    <a:lnTo>
                      <a:pt x="3521" y="1183"/>
                    </a:lnTo>
                    <a:lnTo>
                      <a:pt x="3523" y="1183"/>
                    </a:lnTo>
                    <a:lnTo>
                      <a:pt x="3523" y="1185"/>
                    </a:lnTo>
                    <a:lnTo>
                      <a:pt x="3526" y="1185"/>
                    </a:lnTo>
                    <a:lnTo>
                      <a:pt x="3523" y="1188"/>
                    </a:lnTo>
                    <a:lnTo>
                      <a:pt x="3519" y="1185"/>
                    </a:lnTo>
                    <a:lnTo>
                      <a:pt x="3516" y="1185"/>
                    </a:lnTo>
                    <a:lnTo>
                      <a:pt x="3514" y="1185"/>
                    </a:lnTo>
                    <a:lnTo>
                      <a:pt x="3514" y="1183"/>
                    </a:lnTo>
                    <a:lnTo>
                      <a:pt x="3512" y="1181"/>
                    </a:lnTo>
                    <a:lnTo>
                      <a:pt x="3512" y="1183"/>
                    </a:lnTo>
                    <a:lnTo>
                      <a:pt x="3512" y="1185"/>
                    </a:lnTo>
                    <a:lnTo>
                      <a:pt x="3509" y="1188"/>
                    </a:lnTo>
                    <a:lnTo>
                      <a:pt x="3509" y="1185"/>
                    </a:lnTo>
                    <a:lnTo>
                      <a:pt x="3507" y="1183"/>
                    </a:lnTo>
                    <a:lnTo>
                      <a:pt x="3507" y="1181"/>
                    </a:lnTo>
                    <a:lnTo>
                      <a:pt x="3502" y="1178"/>
                    </a:lnTo>
                    <a:lnTo>
                      <a:pt x="3502" y="1176"/>
                    </a:lnTo>
                    <a:lnTo>
                      <a:pt x="3500" y="1176"/>
                    </a:lnTo>
                    <a:lnTo>
                      <a:pt x="3498" y="1174"/>
                    </a:lnTo>
                    <a:lnTo>
                      <a:pt x="3495" y="1174"/>
                    </a:lnTo>
                    <a:lnTo>
                      <a:pt x="3495" y="1171"/>
                    </a:lnTo>
                    <a:lnTo>
                      <a:pt x="3493" y="1174"/>
                    </a:lnTo>
                    <a:lnTo>
                      <a:pt x="3491" y="1174"/>
                    </a:lnTo>
                    <a:lnTo>
                      <a:pt x="3491" y="1171"/>
                    </a:lnTo>
                    <a:lnTo>
                      <a:pt x="3486" y="1169"/>
                    </a:lnTo>
                    <a:lnTo>
                      <a:pt x="3486" y="1167"/>
                    </a:lnTo>
                    <a:lnTo>
                      <a:pt x="3479" y="1164"/>
                    </a:lnTo>
                    <a:lnTo>
                      <a:pt x="3477" y="1162"/>
                    </a:lnTo>
                    <a:lnTo>
                      <a:pt x="3474" y="1162"/>
                    </a:lnTo>
                    <a:lnTo>
                      <a:pt x="3474" y="1160"/>
                    </a:lnTo>
                    <a:lnTo>
                      <a:pt x="3472" y="1155"/>
                    </a:lnTo>
                    <a:lnTo>
                      <a:pt x="3470" y="1153"/>
                    </a:lnTo>
                    <a:lnTo>
                      <a:pt x="3467" y="1153"/>
                    </a:lnTo>
                    <a:lnTo>
                      <a:pt x="3463" y="1153"/>
                    </a:lnTo>
                    <a:lnTo>
                      <a:pt x="3460" y="1150"/>
                    </a:lnTo>
                    <a:lnTo>
                      <a:pt x="3460" y="1148"/>
                    </a:lnTo>
                    <a:lnTo>
                      <a:pt x="3458" y="1148"/>
                    </a:lnTo>
                    <a:lnTo>
                      <a:pt x="3456" y="1148"/>
                    </a:lnTo>
                    <a:lnTo>
                      <a:pt x="3454" y="1148"/>
                    </a:lnTo>
                    <a:lnTo>
                      <a:pt x="3454" y="1150"/>
                    </a:lnTo>
                    <a:lnTo>
                      <a:pt x="3456" y="1150"/>
                    </a:lnTo>
                    <a:lnTo>
                      <a:pt x="3458" y="1150"/>
                    </a:lnTo>
                    <a:lnTo>
                      <a:pt x="3460" y="1150"/>
                    </a:lnTo>
                    <a:lnTo>
                      <a:pt x="3460" y="1153"/>
                    </a:lnTo>
                    <a:lnTo>
                      <a:pt x="3463" y="1153"/>
                    </a:lnTo>
                    <a:lnTo>
                      <a:pt x="3467" y="1153"/>
                    </a:lnTo>
                    <a:lnTo>
                      <a:pt x="3467" y="1155"/>
                    </a:lnTo>
                    <a:lnTo>
                      <a:pt x="3470" y="1155"/>
                    </a:lnTo>
                    <a:lnTo>
                      <a:pt x="3470" y="1157"/>
                    </a:lnTo>
                    <a:lnTo>
                      <a:pt x="3472" y="1162"/>
                    </a:lnTo>
                    <a:lnTo>
                      <a:pt x="3472" y="1164"/>
                    </a:lnTo>
                    <a:lnTo>
                      <a:pt x="3474" y="1164"/>
                    </a:lnTo>
                    <a:lnTo>
                      <a:pt x="3477" y="1164"/>
                    </a:lnTo>
                    <a:lnTo>
                      <a:pt x="3477" y="1167"/>
                    </a:lnTo>
                    <a:lnTo>
                      <a:pt x="3479" y="1167"/>
                    </a:lnTo>
                    <a:lnTo>
                      <a:pt x="3481" y="1167"/>
                    </a:lnTo>
                    <a:lnTo>
                      <a:pt x="3481" y="1169"/>
                    </a:lnTo>
                    <a:lnTo>
                      <a:pt x="3484" y="1169"/>
                    </a:lnTo>
                    <a:lnTo>
                      <a:pt x="3484" y="1171"/>
                    </a:lnTo>
                    <a:lnTo>
                      <a:pt x="3486" y="1171"/>
                    </a:lnTo>
                    <a:lnTo>
                      <a:pt x="3486" y="1174"/>
                    </a:lnTo>
                    <a:lnTo>
                      <a:pt x="3488" y="1176"/>
                    </a:lnTo>
                    <a:lnTo>
                      <a:pt x="3491" y="1176"/>
                    </a:lnTo>
                    <a:lnTo>
                      <a:pt x="3491" y="1178"/>
                    </a:lnTo>
                    <a:lnTo>
                      <a:pt x="3493" y="1178"/>
                    </a:lnTo>
                    <a:lnTo>
                      <a:pt x="3495" y="1176"/>
                    </a:lnTo>
                    <a:lnTo>
                      <a:pt x="3495" y="1178"/>
                    </a:lnTo>
                    <a:lnTo>
                      <a:pt x="3495" y="1181"/>
                    </a:lnTo>
                    <a:lnTo>
                      <a:pt x="3498" y="1181"/>
                    </a:lnTo>
                    <a:lnTo>
                      <a:pt x="3500" y="1181"/>
                    </a:lnTo>
                    <a:lnTo>
                      <a:pt x="3502" y="1183"/>
                    </a:lnTo>
                    <a:lnTo>
                      <a:pt x="3505" y="1183"/>
                    </a:lnTo>
                    <a:lnTo>
                      <a:pt x="3505" y="1185"/>
                    </a:lnTo>
                    <a:lnTo>
                      <a:pt x="3505" y="1188"/>
                    </a:lnTo>
                    <a:lnTo>
                      <a:pt x="3507" y="1190"/>
                    </a:lnTo>
                    <a:lnTo>
                      <a:pt x="3509" y="1190"/>
                    </a:lnTo>
                    <a:lnTo>
                      <a:pt x="3514" y="1190"/>
                    </a:lnTo>
                    <a:lnTo>
                      <a:pt x="3516" y="1190"/>
                    </a:lnTo>
                    <a:lnTo>
                      <a:pt x="3516" y="1188"/>
                    </a:lnTo>
                    <a:lnTo>
                      <a:pt x="3519" y="1190"/>
                    </a:lnTo>
                    <a:lnTo>
                      <a:pt x="3521" y="1190"/>
                    </a:lnTo>
                    <a:lnTo>
                      <a:pt x="3526" y="1190"/>
                    </a:lnTo>
                    <a:lnTo>
                      <a:pt x="3528" y="1190"/>
                    </a:lnTo>
                    <a:lnTo>
                      <a:pt x="3528" y="1192"/>
                    </a:lnTo>
                    <a:lnTo>
                      <a:pt x="3526" y="1192"/>
                    </a:lnTo>
                    <a:lnTo>
                      <a:pt x="3523" y="1195"/>
                    </a:lnTo>
                    <a:lnTo>
                      <a:pt x="3521" y="1195"/>
                    </a:lnTo>
                    <a:lnTo>
                      <a:pt x="3521" y="1197"/>
                    </a:lnTo>
                    <a:lnTo>
                      <a:pt x="3523" y="1197"/>
                    </a:lnTo>
                    <a:lnTo>
                      <a:pt x="3528" y="1197"/>
                    </a:lnTo>
                    <a:lnTo>
                      <a:pt x="3528" y="1199"/>
                    </a:lnTo>
                    <a:lnTo>
                      <a:pt x="3528" y="1197"/>
                    </a:lnTo>
                    <a:lnTo>
                      <a:pt x="3528" y="1195"/>
                    </a:lnTo>
                    <a:lnTo>
                      <a:pt x="3530" y="1195"/>
                    </a:lnTo>
                    <a:lnTo>
                      <a:pt x="3530" y="1197"/>
                    </a:lnTo>
                    <a:lnTo>
                      <a:pt x="3533" y="1199"/>
                    </a:lnTo>
                    <a:lnTo>
                      <a:pt x="3530" y="1199"/>
                    </a:lnTo>
                    <a:lnTo>
                      <a:pt x="3530" y="1202"/>
                    </a:lnTo>
                    <a:lnTo>
                      <a:pt x="3533" y="1202"/>
                    </a:lnTo>
                    <a:lnTo>
                      <a:pt x="3535" y="1202"/>
                    </a:lnTo>
                    <a:lnTo>
                      <a:pt x="3535" y="1204"/>
                    </a:lnTo>
                    <a:lnTo>
                      <a:pt x="3535" y="1206"/>
                    </a:lnTo>
                    <a:lnTo>
                      <a:pt x="3535" y="1209"/>
                    </a:lnTo>
                    <a:lnTo>
                      <a:pt x="3535" y="1213"/>
                    </a:lnTo>
                    <a:lnTo>
                      <a:pt x="3533" y="1213"/>
                    </a:lnTo>
                    <a:lnTo>
                      <a:pt x="3530" y="1211"/>
                    </a:lnTo>
                    <a:lnTo>
                      <a:pt x="3530" y="1209"/>
                    </a:lnTo>
                    <a:lnTo>
                      <a:pt x="3528" y="1209"/>
                    </a:lnTo>
                    <a:lnTo>
                      <a:pt x="3528" y="1211"/>
                    </a:lnTo>
                    <a:lnTo>
                      <a:pt x="3526" y="1209"/>
                    </a:lnTo>
                    <a:lnTo>
                      <a:pt x="3523" y="1206"/>
                    </a:lnTo>
                    <a:lnTo>
                      <a:pt x="3521" y="1204"/>
                    </a:lnTo>
                    <a:lnTo>
                      <a:pt x="3521" y="1209"/>
                    </a:lnTo>
                    <a:lnTo>
                      <a:pt x="3523" y="1209"/>
                    </a:lnTo>
                    <a:lnTo>
                      <a:pt x="3521" y="1209"/>
                    </a:lnTo>
                    <a:lnTo>
                      <a:pt x="3521" y="1211"/>
                    </a:lnTo>
                    <a:lnTo>
                      <a:pt x="3521" y="1213"/>
                    </a:lnTo>
                    <a:lnTo>
                      <a:pt x="3523" y="1213"/>
                    </a:lnTo>
                    <a:lnTo>
                      <a:pt x="3523" y="1216"/>
                    </a:lnTo>
                    <a:lnTo>
                      <a:pt x="3526" y="1216"/>
                    </a:lnTo>
                    <a:lnTo>
                      <a:pt x="3528" y="1218"/>
                    </a:lnTo>
                    <a:lnTo>
                      <a:pt x="3528" y="1220"/>
                    </a:lnTo>
                    <a:lnTo>
                      <a:pt x="3521" y="1223"/>
                    </a:lnTo>
                    <a:lnTo>
                      <a:pt x="3519" y="1225"/>
                    </a:lnTo>
                    <a:lnTo>
                      <a:pt x="3519" y="1223"/>
                    </a:lnTo>
                    <a:lnTo>
                      <a:pt x="3514" y="1220"/>
                    </a:lnTo>
                    <a:lnTo>
                      <a:pt x="3514" y="1218"/>
                    </a:lnTo>
                    <a:lnTo>
                      <a:pt x="3512" y="1218"/>
                    </a:lnTo>
                    <a:lnTo>
                      <a:pt x="3505" y="1211"/>
                    </a:lnTo>
                    <a:lnTo>
                      <a:pt x="3502" y="1211"/>
                    </a:lnTo>
                    <a:lnTo>
                      <a:pt x="3500" y="1209"/>
                    </a:lnTo>
                    <a:lnTo>
                      <a:pt x="3498" y="1206"/>
                    </a:lnTo>
                    <a:lnTo>
                      <a:pt x="3493" y="1202"/>
                    </a:lnTo>
                    <a:lnTo>
                      <a:pt x="3491" y="1204"/>
                    </a:lnTo>
                    <a:lnTo>
                      <a:pt x="3491" y="1206"/>
                    </a:lnTo>
                    <a:lnTo>
                      <a:pt x="3493" y="1206"/>
                    </a:lnTo>
                    <a:lnTo>
                      <a:pt x="3495" y="1206"/>
                    </a:lnTo>
                    <a:lnTo>
                      <a:pt x="3498" y="1211"/>
                    </a:lnTo>
                    <a:lnTo>
                      <a:pt x="3502" y="1213"/>
                    </a:lnTo>
                    <a:lnTo>
                      <a:pt x="3505" y="1216"/>
                    </a:lnTo>
                    <a:lnTo>
                      <a:pt x="3509" y="1223"/>
                    </a:lnTo>
                    <a:lnTo>
                      <a:pt x="3516" y="1225"/>
                    </a:lnTo>
                    <a:lnTo>
                      <a:pt x="3519" y="1227"/>
                    </a:lnTo>
                    <a:lnTo>
                      <a:pt x="3523" y="1227"/>
                    </a:lnTo>
                    <a:lnTo>
                      <a:pt x="3526" y="1225"/>
                    </a:lnTo>
                    <a:lnTo>
                      <a:pt x="3528" y="1225"/>
                    </a:lnTo>
                    <a:lnTo>
                      <a:pt x="3528" y="1227"/>
                    </a:lnTo>
                    <a:lnTo>
                      <a:pt x="3530" y="1227"/>
                    </a:lnTo>
                    <a:lnTo>
                      <a:pt x="3530" y="1230"/>
                    </a:lnTo>
                    <a:lnTo>
                      <a:pt x="3533" y="1230"/>
                    </a:lnTo>
                    <a:lnTo>
                      <a:pt x="3535" y="1230"/>
                    </a:lnTo>
                    <a:lnTo>
                      <a:pt x="3537" y="1232"/>
                    </a:lnTo>
                    <a:lnTo>
                      <a:pt x="3535" y="1234"/>
                    </a:lnTo>
                    <a:lnTo>
                      <a:pt x="3535" y="1237"/>
                    </a:lnTo>
                    <a:lnTo>
                      <a:pt x="3540" y="1234"/>
                    </a:lnTo>
                    <a:lnTo>
                      <a:pt x="3540" y="1237"/>
                    </a:lnTo>
                    <a:lnTo>
                      <a:pt x="3540" y="1239"/>
                    </a:lnTo>
                    <a:lnTo>
                      <a:pt x="3540" y="1241"/>
                    </a:lnTo>
                    <a:lnTo>
                      <a:pt x="3540" y="1244"/>
                    </a:lnTo>
                    <a:lnTo>
                      <a:pt x="3537" y="1244"/>
                    </a:lnTo>
                    <a:lnTo>
                      <a:pt x="3535" y="1246"/>
                    </a:lnTo>
                    <a:lnTo>
                      <a:pt x="3533" y="1248"/>
                    </a:lnTo>
                    <a:lnTo>
                      <a:pt x="3530" y="1248"/>
                    </a:lnTo>
                    <a:lnTo>
                      <a:pt x="3528" y="1246"/>
                    </a:lnTo>
                    <a:lnTo>
                      <a:pt x="3528" y="1244"/>
                    </a:lnTo>
                    <a:lnTo>
                      <a:pt x="3521" y="1244"/>
                    </a:lnTo>
                    <a:lnTo>
                      <a:pt x="3519" y="1241"/>
                    </a:lnTo>
                    <a:lnTo>
                      <a:pt x="3514" y="1239"/>
                    </a:lnTo>
                    <a:lnTo>
                      <a:pt x="3512" y="1237"/>
                    </a:lnTo>
                    <a:lnTo>
                      <a:pt x="3512" y="1234"/>
                    </a:lnTo>
                    <a:lnTo>
                      <a:pt x="3512" y="1232"/>
                    </a:lnTo>
                    <a:lnTo>
                      <a:pt x="3509" y="1230"/>
                    </a:lnTo>
                    <a:lnTo>
                      <a:pt x="3507" y="1230"/>
                    </a:lnTo>
                    <a:lnTo>
                      <a:pt x="3505" y="1230"/>
                    </a:lnTo>
                    <a:lnTo>
                      <a:pt x="3502" y="1232"/>
                    </a:lnTo>
                    <a:lnTo>
                      <a:pt x="3502" y="1234"/>
                    </a:lnTo>
                    <a:lnTo>
                      <a:pt x="3500" y="1234"/>
                    </a:lnTo>
                    <a:lnTo>
                      <a:pt x="3500" y="1232"/>
                    </a:lnTo>
                    <a:lnTo>
                      <a:pt x="3500" y="1230"/>
                    </a:lnTo>
                    <a:lnTo>
                      <a:pt x="3498" y="1230"/>
                    </a:lnTo>
                    <a:lnTo>
                      <a:pt x="3495" y="1230"/>
                    </a:lnTo>
                    <a:lnTo>
                      <a:pt x="3493" y="1230"/>
                    </a:lnTo>
                    <a:lnTo>
                      <a:pt x="3491" y="1227"/>
                    </a:lnTo>
                    <a:lnTo>
                      <a:pt x="3491" y="1225"/>
                    </a:lnTo>
                    <a:lnTo>
                      <a:pt x="3491" y="1227"/>
                    </a:lnTo>
                    <a:lnTo>
                      <a:pt x="3491" y="1230"/>
                    </a:lnTo>
                    <a:lnTo>
                      <a:pt x="3488" y="1232"/>
                    </a:lnTo>
                    <a:lnTo>
                      <a:pt x="3486" y="1232"/>
                    </a:lnTo>
                    <a:lnTo>
                      <a:pt x="3484" y="1230"/>
                    </a:lnTo>
                    <a:lnTo>
                      <a:pt x="3481" y="1227"/>
                    </a:lnTo>
                    <a:lnTo>
                      <a:pt x="3479" y="1227"/>
                    </a:lnTo>
                    <a:lnTo>
                      <a:pt x="3477" y="1230"/>
                    </a:lnTo>
                    <a:lnTo>
                      <a:pt x="3474" y="1230"/>
                    </a:lnTo>
                    <a:lnTo>
                      <a:pt x="3474" y="1227"/>
                    </a:lnTo>
                    <a:lnTo>
                      <a:pt x="3472" y="1227"/>
                    </a:lnTo>
                    <a:lnTo>
                      <a:pt x="3470" y="1230"/>
                    </a:lnTo>
                    <a:lnTo>
                      <a:pt x="3467" y="1230"/>
                    </a:lnTo>
                    <a:lnTo>
                      <a:pt x="3463" y="1230"/>
                    </a:lnTo>
                    <a:lnTo>
                      <a:pt x="3460" y="1227"/>
                    </a:lnTo>
                    <a:lnTo>
                      <a:pt x="3460" y="1230"/>
                    </a:lnTo>
                    <a:lnTo>
                      <a:pt x="3460" y="1232"/>
                    </a:lnTo>
                    <a:lnTo>
                      <a:pt x="3463" y="1232"/>
                    </a:lnTo>
                    <a:lnTo>
                      <a:pt x="3467" y="1232"/>
                    </a:lnTo>
                    <a:lnTo>
                      <a:pt x="3474" y="1232"/>
                    </a:lnTo>
                    <a:lnTo>
                      <a:pt x="3477" y="1232"/>
                    </a:lnTo>
                    <a:lnTo>
                      <a:pt x="3479" y="1230"/>
                    </a:lnTo>
                    <a:lnTo>
                      <a:pt x="3481" y="1230"/>
                    </a:lnTo>
                    <a:lnTo>
                      <a:pt x="3481" y="1232"/>
                    </a:lnTo>
                    <a:lnTo>
                      <a:pt x="3484" y="1232"/>
                    </a:lnTo>
                    <a:lnTo>
                      <a:pt x="3484" y="1234"/>
                    </a:lnTo>
                    <a:lnTo>
                      <a:pt x="3486" y="1234"/>
                    </a:lnTo>
                    <a:lnTo>
                      <a:pt x="3488" y="1234"/>
                    </a:lnTo>
                    <a:lnTo>
                      <a:pt x="3491" y="1234"/>
                    </a:lnTo>
                    <a:lnTo>
                      <a:pt x="3498" y="1234"/>
                    </a:lnTo>
                    <a:lnTo>
                      <a:pt x="3502" y="1237"/>
                    </a:lnTo>
                    <a:lnTo>
                      <a:pt x="3505" y="1237"/>
                    </a:lnTo>
                    <a:lnTo>
                      <a:pt x="3507" y="1234"/>
                    </a:lnTo>
                    <a:lnTo>
                      <a:pt x="3509" y="1237"/>
                    </a:lnTo>
                    <a:lnTo>
                      <a:pt x="3509" y="1241"/>
                    </a:lnTo>
                    <a:lnTo>
                      <a:pt x="3509" y="1244"/>
                    </a:lnTo>
                    <a:lnTo>
                      <a:pt x="3512" y="1246"/>
                    </a:lnTo>
                    <a:lnTo>
                      <a:pt x="3514" y="1246"/>
                    </a:lnTo>
                    <a:lnTo>
                      <a:pt x="3519" y="1246"/>
                    </a:lnTo>
                    <a:lnTo>
                      <a:pt x="3519" y="1248"/>
                    </a:lnTo>
                    <a:lnTo>
                      <a:pt x="3521" y="1248"/>
                    </a:lnTo>
                    <a:lnTo>
                      <a:pt x="3521" y="1251"/>
                    </a:lnTo>
                    <a:lnTo>
                      <a:pt x="3523" y="1251"/>
                    </a:lnTo>
                    <a:lnTo>
                      <a:pt x="3526" y="1253"/>
                    </a:lnTo>
                    <a:lnTo>
                      <a:pt x="3528" y="1255"/>
                    </a:lnTo>
                    <a:lnTo>
                      <a:pt x="3528" y="1258"/>
                    </a:lnTo>
                    <a:lnTo>
                      <a:pt x="3526" y="1260"/>
                    </a:lnTo>
                    <a:lnTo>
                      <a:pt x="3526" y="1262"/>
                    </a:lnTo>
                    <a:lnTo>
                      <a:pt x="3528" y="1260"/>
                    </a:lnTo>
                    <a:lnTo>
                      <a:pt x="3530" y="1258"/>
                    </a:lnTo>
                    <a:lnTo>
                      <a:pt x="3530" y="1255"/>
                    </a:lnTo>
                    <a:lnTo>
                      <a:pt x="3533" y="1255"/>
                    </a:lnTo>
                    <a:lnTo>
                      <a:pt x="3535" y="1255"/>
                    </a:lnTo>
                    <a:lnTo>
                      <a:pt x="3537" y="1255"/>
                    </a:lnTo>
                    <a:lnTo>
                      <a:pt x="3540" y="1255"/>
                    </a:lnTo>
                    <a:lnTo>
                      <a:pt x="3540" y="1258"/>
                    </a:lnTo>
                    <a:lnTo>
                      <a:pt x="3542" y="1258"/>
                    </a:lnTo>
                    <a:lnTo>
                      <a:pt x="3544" y="1258"/>
                    </a:lnTo>
                    <a:lnTo>
                      <a:pt x="3542" y="1258"/>
                    </a:lnTo>
                    <a:lnTo>
                      <a:pt x="3540" y="1255"/>
                    </a:lnTo>
                    <a:lnTo>
                      <a:pt x="3542" y="1253"/>
                    </a:lnTo>
                    <a:lnTo>
                      <a:pt x="3540" y="1253"/>
                    </a:lnTo>
                    <a:lnTo>
                      <a:pt x="3540" y="1251"/>
                    </a:lnTo>
                    <a:lnTo>
                      <a:pt x="3537" y="1251"/>
                    </a:lnTo>
                    <a:lnTo>
                      <a:pt x="3540" y="1248"/>
                    </a:lnTo>
                    <a:lnTo>
                      <a:pt x="3542" y="1248"/>
                    </a:lnTo>
                    <a:lnTo>
                      <a:pt x="3551" y="1248"/>
                    </a:lnTo>
                    <a:lnTo>
                      <a:pt x="3554" y="1248"/>
                    </a:lnTo>
                    <a:lnTo>
                      <a:pt x="3558" y="1248"/>
                    </a:lnTo>
                    <a:lnTo>
                      <a:pt x="3561" y="1246"/>
                    </a:lnTo>
                    <a:lnTo>
                      <a:pt x="3563" y="1246"/>
                    </a:lnTo>
                    <a:lnTo>
                      <a:pt x="3565" y="1248"/>
                    </a:lnTo>
                    <a:lnTo>
                      <a:pt x="3570" y="1258"/>
                    </a:lnTo>
                    <a:lnTo>
                      <a:pt x="3582" y="1276"/>
                    </a:lnTo>
                    <a:lnTo>
                      <a:pt x="3582" y="1278"/>
                    </a:lnTo>
                    <a:lnTo>
                      <a:pt x="3584" y="1278"/>
                    </a:lnTo>
                    <a:lnTo>
                      <a:pt x="3588" y="1292"/>
                    </a:lnTo>
                    <a:lnTo>
                      <a:pt x="3591" y="1297"/>
                    </a:lnTo>
                    <a:lnTo>
                      <a:pt x="3593" y="1299"/>
                    </a:lnTo>
                    <a:lnTo>
                      <a:pt x="3593" y="1302"/>
                    </a:lnTo>
                    <a:lnTo>
                      <a:pt x="3598" y="1306"/>
                    </a:lnTo>
                    <a:lnTo>
                      <a:pt x="3602" y="1316"/>
                    </a:lnTo>
                    <a:lnTo>
                      <a:pt x="3619" y="1334"/>
                    </a:lnTo>
                    <a:lnTo>
                      <a:pt x="3621" y="1339"/>
                    </a:lnTo>
                    <a:lnTo>
                      <a:pt x="3623" y="1344"/>
                    </a:lnTo>
                    <a:lnTo>
                      <a:pt x="3621" y="1344"/>
                    </a:lnTo>
                    <a:lnTo>
                      <a:pt x="3621" y="1341"/>
                    </a:lnTo>
                    <a:lnTo>
                      <a:pt x="3619" y="1339"/>
                    </a:lnTo>
                    <a:lnTo>
                      <a:pt x="3616" y="1334"/>
                    </a:lnTo>
                    <a:lnTo>
                      <a:pt x="3614" y="1332"/>
                    </a:lnTo>
                    <a:lnTo>
                      <a:pt x="3607" y="1327"/>
                    </a:lnTo>
                    <a:lnTo>
                      <a:pt x="3605" y="1327"/>
                    </a:lnTo>
                    <a:lnTo>
                      <a:pt x="3605" y="1325"/>
                    </a:lnTo>
                    <a:lnTo>
                      <a:pt x="3607" y="1325"/>
                    </a:lnTo>
                    <a:lnTo>
                      <a:pt x="3607" y="1323"/>
                    </a:lnTo>
                    <a:lnTo>
                      <a:pt x="3605" y="1323"/>
                    </a:lnTo>
                    <a:lnTo>
                      <a:pt x="3602" y="1323"/>
                    </a:lnTo>
                    <a:lnTo>
                      <a:pt x="3602" y="1320"/>
                    </a:lnTo>
                    <a:lnTo>
                      <a:pt x="3602" y="1318"/>
                    </a:lnTo>
                    <a:lnTo>
                      <a:pt x="3600" y="1318"/>
                    </a:lnTo>
                    <a:lnTo>
                      <a:pt x="3600" y="1316"/>
                    </a:lnTo>
                    <a:lnTo>
                      <a:pt x="3598" y="1311"/>
                    </a:lnTo>
                    <a:lnTo>
                      <a:pt x="3598" y="1309"/>
                    </a:lnTo>
                    <a:lnTo>
                      <a:pt x="3595" y="1306"/>
                    </a:lnTo>
                    <a:lnTo>
                      <a:pt x="3593" y="1304"/>
                    </a:lnTo>
                    <a:lnTo>
                      <a:pt x="3591" y="1302"/>
                    </a:lnTo>
                    <a:lnTo>
                      <a:pt x="3591" y="1299"/>
                    </a:lnTo>
                    <a:lnTo>
                      <a:pt x="3588" y="1292"/>
                    </a:lnTo>
                    <a:lnTo>
                      <a:pt x="3586" y="1290"/>
                    </a:lnTo>
                    <a:lnTo>
                      <a:pt x="3586" y="1288"/>
                    </a:lnTo>
                    <a:lnTo>
                      <a:pt x="3584" y="1285"/>
                    </a:lnTo>
                    <a:lnTo>
                      <a:pt x="3582" y="1283"/>
                    </a:lnTo>
                    <a:lnTo>
                      <a:pt x="3582" y="1281"/>
                    </a:lnTo>
                    <a:lnTo>
                      <a:pt x="3582" y="1278"/>
                    </a:lnTo>
                    <a:lnTo>
                      <a:pt x="3579" y="1278"/>
                    </a:lnTo>
                    <a:lnTo>
                      <a:pt x="3579" y="1276"/>
                    </a:lnTo>
                    <a:lnTo>
                      <a:pt x="3579" y="1274"/>
                    </a:lnTo>
                    <a:lnTo>
                      <a:pt x="3577" y="1274"/>
                    </a:lnTo>
                    <a:lnTo>
                      <a:pt x="3577" y="1272"/>
                    </a:lnTo>
                    <a:lnTo>
                      <a:pt x="3575" y="1267"/>
                    </a:lnTo>
                    <a:lnTo>
                      <a:pt x="3575" y="1265"/>
                    </a:lnTo>
                    <a:lnTo>
                      <a:pt x="3572" y="1265"/>
                    </a:lnTo>
                    <a:lnTo>
                      <a:pt x="3570" y="1267"/>
                    </a:lnTo>
                    <a:lnTo>
                      <a:pt x="3572" y="1276"/>
                    </a:lnTo>
                    <a:lnTo>
                      <a:pt x="3575" y="1281"/>
                    </a:lnTo>
                    <a:lnTo>
                      <a:pt x="3577" y="1281"/>
                    </a:lnTo>
                    <a:lnTo>
                      <a:pt x="3575" y="1278"/>
                    </a:lnTo>
                    <a:lnTo>
                      <a:pt x="3577" y="1278"/>
                    </a:lnTo>
                    <a:lnTo>
                      <a:pt x="3579" y="1281"/>
                    </a:lnTo>
                    <a:lnTo>
                      <a:pt x="3579" y="1283"/>
                    </a:lnTo>
                    <a:lnTo>
                      <a:pt x="3579" y="1285"/>
                    </a:lnTo>
                    <a:lnTo>
                      <a:pt x="3577" y="1285"/>
                    </a:lnTo>
                    <a:lnTo>
                      <a:pt x="3575" y="1285"/>
                    </a:lnTo>
                    <a:lnTo>
                      <a:pt x="3575" y="1283"/>
                    </a:lnTo>
                    <a:lnTo>
                      <a:pt x="3572" y="1283"/>
                    </a:lnTo>
                    <a:lnTo>
                      <a:pt x="3570" y="1281"/>
                    </a:lnTo>
                    <a:lnTo>
                      <a:pt x="3568" y="1278"/>
                    </a:lnTo>
                    <a:lnTo>
                      <a:pt x="3568" y="1281"/>
                    </a:lnTo>
                    <a:lnTo>
                      <a:pt x="3570" y="1281"/>
                    </a:lnTo>
                    <a:lnTo>
                      <a:pt x="3570" y="1283"/>
                    </a:lnTo>
                    <a:lnTo>
                      <a:pt x="3570" y="1285"/>
                    </a:lnTo>
                    <a:lnTo>
                      <a:pt x="3570" y="1288"/>
                    </a:lnTo>
                    <a:lnTo>
                      <a:pt x="3572" y="1290"/>
                    </a:lnTo>
                    <a:lnTo>
                      <a:pt x="3575" y="1290"/>
                    </a:lnTo>
                    <a:lnTo>
                      <a:pt x="3577" y="1292"/>
                    </a:lnTo>
                    <a:lnTo>
                      <a:pt x="3575" y="1292"/>
                    </a:lnTo>
                    <a:lnTo>
                      <a:pt x="3577" y="1295"/>
                    </a:lnTo>
                    <a:lnTo>
                      <a:pt x="3579" y="1297"/>
                    </a:lnTo>
                    <a:lnTo>
                      <a:pt x="3582" y="1297"/>
                    </a:lnTo>
                    <a:lnTo>
                      <a:pt x="3579" y="1297"/>
                    </a:lnTo>
                    <a:lnTo>
                      <a:pt x="3579" y="1295"/>
                    </a:lnTo>
                    <a:lnTo>
                      <a:pt x="3579" y="1292"/>
                    </a:lnTo>
                    <a:lnTo>
                      <a:pt x="3579" y="1290"/>
                    </a:lnTo>
                    <a:lnTo>
                      <a:pt x="3582" y="1292"/>
                    </a:lnTo>
                    <a:lnTo>
                      <a:pt x="3582" y="1297"/>
                    </a:lnTo>
                    <a:lnTo>
                      <a:pt x="3584" y="1299"/>
                    </a:lnTo>
                    <a:lnTo>
                      <a:pt x="3586" y="1302"/>
                    </a:lnTo>
                    <a:lnTo>
                      <a:pt x="3586" y="1304"/>
                    </a:lnTo>
                    <a:lnTo>
                      <a:pt x="3588" y="1304"/>
                    </a:lnTo>
                    <a:lnTo>
                      <a:pt x="3593" y="1316"/>
                    </a:lnTo>
                    <a:lnTo>
                      <a:pt x="3595" y="1316"/>
                    </a:lnTo>
                    <a:lnTo>
                      <a:pt x="3595" y="1318"/>
                    </a:lnTo>
                    <a:lnTo>
                      <a:pt x="3598" y="1320"/>
                    </a:lnTo>
                    <a:lnTo>
                      <a:pt x="3598" y="1323"/>
                    </a:lnTo>
                    <a:lnTo>
                      <a:pt x="3595" y="1323"/>
                    </a:lnTo>
                    <a:lnTo>
                      <a:pt x="3593" y="1320"/>
                    </a:lnTo>
                    <a:lnTo>
                      <a:pt x="3591" y="1318"/>
                    </a:lnTo>
                    <a:lnTo>
                      <a:pt x="3591" y="1316"/>
                    </a:lnTo>
                    <a:lnTo>
                      <a:pt x="3591" y="1313"/>
                    </a:lnTo>
                    <a:lnTo>
                      <a:pt x="3588" y="1313"/>
                    </a:lnTo>
                    <a:lnTo>
                      <a:pt x="3588" y="1311"/>
                    </a:lnTo>
                    <a:lnTo>
                      <a:pt x="3586" y="1311"/>
                    </a:lnTo>
                    <a:lnTo>
                      <a:pt x="3586" y="1309"/>
                    </a:lnTo>
                    <a:lnTo>
                      <a:pt x="3584" y="1309"/>
                    </a:lnTo>
                    <a:lnTo>
                      <a:pt x="3584" y="1306"/>
                    </a:lnTo>
                    <a:lnTo>
                      <a:pt x="3582" y="1306"/>
                    </a:lnTo>
                    <a:lnTo>
                      <a:pt x="3582" y="1304"/>
                    </a:lnTo>
                    <a:lnTo>
                      <a:pt x="3579" y="1304"/>
                    </a:lnTo>
                    <a:lnTo>
                      <a:pt x="3579" y="1302"/>
                    </a:lnTo>
                    <a:lnTo>
                      <a:pt x="3577" y="1304"/>
                    </a:lnTo>
                    <a:lnTo>
                      <a:pt x="3579" y="1304"/>
                    </a:lnTo>
                    <a:lnTo>
                      <a:pt x="3579" y="1306"/>
                    </a:lnTo>
                    <a:lnTo>
                      <a:pt x="3582" y="1309"/>
                    </a:lnTo>
                    <a:lnTo>
                      <a:pt x="3582" y="1311"/>
                    </a:lnTo>
                    <a:lnTo>
                      <a:pt x="3584" y="1311"/>
                    </a:lnTo>
                    <a:lnTo>
                      <a:pt x="3582" y="1313"/>
                    </a:lnTo>
                    <a:lnTo>
                      <a:pt x="3584" y="1313"/>
                    </a:lnTo>
                    <a:lnTo>
                      <a:pt x="3586" y="1316"/>
                    </a:lnTo>
                    <a:lnTo>
                      <a:pt x="3582" y="1316"/>
                    </a:lnTo>
                    <a:lnTo>
                      <a:pt x="3579" y="1316"/>
                    </a:lnTo>
                    <a:lnTo>
                      <a:pt x="3577" y="1316"/>
                    </a:lnTo>
                    <a:lnTo>
                      <a:pt x="3577" y="1313"/>
                    </a:lnTo>
                    <a:lnTo>
                      <a:pt x="3575" y="1311"/>
                    </a:lnTo>
                    <a:lnTo>
                      <a:pt x="3572" y="1311"/>
                    </a:lnTo>
                    <a:lnTo>
                      <a:pt x="3570" y="1311"/>
                    </a:lnTo>
                    <a:lnTo>
                      <a:pt x="3570" y="1309"/>
                    </a:lnTo>
                    <a:lnTo>
                      <a:pt x="3568" y="1309"/>
                    </a:lnTo>
                    <a:lnTo>
                      <a:pt x="3565" y="1309"/>
                    </a:lnTo>
                    <a:lnTo>
                      <a:pt x="3561" y="1309"/>
                    </a:lnTo>
                    <a:lnTo>
                      <a:pt x="3563" y="1306"/>
                    </a:lnTo>
                    <a:lnTo>
                      <a:pt x="3561" y="1306"/>
                    </a:lnTo>
                    <a:lnTo>
                      <a:pt x="3561" y="1309"/>
                    </a:lnTo>
                    <a:lnTo>
                      <a:pt x="3563" y="1309"/>
                    </a:lnTo>
                    <a:lnTo>
                      <a:pt x="3565" y="1311"/>
                    </a:lnTo>
                    <a:lnTo>
                      <a:pt x="3568" y="1311"/>
                    </a:lnTo>
                    <a:lnTo>
                      <a:pt x="3570" y="1313"/>
                    </a:lnTo>
                    <a:lnTo>
                      <a:pt x="3570" y="1316"/>
                    </a:lnTo>
                    <a:lnTo>
                      <a:pt x="3572" y="1316"/>
                    </a:lnTo>
                    <a:lnTo>
                      <a:pt x="3575" y="1318"/>
                    </a:lnTo>
                    <a:lnTo>
                      <a:pt x="3575" y="1320"/>
                    </a:lnTo>
                    <a:lnTo>
                      <a:pt x="3572" y="1320"/>
                    </a:lnTo>
                    <a:lnTo>
                      <a:pt x="3570" y="1320"/>
                    </a:lnTo>
                    <a:lnTo>
                      <a:pt x="3570" y="1323"/>
                    </a:lnTo>
                    <a:lnTo>
                      <a:pt x="3572" y="1323"/>
                    </a:lnTo>
                    <a:lnTo>
                      <a:pt x="3570" y="1323"/>
                    </a:lnTo>
                    <a:lnTo>
                      <a:pt x="3568" y="1323"/>
                    </a:lnTo>
                    <a:lnTo>
                      <a:pt x="3565" y="1323"/>
                    </a:lnTo>
                    <a:lnTo>
                      <a:pt x="3563" y="1320"/>
                    </a:lnTo>
                    <a:lnTo>
                      <a:pt x="3561" y="1320"/>
                    </a:lnTo>
                    <a:lnTo>
                      <a:pt x="3558" y="1318"/>
                    </a:lnTo>
                    <a:lnTo>
                      <a:pt x="3556" y="1318"/>
                    </a:lnTo>
                    <a:lnTo>
                      <a:pt x="3558" y="1318"/>
                    </a:lnTo>
                    <a:lnTo>
                      <a:pt x="3558" y="1320"/>
                    </a:lnTo>
                    <a:lnTo>
                      <a:pt x="3561" y="1320"/>
                    </a:lnTo>
                    <a:lnTo>
                      <a:pt x="3561" y="1323"/>
                    </a:lnTo>
                    <a:lnTo>
                      <a:pt x="3565" y="1325"/>
                    </a:lnTo>
                    <a:lnTo>
                      <a:pt x="3568" y="1327"/>
                    </a:lnTo>
                    <a:lnTo>
                      <a:pt x="3565" y="1327"/>
                    </a:lnTo>
                    <a:lnTo>
                      <a:pt x="3563" y="1327"/>
                    </a:lnTo>
                    <a:lnTo>
                      <a:pt x="3554" y="1325"/>
                    </a:lnTo>
                    <a:lnTo>
                      <a:pt x="3551" y="1325"/>
                    </a:lnTo>
                    <a:lnTo>
                      <a:pt x="3549" y="1323"/>
                    </a:lnTo>
                    <a:lnTo>
                      <a:pt x="3547" y="1323"/>
                    </a:lnTo>
                    <a:lnTo>
                      <a:pt x="3544" y="1320"/>
                    </a:lnTo>
                    <a:lnTo>
                      <a:pt x="3547" y="1323"/>
                    </a:lnTo>
                    <a:lnTo>
                      <a:pt x="3547" y="1325"/>
                    </a:lnTo>
                    <a:lnTo>
                      <a:pt x="3549" y="1325"/>
                    </a:lnTo>
                    <a:lnTo>
                      <a:pt x="3551" y="1327"/>
                    </a:lnTo>
                    <a:lnTo>
                      <a:pt x="3554" y="1327"/>
                    </a:lnTo>
                    <a:lnTo>
                      <a:pt x="3556" y="1327"/>
                    </a:lnTo>
                    <a:lnTo>
                      <a:pt x="3558" y="1327"/>
                    </a:lnTo>
                    <a:lnTo>
                      <a:pt x="3558" y="1330"/>
                    </a:lnTo>
                    <a:lnTo>
                      <a:pt x="3551" y="1332"/>
                    </a:lnTo>
                    <a:lnTo>
                      <a:pt x="3549" y="1332"/>
                    </a:lnTo>
                    <a:lnTo>
                      <a:pt x="3549" y="1334"/>
                    </a:lnTo>
                    <a:lnTo>
                      <a:pt x="3551" y="1334"/>
                    </a:lnTo>
                    <a:lnTo>
                      <a:pt x="3549" y="1337"/>
                    </a:lnTo>
                    <a:lnTo>
                      <a:pt x="3547" y="1339"/>
                    </a:lnTo>
                    <a:lnTo>
                      <a:pt x="3544" y="1339"/>
                    </a:lnTo>
                    <a:lnTo>
                      <a:pt x="3544" y="1341"/>
                    </a:lnTo>
                    <a:lnTo>
                      <a:pt x="3542" y="1341"/>
                    </a:lnTo>
                    <a:lnTo>
                      <a:pt x="3540" y="1341"/>
                    </a:lnTo>
                    <a:lnTo>
                      <a:pt x="3535" y="1339"/>
                    </a:lnTo>
                    <a:lnTo>
                      <a:pt x="3535" y="1337"/>
                    </a:lnTo>
                    <a:lnTo>
                      <a:pt x="3535" y="1341"/>
                    </a:lnTo>
                    <a:lnTo>
                      <a:pt x="3533" y="1341"/>
                    </a:lnTo>
                    <a:lnTo>
                      <a:pt x="3530" y="1339"/>
                    </a:lnTo>
                    <a:lnTo>
                      <a:pt x="3528" y="1334"/>
                    </a:lnTo>
                    <a:lnTo>
                      <a:pt x="3526" y="1330"/>
                    </a:lnTo>
                    <a:lnTo>
                      <a:pt x="3523" y="1327"/>
                    </a:lnTo>
                    <a:lnTo>
                      <a:pt x="3523" y="1325"/>
                    </a:lnTo>
                    <a:lnTo>
                      <a:pt x="3526" y="1323"/>
                    </a:lnTo>
                    <a:lnTo>
                      <a:pt x="3526" y="1320"/>
                    </a:lnTo>
                    <a:lnTo>
                      <a:pt x="3526" y="1318"/>
                    </a:lnTo>
                    <a:lnTo>
                      <a:pt x="3526" y="1316"/>
                    </a:lnTo>
                    <a:lnTo>
                      <a:pt x="3523" y="1316"/>
                    </a:lnTo>
                    <a:lnTo>
                      <a:pt x="3521" y="1316"/>
                    </a:lnTo>
                    <a:lnTo>
                      <a:pt x="3523" y="1318"/>
                    </a:lnTo>
                    <a:lnTo>
                      <a:pt x="3523" y="1320"/>
                    </a:lnTo>
                    <a:lnTo>
                      <a:pt x="3523" y="1323"/>
                    </a:lnTo>
                    <a:lnTo>
                      <a:pt x="3521" y="1325"/>
                    </a:lnTo>
                    <a:lnTo>
                      <a:pt x="3521" y="1327"/>
                    </a:lnTo>
                    <a:lnTo>
                      <a:pt x="3523" y="1334"/>
                    </a:lnTo>
                    <a:lnTo>
                      <a:pt x="3526" y="1337"/>
                    </a:lnTo>
                    <a:lnTo>
                      <a:pt x="3526" y="1339"/>
                    </a:lnTo>
                    <a:lnTo>
                      <a:pt x="3528" y="1339"/>
                    </a:lnTo>
                    <a:lnTo>
                      <a:pt x="3528" y="1341"/>
                    </a:lnTo>
                    <a:lnTo>
                      <a:pt x="3530" y="1341"/>
                    </a:lnTo>
                    <a:lnTo>
                      <a:pt x="3530" y="1344"/>
                    </a:lnTo>
                    <a:lnTo>
                      <a:pt x="3530" y="1346"/>
                    </a:lnTo>
                    <a:lnTo>
                      <a:pt x="3528" y="1351"/>
                    </a:lnTo>
                    <a:lnTo>
                      <a:pt x="3530" y="1351"/>
                    </a:lnTo>
                    <a:lnTo>
                      <a:pt x="3540" y="1348"/>
                    </a:lnTo>
                    <a:lnTo>
                      <a:pt x="3542" y="1348"/>
                    </a:lnTo>
                    <a:lnTo>
                      <a:pt x="3544" y="1346"/>
                    </a:lnTo>
                    <a:lnTo>
                      <a:pt x="3549" y="1344"/>
                    </a:lnTo>
                    <a:lnTo>
                      <a:pt x="3551" y="1341"/>
                    </a:lnTo>
                    <a:lnTo>
                      <a:pt x="3554" y="1341"/>
                    </a:lnTo>
                    <a:lnTo>
                      <a:pt x="3556" y="1344"/>
                    </a:lnTo>
                    <a:lnTo>
                      <a:pt x="3556" y="1346"/>
                    </a:lnTo>
                    <a:lnTo>
                      <a:pt x="3558" y="1344"/>
                    </a:lnTo>
                    <a:lnTo>
                      <a:pt x="3561" y="1344"/>
                    </a:lnTo>
                    <a:lnTo>
                      <a:pt x="3563" y="1344"/>
                    </a:lnTo>
                    <a:lnTo>
                      <a:pt x="3565" y="1344"/>
                    </a:lnTo>
                    <a:lnTo>
                      <a:pt x="3563" y="1344"/>
                    </a:lnTo>
                    <a:lnTo>
                      <a:pt x="3561" y="1341"/>
                    </a:lnTo>
                    <a:lnTo>
                      <a:pt x="3563" y="1339"/>
                    </a:lnTo>
                    <a:lnTo>
                      <a:pt x="3570" y="1337"/>
                    </a:lnTo>
                    <a:lnTo>
                      <a:pt x="3577" y="1334"/>
                    </a:lnTo>
                    <a:lnTo>
                      <a:pt x="3579" y="1334"/>
                    </a:lnTo>
                    <a:lnTo>
                      <a:pt x="3582" y="1337"/>
                    </a:lnTo>
                    <a:lnTo>
                      <a:pt x="3579" y="1337"/>
                    </a:lnTo>
                    <a:lnTo>
                      <a:pt x="3579" y="1339"/>
                    </a:lnTo>
                    <a:lnTo>
                      <a:pt x="3579" y="1341"/>
                    </a:lnTo>
                    <a:lnTo>
                      <a:pt x="3582" y="1339"/>
                    </a:lnTo>
                    <a:lnTo>
                      <a:pt x="3584" y="1339"/>
                    </a:lnTo>
                    <a:lnTo>
                      <a:pt x="3584" y="1341"/>
                    </a:lnTo>
                    <a:lnTo>
                      <a:pt x="3582" y="1344"/>
                    </a:lnTo>
                    <a:lnTo>
                      <a:pt x="3582" y="1346"/>
                    </a:lnTo>
                    <a:lnTo>
                      <a:pt x="3579" y="1346"/>
                    </a:lnTo>
                    <a:lnTo>
                      <a:pt x="3582" y="1348"/>
                    </a:lnTo>
                    <a:lnTo>
                      <a:pt x="3584" y="1351"/>
                    </a:lnTo>
                    <a:lnTo>
                      <a:pt x="3584" y="1353"/>
                    </a:lnTo>
                    <a:lnTo>
                      <a:pt x="3582" y="1353"/>
                    </a:lnTo>
                    <a:lnTo>
                      <a:pt x="3579" y="1353"/>
                    </a:lnTo>
                    <a:lnTo>
                      <a:pt x="3579" y="1355"/>
                    </a:lnTo>
                    <a:lnTo>
                      <a:pt x="3582" y="1355"/>
                    </a:lnTo>
                    <a:lnTo>
                      <a:pt x="3584" y="1355"/>
                    </a:lnTo>
                    <a:lnTo>
                      <a:pt x="3586" y="1358"/>
                    </a:lnTo>
                    <a:lnTo>
                      <a:pt x="3586" y="1360"/>
                    </a:lnTo>
                    <a:lnTo>
                      <a:pt x="3586" y="1362"/>
                    </a:lnTo>
                    <a:lnTo>
                      <a:pt x="3584" y="1362"/>
                    </a:lnTo>
                    <a:lnTo>
                      <a:pt x="3582" y="1362"/>
                    </a:lnTo>
                    <a:lnTo>
                      <a:pt x="3579" y="1362"/>
                    </a:lnTo>
                    <a:lnTo>
                      <a:pt x="3582" y="1365"/>
                    </a:lnTo>
                    <a:lnTo>
                      <a:pt x="3584" y="1365"/>
                    </a:lnTo>
                    <a:lnTo>
                      <a:pt x="3586" y="1365"/>
                    </a:lnTo>
                    <a:lnTo>
                      <a:pt x="3588" y="1365"/>
                    </a:lnTo>
                    <a:lnTo>
                      <a:pt x="3588" y="1367"/>
                    </a:lnTo>
                    <a:lnTo>
                      <a:pt x="3588" y="1365"/>
                    </a:lnTo>
                    <a:lnTo>
                      <a:pt x="3591" y="1358"/>
                    </a:lnTo>
                    <a:lnTo>
                      <a:pt x="3588" y="1355"/>
                    </a:lnTo>
                    <a:lnTo>
                      <a:pt x="3586" y="1344"/>
                    </a:lnTo>
                    <a:lnTo>
                      <a:pt x="3586" y="1341"/>
                    </a:lnTo>
                    <a:lnTo>
                      <a:pt x="3588" y="1339"/>
                    </a:lnTo>
                    <a:lnTo>
                      <a:pt x="3591" y="1339"/>
                    </a:lnTo>
                    <a:lnTo>
                      <a:pt x="3593" y="1341"/>
                    </a:lnTo>
                    <a:lnTo>
                      <a:pt x="3595" y="1341"/>
                    </a:lnTo>
                    <a:lnTo>
                      <a:pt x="3598" y="1341"/>
                    </a:lnTo>
                    <a:lnTo>
                      <a:pt x="3595" y="1339"/>
                    </a:lnTo>
                    <a:lnTo>
                      <a:pt x="3593" y="1339"/>
                    </a:lnTo>
                    <a:lnTo>
                      <a:pt x="3593" y="1337"/>
                    </a:lnTo>
                    <a:lnTo>
                      <a:pt x="3591" y="1337"/>
                    </a:lnTo>
                    <a:lnTo>
                      <a:pt x="3593" y="1337"/>
                    </a:lnTo>
                    <a:lnTo>
                      <a:pt x="3595" y="1337"/>
                    </a:lnTo>
                    <a:lnTo>
                      <a:pt x="3598" y="1337"/>
                    </a:lnTo>
                    <a:lnTo>
                      <a:pt x="3598" y="1334"/>
                    </a:lnTo>
                    <a:lnTo>
                      <a:pt x="3595" y="1334"/>
                    </a:lnTo>
                    <a:lnTo>
                      <a:pt x="3595" y="1332"/>
                    </a:lnTo>
                    <a:lnTo>
                      <a:pt x="3598" y="1332"/>
                    </a:lnTo>
                    <a:lnTo>
                      <a:pt x="3600" y="1334"/>
                    </a:lnTo>
                    <a:lnTo>
                      <a:pt x="3605" y="1339"/>
                    </a:lnTo>
                    <a:lnTo>
                      <a:pt x="3607" y="1341"/>
                    </a:lnTo>
                    <a:lnTo>
                      <a:pt x="3607" y="1344"/>
                    </a:lnTo>
                    <a:lnTo>
                      <a:pt x="3609" y="1344"/>
                    </a:lnTo>
                    <a:lnTo>
                      <a:pt x="3609" y="1346"/>
                    </a:lnTo>
                    <a:lnTo>
                      <a:pt x="3607" y="1348"/>
                    </a:lnTo>
                    <a:lnTo>
                      <a:pt x="3607" y="1351"/>
                    </a:lnTo>
                    <a:lnTo>
                      <a:pt x="3609" y="1351"/>
                    </a:lnTo>
                    <a:lnTo>
                      <a:pt x="3609" y="1353"/>
                    </a:lnTo>
                    <a:lnTo>
                      <a:pt x="3612" y="1353"/>
                    </a:lnTo>
                    <a:lnTo>
                      <a:pt x="3612" y="1355"/>
                    </a:lnTo>
                    <a:lnTo>
                      <a:pt x="3609" y="1355"/>
                    </a:lnTo>
                    <a:lnTo>
                      <a:pt x="3607" y="1358"/>
                    </a:lnTo>
                    <a:lnTo>
                      <a:pt x="3609" y="1360"/>
                    </a:lnTo>
                    <a:lnTo>
                      <a:pt x="3612" y="1362"/>
                    </a:lnTo>
                    <a:lnTo>
                      <a:pt x="3612" y="1365"/>
                    </a:lnTo>
                    <a:lnTo>
                      <a:pt x="3609" y="1365"/>
                    </a:lnTo>
                    <a:lnTo>
                      <a:pt x="3609" y="1367"/>
                    </a:lnTo>
                    <a:lnTo>
                      <a:pt x="3609" y="1369"/>
                    </a:lnTo>
                    <a:lnTo>
                      <a:pt x="3607" y="1369"/>
                    </a:lnTo>
                    <a:lnTo>
                      <a:pt x="3605" y="1369"/>
                    </a:lnTo>
                    <a:lnTo>
                      <a:pt x="3607" y="1369"/>
                    </a:lnTo>
                    <a:lnTo>
                      <a:pt x="3607" y="1367"/>
                    </a:lnTo>
                    <a:lnTo>
                      <a:pt x="3605" y="1367"/>
                    </a:lnTo>
                    <a:lnTo>
                      <a:pt x="3605" y="1369"/>
                    </a:lnTo>
                    <a:lnTo>
                      <a:pt x="3602" y="1367"/>
                    </a:lnTo>
                    <a:lnTo>
                      <a:pt x="3600" y="1367"/>
                    </a:lnTo>
                    <a:lnTo>
                      <a:pt x="3600" y="1365"/>
                    </a:lnTo>
                    <a:lnTo>
                      <a:pt x="3600" y="1367"/>
                    </a:lnTo>
                    <a:lnTo>
                      <a:pt x="3600" y="1369"/>
                    </a:lnTo>
                    <a:lnTo>
                      <a:pt x="3598" y="1376"/>
                    </a:lnTo>
                    <a:lnTo>
                      <a:pt x="3595" y="1376"/>
                    </a:lnTo>
                    <a:lnTo>
                      <a:pt x="3595" y="1379"/>
                    </a:lnTo>
                    <a:lnTo>
                      <a:pt x="3595" y="1381"/>
                    </a:lnTo>
                    <a:lnTo>
                      <a:pt x="3593" y="1381"/>
                    </a:lnTo>
                    <a:lnTo>
                      <a:pt x="3595" y="1383"/>
                    </a:lnTo>
                    <a:lnTo>
                      <a:pt x="3593" y="1383"/>
                    </a:lnTo>
                    <a:lnTo>
                      <a:pt x="3593" y="1386"/>
                    </a:lnTo>
                    <a:lnTo>
                      <a:pt x="3593" y="1388"/>
                    </a:lnTo>
                    <a:lnTo>
                      <a:pt x="3593" y="1386"/>
                    </a:lnTo>
                    <a:lnTo>
                      <a:pt x="3591" y="1386"/>
                    </a:lnTo>
                    <a:lnTo>
                      <a:pt x="3591" y="1388"/>
                    </a:lnTo>
                    <a:lnTo>
                      <a:pt x="3591" y="1390"/>
                    </a:lnTo>
                    <a:lnTo>
                      <a:pt x="3593" y="1390"/>
                    </a:lnTo>
                    <a:lnTo>
                      <a:pt x="3591" y="1393"/>
                    </a:lnTo>
                    <a:lnTo>
                      <a:pt x="3588" y="1393"/>
                    </a:lnTo>
                    <a:lnTo>
                      <a:pt x="3588" y="1395"/>
                    </a:lnTo>
                    <a:lnTo>
                      <a:pt x="3586" y="1395"/>
                    </a:lnTo>
                    <a:lnTo>
                      <a:pt x="3586" y="1397"/>
                    </a:lnTo>
                    <a:lnTo>
                      <a:pt x="3582" y="1397"/>
                    </a:lnTo>
                    <a:lnTo>
                      <a:pt x="3579" y="1397"/>
                    </a:lnTo>
                    <a:lnTo>
                      <a:pt x="3579" y="1395"/>
                    </a:lnTo>
                    <a:lnTo>
                      <a:pt x="3577" y="1395"/>
                    </a:lnTo>
                    <a:lnTo>
                      <a:pt x="3577" y="1397"/>
                    </a:lnTo>
                    <a:lnTo>
                      <a:pt x="3575" y="1397"/>
                    </a:lnTo>
                    <a:lnTo>
                      <a:pt x="3572" y="1395"/>
                    </a:lnTo>
                    <a:lnTo>
                      <a:pt x="3570" y="1393"/>
                    </a:lnTo>
                    <a:lnTo>
                      <a:pt x="3568" y="1395"/>
                    </a:lnTo>
                    <a:lnTo>
                      <a:pt x="3570" y="1395"/>
                    </a:lnTo>
                    <a:lnTo>
                      <a:pt x="3570" y="1397"/>
                    </a:lnTo>
                    <a:lnTo>
                      <a:pt x="3570" y="1400"/>
                    </a:lnTo>
                    <a:lnTo>
                      <a:pt x="3568" y="1400"/>
                    </a:lnTo>
                    <a:lnTo>
                      <a:pt x="3565" y="1400"/>
                    </a:lnTo>
                    <a:lnTo>
                      <a:pt x="3565" y="1397"/>
                    </a:lnTo>
                    <a:lnTo>
                      <a:pt x="3568" y="1397"/>
                    </a:lnTo>
                    <a:lnTo>
                      <a:pt x="3568" y="1395"/>
                    </a:lnTo>
                    <a:lnTo>
                      <a:pt x="3565" y="1393"/>
                    </a:lnTo>
                    <a:lnTo>
                      <a:pt x="3565" y="1390"/>
                    </a:lnTo>
                    <a:lnTo>
                      <a:pt x="3563" y="1390"/>
                    </a:lnTo>
                    <a:lnTo>
                      <a:pt x="3563" y="1393"/>
                    </a:lnTo>
                    <a:lnTo>
                      <a:pt x="3563" y="1397"/>
                    </a:lnTo>
                    <a:lnTo>
                      <a:pt x="3561" y="1395"/>
                    </a:lnTo>
                    <a:lnTo>
                      <a:pt x="3561" y="1397"/>
                    </a:lnTo>
                    <a:lnTo>
                      <a:pt x="3561" y="1400"/>
                    </a:lnTo>
                    <a:lnTo>
                      <a:pt x="3558" y="1397"/>
                    </a:lnTo>
                    <a:lnTo>
                      <a:pt x="3556" y="1397"/>
                    </a:lnTo>
                    <a:lnTo>
                      <a:pt x="3556" y="1395"/>
                    </a:lnTo>
                    <a:lnTo>
                      <a:pt x="3558" y="1395"/>
                    </a:lnTo>
                    <a:lnTo>
                      <a:pt x="3554" y="1395"/>
                    </a:lnTo>
                    <a:lnTo>
                      <a:pt x="3554" y="1393"/>
                    </a:lnTo>
                    <a:lnTo>
                      <a:pt x="3551" y="1390"/>
                    </a:lnTo>
                    <a:lnTo>
                      <a:pt x="3551" y="1388"/>
                    </a:lnTo>
                    <a:lnTo>
                      <a:pt x="3554" y="1388"/>
                    </a:lnTo>
                    <a:lnTo>
                      <a:pt x="3556" y="1388"/>
                    </a:lnTo>
                    <a:lnTo>
                      <a:pt x="3558" y="1386"/>
                    </a:lnTo>
                    <a:lnTo>
                      <a:pt x="3558" y="1383"/>
                    </a:lnTo>
                    <a:lnTo>
                      <a:pt x="3556" y="1386"/>
                    </a:lnTo>
                    <a:lnTo>
                      <a:pt x="3554" y="1386"/>
                    </a:lnTo>
                    <a:lnTo>
                      <a:pt x="3551" y="1386"/>
                    </a:lnTo>
                    <a:lnTo>
                      <a:pt x="3549" y="1386"/>
                    </a:lnTo>
                    <a:lnTo>
                      <a:pt x="3547" y="1386"/>
                    </a:lnTo>
                    <a:lnTo>
                      <a:pt x="3544" y="1388"/>
                    </a:lnTo>
                    <a:lnTo>
                      <a:pt x="3547" y="1388"/>
                    </a:lnTo>
                    <a:lnTo>
                      <a:pt x="3547" y="1390"/>
                    </a:lnTo>
                    <a:lnTo>
                      <a:pt x="3549" y="1390"/>
                    </a:lnTo>
                    <a:lnTo>
                      <a:pt x="3549" y="1393"/>
                    </a:lnTo>
                    <a:lnTo>
                      <a:pt x="3549" y="1395"/>
                    </a:lnTo>
                    <a:lnTo>
                      <a:pt x="3551" y="1395"/>
                    </a:lnTo>
                    <a:lnTo>
                      <a:pt x="3549" y="1395"/>
                    </a:lnTo>
                    <a:lnTo>
                      <a:pt x="3549" y="1397"/>
                    </a:lnTo>
                    <a:lnTo>
                      <a:pt x="3551" y="1397"/>
                    </a:lnTo>
                    <a:lnTo>
                      <a:pt x="3551" y="1400"/>
                    </a:lnTo>
                    <a:lnTo>
                      <a:pt x="3549" y="1400"/>
                    </a:lnTo>
                    <a:lnTo>
                      <a:pt x="3547" y="1400"/>
                    </a:lnTo>
                    <a:lnTo>
                      <a:pt x="3547" y="1397"/>
                    </a:lnTo>
                    <a:lnTo>
                      <a:pt x="3544" y="1397"/>
                    </a:lnTo>
                    <a:lnTo>
                      <a:pt x="3542" y="1397"/>
                    </a:lnTo>
                    <a:lnTo>
                      <a:pt x="3537" y="1400"/>
                    </a:lnTo>
                    <a:lnTo>
                      <a:pt x="3535" y="1400"/>
                    </a:lnTo>
                    <a:lnTo>
                      <a:pt x="3533" y="1397"/>
                    </a:lnTo>
                    <a:lnTo>
                      <a:pt x="3528" y="1400"/>
                    </a:lnTo>
                    <a:lnTo>
                      <a:pt x="3526" y="1397"/>
                    </a:lnTo>
                    <a:lnTo>
                      <a:pt x="3521" y="1397"/>
                    </a:lnTo>
                    <a:lnTo>
                      <a:pt x="3519" y="1397"/>
                    </a:lnTo>
                    <a:lnTo>
                      <a:pt x="3516" y="1397"/>
                    </a:lnTo>
                    <a:lnTo>
                      <a:pt x="3514" y="1395"/>
                    </a:lnTo>
                    <a:lnTo>
                      <a:pt x="3514" y="1397"/>
                    </a:lnTo>
                    <a:lnTo>
                      <a:pt x="3516" y="1397"/>
                    </a:lnTo>
                    <a:lnTo>
                      <a:pt x="3519" y="1397"/>
                    </a:lnTo>
                    <a:lnTo>
                      <a:pt x="3519" y="1400"/>
                    </a:lnTo>
                    <a:lnTo>
                      <a:pt x="3521" y="1402"/>
                    </a:lnTo>
                    <a:lnTo>
                      <a:pt x="3523" y="1400"/>
                    </a:lnTo>
                    <a:lnTo>
                      <a:pt x="3526" y="1400"/>
                    </a:lnTo>
                    <a:lnTo>
                      <a:pt x="3530" y="1402"/>
                    </a:lnTo>
                    <a:lnTo>
                      <a:pt x="3533" y="1402"/>
                    </a:lnTo>
                    <a:lnTo>
                      <a:pt x="3535" y="1404"/>
                    </a:lnTo>
                    <a:lnTo>
                      <a:pt x="3540" y="1404"/>
                    </a:lnTo>
                    <a:lnTo>
                      <a:pt x="3544" y="1404"/>
                    </a:lnTo>
                    <a:lnTo>
                      <a:pt x="3551" y="1404"/>
                    </a:lnTo>
                    <a:lnTo>
                      <a:pt x="3558" y="1407"/>
                    </a:lnTo>
                    <a:lnTo>
                      <a:pt x="3561" y="1407"/>
                    </a:lnTo>
                    <a:lnTo>
                      <a:pt x="3563" y="1409"/>
                    </a:lnTo>
                    <a:lnTo>
                      <a:pt x="3563" y="1411"/>
                    </a:lnTo>
                    <a:lnTo>
                      <a:pt x="3563" y="1414"/>
                    </a:lnTo>
                    <a:lnTo>
                      <a:pt x="3561" y="1414"/>
                    </a:lnTo>
                    <a:lnTo>
                      <a:pt x="3556" y="1414"/>
                    </a:lnTo>
                    <a:lnTo>
                      <a:pt x="3558" y="1414"/>
                    </a:lnTo>
                    <a:lnTo>
                      <a:pt x="3561" y="1416"/>
                    </a:lnTo>
                    <a:lnTo>
                      <a:pt x="3558" y="1416"/>
                    </a:lnTo>
                    <a:lnTo>
                      <a:pt x="3556" y="1416"/>
                    </a:lnTo>
                    <a:lnTo>
                      <a:pt x="3556" y="1418"/>
                    </a:lnTo>
                    <a:lnTo>
                      <a:pt x="3554" y="1418"/>
                    </a:lnTo>
                    <a:lnTo>
                      <a:pt x="3554" y="1420"/>
                    </a:lnTo>
                    <a:lnTo>
                      <a:pt x="3551" y="1420"/>
                    </a:lnTo>
                    <a:lnTo>
                      <a:pt x="3549" y="1423"/>
                    </a:lnTo>
                    <a:lnTo>
                      <a:pt x="3551" y="1423"/>
                    </a:lnTo>
                    <a:lnTo>
                      <a:pt x="3554" y="1420"/>
                    </a:lnTo>
                    <a:lnTo>
                      <a:pt x="3556" y="1423"/>
                    </a:lnTo>
                    <a:lnTo>
                      <a:pt x="3558" y="1420"/>
                    </a:lnTo>
                    <a:lnTo>
                      <a:pt x="3556" y="1420"/>
                    </a:lnTo>
                    <a:lnTo>
                      <a:pt x="3558" y="1420"/>
                    </a:lnTo>
                    <a:lnTo>
                      <a:pt x="3561" y="1423"/>
                    </a:lnTo>
                    <a:lnTo>
                      <a:pt x="3561" y="1425"/>
                    </a:lnTo>
                    <a:lnTo>
                      <a:pt x="3558" y="1427"/>
                    </a:lnTo>
                    <a:lnTo>
                      <a:pt x="3556" y="1427"/>
                    </a:lnTo>
                    <a:lnTo>
                      <a:pt x="3556" y="1430"/>
                    </a:lnTo>
                    <a:lnTo>
                      <a:pt x="3554" y="1432"/>
                    </a:lnTo>
                    <a:lnTo>
                      <a:pt x="3551" y="1434"/>
                    </a:lnTo>
                    <a:lnTo>
                      <a:pt x="3551" y="1437"/>
                    </a:lnTo>
                    <a:lnTo>
                      <a:pt x="3549" y="1439"/>
                    </a:lnTo>
                    <a:lnTo>
                      <a:pt x="3547" y="1441"/>
                    </a:lnTo>
                    <a:lnTo>
                      <a:pt x="3544" y="1441"/>
                    </a:lnTo>
                    <a:lnTo>
                      <a:pt x="3542" y="1441"/>
                    </a:lnTo>
                    <a:lnTo>
                      <a:pt x="3537" y="1441"/>
                    </a:lnTo>
                    <a:lnTo>
                      <a:pt x="3535" y="1439"/>
                    </a:lnTo>
                    <a:lnTo>
                      <a:pt x="3530" y="1437"/>
                    </a:lnTo>
                    <a:lnTo>
                      <a:pt x="3526" y="1434"/>
                    </a:lnTo>
                    <a:lnTo>
                      <a:pt x="3521" y="1430"/>
                    </a:lnTo>
                    <a:lnTo>
                      <a:pt x="3519" y="1430"/>
                    </a:lnTo>
                    <a:lnTo>
                      <a:pt x="3523" y="1434"/>
                    </a:lnTo>
                    <a:lnTo>
                      <a:pt x="3523" y="1437"/>
                    </a:lnTo>
                    <a:lnTo>
                      <a:pt x="3526" y="1437"/>
                    </a:lnTo>
                    <a:lnTo>
                      <a:pt x="3528" y="1437"/>
                    </a:lnTo>
                    <a:lnTo>
                      <a:pt x="3530" y="1441"/>
                    </a:lnTo>
                    <a:lnTo>
                      <a:pt x="3533" y="1444"/>
                    </a:lnTo>
                    <a:lnTo>
                      <a:pt x="3537" y="1446"/>
                    </a:lnTo>
                    <a:lnTo>
                      <a:pt x="3540" y="1446"/>
                    </a:lnTo>
                    <a:lnTo>
                      <a:pt x="3544" y="1446"/>
                    </a:lnTo>
                    <a:lnTo>
                      <a:pt x="3547" y="1446"/>
                    </a:lnTo>
                    <a:lnTo>
                      <a:pt x="3549" y="1448"/>
                    </a:lnTo>
                    <a:lnTo>
                      <a:pt x="3549" y="1446"/>
                    </a:lnTo>
                    <a:lnTo>
                      <a:pt x="3551" y="1446"/>
                    </a:lnTo>
                    <a:lnTo>
                      <a:pt x="3554" y="1444"/>
                    </a:lnTo>
                    <a:lnTo>
                      <a:pt x="3554" y="1441"/>
                    </a:lnTo>
                    <a:lnTo>
                      <a:pt x="3556" y="1441"/>
                    </a:lnTo>
                    <a:lnTo>
                      <a:pt x="3556" y="1439"/>
                    </a:lnTo>
                    <a:lnTo>
                      <a:pt x="3558" y="1439"/>
                    </a:lnTo>
                    <a:lnTo>
                      <a:pt x="3561" y="1439"/>
                    </a:lnTo>
                    <a:lnTo>
                      <a:pt x="3561" y="1441"/>
                    </a:lnTo>
                    <a:lnTo>
                      <a:pt x="3563" y="1441"/>
                    </a:lnTo>
                    <a:lnTo>
                      <a:pt x="3565" y="1441"/>
                    </a:lnTo>
                    <a:lnTo>
                      <a:pt x="3565" y="1439"/>
                    </a:lnTo>
                    <a:lnTo>
                      <a:pt x="3563" y="1439"/>
                    </a:lnTo>
                    <a:lnTo>
                      <a:pt x="3563" y="1437"/>
                    </a:lnTo>
                    <a:lnTo>
                      <a:pt x="3565" y="1434"/>
                    </a:lnTo>
                    <a:lnTo>
                      <a:pt x="3568" y="1437"/>
                    </a:lnTo>
                    <a:lnTo>
                      <a:pt x="3568" y="1434"/>
                    </a:lnTo>
                    <a:lnTo>
                      <a:pt x="3568" y="1432"/>
                    </a:lnTo>
                    <a:lnTo>
                      <a:pt x="3568" y="1430"/>
                    </a:lnTo>
                    <a:lnTo>
                      <a:pt x="3570" y="1427"/>
                    </a:lnTo>
                    <a:lnTo>
                      <a:pt x="3570" y="1430"/>
                    </a:lnTo>
                    <a:lnTo>
                      <a:pt x="3570" y="1432"/>
                    </a:lnTo>
                    <a:lnTo>
                      <a:pt x="3572" y="1434"/>
                    </a:lnTo>
                    <a:lnTo>
                      <a:pt x="3575" y="1434"/>
                    </a:lnTo>
                    <a:lnTo>
                      <a:pt x="3572" y="1434"/>
                    </a:lnTo>
                    <a:lnTo>
                      <a:pt x="3572" y="1437"/>
                    </a:lnTo>
                    <a:lnTo>
                      <a:pt x="3570" y="1437"/>
                    </a:lnTo>
                    <a:lnTo>
                      <a:pt x="3570" y="1439"/>
                    </a:lnTo>
                    <a:lnTo>
                      <a:pt x="3572" y="1439"/>
                    </a:lnTo>
                    <a:lnTo>
                      <a:pt x="3577" y="1437"/>
                    </a:lnTo>
                    <a:lnTo>
                      <a:pt x="3579" y="1434"/>
                    </a:lnTo>
                    <a:lnTo>
                      <a:pt x="3582" y="1434"/>
                    </a:lnTo>
                    <a:lnTo>
                      <a:pt x="3579" y="1432"/>
                    </a:lnTo>
                    <a:lnTo>
                      <a:pt x="3577" y="1430"/>
                    </a:lnTo>
                    <a:lnTo>
                      <a:pt x="3579" y="1430"/>
                    </a:lnTo>
                    <a:lnTo>
                      <a:pt x="3582" y="1432"/>
                    </a:lnTo>
                    <a:lnTo>
                      <a:pt x="3584" y="1432"/>
                    </a:lnTo>
                    <a:lnTo>
                      <a:pt x="3586" y="1434"/>
                    </a:lnTo>
                    <a:lnTo>
                      <a:pt x="3584" y="1434"/>
                    </a:lnTo>
                    <a:lnTo>
                      <a:pt x="3584" y="1437"/>
                    </a:lnTo>
                    <a:lnTo>
                      <a:pt x="3582" y="1437"/>
                    </a:lnTo>
                    <a:lnTo>
                      <a:pt x="3579" y="1439"/>
                    </a:lnTo>
                    <a:lnTo>
                      <a:pt x="3582" y="1439"/>
                    </a:lnTo>
                    <a:lnTo>
                      <a:pt x="3582" y="1441"/>
                    </a:lnTo>
                    <a:lnTo>
                      <a:pt x="3582" y="1444"/>
                    </a:lnTo>
                    <a:lnTo>
                      <a:pt x="3577" y="1446"/>
                    </a:lnTo>
                    <a:lnTo>
                      <a:pt x="3577" y="1444"/>
                    </a:lnTo>
                    <a:lnTo>
                      <a:pt x="3577" y="1446"/>
                    </a:lnTo>
                    <a:lnTo>
                      <a:pt x="3577" y="1448"/>
                    </a:lnTo>
                    <a:lnTo>
                      <a:pt x="3575" y="1451"/>
                    </a:lnTo>
                    <a:lnTo>
                      <a:pt x="3572" y="1455"/>
                    </a:lnTo>
                    <a:lnTo>
                      <a:pt x="3572" y="1458"/>
                    </a:lnTo>
                    <a:lnTo>
                      <a:pt x="3572" y="1460"/>
                    </a:lnTo>
                    <a:lnTo>
                      <a:pt x="3570" y="1460"/>
                    </a:lnTo>
                    <a:lnTo>
                      <a:pt x="3568" y="1460"/>
                    </a:lnTo>
                    <a:lnTo>
                      <a:pt x="3565" y="1460"/>
                    </a:lnTo>
                    <a:lnTo>
                      <a:pt x="3565" y="1458"/>
                    </a:lnTo>
                    <a:lnTo>
                      <a:pt x="3563" y="1455"/>
                    </a:lnTo>
                    <a:lnTo>
                      <a:pt x="3563" y="1453"/>
                    </a:lnTo>
                    <a:lnTo>
                      <a:pt x="3563" y="1462"/>
                    </a:lnTo>
                    <a:lnTo>
                      <a:pt x="3563" y="1465"/>
                    </a:lnTo>
                    <a:lnTo>
                      <a:pt x="3561" y="1465"/>
                    </a:lnTo>
                    <a:lnTo>
                      <a:pt x="3561" y="1462"/>
                    </a:lnTo>
                    <a:lnTo>
                      <a:pt x="3558" y="1460"/>
                    </a:lnTo>
                    <a:lnTo>
                      <a:pt x="3558" y="1458"/>
                    </a:lnTo>
                    <a:lnTo>
                      <a:pt x="3556" y="1458"/>
                    </a:lnTo>
                    <a:lnTo>
                      <a:pt x="3554" y="1460"/>
                    </a:lnTo>
                    <a:lnTo>
                      <a:pt x="3551" y="1460"/>
                    </a:lnTo>
                    <a:lnTo>
                      <a:pt x="3551" y="1462"/>
                    </a:lnTo>
                    <a:lnTo>
                      <a:pt x="3554" y="1462"/>
                    </a:lnTo>
                    <a:lnTo>
                      <a:pt x="3554" y="1460"/>
                    </a:lnTo>
                    <a:lnTo>
                      <a:pt x="3556" y="1462"/>
                    </a:lnTo>
                    <a:lnTo>
                      <a:pt x="3558" y="1465"/>
                    </a:lnTo>
                    <a:lnTo>
                      <a:pt x="3542" y="1467"/>
                    </a:lnTo>
                    <a:lnTo>
                      <a:pt x="3540" y="1469"/>
                    </a:lnTo>
                    <a:lnTo>
                      <a:pt x="3530" y="1474"/>
                    </a:lnTo>
                    <a:lnTo>
                      <a:pt x="3528" y="1474"/>
                    </a:lnTo>
                    <a:lnTo>
                      <a:pt x="3528" y="1476"/>
                    </a:lnTo>
                    <a:lnTo>
                      <a:pt x="3528" y="1474"/>
                    </a:lnTo>
                    <a:lnTo>
                      <a:pt x="3526" y="1474"/>
                    </a:lnTo>
                    <a:lnTo>
                      <a:pt x="3528" y="1472"/>
                    </a:lnTo>
                    <a:lnTo>
                      <a:pt x="3526" y="1469"/>
                    </a:lnTo>
                    <a:lnTo>
                      <a:pt x="3526" y="1467"/>
                    </a:lnTo>
                    <a:lnTo>
                      <a:pt x="3523" y="1467"/>
                    </a:lnTo>
                    <a:lnTo>
                      <a:pt x="3523" y="1469"/>
                    </a:lnTo>
                    <a:lnTo>
                      <a:pt x="3523" y="1472"/>
                    </a:lnTo>
                    <a:lnTo>
                      <a:pt x="3526" y="1472"/>
                    </a:lnTo>
                    <a:lnTo>
                      <a:pt x="3526" y="1474"/>
                    </a:lnTo>
                    <a:lnTo>
                      <a:pt x="3523" y="1476"/>
                    </a:lnTo>
                    <a:lnTo>
                      <a:pt x="3521" y="1476"/>
                    </a:lnTo>
                    <a:lnTo>
                      <a:pt x="3523" y="1479"/>
                    </a:lnTo>
                    <a:lnTo>
                      <a:pt x="3521" y="1479"/>
                    </a:lnTo>
                    <a:lnTo>
                      <a:pt x="3516" y="1486"/>
                    </a:lnTo>
                    <a:lnTo>
                      <a:pt x="3516" y="1488"/>
                    </a:lnTo>
                    <a:lnTo>
                      <a:pt x="3514" y="1488"/>
                    </a:lnTo>
                    <a:lnTo>
                      <a:pt x="3512" y="1490"/>
                    </a:lnTo>
                    <a:lnTo>
                      <a:pt x="3509" y="1490"/>
                    </a:lnTo>
                    <a:lnTo>
                      <a:pt x="3509" y="1488"/>
                    </a:lnTo>
                    <a:lnTo>
                      <a:pt x="3505" y="1488"/>
                    </a:lnTo>
                    <a:lnTo>
                      <a:pt x="3507" y="1488"/>
                    </a:lnTo>
                    <a:lnTo>
                      <a:pt x="3509" y="1483"/>
                    </a:lnTo>
                    <a:lnTo>
                      <a:pt x="3509" y="1481"/>
                    </a:lnTo>
                    <a:lnTo>
                      <a:pt x="3505" y="1479"/>
                    </a:lnTo>
                    <a:lnTo>
                      <a:pt x="3505" y="1476"/>
                    </a:lnTo>
                    <a:lnTo>
                      <a:pt x="3505" y="1474"/>
                    </a:lnTo>
                    <a:lnTo>
                      <a:pt x="3502" y="1474"/>
                    </a:lnTo>
                    <a:lnTo>
                      <a:pt x="3500" y="1474"/>
                    </a:lnTo>
                    <a:lnTo>
                      <a:pt x="3502" y="1479"/>
                    </a:lnTo>
                    <a:lnTo>
                      <a:pt x="3502" y="1481"/>
                    </a:lnTo>
                    <a:lnTo>
                      <a:pt x="3502" y="1479"/>
                    </a:lnTo>
                    <a:lnTo>
                      <a:pt x="3505" y="1481"/>
                    </a:lnTo>
                    <a:lnTo>
                      <a:pt x="3507" y="1483"/>
                    </a:lnTo>
                    <a:lnTo>
                      <a:pt x="3507" y="1486"/>
                    </a:lnTo>
                    <a:lnTo>
                      <a:pt x="3505" y="1486"/>
                    </a:lnTo>
                    <a:lnTo>
                      <a:pt x="3502" y="1486"/>
                    </a:lnTo>
                    <a:lnTo>
                      <a:pt x="3502" y="1488"/>
                    </a:lnTo>
                    <a:lnTo>
                      <a:pt x="3502" y="1490"/>
                    </a:lnTo>
                    <a:lnTo>
                      <a:pt x="3505" y="1490"/>
                    </a:lnTo>
                    <a:lnTo>
                      <a:pt x="3507" y="1490"/>
                    </a:lnTo>
                    <a:lnTo>
                      <a:pt x="3509" y="1493"/>
                    </a:lnTo>
                    <a:lnTo>
                      <a:pt x="3507" y="1493"/>
                    </a:lnTo>
                    <a:lnTo>
                      <a:pt x="3507" y="1495"/>
                    </a:lnTo>
                    <a:lnTo>
                      <a:pt x="3509" y="1495"/>
                    </a:lnTo>
                    <a:lnTo>
                      <a:pt x="3507" y="1495"/>
                    </a:lnTo>
                    <a:lnTo>
                      <a:pt x="3502" y="1497"/>
                    </a:lnTo>
                    <a:lnTo>
                      <a:pt x="3498" y="1502"/>
                    </a:lnTo>
                    <a:lnTo>
                      <a:pt x="3488" y="1514"/>
                    </a:lnTo>
                    <a:lnTo>
                      <a:pt x="3486" y="1521"/>
                    </a:lnTo>
                    <a:lnTo>
                      <a:pt x="3484" y="1528"/>
                    </a:lnTo>
                    <a:lnTo>
                      <a:pt x="3481" y="1530"/>
                    </a:lnTo>
                    <a:lnTo>
                      <a:pt x="3479" y="1532"/>
                    </a:lnTo>
                    <a:lnTo>
                      <a:pt x="3479" y="1535"/>
                    </a:lnTo>
                    <a:lnTo>
                      <a:pt x="3479" y="1539"/>
                    </a:lnTo>
                    <a:lnTo>
                      <a:pt x="3479" y="1542"/>
                    </a:lnTo>
                    <a:lnTo>
                      <a:pt x="3479" y="1551"/>
                    </a:lnTo>
                    <a:lnTo>
                      <a:pt x="3479" y="1558"/>
                    </a:lnTo>
                    <a:lnTo>
                      <a:pt x="3477" y="1560"/>
                    </a:lnTo>
                    <a:lnTo>
                      <a:pt x="3477" y="1558"/>
                    </a:lnTo>
                    <a:lnTo>
                      <a:pt x="3477" y="1556"/>
                    </a:lnTo>
                    <a:lnTo>
                      <a:pt x="3477" y="1553"/>
                    </a:lnTo>
                    <a:lnTo>
                      <a:pt x="3474" y="1546"/>
                    </a:lnTo>
                    <a:lnTo>
                      <a:pt x="3474" y="1544"/>
                    </a:lnTo>
                    <a:lnTo>
                      <a:pt x="3472" y="1539"/>
                    </a:lnTo>
                    <a:lnTo>
                      <a:pt x="3470" y="1535"/>
                    </a:lnTo>
                    <a:lnTo>
                      <a:pt x="3470" y="1539"/>
                    </a:lnTo>
                    <a:lnTo>
                      <a:pt x="3472" y="1544"/>
                    </a:lnTo>
                    <a:lnTo>
                      <a:pt x="3474" y="1546"/>
                    </a:lnTo>
                    <a:lnTo>
                      <a:pt x="3474" y="1549"/>
                    </a:lnTo>
                    <a:lnTo>
                      <a:pt x="3474" y="1551"/>
                    </a:lnTo>
                    <a:lnTo>
                      <a:pt x="3474" y="1553"/>
                    </a:lnTo>
                    <a:lnTo>
                      <a:pt x="3474" y="1556"/>
                    </a:lnTo>
                    <a:lnTo>
                      <a:pt x="3474" y="1558"/>
                    </a:lnTo>
                    <a:lnTo>
                      <a:pt x="3472" y="1562"/>
                    </a:lnTo>
                    <a:lnTo>
                      <a:pt x="3472" y="1565"/>
                    </a:lnTo>
                    <a:lnTo>
                      <a:pt x="3470" y="1565"/>
                    </a:lnTo>
                    <a:lnTo>
                      <a:pt x="3460" y="1565"/>
                    </a:lnTo>
                    <a:lnTo>
                      <a:pt x="3456" y="1565"/>
                    </a:lnTo>
                    <a:lnTo>
                      <a:pt x="3454" y="1565"/>
                    </a:lnTo>
                    <a:lnTo>
                      <a:pt x="3447" y="1567"/>
                    </a:lnTo>
                    <a:lnTo>
                      <a:pt x="3444" y="1567"/>
                    </a:lnTo>
                    <a:lnTo>
                      <a:pt x="3442" y="1565"/>
                    </a:lnTo>
                    <a:lnTo>
                      <a:pt x="3442" y="1567"/>
                    </a:lnTo>
                    <a:lnTo>
                      <a:pt x="3440" y="1569"/>
                    </a:lnTo>
                    <a:lnTo>
                      <a:pt x="3435" y="1572"/>
                    </a:lnTo>
                    <a:lnTo>
                      <a:pt x="3430" y="1576"/>
                    </a:lnTo>
                    <a:lnTo>
                      <a:pt x="3430" y="1574"/>
                    </a:lnTo>
                    <a:lnTo>
                      <a:pt x="3426" y="1576"/>
                    </a:lnTo>
                    <a:lnTo>
                      <a:pt x="3428" y="1576"/>
                    </a:lnTo>
                    <a:lnTo>
                      <a:pt x="3428" y="1579"/>
                    </a:lnTo>
                    <a:lnTo>
                      <a:pt x="3426" y="1579"/>
                    </a:lnTo>
                    <a:lnTo>
                      <a:pt x="3423" y="1581"/>
                    </a:lnTo>
                    <a:lnTo>
                      <a:pt x="3414" y="1588"/>
                    </a:lnTo>
                    <a:lnTo>
                      <a:pt x="3409" y="1595"/>
                    </a:lnTo>
                    <a:lnTo>
                      <a:pt x="3405" y="1602"/>
                    </a:lnTo>
                    <a:lnTo>
                      <a:pt x="3398" y="1614"/>
                    </a:lnTo>
                    <a:lnTo>
                      <a:pt x="3393" y="1628"/>
                    </a:lnTo>
                    <a:lnTo>
                      <a:pt x="3391" y="1632"/>
                    </a:lnTo>
                    <a:lnTo>
                      <a:pt x="3393" y="1632"/>
                    </a:lnTo>
                    <a:lnTo>
                      <a:pt x="3393" y="1644"/>
                    </a:lnTo>
                    <a:lnTo>
                      <a:pt x="3393" y="1646"/>
                    </a:lnTo>
                    <a:lnTo>
                      <a:pt x="3391" y="1646"/>
                    </a:lnTo>
                    <a:lnTo>
                      <a:pt x="3391" y="1642"/>
                    </a:lnTo>
                    <a:lnTo>
                      <a:pt x="3388" y="1642"/>
                    </a:lnTo>
                    <a:lnTo>
                      <a:pt x="3388" y="1639"/>
                    </a:lnTo>
                    <a:lnTo>
                      <a:pt x="3384" y="1639"/>
                    </a:lnTo>
                    <a:lnTo>
                      <a:pt x="3384" y="1637"/>
                    </a:lnTo>
                    <a:lnTo>
                      <a:pt x="3386" y="1632"/>
                    </a:lnTo>
                    <a:lnTo>
                      <a:pt x="3386" y="1628"/>
                    </a:lnTo>
                    <a:lnTo>
                      <a:pt x="3388" y="1628"/>
                    </a:lnTo>
                    <a:lnTo>
                      <a:pt x="3388" y="1625"/>
                    </a:lnTo>
                    <a:lnTo>
                      <a:pt x="3386" y="1628"/>
                    </a:lnTo>
                    <a:lnTo>
                      <a:pt x="3386" y="1630"/>
                    </a:lnTo>
                    <a:lnTo>
                      <a:pt x="3381" y="1635"/>
                    </a:lnTo>
                    <a:lnTo>
                      <a:pt x="3381" y="1637"/>
                    </a:lnTo>
                    <a:lnTo>
                      <a:pt x="3381" y="1639"/>
                    </a:lnTo>
                    <a:lnTo>
                      <a:pt x="3381" y="1642"/>
                    </a:lnTo>
                    <a:lnTo>
                      <a:pt x="3384" y="1644"/>
                    </a:lnTo>
                    <a:lnTo>
                      <a:pt x="3386" y="1644"/>
                    </a:lnTo>
                    <a:lnTo>
                      <a:pt x="3388" y="1644"/>
                    </a:lnTo>
                    <a:lnTo>
                      <a:pt x="3391" y="1646"/>
                    </a:lnTo>
                    <a:lnTo>
                      <a:pt x="3391" y="1649"/>
                    </a:lnTo>
                    <a:lnTo>
                      <a:pt x="3391" y="1651"/>
                    </a:lnTo>
                    <a:lnTo>
                      <a:pt x="3393" y="1651"/>
                    </a:lnTo>
                    <a:lnTo>
                      <a:pt x="3391" y="1653"/>
                    </a:lnTo>
                    <a:lnTo>
                      <a:pt x="3391" y="1656"/>
                    </a:lnTo>
                    <a:lnTo>
                      <a:pt x="3388" y="1653"/>
                    </a:lnTo>
                    <a:lnTo>
                      <a:pt x="3386" y="1653"/>
                    </a:lnTo>
                    <a:lnTo>
                      <a:pt x="3388" y="1656"/>
                    </a:lnTo>
                    <a:lnTo>
                      <a:pt x="3388" y="1658"/>
                    </a:lnTo>
                    <a:lnTo>
                      <a:pt x="3386" y="1658"/>
                    </a:lnTo>
                    <a:lnTo>
                      <a:pt x="3386" y="1656"/>
                    </a:lnTo>
                    <a:lnTo>
                      <a:pt x="3384" y="1656"/>
                    </a:lnTo>
                    <a:lnTo>
                      <a:pt x="3381" y="1656"/>
                    </a:lnTo>
                    <a:lnTo>
                      <a:pt x="3384" y="1656"/>
                    </a:lnTo>
                    <a:lnTo>
                      <a:pt x="3386" y="1658"/>
                    </a:lnTo>
                    <a:lnTo>
                      <a:pt x="3384" y="1660"/>
                    </a:lnTo>
                    <a:lnTo>
                      <a:pt x="3381" y="1663"/>
                    </a:lnTo>
                    <a:lnTo>
                      <a:pt x="3379" y="1665"/>
                    </a:lnTo>
                    <a:lnTo>
                      <a:pt x="3379" y="1667"/>
                    </a:lnTo>
                    <a:lnTo>
                      <a:pt x="3379" y="1670"/>
                    </a:lnTo>
                    <a:lnTo>
                      <a:pt x="3377" y="1670"/>
                    </a:lnTo>
                    <a:lnTo>
                      <a:pt x="3374" y="1672"/>
                    </a:lnTo>
                    <a:lnTo>
                      <a:pt x="3372" y="1672"/>
                    </a:lnTo>
                    <a:lnTo>
                      <a:pt x="3372" y="1674"/>
                    </a:lnTo>
                    <a:lnTo>
                      <a:pt x="3372" y="1672"/>
                    </a:lnTo>
                    <a:lnTo>
                      <a:pt x="3370" y="1670"/>
                    </a:lnTo>
                    <a:lnTo>
                      <a:pt x="3367" y="1670"/>
                    </a:lnTo>
                    <a:lnTo>
                      <a:pt x="3365" y="1672"/>
                    </a:lnTo>
                    <a:lnTo>
                      <a:pt x="3363" y="1674"/>
                    </a:lnTo>
                    <a:lnTo>
                      <a:pt x="3363" y="1679"/>
                    </a:lnTo>
                    <a:lnTo>
                      <a:pt x="3363" y="1681"/>
                    </a:lnTo>
                    <a:lnTo>
                      <a:pt x="3365" y="1681"/>
                    </a:lnTo>
                    <a:lnTo>
                      <a:pt x="3365" y="1679"/>
                    </a:lnTo>
                    <a:lnTo>
                      <a:pt x="3367" y="1679"/>
                    </a:lnTo>
                    <a:lnTo>
                      <a:pt x="3365" y="1681"/>
                    </a:lnTo>
                    <a:lnTo>
                      <a:pt x="3363" y="1686"/>
                    </a:lnTo>
                    <a:lnTo>
                      <a:pt x="3360" y="1686"/>
                    </a:lnTo>
                    <a:lnTo>
                      <a:pt x="3360" y="1688"/>
                    </a:lnTo>
                    <a:lnTo>
                      <a:pt x="3358" y="1688"/>
                    </a:lnTo>
                    <a:lnTo>
                      <a:pt x="3358" y="1691"/>
                    </a:lnTo>
                    <a:lnTo>
                      <a:pt x="3356" y="1693"/>
                    </a:lnTo>
                    <a:lnTo>
                      <a:pt x="3356" y="1695"/>
                    </a:lnTo>
                    <a:lnTo>
                      <a:pt x="3351" y="1698"/>
                    </a:lnTo>
                    <a:lnTo>
                      <a:pt x="3349" y="1700"/>
                    </a:lnTo>
                    <a:lnTo>
                      <a:pt x="3346" y="1700"/>
                    </a:lnTo>
                    <a:lnTo>
                      <a:pt x="3344" y="1698"/>
                    </a:lnTo>
                    <a:lnTo>
                      <a:pt x="3342" y="1698"/>
                    </a:lnTo>
                    <a:lnTo>
                      <a:pt x="3342" y="1695"/>
                    </a:lnTo>
                    <a:lnTo>
                      <a:pt x="3344" y="1693"/>
                    </a:lnTo>
                    <a:lnTo>
                      <a:pt x="3342" y="1693"/>
                    </a:lnTo>
                    <a:lnTo>
                      <a:pt x="3342" y="1695"/>
                    </a:lnTo>
                    <a:lnTo>
                      <a:pt x="3339" y="1693"/>
                    </a:lnTo>
                    <a:lnTo>
                      <a:pt x="3339" y="1695"/>
                    </a:lnTo>
                    <a:lnTo>
                      <a:pt x="3339" y="1698"/>
                    </a:lnTo>
                    <a:lnTo>
                      <a:pt x="3339" y="1700"/>
                    </a:lnTo>
                    <a:lnTo>
                      <a:pt x="3337" y="1698"/>
                    </a:lnTo>
                    <a:lnTo>
                      <a:pt x="3337" y="1700"/>
                    </a:lnTo>
                    <a:lnTo>
                      <a:pt x="3339" y="1700"/>
                    </a:lnTo>
                    <a:lnTo>
                      <a:pt x="3339" y="1702"/>
                    </a:lnTo>
                    <a:lnTo>
                      <a:pt x="3342" y="1702"/>
                    </a:lnTo>
                    <a:lnTo>
                      <a:pt x="3344" y="1702"/>
                    </a:lnTo>
                    <a:lnTo>
                      <a:pt x="3346" y="1704"/>
                    </a:lnTo>
                    <a:lnTo>
                      <a:pt x="3346" y="1702"/>
                    </a:lnTo>
                    <a:lnTo>
                      <a:pt x="3346" y="1707"/>
                    </a:lnTo>
                    <a:lnTo>
                      <a:pt x="3342" y="1711"/>
                    </a:lnTo>
                    <a:lnTo>
                      <a:pt x="3339" y="1714"/>
                    </a:lnTo>
                    <a:lnTo>
                      <a:pt x="3337" y="1714"/>
                    </a:lnTo>
                    <a:lnTo>
                      <a:pt x="3335" y="1714"/>
                    </a:lnTo>
                    <a:lnTo>
                      <a:pt x="3337" y="1716"/>
                    </a:lnTo>
                    <a:lnTo>
                      <a:pt x="3332" y="1718"/>
                    </a:lnTo>
                    <a:lnTo>
                      <a:pt x="3330" y="1721"/>
                    </a:lnTo>
                    <a:lnTo>
                      <a:pt x="3328" y="1721"/>
                    </a:lnTo>
                    <a:lnTo>
                      <a:pt x="3326" y="1721"/>
                    </a:lnTo>
                    <a:lnTo>
                      <a:pt x="3326" y="1723"/>
                    </a:lnTo>
                    <a:lnTo>
                      <a:pt x="3323" y="1723"/>
                    </a:lnTo>
                    <a:lnTo>
                      <a:pt x="3319" y="1721"/>
                    </a:lnTo>
                    <a:lnTo>
                      <a:pt x="3319" y="1718"/>
                    </a:lnTo>
                    <a:lnTo>
                      <a:pt x="3316" y="1721"/>
                    </a:lnTo>
                    <a:lnTo>
                      <a:pt x="3319" y="1721"/>
                    </a:lnTo>
                    <a:lnTo>
                      <a:pt x="3323" y="1723"/>
                    </a:lnTo>
                    <a:lnTo>
                      <a:pt x="3323" y="1725"/>
                    </a:lnTo>
                    <a:lnTo>
                      <a:pt x="3321" y="1725"/>
                    </a:lnTo>
                    <a:lnTo>
                      <a:pt x="3321" y="1728"/>
                    </a:lnTo>
                    <a:lnTo>
                      <a:pt x="3316" y="1732"/>
                    </a:lnTo>
                    <a:lnTo>
                      <a:pt x="3314" y="1732"/>
                    </a:lnTo>
                    <a:lnTo>
                      <a:pt x="3312" y="1732"/>
                    </a:lnTo>
                    <a:lnTo>
                      <a:pt x="3312" y="1730"/>
                    </a:lnTo>
                    <a:lnTo>
                      <a:pt x="3309" y="1730"/>
                    </a:lnTo>
                    <a:lnTo>
                      <a:pt x="3309" y="1732"/>
                    </a:lnTo>
                    <a:lnTo>
                      <a:pt x="3309" y="1735"/>
                    </a:lnTo>
                    <a:lnTo>
                      <a:pt x="3307" y="1735"/>
                    </a:lnTo>
                    <a:lnTo>
                      <a:pt x="3305" y="1735"/>
                    </a:lnTo>
                    <a:lnTo>
                      <a:pt x="3305" y="1732"/>
                    </a:lnTo>
                    <a:lnTo>
                      <a:pt x="3302" y="1732"/>
                    </a:lnTo>
                    <a:lnTo>
                      <a:pt x="3300" y="1732"/>
                    </a:lnTo>
                    <a:lnTo>
                      <a:pt x="3298" y="1732"/>
                    </a:lnTo>
                    <a:lnTo>
                      <a:pt x="3295" y="1730"/>
                    </a:lnTo>
                    <a:lnTo>
                      <a:pt x="3295" y="1732"/>
                    </a:lnTo>
                    <a:lnTo>
                      <a:pt x="3298" y="1732"/>
                    </a:lnTo>
                    <a:lnTo>
                      <a:pt x="3295" y="1735"/>
                    </a:lnTo>
                    <a:lnTo>
                      <a:pt x="3288" y="1735"/>
                    </a:lnTo>
                    <a:lnTo>
                      <a:pt x="3286" y="1735"/>
                    </a:lnTo>
                    <a:lnTo>
                      <a:pt x="3286" y="1737"/>
                    </a:lnTo>
                    <a:lnTo>
                      <a:pt x="3295" y="1737"/>
                    </a:lnTo>
                    <a:lnTo>
                      <a:pt x="3298" y="1735"/>
                    </a:lnTo>
                    <a:lnTo>
                      <a:pt x="3300" y="1737"/>
                    </a:lnTo>
                    <a:lnTo>
                      <a:pt x="3302" y="1737"/>
                    </a:lnTo>
                    <a:lnTo>
                      <a:pt x="3300" y="1737"/>
                    </a:lnTo>
                    <a:lnTo>
                      <a:pt x="3298" y="1737"/>
                    </a:lnTo>
                    <a:lnTo>
                      <a:pt x="3295" y="1739"/>
                    </a:lnTo>
                    <a:lnTo>
                      <a:pt x="3293" y="1739"/>
                    </a:lnTo>
                    <a:lnTo>
                      <a:pt x="3300" y="1739"/>
                    </a:lnTo>
                    <a:lnTo>
                      <a:pt x="3302" y="1739"/>
                    </a:lnTo>
                    <a:lnTo>
                      <a:pt x="3305" y="1742"/>
                    </a:lnTo>
                    <a:lnTo>
                      <a:pt x="3305" y="1744"/>
                    </a:lnTo>
                    <a:lnTo>
                      <a:pt x="3302" y="1746"/>
                    </a:lnTo>
                    <a:lnTo>
                      <a:pt x="3300" y="1746"/>
                    </a:lnTo>
                    <a:lnTo>
                      <a:pt x="3298" y="1749"/>
                    </a:lnTo>
                    <a:lnTo>
                      <a:pt x="3298" y="1751"/>
                    </a:lnTo>
                    <a:lnTo>
                      <a:pt x="3300" y="1749"/>
                    </a:lnTo>
                    <a:lnTo>
                      <a:pt x="3302" y="1749"/>
                    </a:lnTo>
                    <a:lnTo>
                      <a:pt x="3305" y="1746"/>
                    </a:lnTo>
                    <a:lnTo>
                      <a:pt x="3305" y="1744"/>
                    </a:lnTo>
                    <a:lnTo>
                      <a:pt x="3307" y="1744"/>
                    </a:lnTo>
                    <a:lnTo>
                      <a:pt x="3307" y="1742"/>
                    </a:lnTo>
                    <a:lnTo>
                      <a:pt x="3307" y="1744"/>
                    </a:lnTo>
                    <a:lnTo>
                      <a:pt x="3307" y="1746"/>
                    </a:lnTo>
                    <a:lnTo>
                      <a:pt x="3307" y="1749"/>
                    </a:lnTo>
                    <a:lnTo>
                      <a:pt x="3305" y="1749"/>
                    </a:lnTo>
                    <a:lnTo>
                      <a:pt x="3307" y="1749"/>
                    </a:lnTo>
                    <a:lnTo>
                      <a:pt x="3305" y="1751"/>
                    </a:lnTo>
                    <a:lnTo>
                      <a:pt x="3300" y="1756"/>
                    </a:lnTo>
                    <a:lnTo>
                      <a:pt x="3298" y="1756"/>
                    </a:lnTo>
                    <a:lnTo>
                      <a:pt x="3298" y="1758"/>
                    </a:lnTo>
                    <a:lnTo>
                      <a:pt x="3293" y="1758"/>
                    </a:lnTo>
                    <a:lnTo>
                      <a:pt x="3293" y="1756"/>
                    </a:lnTo>
                    <a:lnTo>
                      <a:pt x="3291" y="1753"/>
                    </a:lnTo>
                    <a:lnTo>
                      <a:pt x="3291" y="1749"/>
                    </a:lnTo>
                    <a:lnTo>
                      <a:pt x="3288" y="1749"/>
                    </a:lnTo>
                    <a:lnTo>
                      <a:pt x="3288" y="1742"/>
                    </a:lnTo>
                    <a:lnTo>
                      <a:pt x="3288" y="1739"/>
                    </a:lnTo>
                    <a:lnTo>
                      <a:pt x="3286" y="1742"/>
                    </a:lnTo>
                    <a:lnTo>
                      <a:pt x="3288" y="1742"/>
                    </a:lnTo>
                    <a:lnTo>
                      <a:pt x="3286" y="1744"/>
                    </a:lnTo>
                    <a:lnTo>
                      <a:pt x="3288" y="1751"/>
                    </a:lnTo>
                    <a:lnTo>
                      <a:pt x="3288" y="1753"/>
                    </a:lnTo>
                    <a:lnTo>
                      <a:pt x="3291" y="1753"/>
                    </a:lnTo>
                    <a:lnTo>
                      <a:pt x="3291" y="1756"/>
                    </a:lnTo>
                    <a:lnTo>
                      <a:pt x="3288" y="1756"/>
                    </a:lnTo>
                    <a:lnTo>
                      <a:pt x="3281" y="1751"/>
                    </a:lnTo>
                    <a:lnTo>
                      <a:pt x="3279" y="1746"/>
                    </a:lnTo>
                    <a:lnTo>
                      <a:pt x="3277" y="1744"/>
                    </a:lnTo>
                    <a:lnTo>
                      <a:pt x="3277" y="1742"/>
                    </a:lnTo>
                    <a:lnTo>
                      <a:pt x="3277" y="1739"/>
                    </a:lnTo>
                    <a:lnTo>
                      <a:pt x="3274" y="1739"/>
                    </a:lnTo>
                    <a:lnTo>
                      <a:pt x="3274" y="1737"/>
                    </a:lnTo>
                    <a:lnTo>
                      <a:pt x="3272" y="1737"/>
                    </a:lnTo>
                    <a:lnTo>
                      <a:pt x="3272" y="1735"/>
                    </a:lnTo>
                    <a:lnTo>
                      <a:pt x="3270" y="1737"/>
                    </a:lnTo>
                    <a:lnTo>
                      <a:pt x="3272" y="1737"/>
                    </a:lnTo>
                    <a:lnTo>
                      <a:pt x="3274" y="1739"/>
                    </a:lnTo>
                    <a:lnTo>
                      <a:pt x="3274" y="1742"/>
                    </a:lnTo>
                    <a:lnTo>
                      <a:pt x="3274" y="1744"/>
                    </a:lnTo>
                    <a:lnTo>
                      <a:pt x="3277" y="1746"/>
                    </a:lnTo>
                    <a:lnTo>
                      <a:pt x="3279" y="1751"/>
                    </a:lnTo>
                    <a:lnTo>
                      <a:pt x="3279" y="1753"/>
                    </a:lnTo>
                    <a:lnTo>
                      <a:pt x="3279" y="1756"/>
                    </a:lnTo>
                    <a:lnTo>
                      <a:pt x="3281" y="1758"/>
                    </a:lnTo>
                    <a:lnTo>
                      <a:pt x="3284" y="1760"/>
                    </a:lnTo>
                    <a:lnTo>
                      <a:pt x="3286" y="1760"/>
                    </a:lnTo>
                    <a:lnTo>
                      <a:pt x="3288" y="1760"/>
                    </a:lnTo>
                    <a:lnTo>
                      <a:pt x="3288" y="1763"/>
                    </a:lnTo>
                    <a:lnTo>
                      <a:pt x="3291" y="1763"/>
                    </a:lnTo>
                    <a:lnTo>
                      <a:pt x="3291" y="1765"/>
                    </a:lnTo>
                    <a:lnTo>
                      <a:pt x="3288" y="1767"/>
                    </a:lnTo>
                    <a:lnTo>
                      <a:pt x="3286" y="1772"/>
                    </a:lnTo>
                    <a:lnTo>
                      <a:pt x="3281" y="1777"/>
                    </a:lnTo>
                    <a:lnTo>
                      <a:pt x="3281" y="1772"/>
                    </a:lnTo>
                    <a:lnTo>
                      <a:pt x="3281" y="1767"/>
                    </a:lnTo>
                    <a:lnTo>
                      <a:pt x="3281" y="1763"/>
                    </a:lnTo>
                    <a:lnTo>
                      <a:pt x="3281" y="1765"/>
                    </a:lnTo>
                    <a:lnTo>
                      <a:pt x="3281" y="1767"/>
                    </a:lnTo>
                    <a:lnTo>
                      <a:pt x="3281" y="1770"/>
                    </a:lnTo>
                    <a:lnTo>
                      <a:pt x="3279" y="1772"/>
                    </a:lnTo>
                    <a:lnTo>
                      <a:pt x="3279" y="1774"/>
                    </a:lnTo>
                    <a:lnTo>
                      <a:pt x="3279" y="1777"/>
                    </a:lnTo>
                    <a:lnTo>
                      <a:pt x="3277" y="1781"/>
                    </a:lnTo>
                    <a:lnTo>
                      <a:pt x="3274" y="1781"/>
                    </a:lnTo>
                    <a:lnTo>
                      <a:pt x="3274" y="1784"/>
                    </a:lnTo>
                    <a:lnTo>
                      <a:pt x="3277" y="1784"/>
                    </a:lnTo>
                    <a:lnTo>
                      <a:pt x="3277" y="1786"/>
                    </a:lnTo>
                    <a:lnTo>
                      <a:pt x="3279" y="1786"/>
                    </a:lnTo>
                    <a:lnTo>
                      <a:pt x="3281" y="1786"/>
                    </a:lnTo>
                    <a:lnTo>
                      <a:pt x="3279" y="1788"/>
                    </a:lnTo>
                    <a:lnTo>
                      <a:pt x="3277" y="1793"/>
                    </a:lnTo>
                    <a:lnTo>
                      <a:pt x="3274" y="1791"/>
                    </a:lnTo>
                    <a:lnTo>
                      <a:pt x="3272" y="1791"/>
                    </a:lnTo>
                    <a:lnTo>
                      <a:pt x="3272" y="1793"/>
                    </a:lnTo>
                    <a:lnTo>
                      <a:pt x="3272" y="1795"/>
                    </a:lnTo>
                    <a:lnTo>
                      <a:pt x="3274" y="1798"/>
                    </a:lnTo>
                    <a:lnTo>
                      <a:pt x="3277" y="1798"/>
                    </a:lnTo>
                    <a:lnTo>
                      <a:pt x="3274" y="1800"/>
                    </a:lnTo>
                    <a:lnTo>
                      <a:pt x="3272" y="1802"/>
                    </a:lnTo>
                    <a:lnTo>
                      <a:pt x="3270" y="1802"/>
                    </a:lnTo>
                    <a:lnTo>
                      <a:pt x="3265" y="1802"/>
                    </a:lnTo>
                    <a:lnTo>
                      <a:pt x="3263" y="1800"/>
                    </a:lnTo>
                    <a:lnTo>
                      <a:pt x="3260" y="1798"/>
                    </a:lnTo>
                    <a:lnTo>
                      <a:pt x="3260" y="1800"/>
                    </a:lnTo>
                    <a:lnTo>
                      <a:pt x="3263" y="1802"/>
                    </a:lnTo>
                    <a:lnTo>
                      <a:pt x="3260" y="1805"/>
                    </a:lnTo>
                    <a:lnTo>
                      <a:pt x="3258" y="1805"/>
                    </a:lnTo>
                    <a:lnTo>
                      <a:pt x="3263" y="1805"/>
                    </a:lnTo>
                    <a:lnTo>
                      <a:pt x="3265" y="1807"/>
                    </a:lnTo>
                    <a:lnTo>
                      <a:pt x="3267" y="1807"/>
                    </a:lnTo>
                    <a:lnTo>
                      <a:pt x="3267" y="1812"/>
                    </a:lnTo>
                    <a:lnTo>
                      <a:pt x="3265" y="1814"/>
                    </a:lnTo>
                    <a:lnTo>
                      <a:pt x="3263" y="1816"/>
                    </a:lnTo>
                    <a:lnTo>
                      <a:pt x="3258" y="1816"/>
                    </a:lnTo>
                    <a:lnTo>
                      <a:pt x="3256" y="1816"/>
                    </a:lnTo>
                    <a:lnTo>
                      <a:pt x="3253" y="1816"/>
                    </a:lnTo>
                    <a:lnTo>
                      <a:pt x="3251" y="1814"/>
                    </a:lnTo>
                    <a:lnTo>
                      <a:pt x="3249" y="1816"/>
                    </a:lnTo>
                    <a:lnTo>
                      <a:pt x="3251" y="1816"/>
                    </a:lnTo>
                    <a:lnTo>
                      <a:pt x="3253" y="1819"/>
                    </a:lnTo>
                    <a:lnTo>
                      <a:pt x="3256" y="1819"/>
                    </a:lnTo>
                    <a:lnTo>
                      <a:pt x="3256" y="1821"/>
                    </a:lnTo>
                    <a:lnTo>
                      <a:pt x="3253" y="1826"/>
                    </a:lnTo>
                    <a:lnTo>
                      <a:pt x="3253" y="1828"/>
                    </a:lnTo>
                    <a:lnTo>
                      <a:pt x="3251" y="1835"/>
                    </a:lnTo>
                    <a:lnTo>
                      <a:pt x="3249" y="1835"/>
                    </a:lnTo>
                    <a:lnTo>
                      <a:pt x="3249" y="1837"/>
                    </a:lnTo>
                    <a:lnTo>
                      <a:pt x="3249" y="1840"/>
                    </a:lnTo>
                    <a:lnTo>
                      <a:pt x="3249" y="1842"/>
                    </a:lnTo>
                    <a:lnTo>
                      <a:pt x="3249" y="1844"/>
                    </a:lnTo>
                    <a:lnTo>
                      <a:pt x="3246" y="1849"/>
                    </a:lnTo>
                    <a:lnTo>
                      <a:pt x="3249" y="1851"/>
                    </a:lnTo>
                    <a:lnTo>
                      <a:pt x="3249" y="1853"/>
                    </a:lnTo>
                    <a:lnTo>
                      <a:pt x="3251" y="1853"/>
                    </a:lnTo>
                    <a:lnTo>
                      <a:pt x="3251" y="1856"/>
                    </a:lnTo>
                    <a:lnTo>
                      <a:pt x="3244" y="1858"/>
                    </a:lnTo>
                    <a:lnTo>
                      <a:pt x="3242" y="1856"/>
                    </a:lnTo>
                    <a:lnTo>
                      <a:pt x="3239" y="1856"/>
                    </a:lnTo>
                    <a:lnTo>
                      <a:pt x="3237" y="1856"/>
                    </a:lnTo>
                    <a:lnTo>
                      <a:pt x="3239" y="1858"/>
                    </a:lnTo>
                    <a:lnTo>
                      <a:pt x="3244" y="1858"/>
                    </a:lnTo>
                    <a:lnTo>
                      <a:pt x="3249" y="1858"/>
                    </a:lnTo>
                    <a:lnTo>
                      <a:pt x="3251" y="1858"/>
                    </a:lnTo>
                    <a:lnTo>
                      <a:pt x="3253" y="1858"/>
                    </a:lnTo>
                    <a:lnTo>
                      <a:pt x="3256" y="1860"/>
                    </a:lnTo>
                    <a:lnTo>
                      <a:pt x="3258" y="1863"/>
                    </a:lnTo>
                    <a:lnTo>
                      <a:pt x="3258" y="1865"/>
                    </a:lnTo>
                    <a:lnTo>
                      <a:pt x="3258" y="1867"/>
                    </a:lnTo>
                    <a:lnTo>
                      <a:pt x="3256" y="1867"/>
                    </a:lnTo>
                    <a:lnTo>
                      <a:pt x="3253" y="1872"/>
                    </a:lnTo>
                    <a:lnTo>
                      <a:pt x="3251" y="1874"/>
                    </a:lnTo>
                    <a:lnTo>
                      <a:pt x="3251" y="1877"/>
                    </a:lnTo>
                    <a:lnTo>
                      <a:pt x="3249" y="1877"/>
                    </a:lnTo>
                    <a:lnTo>
                      <a:pt x="3246" y="1874"/>
                    </a:lnTo>
                    <a:lnTo>
                      <a:pt x="3246" y="1870"/>
                    </a:lnTo>
                    <a:lnTo>
                      <a:pt x="3244" y="1870"/>
                    </a:lnTo>
                    <a:lnTo>
                      <a:pt x="3244" y="1872"/>
                    </a:lnTo>
                    <a:lnTo>
                      <a:pt x="3244" y="1877"/>
                    </a:lnTo>
                    <a:lnTo>
                      <a:pt x="3246" y="1879"/>
                    </a:lnTo>
                    <a:lnTo>
                      <a:pt x="3242" y="1879"/>
                    </a:lnTo>
                    <a:lnTo>
                      <a:pt x="3242" y="1881"/>
                    </a:lnTo>
                    <a:lnTo>
                      <a:pt x="3244" y="1881"/>
                    </a:lnTo>
                    <a:lnTo>
                      <a:pt x="3246" y="1884"/>
                    </a:lnTo>
                    <a:lnTo>
                      <a:pt x="3249" y="1884"/>
                    </a:lnTo>
                    <a:lnTo>
                      <a:pt x="3246" y="1881"/>
                    </a:lnTo>
                    <a:lnTo>
                      <a:pt x="3249" y="1881"/>
                    </a:lnTo>
                    <a:lnTo>
                      <a:pt x="3249" y="1879"/>
                    </a:lnTo>
                    <a:lnTo>
                      <a:pt x="3249" y="1881"/>
                    </a:lnTo>
                    <a:lnTo>
                      <a:pt x="3249" y="1888"/>
                    </a:lnTo>
                    <a:lnTo>
                      <a:pt x="3246" y="1886"/>
                    </a:lnTo>
                    <a:lnTo>
                      <a:pt x="3244" y="1884"/>
                    </a:lnTo>
                    <a:lnTo>
                      <a:pt x="3242" y="1884"/>
                    </a:lnTo>
                    <a:lnTo>
                      <a:pt x="3246" y="1888"/>
                    </a:lnTo>
                    <a:lnTo>
                      <a:pt x="3246" y="1891"/>
                    </a:lnTo>
                    <a:lnTo>
                      <a:pt x="3246" y="1893"/>
                    </a:lnTo>
                    <a:lnTo>
                      <a:pt x="3242" y="1893"/>
                    </a:lnTo>
                    <a:lnTo>
                      <a:pt x="3242" y="1895"/>
                    </a:lnTo>
                    <a:lnTo>
                      <a:pt x="3244" y="1895"/>
                    </a:lnTo>
                    <a:lnTo>
                      <a:pt x="3246" y="1895"/>
                    </a:lnTo>
                    <a:lnTo>
                      <a:pt x="3249" y="1895"/>
                    </a:lnTo>
                    <a:lnTo>
                      <a:pt x="3246" y="1895"/>
                    </a:lnTo>
                    <a:lnTo>
                      <a:pt x="3244" y="1900"/>
                    </a:lnTo>
                    <a:lnTo>
                      <a:pt x="3244" y="1902"/>
                    </a:lnTo>
                    <a:lnTo>
                      <a:pt x="3244" y="1905"/>
                    </a:lnTo>
                    <a:lnTo>
                      <a:pt x="3246" y="1905"/>
                    </a:lnTo>
                    <a:lnTo>
                      <a:pt x="3246" y="1907"/>
                    </a:lnTo>
                    <a:lnTo>
                      <a:pt x="3244" y="1907"/>
                    </a:lnTo>
                    <a:lnTo>
                      <a:pt x="3242" y="1907"/>
                    </a:lnTo>
                    <a:lnTo>
                      <a:pt x="3244" y="1907"/>
                    </a:lnTo>
                    <a:lnTo>
                      <a:pt x="3244" y="1909"/>
                    </a:lnTo>
                    <a:lnTo>
                      <a:pt x="3246" y="1909"/>
                    </a:lnTo>
                    <a:lnTo>
                      <a:pt x="3246" y="1912"/>
                    </a:lnTo>
                    <a:lnTo>
                      <a:pt x="3246" y="1914"/>
                    </a:lnTo>
                    <a:lnTo>
                      <a:pt x="3249" y="1916"/>
                    </a:lnTo>
                    <a:lnTo>
                      <a:pt x="3249" y="1919"/>
                    </a:lnTo>
                    <a:lnTo>
                      <a:pt x="3249" y="1921"/>
                    </a:lnTo>
                    <a:lnTo>
                      <a:pt x="3251" y="1921"/>
                    </a:lnTo>
                    <a:lnTo>
                      <a:pt x="3251" y="1919"/>
                    </a:lnTo>
                    <a:lnTo>
                      <a:pt x="3253" y="1919"/>
                    </a:lnTo>
                    <a:lnTo>
                      <a:pt x="3253" y="1921"/>
                    </a:lnTo>
                    <a:lnTo>
                      <a:pt x="3253" y="1923"/>
                    </a:lnTo>
                    <a:lnTo>
                      <a:pt x="3253" y="1926"/>
                    </a:lnTo>
                    <a:lnTo>
                      <a:pt x="3256" y="1933"/>
                    </a:lnTo>
                    <a:lnTo>
                      <a:pt x="3256" y="1937"/>
                    </a:lnTo>
                    <a:lnTo>
                      <a:pt x="3256" y="1935"/>
                    </a:lnTo>
                    <a:lnTo>
                      <a:pt x="3253" y="1935"/>
                    </a:lnTo>
                    <a:lnTo>
                      <a:pt x="3253" y="1933"/>
                    </a:lnTo>
                    <a:lnTo>
                      <a:pt x="3253" y="1930"/>
                    </a:lnTo>
                    <a:lnTo>
                      <a:pt x="3251" y="1928"/>
                    </a:lnTo>
                    <a:lnTo>
                      <a:pt x="3249" y="1928"/>
                    </a:lnTo>
                    <a:lnTo>
                      <a:pt x="3251" y="1930"/>
                    </a:lnTo>
                    <a:lnTo>
                      <a:pt x="3251" y="1933"/>
                    </a:lnTo>
                    <a:lnTo>
                      <a:pt x="3251" y="1935"/>
                    </a:lnTo>
                    <a:lnTo>
                      <a:pt x="3253" y="1937"/>
                    </a:lnTo>
                    <a:lnTo>
                      <a:pt x="3256" y="1937"/>
                    </a:lnTo>
                    <a:lnTo>
                      <a:pt x="3256" y="1940"/>
                    </a:lnTo>
                    <a:lnTo>
                      <a:pt x="3258" y="1940"/>
                    </a:lnTo>
                    <a:lnTo>
                      <a:pt x="3258" y="1942"/>
                    </a:lnTo>
                    <a:lnTo>
                      <a:pt x="3260" y="1942"/>
                    </a:lnTo>
                    <a:lnTo>
                      <a:pt x="3260" y="1944"/>
                    </a:lnTo>
                    <a:lnTo>
                      <a:pt x="3260" y="1947"/>
                    </a:lnTo>
                    <a:lnTo>
                      <a:pt x="3263" y="1949"/>
                    </a:lnTo>
                    <a:lnTo>
                      <a:pt x="3263" y="1954"/>
                    </a:lnTo>
                    <a:lnTo>
                      <a:pt x="3263" y="1958"/>
                    </a:lnTo>
                    <a:lnTo>
                      <a:pt x="3267" y="1968"/>
                    </a:lnTo>
                    <a:lnTo>
                      <a:pt x="3270" y="1970"/>
                    </a:lnTo>
                    <a:lnTo>
                      <a:pt x="3272" y="1979"/>
                    </a:lnTo>
                    <a:lnTo>
                      <a:pt x="3279" y="1991"/>
                    </a:lnTo>
                    <a:lnTo>
                      <a:pt x="3279" y="1995"/>
                    </a:lnTo>
                    <a:lnTo>
                      <a:pt x="3279" y="1993"/>
                    </a:lnTo>
                    <a:lnTo>
                      <a:pt x="3279" y="1995"/>
                    </a:lnTo>
                    <a:lnTo>
                      <a:pt x="3281" y="1995"/>
                    </a:lnTo>
                    <a:lnTo>
                      <a:pt x="3281" y="1998"/>
                    </a:lnTo>
                    <a:lnTo>
                      <a:pt x="3281" y="2000"/>
                    </a:lnTo>
                    <a:lnTo>
                      <a:pt x="3284" y="2005"/>
                    </a:lnTo>
                    <a:lnTo>
                      <a:pt x="3286" y="2009"/>
                    </a:lnTo>
                    <a:lnTo>
                      <a:pt x="3286" y="2012"/>
                    </a:lnTo>
                    <a:lnTo>
                      <a:pt x="3288" y="2014"/>
                    </a:lnTo>
                    <a:lnTo>
                      <a:pt x="3291" y="2019"/>
                    </a:lnTo>
                    <a:lnTo>
                      <a:pt x="3293" y="2021"/>
                    </a:lnTo>
                    <a:lnTo>
                      <a:pt x="3293" y="2023"/>
                    </a:lnTo>
                    <a:lnTo>
                      <a:pt x="3298" y="2030"/>
                    </a:lnTo>
                    <a:lnTo>
                      <a:pt x="3305" y="2042"/>
                    </a:lnTo>
                    <a:lnTo>
                      <a:pt x="3314" y="2054"/>
                    </a:lnTo>
                    <a:lnTo>
                      <a:pt x="3319" y="2061"/>
                    </a:lnTo>
                    <a:lnTo>
                      <a:pt x="3321" y="2065"/>
                    </a:lnTo>
                    <a:lnTo>
                      <a:pt x="3323" y="2068"/>
                    </a:lnTo>
                    <a:lnTo>
                      <a:pt x="3323" y="2070"/>
                    </a:lnTo>
                    <a:lnTo>
                      <a:pt x="3326" y="2070"/>
                    </a:lnTo>
                    <a:lnTo>
                      <a:pt x="3328" y="2072"/>
                    </a:lnTo>
                    <a:lnTo>
                      <a:pt x="3328" y="2075"/>
                    </a:lnTo>
                    <a:lnTo>
                      <a:pt x="3342" y="2091"/>
                    </a:lnTo>
                    <a:lnTo>
                      <a:pt x="3349" y="2098"/>
                    </a:lnTo>
                    <a:lnTo>
                      <a:pt x="3356" y="2105"/>
                    </a:lnTo>
                    <a:lnTo>
                      <a:pt x="3363" y="2112"/>
                    </a:lnTo>
                    <a:lnTo>
                      <a:pt x="3365" y="2119"/>
                    </a:lnTo>
                    <a:lnTo>
                      <a:pt x="3367" y="2119"/>
                    </a:lnTo>
                    <a:lnTo>
                      <a:pt x="3365" y="2121"/>
                    </a:lnTo>
                    <a:lnTo>
                      <a:pt x="3365" y="2124"/>
                    </a:lnTo>
                    <a:lnTo>
                      <a:pt x="3363" y="2124"/>
                    </a:lnTo>
                    <a:lnTo>
                      <a:pt x="3363" y="2126"/>
                    </a:lnTo>
                    <a:lnTo>
                      <a:pt x="3363" y="2128"/>
                    </a:lnTo>
                    <a:lnTo>
                      <a:pt x="3363" y="2137"/>
                    </a:lnTo>
                    <a:lnTo>
                      <a:pt x="3365" y="2140"/>
                    </a:lnTo>
                    <a:lnTo>
                      <a:pt x="3365" y="2147"/>
                    </a:lnTo>
                    <a:lnTo>
                      <a:pt x="3370" y="2156"/>
                    </a:lnTo>
                    <a:lnTo>
                      <a:pt x="3370" y="2158"/>
                    </a:lnTo>
                    <a:lnTo>
                      <a:pt x="3372" y="2161"/>
                    </a:lnTo>
                    <a:lnTo>
                      <a:pt x="3374" y="2163"/>
                    </a:lnTo>
                    <a:lnTo>
                      <a:pt x="3384" y="2172"/>
                    </a:lnTo>
                    <a:lnTo>
                      <a:pt x="3384" y="2177"/>
                    </a:lnTo>
                    <a:lnTo>
                      <a:pt x="3381" y="2172"/>
                    </a:lnTo>
                    <a:lnTo>
                      <a:pt x="3379" y="2172"/>
                    </a:lnTo>
                    <a:lnTo>
                      <a:pt x="3377" y="2170"/>
                    </a:lnTo>
                    <a:lnTo>
                      <a:pt x="3374" y="2165"/>
                    </a:lnTo>
                    <a:lnTo>
                      <a:pt x="3370" y="2158"/>
                    </a:lnTo>
                    <a:lnTo>
                      <a:pt x="3365" y="2151"/>
                    </a:lnTo>
                    <a:lnTo>
                      <a:pt x="3363" y="2147"/>
                    </a:lnTo>
                    <a:lnTo>
                      <a:pt x="3360" y="2131"/>
                    </a:lnTo>
                    <a:lnTo>
                      <a:pt x="3360" y="2117"/>
                    </a:lnTo>
                    <a:lnTo>
                      <a:pt x="3360" y="2114"/>
                    </a:lnTo>
                    <a:lnTo>
                      <a:pt x="3358" y="2110"/>
                    </a:lnTo>
                    <a:lnTo>
                      <a:pt x="3358" y="2107"/>
                    </a:lnTo>
                    <a:lnTo>
                      <a:pt x="3356" y="2107"/>
                    </a:lnTo>
                    <a:lnTo>
                      <a:pt x="3353" y="2107"/>
                    </a:lnTo>
                    <a:lnTo>
                      <a:pt x="3353" y="2110"/>
                    </a:lnTo>
                    <a:lnTo>
                      <a:pt x="3351" y="2110"/>
                    </a:lnTo>
                    <a:lnTo>
                      <a:pt x="3346" y="2110"/>
                    </a:lnTo>
                    <a:lnTo>
                      <a:pt x="3344" y="2110"/>
                    </a:lnTo>
                    <a:lnTo>
                      <a:pt x="3342" y="2110"/>
                    </a:lnTo>
                    <a:lnTo>
                      <a:pt x="3342" y="2107"/>
                    </a:lnTo>
                    <a:lnTo>
                      <a:pt x="3342" y="2105"/>
                    </a:lnTo>
                    <a:lnTo>
                      <a:pt x="3342" y="2103"/>
                    </a:lnTo>
                    <a:lnTo>
                      <a:pt x="3344" y="2100"/>
                    </a:lnTo>
                    <a:lnTo>
                      <a:pt x="3344" y="2098"/>
                    </a:lnTo>
                    <a:lnTo>
                      <a:pt x="3342" y="2098"/>
                    </a:lnTo>
                    <a:lnTo>
                      <a:pt x="3339" y="2096"/>
                    </a:lnTo>
                    <a:lnTo>
                      <a:pt x="3335" y="2096"/>
                    </a:lnTo>
                    <a:lnTo>
                      <a:pt x="3335" y="2093"/>
                    </a:lnTo>
                    <a:lnTo>
                      <a:pt x="3337" y="2103"/>
                    </a:lnTo>
                    <a:lnTo>
                      <a:pt x="3337" y="2105"/>
                    </a:lnTo>
                    <a:lnTo>
                      <a:pt x="3339" y="2105"/>
                    </a:lnTo>
                    <a:lnTo>
                      <a:pt x="3337" y="2107"/>
                    </a:lnTo>
                    <a:lnTo>
                      <a:pt x="3342" y="2112"/>
                    </a:lnTo>
                    <a:lnTo>
                      <a:pt x="3344" y="2117"/>
                    </a:lnTo>
                    <a:lnTo>
                      <a:pt x="3346" y="2126"/>
                    </a:lnTo>
                    <a:lnTo>
                      <a:pt x="3349" y="2128"/>
                    </a:lnTo>
                    <a:lnTo>
                      <a:pt x="3351" y="2133"/>
                    </a:lnTo>
                    <a:lnTo>
                      <a:pt x="3353" y="2137"/>
                    </a:lnTo>
                    <a:lnTo>
                      <a:pt x="3356" y="2140"/>
                    </a:lnTo>
                    <a:lnTo>
                      <a:pt x="3374" y="2168"/>
                    </a:lnTo>
                    <a:lnTo>
                      <a:pt x="3393" y="2196"/>
                    </a:lnTo>
                    <a:lnTo>
                      <a:pt x="3398" y="2210"/>
                    </a:lnTo>
                    <a:lnTo>
                      <a:pt x="3416" y="2238"/>
                    </a:lnTo>
                    <a:lnTo>
                      <a:pt x="3416" y="2240"/>
                    </a:lnTo>
                    <a:lnTo>
                      <a:pt x="3416" y="2238"/>
                    </a:lnTo>
                    <a:lnTo>
                      <a:pt x="3414" y="2238"/>
                    </a:lnTo>
                    <a:lnTo>
                      <a:pt x="3412" y="2235"/>
                    </a:lnTo>
                    <a:lnTo>
                      <a:pt x="3409" y="2235"/>
                    </a:lnTo>
                    <a:lnTo>
                      <a:pt x="3407" y="2235"/>
                    </a:lnTo>
                    <a:lnTo>
                      <a:pt x="3409" y="2238"/>
                    </a:lnTo>
                    <a:lnTo>
                      <a:pt x="3412" y="2238"/>
                    </a:lnTo>
                    <a:lnTo>
                      <a:pt x="3414" y="2238"/>
                    </a:lnTo>
                    <a:lnTo>
                      <a:pt x="3419" y="2240"/>
                    </a:lnTo>
                    <a:lnTo>
                      <a:pt x="3419" y="2242"/>
                    </a:lnTo>
                    <a:lnTo>
                      <a:pt x="3423" y="2242"/>
                    </a:lnTo>
                    <a:lnTo>
                      <a:pt x="3423" y="2245"/>
                    </a:lnTo>
                    <a:lnTo>
                      <a:pt x="3426" y="2249"/>
                    </a:lnTo>
                    <a:lnTo>
                      <a:pt x="3430" y="2254"/>
                    </a:lnTo>
                    <a:lnTo>
                      <a:pt x="3433" y="2256"/>
                    </a:lnTo>
                    <a:lnTo>
                      <a:pt x="3433" y="2259"/>
                    </a:lnTo>
                    <a:lnTo>
                      <a:pt x="3430" y="2261"/>
                    </a:lnTo>
                    <a:lnTo>
                      <a:pt x="3428" y="2261"/>
                    </a:lnTo>
                    <a:lnTo>
                      <a:pt x="3430" y="2261"/>
                    </a:lnTo>
                    <a:lnTo>
                      <a:pt x="3433" y="2261"/>
                    </a:lnTo>
                    <a:lnTo>
                      <a:pt x="3433" y="2263"/>
                    </a:lnTo>
                    <a:lnTo>
                      <a:pt x="3437" y="2273"/>
                    </a:lnTo>
                    <a:lnTo>
                      <a:pt x="3437" y="2275"/>
                    </a:lnTo>
                    <a:lnTo>
                      <a:pt x="3437" y="2277"/>
                    </a:lnTo>
                    <a:lnTo>
                      <a:pt x="3440" y="2279"/>
                    </a:lnTo>
                    <a:lnTo>
                      <a:pt x="3440" y="2282"/>
                    </a:lnTo>
                    <a:lnTo>
                      <a:pt x="3442" y="2293"/>
                    </a:lnTo>
                    <a:lnTo>
                      <a:pt x="3442" y="2296"/>
                    </a:lnTo>
                    <a:lnTo>
                      <a:pt x="3442" y="2310"/>
                    </a:lnTo>
                    <a:lnTo>
                      <a:pt x="3442" y="2314"/>
                    </a:lnTo>
                    <a:lnTo>
                      <a:pt x="3442" y="2319"/>
                    </a:lnTo>
                    <a:lnTo>
                      <a:pt x="3444" y="2319"/>
                    </a:lnTo>
                    <a:lnTo>
                      <a:pt x="3442" y="2321"/>
                    </a:lnTo>
                    <a:lnTo>
                      <a:pt x="3444" y="2324"/>
                    </a:lnTo>
                    <a:lnTo>
                      <a:pt x="3444" y="2338"/>
                    </a:lnTo>
                    <a:lnTo>
                      <a:pt x="3444" y="2340"/>
                    </a:lnTo>
                    <a:lnTo>
                      <a:pt x="3442" y="2342"/>
                    </a:lnTo>
                    <a:lnTo>
                      <a:pt x="3444" y="2345"/>
                    </a:lnTo>
                    <a:lnTo>
                      <a:pt x="3449" y="2375"/>
                    </a:lnTo>
                    <a:lnTo>
                      <a:pt x="3447" y="2375"/>
                    </a:lnTo>
                    <a:lnTo>
                      <a:pt x="3447" y="2370"/>
                    </a:lnTo>
                    <a:lnTo>
                      <a:pt x="3447" y="2366"/>
                    </a:lnTo>
                    <a:lnTo>
                      <a:pt x="3447" y="2363"/>
                    </a:lnTo>
                    <a:lnTo>
                      <a:pt x="3447" y="2361"/>
                    </a:lnTo>
                    <a:lnTo>
                      <a:pt x="3444" y="2361"/>
                    </a:lnTo>
                    <a:lnTo>
                      <a:pt x="3442" y="2366"/>
                    </a:lnTo>
                    <a:lnTo>
                      <a:pt x="3442" y="2370"/>
                    </a:lnTo>
                    <a:lnTo>
                      <a:pt x="3442" y="2373"/>
                    </a:lnTo>
                    <a:lnTo>
                      <a:pt x="3442" y="2377"/>
                    </a:lnTo>
                    <a:lnTo>
                      <a:pt x="3442" y="2380"/>
                    </a:lnTo>
                    <a:lnTo>
                      <a:pt x="3440" y="2380"/>
                    </a:lnTo>
                    <a:lnTo>
                      <a:pt x="3440" y="2382"/>
                    </a:lnTo>
                    <a:lnTo>
                      <a:pt x="3437" y="2382"/>
                    </a:lnTo>
                    <a:lnTo>
                      <a:pt x="3440" y="2384"/>
                    </a:lnTo>
                    <a:lnTo>
                      <a:pt x="3437" y="2389"/>
                    </a:lnTo>
                    <a:lnTo>
                      <a:pt x="3435" y="2391"/>
                    </a:lnTo>
                    <a:lnTo>
                      <a:pt x="3435" y="2394"/>
                    </a:lnTo>
                    <a:lnTo>
                      <a:pt x="3437" y="2398"/>
                    </a:lnTo>
                    <a:lnTo>
                      <a:pt x="3435" y="2401"/>
                    </a:lnTo>
                    <a:lnTo>
                      <a:pt x="3435" y="2403"/>
                    </a:lnTo>
                    <a:lnTo>
                      <a:pt x="3435" y="2405"/>
                    </a:lnTo>
                    <a:lnTo>
                      <a:pt x="3435" y="2408"/>
                    </a:lnTo>
                    <a:lnTo>
                      <a:pt x="3435" y="2410"/>
                    </a:lnTo>
                    <a:lnTo>
                      <a:pt x="3437" y="2410"/>
                    </a:lnTo>
                    <a:lnTo>
                      <a:pt x="3437" y="2412"/>
                    </a:lnTo>
                    <a:lnTo>
                      <a:pt x="3437" y="2415"/>
                    </a:lnTo>
                    <a:lnTo>
                      <a:pt x="3440" y="2415"/>
                    </a:lnTo>
                    <a:lnTo>
                      <a:pt x="3440" y="2417"/>
                    </a:lnTo>
                    <a:lnTo>
                      <a:pt x="3437" y="2419"/>
                    </a:lnTo>
                    <a:lnTo>
                      <a:pt x="3433" y="2424"/>
                    </a:lnTo>
                    <a:lnTo>
                      <a:pt x="3433" y="2426"/>
                    </a:lnTo>
                    <a:lnTo>
                      <a:pt x="3433" y="2428"/>
                    </a:lnTo>
                    <a:lnTo>
                      <a:pt x="3433" y="2431"/>
                    </a:lnTo>
                    <a:lnTo>
                      <a:pt x="3433" y="2433"/>
                    </a:lnTo>
                    <a:lnTo>
                      <a:pt x="3435" y="2435"/>
                    </a:lnTo>
                    <a:lnTo>
                      <a:pt x="3433" y="2435"/>
                    </a:lnTo>
                    <a:lnTo>
                      <a:pt x="3430" y="2433"/>
                    </a:lnTo>
                    <a:lnTo>
                      <a:pt x="3430" y="2431"/>
                    </a:lnTo>
                    <a:lnTo>
                      <a:pt x="3428" y="2431"/>
                    </a:lnTo>
                    <a:lnTo>
                      <a:pt x="3426" y="2433"/>
                    </a:lnTo>
                    <a:lnTo>
                      <a:pt x="3428" y="2433"/>
                    </a:lnTo>
                    <a:lnTo>
                      <a:pt x="3430" y="2433"/>
                    </a:lnTo>
                    <a:lnTo>
                      <a:pt x="3430" y="2435"/>
                    </a:lnTo>
                    <a:lnTo>
                      <a:pt x="3430" y="2438"/>
                    </a:lnTo>
                    <a:lnTo>
                      <a:pt x="3430" y="2435"/>
                    </a:lnTo>
                    <a:lnTo>
                      <a:pt x="3428" y="2435"/>
                    </a:lnTo>
                    <a:lnTo>
                      <a:pt x="3426" y="2435"/>
                    </a:lnTo>
                    <a:lnTo>
                      <a:pt x="3423" y="2435"/>
                    </a:lnTo>
                    <a:lnTo>
                      <a:pt x="3423" y="2433"/>
                    </a:lnTo>
                    <a:lnTo>
                      <a:pt x="3426" y="2433"/>
                    </a:lnTo>
                    <a:lnTo>
                      <a:pt x="3423" y="2433"/>
                    </a:lnTo>
                    <a:lnTo>
                      <a:pt x="3423" y="2431"/>
                    </a:lnTo>
                    <a:lnTo>
                      <a:pt x="3419" y="2433"/>
                    </a:lnTo>
                    <a:lnTo>
                      <a:pt x="3416" y="2435"/>
                    </a:lnTo>
                    <a:lnTo>
                      <a:pt x="3416" y="2438"/>
                    </a:lnTo>
                    <a:lnTo>
                      <a:pt x="3414" y="2438"/>
                    </a:lnTo>
                    <a:lnTo>
                      <a:pt x="3416" y="2438"/>
                    </a:lnTo>
                    <a:lnTo>
                      <a:pt x="3412" y="2438"/>
                    </a:lnTo>
                    <a:lnTo>
                      <a:pt x="3412" y="2440"/>
                    </a:lnTo>
                    <a:lnTo>
                      <a:pt x="3414" y="2440"/>
                    </a:lnTo>
                    <a:lnTo>
                      <a:pt x="3412" y="2442"/>
                    </a:lnTo>
                    <a:lnTo>
                      <a:pt x="3409" y="2442"/>
                    </a:lnTo>
                    <a:lnTo>
                      <a:pt x="3407" y="2445"/>
                    </a:lnTo>
                    <a:lnTo>
                      <a:pt x="3405" y="2445"/>
                    </a:lnTo>
                    <a:lnTo>
                      <a:pt x="3402" y="2445"/>
                    </a:lnTo>
                    <a:lnTo>
                      <a:pt x="3400" y="2445"/>
                    </a:lnTo>
                    <a:lnTo>
                      <a:pt x="3398" y="2445"/>
                    </a:lnTo>
                    <a:lnTo>
                      <a:pt x="3395" y="2442"/>
                    </a:lnTo>
                    <a:lnTo>
                      <a:pt x="3393" y="2445"/>
                    </a:lnTo>
                    <a:lnTo>
                      <a:pt x="3391" y="2447"/>
                    </a:lnTo>
                    <a:lnTo>
                      <a:pt x="3388" y="2447"/>
                    </a:lnTo>
                    <a:lnTo>
                      <a:pt x="3386" y="2449"/>
                    </a:lnTo>
                    <a:lnTo>
                      <a:pt x="3384" y="2449"/>
                    </a:lnTo>
                    <a:lnTo>
                      <a:pt x="3379" y="2452"/>
                    </a:lnTo>
                    <a:lnTo>
                      <a:pt x="3374" y="2452"/>
                    </a:lnTo>
                    <a:lnTo>
                      <a:pt x="3370" y="2449"/>
                    </a:lnTo>
                    <a:lnTo>
                      <a:pt x="3367" y="2447"/>
                    </a:lnTo>
                    <a:lnTo>
                      <a:pt x="3365" y="2442"/>
                    </a:lnTo>
                    <a:lnTo>
                      <a:pt x="3365" y="2440"/>
                    </a:lnTo>
                    <a:lnTo>
                      <a:pt x="3365" y="2435"/>
                    </a:lnTo>
                    <a:lnTo>
                      <a:pt x="3365" y="2433"/>
                    </a:lnTo>
                    <a:lnTo>
                      <a:pt x="3367" y="2431"/>
                    </a:lnTo>
                    <a:lnTo>
                      <a:pt x="3367" y="2433"/>
                    </a:lnTo>
                    <a:lnTo>
                      <a:pt x="3370" y="2433"/>
                    </a:lnTo>
                    <a:lnTo>
                      <a:pt x="3372" y="2435"/>
                    </a:lnTo>
                    <a:lnTo>
                      <a:pt x="3374" y="2438"/>
                    </a:lnTo>
                    <a:lnTo>
                      <a:pt x="3381" y="2440"/>
                    </a:lnTo>
                    <a:lnTo>
                      <a:pt x="3381" y="2442"/>
                    </a:lnTo>
                    <a:lnTo>
                      <a:pt x="3384" y="2442"/>
                    </a:lnTo>
                    <a:lnTo>
                      <a:pt x="3386" y="2442"/>
                    </a:lnTo>
                    <a:lnTo>
                      <a:pt x="3388" y="2440"/>
                    </a:lnTo>
                    <a:lnTo>
                      <a:pt x="3388" y="2438"/>
                    </a:lnTo>
                    <a:lnTo>
                      <a:pt x="3386" y="2435"/>
                    </a:lnTo>
                    <a:lnTo>
                      <a:pt x="3381" y="2431"/>
                    </a:lnTo>
                    <a:lnTo>
                      <a:pt x="3379" y="2431"/>
                    </a:lnTo>
                    <a:lnTo>
                      <a:pt x="3377" y="2431"/>
                    </a:lnTo>
                    <a:lnTo>
                      <a:pt x="3374" y="2431"/>
                    </a:lnTo>
                    <a:lnTo>
                      <a:pt x="3370" y="2431"/>
                    </a:lnTo>
                    <a:lnTo>
                      <a:pt x="3365" y="2428"/>
                    </a:lnTo>
                    <a:lnTo>
                      <a:pt x="3365" y="2426"/>
                    </a:lnTo>
                    <a:lnTo>
                      <a:pt x="3363" y="2424"/>
                    </a:lnTo>
                    <a:lnTo>
                      <a:pt x="3363" y="2419"/>
                    </a:lnTo>
                    <a:lnTo>
                      <a:pt x="3358" y="2417"/>
                    </a:lnTo>
                    <a:lnTo>
                      <a:pt x="3356" y="2415"/>
                    </a:lnTo>
                    <a:lnTo>
                      <a:pt x="3358" y="2415"/>
                    </a:lnTo>
                    <a:lnTo>
                      <a:pt x="3358" y="2412"/>
                    </a:lnTo>
                    <a:lnTo>
                      <a:pt x="3356" y="2412"/>
                    </a:lnTo>
                    <a:lnTo>
                      <a:pt x="3353" y="2410"/>
                    </a:lnTo>
                    <a:lnTo>
                      <a:pt x="3353" y="2408"/>
                    </a:lnTo>
                    <a:lnTo>
                      <a:pt x="3351" y="2403"/>
                    </a:lnTo>
                    <a:lnTo>
                      <a:pt x="3349" y="2401"/>
                    </a:lnTo>
                    <a:lnTo>
                      <a:pt x="3349" y="2398"/>
                    </a:lnTo>
                    <a:lnTo>
                      <a:pt x="3344" y="2398"/>
                    </a:lnTo>
                    <a:lnTo>
                      <a:pt x="3342" y="2396"/>
                    </a:lnTo>
                    <a:lnTo>
                      <a:pt x="3339" y="2396"/>
                    </a:lnTo>
                    <a:lnTo>
                      <a:pt x="3342" y="2394"/>
                    </a:lnTo>
                    <a:lnTo>
                      <a:pt x="3344" y="2391"/>
                    </a:lnTo>
                    <a:lnTo>
                      <a:pt x="3342" y="2391"/>
                    </a:lnTo>
                    <a:lnTo>
                      <a:pt x="3339" y="2389"/>
                    </a:lnTo>
                    <a:lnTo>
                      <a:pt x="3337" y="2387"/>
                    </a:lnTo>
                    <a:lnTo>
                      <a:pt x="3335" y="2387"/>
                    </a:lnTo>
                    <a:lnTo>
                      <a:pt x="3332" y="2387"/>
                    </a:lnTo>
                    <a:lnTo>
                      <a:pt x="3330" y="2387"/>
                    </a:lnTo>
                    <a:lnTo>
                      <a:pt x="3330" y="2384"/>
                    </a:lnTo>
                    <a:lnTo>
                      <a:pt x="3328" y="2384"/>
                    </a:lnTo>
                    <a:lnTo>
                      <a:pt x="3328" y="2382"/>
                    </a:lnTo>
                    <a:lnTo>
                      <a:pt x="3326" y="2384"/>
                    </a:lnTo>
                    <a:lnTo>
                      <a:pt x="3323" y="2384"/>
                    </a:lnTo>
                    <a:lnTo>
                      <a:pt x="3321" y="2382"/>
                    </a:lnTo>
                    <a:lnTo>
                      <a:pt x="3319" y="2382"/>
                    </a:lnTo>
                    <a:lnTo>
                      <a:pt x="3319" y="2384"/>
                    </a:lnTo>
                    <a:lnTo>
                      <a:pt x="3319" y="2382"/>
                    </a:lnTo>
                    <a:lnTo>
                      <a:pt x="3316" y="2382"/>
                    </a:lnTo>
                    <a:lnTo>
                      <a:pt x="3314" y="2382"/>
                    </a:lnTo>
                    <a:lnTo>
                      <a:pt x="3314" y="2380"/>
                    </a:lnTo>
                    <a:lnTo>
                      <a:pt x="3314" y="2382"/>
                    </a:lnTo>
                    <a:lnTo>
                      <a:pt x="3312" y="2384"/>
                    </a:lnTo>
                    <a:lnTo>
                      <a:pt x="3309" y="2384"/>
                    </a:lnTo>
                    <a:lnTo>
                      <a:pt x="3309" y="2382"/>
                    </a:lnTo>
                    <a:lnTo>
                      <a:pt x="3307" y="2384"/>
                    </a:lnTo>
                    <a:lnTo>
                      <a:pt x="3305" y="2384"/>
                    </a:lnTo>
                    <a:lnTo>
                      <a:pt x="3305" y="2382"/>
                    </a:lnTo>
                    <a:lnTo>
                      <a:pt x="3305" y="2380"/>
                    </a:lnTo>
                    <a:lnTo>
                      <a:pt x="3307" y="2382"/>
                    </a:lnTo>
                    <a:lnTo>
                      <a:pt x="3309" y="2382"/>
                    </a:lnTo>
                    <a:lnTo>
                      <a:pt x="3309" y="2380"/>
                    </a:lnTo>
                    <a:lnTo>
                      <a:pt x="3309" y="2377"/>
                    </a:lnTo>
                    <a:lnTo>
                      <a:pt x="3307" y="2377"/>
                    </a:lnTo>
                    <a:lnTo>
                      <a:pt x="3305" y="2377"/>
                    </a:lnTo>
                    <a:lnTo>
                      <a:pt x="3302" y="2375"/>
                    </a:lnTo>
                    <a:lnTo>
                      <a:pt x="3305" y="2375"/>
                    </a:lnTo>
                    <a:lnTo>
                      <a:pt x="3300" y="2373"/>
                    </a:lnTo>
                    <a:lnTo>
                      <a:pt x="3300" y="2370"/>
                    </a:lnTo>
                    <a:lnTo>
                      <a:pt x="3298" y="2363"/>
                    </a:lnTo>
                    <a:lnTo>
                      <a:pt x="3295" y="2366"/>
                    </a:lnTo>
                    <a:lnTo>
                      <a:pt x="3298" y="2368"/>
                    </a:lnTo>
                    <a:lnTo>
                      <a:pt x="3295" y="2368"/>
                    </a:lnTo>
                    <a:lnTo>
                      <a:pt x="3293" y="2361"/>
                    </a:lnTo>
                    <a:lnTo>
                      <a:pt x="3291" y="2354"/>
                    </a:lnTo>
                    <a:lnTo>
                      <a:pt x="3291" y="2349"/>
                    </a:lnTo>
                    <a:lnTo>
                      <a:pt x="3288" y="2345"/>
                    </a:lnTo>
                    <a:lnTo>
                      <a:pt x="3286" y="2342"/>
                    </a:lnTo>
                    <a:lnTo>
                      <a:pt x="3288" y="2342"/>
                    </a:lnTo>
                    <a:lnTo>
                      <a:pt x="3288" y="2345"/>
                    </a:lnTo>
                    <a:lnTo>
                      <a:pt x="3288" y="2338"/>
                    </a:lnTo>
                    <a:lnTo>
                      <a:pt x="3286" y="2335"/>
                    </a:lnTo>
                    <a:lnTo>
                      <a:pt x="3284" y="2333"/>
                    </a:lnTo>
                    <a:lnTo>
                      <a:pt x="3284" y="2331"/>
                    </a:lnTo>
                    <a:lnTo>
                      <a:pt x="3284" y="2333"/>
                    </a:lnTo>
                    <a:lnTo>
                      <a:pt x="3284" y="2335"/>
                    </a:lnTo>
                    <a:lnTo>
                      <a:pt x="3281" y="2335"/>
                    </a:lnTo>
                    <a:lnTo>
                      <a:pt x="3279" y="2335"/>
                    </a:lnTo>
                    <a:lnTo>
                      <a:pt x="3274" y="2333"/>
                    </a:lnTo>
                    <a:lnTo>
                      <a:pt x="3272" y="2333"/>
                    </a:lnTo>
                    <a:lnTo>
                      <a:pt x="3272" y="2335"/>
                    </a:lnTo>
                    <a:lnTo>
                      <a:pt x="3272" y="2333"/>
                    </a:lnTo>
                    <a:lnTo>
                      <a:pt x="3272" y="2331"/>
                    </a:lnTo>
                    <a:lnTo>
                      <a:pt x="3274" y="2331"/>
                    </a:lnTo>
                    <a:lnTo>
                      <a:pt x="3274" y="2328"/>
                    </a:lnTo>
                    <a:lnTo>
                      <a:pt x="3277" y="2328"/>
                    </a:lnTo>
                    <a:lnTo>
                      <a:pt x="3279" y="2326"/>
                    </a:lnTo>
                    <a:lnTo>
                      <a:pt x="3281" y="2321"/>
                    </a:lnTo>
                    <a:lnTo>
                      <a:pt x="3279" y="2319"/>
                    </a:lnTo>
                    <a:lnTo>
                      <a:pt x="3281" y="2319"/>
                    </a:lnTo>
                    <a:lnTo>
                      <a:pt x="3284" y="2314"/>
                    </a:lnTo>
                    <a:lnTo>
                      <a:pt x="3284" y="2312"/>
                    </a:lnTo>
                    <a:lnTo>
                      <a:pt x="3286" y="2312"/>
                    </a:lnTo>
                    <a:lnTo>
                      <a:pt x="3286" y="2310"/>
                    </a:lnTo>
                    <a:lnTo>
                      <a:pt x="3288" y="2310"/>
                    </a:lnTo>
                    <a:lnTo>
                      <a:pt x="3288" y="2307"/>
                    </a:lnTo>
                    <a:lnTo>
                      <a:pt x="3286" y="2310"/>
                    </a:lnTo>
                    <a:lnTo>
                      <a:pt x="3284" y="2310"/>
                    </a:lnTo>
                    <a:lnTo>
                      <a:pt x="3281" y="2312"/>
                    </a:lnTo>
                    <a:lnTo>
                      <a:pt x="3279" y="2317"/>
                    </a:lnTo>
                    <a:lnTo>
                      <a:pt x="3277" y="2319"/>
                    </a:lnTo>
                    <a:lnTo>
                      <a:pt x="3277" y="2326"/>
                    </a:lnTo>
                    <a:lnTo>
                      <a:pt x="3274" y="2328"/>
                    </a:lnTo>
                    <a:lnTo>
                      <a:pt x="3272" y="2328"/>
                    </a:lnTo>
                    <a:lnTo>
                      <a:pt x="3270" y="2328"/>
                    </a:lnTo>
                    <a:lnTo>
                      <a:pt x="3267" y="2331"/>
                    </a:lnTo>
                    <a:lnTo>
                      <a:pt x="3267" y="2328"/>
                    </a:lnTo>
                    <a:lnTo>
                      <a:pt x="3265" y="2326"/>
                    </a:lnTo>
                    <a:lnTo>
                      <a:pt x="3265" y="2324"/>
                    </a:lnTo>
                    <a:lnTo>
                      <a:pt x="3265" y="2321"/>
                    </a:lnTo>
                    <a:lnTo>
                      <a:pt x="3265" y="2319"/>
                    </a:lnTo>
                    <a:lnTo>
                      <a:pt x="3263" y="2317"/>
                    </a:lnTo>
                    <a:lnTo>
                      <a:pt x="3263" y="2314"/>
                    </a:lnTo>
                    <a:lnTo>
                      <a:pt x="3263" y="2303"/>
                    </a:lnTo>
                    <a:lnTo>
                      <a:pt x="3263" y="2300"/>
                    </a:lnTo>
                    <a:lnTo>
                      <a:pt x="3263" y="2298"/>
                    </a:lnTo>
                    <a:lnTo>
                      <a:pt x="3260" y="2296"/>
                    </a:lnTo>
                    <a:lnTo>
                      <a:pt x="3258" y="2296"/>
                    </a:lnTo>
                    <a:lnTo>
                      <a:pt x="3258" y="2293"/>
                    </a:lnTo>
                    <a:lnTo>
                      <a:pt x="3258" y="2291"/>
                    </a:lnTo>
                    <a:lnTo>
                      <a:pt x="3263" y="2289"/>
                    </a:lnTo>
                    <a:lnTo>
                      <a:pt x="3265" y="2289"/>
                    </a:lnTo>
                    <a:lnTo>
                      <a:pt x="3265" y="2286"/>
                    </a:lnTo>
                    <a:lnTo>
                      <a:pt x="3267" y="2284"/>
                    </a:lnTo>
                    <a:lnTo>
                      <a:pt x="3265" y="2284"/>
                    </a:lnTo>
                    <a:lnTo>
                      <a:pt x="3263" y="2286"/>
                    </a:lnTo>
                    <a:lnTo>
                      <a:pt x="3260" y="2286"/>
                    </a:lnTo>
                    <a:lnTo>
                      <a:pt x="3258" y="2289"/>
                    </a:lnTo>
                    <a:lnTo>
                      <a:pt x="3256" y="2289"/>
                    </a:lnTo>
                    <a:lnTo>
                      <a:pt x="3256" y="2291"/>
                    </a:lnTo>
                    <a:lnTo>
                      <a:pt x="3253" y="2291"/>
                    </a:lnTo>
                    <a:lnTo>
                      <a:pt x="3251" y="2293"/>
                    </a:lnTo>
                    <a:lnTo>
                      <a:pt x="3251" y="2291"/>
                    </a:lnTo>
                    <a:lnTo>
                      <a:pt x="3249" y="2291"/>
                    </a:lnTo>
                    <a:lnTo>
                      <a:pt x="3249" y="2289"/>
                    </a:lnTo>
                    <a:lnTo>
                      <a:pt x="3246" y="2289"/>
                    </a:lnTo>
                    <a:lnTo>
                      <a:pt x="3244" y="2286"/>
                    </a:lnTo>
                    <a:lnTo>
                      <a:pt x="3242" y="2286"/>
                    </a:lnTo>
                    <a:lnTo>
                      <a:pt x="3239" y="2286"/>
                    </a:lnTo>
                    <a:lnTo>
                      <a:pt x="3242" y="2286"/>
                    </a:lnTo>
                    <a:lnTo>
                      <a:pt x="3242" y="2289"/>
                    </a:lnTo>
                    <a:lnTo>
                      <a:pt x="3244" y="2291"/>
                    </a:lnTo>
                    <a:lnTo>
                      <a:pt x="3246" y="2291"/>
                    </a:lnTo>
                    <a:lnTo>
                      <a:pt x="3249" y="2291"/>
                    </a:lnTo>
                    <a:lnTo>
                      <a:pt x="3249" y="2293"/>
                    </a:lnTo>
                    <a:lnTo>
                      <a:pt x="3251" y="2296"/>
                    </a:lnTo>
                    <a:lnTo>
                      <a:pt x="3253" y="2298"/>
                    </a:lnTo>
                    <a:lnTo>
                      <a:pt x="3253" y="2303"/>
                    </a:lnTo>
                    <a:lnTo>
                      <a:pt x="3253" y="2305"/>
                    </a:lnTo>
                    <a:lnTo>
                      <a:pt x="3253" y="2307"/>
                    </a:lnTo>
                    <a:lnTo>
                      <a:pt x="3253" y="2303"/>
                    </a:lnTo>
                    <a:lnTo>
                      <a:pt x="3251" y="2303"/>
                    </a:lnTo>
                    <a:lnTo>
                      <a:pt x="3251" y="2305"/>
                    </a:lnTo>
                    <a:lnTo>
                      <a:pt x="3249" y="2305"/>
                    </a:lnTo>
                    <a:lnTo>
                      <a:pt x="3246" y="2305"/>
                    </a:lnTo>
                    <a:lnTo>
                      <a:pt x="3244" y="2303"/>
                    </a:lnTo>
                    <a:lnTo>
                      <a:pt x="3242" y="2303"/>
                    </a:lnTo>
                    <a:lnTo>
                      <a:pt x="3239" y="2303"/>
                    </a:lnTo>
                    <a:lnTo>
                      <a:pt x="3235" y="2293"/>
                    </a:lnTo>
                    <a:lnTo>
                      <a:pt x="3232" y="2291"/>
                    </a:lnTo>
                    <a:lnTo>
                      <a:pt x="3232" y="2293"/>
                    </a:lnTo>
                    <a:lnTo>
                      <a:pt x="3235" y="2296"/>
                    </a:lnTo>
                    <a:lnTo>
                      <a:pt x="3235" y="2298"/>
                    </a:lnTo>
                    <a:lnTo>
                      <a:pt x="3235" y="2296"/>
                    </a:lnTo>
                    <a:lnTo>
                      <a:pt x="3232" y="2296"/>
                    </a:lnTo>
                    <a:lnTo>
                      <a:pt x="3232" y="2293"/>
                    </a:lnTo>
                    <a:lnTo>
                      <a:pt x="3223" y="2279"/>
                    </a:lnTo>
                    <a:lnTo>
                      <a:pt x="3221" y="2277"/>
                    </a:lnTo>
                    <a:lnTo>
                      <a:pt x="3218" y="2273"/>
                    </a:lnTo>
                    <a:lnTo>
                      <a:pt x="3218" y="2270"/>
                    </a:lnTo>
                    <a:lnTo>
                      <a:pt x="3218" y="2273"/>
                    </a:lnTo>
                    <a:lnTo>
                      <a:pt x="3218" y="2270"/>
                    </a:lnTo>
                    <a:lnTo>
                      <a:pt x="3218" y="2268"/>
                    </a:lnTo>
                    <a:lnTo>
                      <a:pt x="3216" y="2268"/>
                    </a:lnTo>
                    <a:lnTo>
                      <a:pt x="3216" y="2270"/>
                    </a:lnTo>
                    <a:lnTo>
                      <a:pt x="3214" y="2268"/>
                    </a:lnTo>
                    <a:lnTo>
                      <a:pt x="3214" y="2266"/>
                    </a:lnTo>
                    <a:lnTo>
                      <a:pt x="3211" y="2263"/>
                    </a:lnTo>
                    <a:lnTo>
                      <a:pt x="3214" y="2263"/>
                    </a:lnTo>
                    <a:lnTo>
                      <a:pt x="3214" y="2261"/>
                    </a:lnTo>
                    <a:lnTo>
                      <a:pt x="3211" y="2259"/>
                    </a:lnTo>
                    <a:lnTo>
                      <a:pt x="3209" y="2254"/>
                    </a:lnTo>
                    <a:lnTo>
                      <a:pt x="3207" y="2252"/>
                    </a:lnTo>
                    <a:lnTo>
                      <a:pt x="3204" y="2252"/>
                    </a:lnTo>
                    <a:lnTo>
                      <a:pt x="3202" y="2249"/>
                    </a:lnTo>
                    <a:lnTo>
                      <a:pt x="3197" y="2249"/>
                    </a:lnTo>
                    <a:lnTo>
                      <a:pt x="3195" y="2247"/>
                    </a:lnTo>
                    <a:lnTo>
                      <a:pt x="3193" y="2245"/>
                    </a:lnTo>
                    <a:lnTo>
                      <a:pt x="3193" y="2242"/>
                    </a:lnTo>
                    <a:lnTo>
                      <a:pt x="3195" y="2245"/>
                    </a:lnTo>
                    <a:lnTo>
                      <a:pt x="3197" y="2247"/>
                    </a:lnTo>
                    <a:lnTo>
                      <a:pt x="3200" y="2247"/>
                    </a:lnTo>
                    <a:lnTo>
                      <a:pt x="3202" y="2247"/>
                    </a:lnTo>
                    <a:lnTo>
                      <a:pt x="3202" y="2245"/>
                    </a:lnTo>
                    <a:lnTo>
                      <a:pt x="3200" y="2245"/>
                    </a:lnTo>
                    <a:lnTo>
                      <a:pt x="3197" y="2245"/>
                    </a:lnTo>
                    <a:lnTo>
                      <a:pt x="3200" y="2242"/>
                    </a:lnTo>
                    <a:lnTo>
                      <a:pt x="3202" y="2242"/>
                    </a:lnTo>
                    <a:lnTo>
                      <a:pt x="3204" y="2242"/>
                    </a:lnTo>
                    <a:lnTo>
                      <a:pt x="3207" y="2242"/>
                    </a:lnTo>
                    <a:lnTo>
                      <a:pt x="3204" y="2242"/>
                    </a:lnTo>
                    <a:lnTo>
                      <a:pt x="3202" y="2242"/>
                    </a:lnTo>
                    <a:lnTo>
                      <a:pt x="3202" y="2240"/>
                    </a:lnTo>
                    <a:lnTo>
                      <a:pt x="3204" y="2240"/>
                    </a:lnTo>
                    <a:lnTo>
                      <a:pt x="3207" y="2238"/>
                    </a:lnTo>
                    <a:lnTo>
                      <a:pt x="3204" y="2238"/>
                    </a:lnTo>
                    <a:lnTo>
                      <a:pt x="3202" y="2240"/>
                    </a:lnTo>
                    <a:lnTo>
                      <a:pt x="3202" y="2238"/>
                    </a:lnTo>
                    <a:lnTo>
                      <a:pt x="3204" y="2238"/>
                    </a:lnTo>
                    <a:lnTo>
                      <a:pt x="3204" y="2235"/>
                    </a:lnTo>
                    <a:lnTo>
                      <a:pt x="3204" y="2233"/>
                    </a:lnTo>
                    <a:lnTo>
                      <a:pt x="3207" y="2233"/>
                    </a:lnTo>
                    <a:lnTo>
                      <a:pt x="3207" y="2231"/>
                    </a:lnTo>
                    <a:lnTo>
                      <a:pt x="3207" y="2228"/>
                    </a:lnTo>
                    <a:lnTo>
                      <a:pt x="3209" y="2226"/>
                    </a:lnTo>
                    <a:lnTo>
                      <a:pt x="3209" y="2224"/>
                    </a:lnTo>
                    <a:lnTo>
                      <a:pt x="3211" y="2224"/>
                    </a:lnTo>
                    <a:lnTo>
                      <a:pt x="3211" y="2221"/>
                    </a:lnTo>
                    <a:lnTo>
                      <a:pt x="3211" y="2219"/>
                    </a:lnTo>
                    <a:lnTo>
                      <a:pt x="3214" y="2219"/>
                    </a:lnTo>
                    <a:lnTo>
                      <a:pt x="3216" y="2217"/>
                    </a:lnTo>
                    <a:lnTo>
                      <a:pt x="3216" y="2214"/>
                    </a:lnTo>
                    <a:lnTo>
                      <a:pt x="3218" y="2212"/>
                    </a:lnTo>
                    <a:lnTo>
                      <a:pt x="3218" y="2210"/>
                    </a:lnTo>
                    <a:lnTo>
                      <a:pt x="3218" y="2207"/>
                    </a:lnTo>
                    <a:lnTo>
                      <a:pt x="3216" y="2205"/>
                    </a:lnTo>
                    <a:lnTo>
                      <a:pt x="3214" y="2200"/>
                    </a:lnTo>
                    <a:lnTo>
                      <a:pt x="3211" y="2200"/>
                    </a:lnTo>
                    <a:lnTo>
                      <a:pt x="3209" y="2200"/>
                    </a:lnTo>
                    <a:lnTo>
                      <a:pt x="3209" y="2203"/>
                    </a:lnTo>
                    <a:lnTo>
                      <a:pt x="3209" y="2207"/>
                    </a:lnTo>
                    <a:lnTo>
                      <a:pt x="3209" y="2210"/>
                    </a:lnTo>
                    <a:lnTo>
                      <a:pt x="3211" y="2210"/>
                    </a:lnTo>
                    <a:lnTo>
                      <a:pt x="3209" y="2210"/>
                    </a:lnTo>
                    <a:lnTo>
                      <a:pt x="3207" y="2212"/>
                    </a:lnTo>
                    <a:lnTo>
                      <a:pt x="3207" y="2210"/>
                    </a:lnTo>
                    <a:lnTo>
                      <a:pt x="3204" y="2210"/>
                    </a:lnTo>
                    <a:lnTo>
                      <a:pt x="3204" y="2207"/>
                    </a:lnTo>
                    <a:lnTo>
                      <a:pt x="3204" y="2203"/>
                    </a:lnTo>
                    <a:lnTo>
                      <a:pt x="3202" y="2200"/>
                    </a:lnTo>
                    <a:lnTo>
                      <a:pt x="3202" y="2198"/>
                    </a:lnTo>
                    <a:lnTo>
                      <a:pt x="3200" y="2198"/>
                    </a:lnTo>
                    <a:lnTo>
                      <a:pt x="3197" y="2198"/>
                    </a:lnTo>
                    <a:lnTo>
                      <a:pt x="3197" y="2196"/>
                    </a:lnTo>
                    <a:lnTo>
                      <a:pt x="3195" y="2196"/>
                    </a:lnTo>
                    <a:lnTo>
                      <a:pt x="3193" y="2193"/>
                    </a:lnTo>
                    <a:lnTo>
                      <a:pt x="3193" y="2196"/>
                    </a:lnTo>
                    <a:lnTo>
                      <a:pt x="3188" y="2193"/>
                    </a:lnTo>
                    <a:lnTo>
                      <a:pt x="3191" y="2196"/>
                    </a:lnTo>
                    <a:lnTo>
                      <a:pt x="3191" y="2198"/>
                    </a:lnTo>
                    <a:lnTo>
                      <a:pt x="3193" y="2198"/>
                    </a:lnTo>
                    <a:lnTo>
                      <a:pt x="3193" y="2200"/>
                    </a:lnTo>
                    <a:lnTo>
                      <a:pt x="3188" y="2203"/>
                    </a:lnTo>
                    <a:lnTo>
                      <a:pt x="3193" y="2205"/>
                    </a:lnTo>
                    <a:lnTo>
                      <a:pt x="3195" y="2205"/>
                    </a:lnTo>
                    <a:lnTo>
                      <a:pt x="3200" y="2207"/>
                    </a:lnTo>
                    <a:lnTo>
                      <a:pt x="3202" y="2205"/>
                    </a:lnTo>
                    <a:lnTo>
                      <a:pt x="3200" y="2207"/>
                    </a:lnTo>
                    <a:lnTo>
                      <a:pt x="3200" y="2210"/>
                    </a:lnTo>
                    <a:lnTo>
                      <a:pt x="3200" y="2212"/>
                    </a:lnTo>
                    <a:lnTo>
                      <a:pt x="3200" y="2214"/>
                    </a:lnTo>
                    <a:lnTo>
                      <a:pt x="3200" y="2217"/>
                    </a:lnTo>
                    <a:lnTo>
                      <a:pt x="3197" y="2219"/>
                    </a:lnTo>
                    <a:lnTo>
                      <a:pt x="3200" y="2221"/>
                    </a:lnTo>
                    <a:lnTo>
                      <a:pt x="3200" y="2224"/>
                    </a:lnTo>
                    <a:lnTo>
                      <a:pt x="3197" y="2224"/>
                    </a:lnTo>
                    <a:lnTo>
                      <a:pt x="3197" y="2226"/>
                    </a:lnTo>
                    <a:lnTo>
                      <a:pt x="3195" y="2226"/>
                    </a:lnTo>
                    <a:lnTo>
                      <a:pt x="3195" y="2224"/>
                    </a:lnTo>
                    <a:lnTo>
                      <a:pt x="3193" y="2221"/>
                    </a:lnTo>
                    <a:lnTo>
                      <a:pt x="3191" y="2221"/>
                    </a:lnTo>
                    <a:lnTo>
                      <a:pt x="3188" y="2219"/>
                    </a:lnTo>
                    <a:lnTo>
                      <a:pt x="3186" y="2217"/>
                    </a:lnTo>
                    <a:lnTo>
                      <a:pt x="3184" y="2214"/>
                    </a:lnTo>
                    <a:lnTo>
                      <a:pt x="3181" y="2214"/>
                    </a:lnTo>
                    <a:lnTo>
                      <a:pt x="3181" y="2217"/>
                    </a:lnTo>
                    <a:lnTo>
                      <a:pt x="3188" y="2221"/>
                    </a:lnTo>
                    <a:lnTo>
                      <a:pt x="3191" y="2224"/>
                    </a:lnTo>
                    <a:lnTo>
                      <a:pt x="3191" y="2226"/>
                    </a:lnTo>
                    <a:lnTo>
                      <a:pt x="3193" y="2228"/>
                    </a:lnTo>
                    <a:lnTo>
                      <a:pt x="3191" y="2228"/>
                    </a:lnTo>
                    <a:lnTo>
                      <a:pt x="3188" y="2226"/>
                    </a:lnTo>
                    <a:lnTo>
                      <a:pt x="3188" y="2224"/>
                    </a:lnTo>
                    <a:lnTo>
                      <a:pt x="3186" y="2221"/>
                    </a:lnTo>
                    <a:lnTo>
                      <a:pt x="3181" y="2217"/>
                    </a:lnTo>
                    <a:lnTo>
                      <a:pt x="3179" y="2214"/>
                    </a:lnTo>
                    <a:lnTo>
                      <a:pt x="3177" y="2210"/>
                    </a:lnTo>
                    <a:lnTo>
                      <a:pt x="3177" y="2207"/>
                    </a:lnTo>
                    <a:lnTo>
                      <a:pt x="3177" y="2205"/>
                    </a:lnTo>
                    <a:lnTo>
                      <a:pt x="3179" y="2203"/>
                    </a:lnTo>
                    <a:lnTo>
                      <a:pt x="3179" y="2205"/>
                    </a:lnTo>
                    <a:lnTo>
                      <a:pt x="3179" y="2207"/>
                    </a:lnTo>
                    <a:lnTo>
                      <a:pt x="3179" y="2210"/>
                    </a:lnTo>
                    <a:lnTo>
                      <a:pt x="3181" y="2200"/>
                    </a:lnTo>
                    <a:lnTo>
                      <a:pt x="3181" y="2191"/>
                    </a:lnTo>
                    <a:lnTo>
                      <a:pt x="3181" y="2189"/>
                    </a:lnTo>
                    <a:lnTo>
                      <a:pt x="3181" y="2186"/>
                    </a:lnTo>
                    <a:lnTo>
                      <a:pt x="3179" y="2184"/>
                    </a:lnTo>
                    <a:lnTo>
                      <a:pt x="3179" y="2182"/>
                    </a:lnTo>
                    <a:lnTo>
                      <a:pt x="3179" y="2179"/>
                    </a:lnTo>
                    <a:lnTo>
                      <a:pt x="3179" y="2177"/>
                    </a:lnTo>
                    <a:lnTo>
                      <a:pt x="3181" y="2177"/>
                    </a:lnTo>
                    <a:lnTo>
                      <a:pt x="3181" y="2175"/>
                    </a:lnTo>
                    <a:lnTo>
                      <a:pt x="3181" y="2172"/>
                    </a:lnTo>
                    <a:lnTo>
                      <a:pt x="3184" y="2170"/>
                    </a:lnTo>
                    <a:lnTo>
                      <a:pt x="3184" y="2168"/>
                    </a:lnTo>
                    <a:lnTo>
                      <a:pt x="3184" y="2165"/>
                    </a:lnTo>
                    <a:lnTo>
                      <a:pt x="3181" y="2168"/>
                    </a:lnTo>
                    <a:lnTo>
                      <a:pt x="3184" y="2158"/>
                    </a:lnTo>
                    <a:lnTo>
                      <a:pt x="3184" y="2156"/>
                    </a:lnTo>
                    <a:lnTo>
                      <a:pt x="3186" y="2151"/>
                    </a:lnTo>
                    <a:lnTo>
                      <a:pt x="3184" y="2147"/>
                    </a:lnTo>
                    <a:lnTo>
                      <a:pt x="3186" y="2142"/>
                    </a:lnTo>
                    <a:lnTo>
                      <a:pt x="3184" y="2135"/>
                    </a:lnTo>
                    <a:lnTo>
                      <a:pt x="3184" y="2133"/>
                    </a:lnTo>
                    <a:lnTo>
                      <a:pt x="3184" y="2131"/>
                    </a:lnTo>
                    <a:lnTo>
                      <a:pt x="3184" y="2128"/>
                    </a:lnTo>
                    <a:lnTo>
                      <a:pt x="3184" y="2126"/>
                    </a:lnTo>
                    <a:lnTo>
                      <a:pt x="3184" y="2124"/>
                    </a:lnTo>
                    <a:lnTo>
                      <a:pt x="3181" y="2124"/>
                    </a:lnTo>
                    <a:lnTo>
                      <a:pt x="3181" y="2121"/>
                    </a:lnTo>
                    <a:lnTo>
                      <a:pt x="3179" y="2119"/>
                    </a:lnTo>
                    <a:lnTo>
                      <a:pt x="3179" y="2117"/>
                    </a:lnTo>
                    <a:lnTo>
                      <a:pt x="3181" y="2117"/>
                    </a:lnTo>
                    <a:lnTo>
                      <a:pt x="3184" y="2119"/>
                    </a:lnTo>
                    <a:lnTo>
                      <a:pt x="3181" y="2117"/>
                    </a:lnTo>
                    <a:lnTo>
                      <a:pt x="3181" y="2112"/>
                    </a:lnTo>
                    <a:lnTo>
                      <a:pt x="3181" y="2110"/>
                    </a:lnTo>
                    <a:lnTo>
                      <a:pt x="3179" y="2107"/>
                    </a:lnTo>
                    <a:lnTo>
                      <a:pt x="3177" y="2107"/>
                    </a:lnTo>
                    <a:lnTo>
                      <a:pt x="3172" y="2105"/>
                    </a:lnTo>
                    <a:lnTo>
                      <a:pt x="3172" y="2103"/>
                    </a:lnTo>
                    <a:lnTo>
                      <a:pt x="3172" y="2100"/>
                    </a:lnTo>
                    <a:lnTo>
                      <a:pt x="3170" y="2100"/>
                    </a:lnTo>
                    <a:lnTo>
                      <a:pt x="3170" y="2098"/>
                    </a:lnTo>
                    <a:lnTo>
                      <a:pt x="3170" y="2096"/>
                    </a:lnTo>
                    <a:lnTo>
                      <a:pt x="3170" y="2093"/>
                    </a:lnTo>
                    <a:lnTo>
                      <a:pt x="3165" y="2091"/>
                    </a:lnTo>
                    <a:lnTo>
                      <a:pt x="3165" y="2089"/>
                    </a:lnTo>
                    <a:lnTo>
                      <a:pt x="3163" y="2089"/>
                    </a:lnTo>
                    <a:lnTo>
                      <a:pt x="3163" y="2086"/>
                    </a:lnTo>
                    <a:lnTo>
                      <a:pt x="3163" y="2084"/>
                    </a:lnTo>
                    <a:lnTo>
                      <a:pt x="3160" y="2086"/>
                    </a:lnTo>
                    <a:lnTo>
                      <a:pt x="3158" y="2084"/>
                    </a:lnTo>
                    <a:lnTo>
                      <a:pt x="3158" y="2086"/>
                    </a:lnTo>
                    <a:lnTo>
                      <a:pt x="3156" y="2086"/>
                    </a:lnTo>
                    <a:lnTo>
                      <a:pt x="3153" y="2086"/>
                    </a:lnTo>
                    <a:lnTo>
                      <a:pt x="3151" y="2084"/>
                    </a:lnTo>
                    <a:lnTo>
                      <a:pt x="3149" y="2086"/>
                    </a:lnTo>
                    <a:lnTo>
                      <a:pt x="3146" y="2086"/>
                    </a:lnTo>
                    <a:lnTo>
                      <a:pt x="3144" y="2086"/>
                    </a:lnTo>
                    <a:lnTo>
                      <a:pt x="3142" y="2086"/>
                    </a:lnTo>
                    <a:lnTo>
                      <a:pt x="3142" y="2084"/>
                    </a:lnTo>
                    <a:lnTo>
                      <a:pt x="3139" y="2084"/>
                    </a:lnTo>
                    <a:lnTo>
                      <a:pt x="3139" y="2082"/>
                    </a:lnTo>
                    <a:lnTo>
                      <a:pt x="3139" y="2079"/>
                    </a:lnTo>
                    <a:lnTo>
                      <a:pt x="3137" y="2079"/>
                    </a:lnTo>
                    <a:lnTo>
                      <a:pt x="3137" y="2077"/>
                    </a:lnTo>
                    <a:lnTo>
                      <a:pt x="3135" y="2077"/>
                    </a:lnTo>
                    <a:lnTo>
                      <a:pt x="3132" y="2077"/>
                    </a:lnTo>
                    <a:lnTo>
                      <a:pt x="3130" y="2077"/>
                    </a:lnTo>
                    <a:lnTo>
                      <a:pt x="3130" y="2075"/>
                    </a:lnTo>
                    <a:lnTo>
                      <a:pt x="3130" y="2072"/>
                    </a:lnTo>
                    <a:lnTo>
                      <a:pt x="3128" y="2070"/>
                    </a:lnTo>
                    <a:lnTo>
                      <a:pt x="3125" y="2068"/>
                    </a:lnTo>
                    <a:lnTo>
                      <a:pt x="3123" y="2065"/>
                    </a:lnTo>
                    <a:lnTo>
                      <a:pt x="3121" y="2063"/>
                    </a:lnTo>
                    <a:lnTo>
                      <a:pt x="3118" y="2065"/>
                    </a:lnTo>
                    <a:lnTo>
                      <a:pt x="3116" y="2063"/>
                    </a:lnTo>
                    <a:lnTo>
                      <a:pt x="3111" y="2058"/>
                    </a:lnTo>
                    <a:lnTo>
                      <a:pt x="3109" y="2058"/>
                    </a:lnTo>
                    <a:lnTo>
                      <a:pt x="3107" y="2058"/>
                    </a:lnTo>
                    <a:lnTo>
                      <a:pt x="3107" y="2056"/>
                    </a:lnTo>
                    <a:lnTo>
                      <a:pt x="3107" y="2054"/>
                    </a:lnTo>
                    <a:lnTo>
                      <a:pt x="3104" y="2054"/>
                    </a:lnTo>
                    <a:lnTo>
                      <a:pt x="3107" y="2051"/>
                    </a:lnTo>
                    <a:lnTo>
                      <a:pt x="3107" y="2049"/>
                    </a:lnTo>
                    <a:lnTo>
                      <a:pt x="3107" y="2047"/>
                    </a:lnTo>
                    <a:lnTo>
                      <a:pt x="3107" y="2044"/>
                    </a:lnTo>
                    <a:lnTo>
                      <a:pt x="3104" y="2044"/>
                    </a:lnTo>
                    <a:lnTo>
                      <a:pt x="3102" y="2044"/>
                    </a:lnTo>
                    <a:lnTo>
                      <a:pt x="3100" y="2044"/>
                    </a:lnTo>
                    <a:lnTo>
                      <a:pt x="3097" y="2042"/>
                    </a:lnTo>
                    <a:lnTo>
                      <a:pt x="3093" y="2042"/>
                    </a:lnTo>
                    <a:lnTo>
                      <a:pt x="3093" y="2040"/>
                    </a:lnTo>
                    <a:lnTo>
                      <a:pt x="3090" y="2040"/>
                    </a:lnTo>
                    <a:lnTo>
                      <a:pt x="3088" y="2037"/>
                    </a:lnTo>
                    <a:lnTo>
                      <a:pt x="3088" y="2035"/>
                    </a:lnTo>
                    <a:lnTo>
                      <a:pt x="3088" y="2033"/>
                    </a:lnTo>
                    <a:lnTo>
                      <a:pt x="3086" y="2030"/>
                    </a:lnTo>
                    <a:lnTo>
                      <a:pt x="3083" y="2028"/>
                    </a:lnTo>
                    <a:lnTo>
                      <a:pt x="3081" y="2026"/>
                    </a:lnTo>
                    <a:lnTo>
                      <a:pt x="3079" y="2023"/>
                    </a:lnTo>
                    <a:lnTo>
                      <a:pt x="3074" y="2021"/>
                    </a:lnTo>
                    <a:lnTo>
                      <a:pt x="3072" y="2021"/>
                    </a:lnTo>
                    <a:lnTo>
                      <a:pt x="3069" y="2019"/>
                    </a:lnTo>
                    <a:lnTo>
                      <a:pt x="3067" y="2019"/>
                    </a:lnTo>
                    <a:lnTo>
                      <a:pt x="3063" y="2016"/>
                    </a:lnTo>
                    <a:lnTo>
                      <a:pt x="3053" y="2014"/>
                    </a:lnTo>
                    <a:lnTo>
                      <a:pt x="3046" y="2009"/>
                    </a:lnTo>
                    <a:lnTo>
                      <a:pt x="3044" y="2012"/>
                    </a:lnTo>
                    <a:lnTo>
                      <a:pt x="3037" y="2012"/>
                    </a:lnTo>
                    <a:lnTo>
                      <a:pt x="3035" y="2014"/>
                    </a:lnTo>
                    <a:lnTo>
                      <a:pt x="3035" y="2012"/>
                    </a:lnTo>
                    <a:lnTo>
                      <a:pt x="3032" y="2012"/>
                    </a:lnTo>
                    <a:lnTo>
                      <a:pt x="3030" y="2012"/>
                    </a:lnTo>
                    <a:lnTo>
                      <a:pt x="3030" y="2014"/>
                    </a:lnTo>
                    <a:lnTo>
                      <a:pt x="3028" y="2014"/>
                    </a:lnTo>
                    <a:lnTo>
                      <a:pt x="3028" y="2012"/>
                    </a:lnTo>
                    <a:lnTo>
                      <a:pt x="3028" y="2014"/>
                    </a:lnTo>
                    <a:lnTo>
                      <a:pt x="3025" y="2014"/>
                    </a:lnTo>
                    <a:lnTo>
                      <a:pt x="3025" y="2016"/>
                    </a:lnTo>
                    <a:lnTo>
                      <a:pt x="3023" y="2016"/>
                    </a:lnTo>
                    <a:lnTo>
                      <a:pt x="3018" y="2019"/>
                    </a:lnTo>
                    <a:lnTo>
                      <a:pt x="3018" y="2021"/>
                    </a:lnTo>
                    <a:lnTo>
                      <a:pt x="3018" y="2023"/>
                    </a:lnTo>
                    <a:lnTo>
                      <a:pt x="3018" y="2026"/>
                    </a:lnTo>
                    <a:lnTo>
                      <a:pt x="3018" y="2023"/>
                    </a:lnTo>
                    <a:lnTo>
                      <a:pt x="3021" y="2023"/>
                    </a:lnTo>
                    <a:lnTo>
                      <a:pt x="3023" y="2026"/>
                    </a:lnTo>
                    <a:lnTo>
                      <a:pt x="3021" y="2026"/>
                    </a:lnTo>
                    <a:lnTo>
                      <a:pt x="3018" y="2026"/>
                    </a:lnTo>
                    <a:lnTo>
                      <a:pt x="3016" y="2026"/>
                    </a:lnTo>
                    <a:lnTo>
                      <a:pt x="3014" y="2023"/>
                    </a:lnTo>
                    <a:lnTo>
                      <a:pt x="3011" y="2023"/>
                    </a:lnTo>
                    <a:lnTo>
                      <a:pt x="3011" y="2026"/>
                    </a:lnTo>
                    <a:lnTo>
                      <a:pt x="3014" y="2026"/>
                    </a:lnTo>
                    <a:lnTo>
                      <a:pt x="3014" y="2028"/>
                    </a:lnTo>
                    <a:lnTo>
                      <a:pt x="3021" y="2028"/>
                    </a:lnTo>
                    <a:lnTo>
                      <a:pt x="3023" y="2028"/>
                    </a:lnTo>
                    <a:lnTo>
                      <a:pt x="3023" y="2030"/>
                    </a:lnTo>
                    <a:lnTo>
                      <a:pt x="3023" y="2033"/>
                    </a:lnTo>
                    <a:lnTo>
                      <a:pt x="3021" y="2035"/>
                    </a:lnTo>
                    <a:lnTo>
                      <a:pt x="3021" y="2033"/>
                    </a:lnTo>
                    <a:lnTo>
                      <a:pt x="3018" y="2033"/>
                    </a:lnTo>
                    <a:lnTo>
                      <a:pt x="3014" y="2033"/>
                    </a:lnTo>
                    <a:lnTo>
                      <a:pt x="3011" y="2033"/>
                    </a:lnTo>
                    <a:lnTo>
                      <a:pt x="3009" y="2033"/>
                    </a:lnTo>
                    <a:lnTo>
                      <a:pt x="3004" y="2035"/>
                    </a:lnTo>
                    <a:lnTo>
                      <a:pt x="3002" y="2040"/>
                    </a:lnTo>
                    <a:lnTo>
                      <a:pt x="2997" y="2042"/>
                    </a:lnTo>
                    <a:lnTo>
                      <a:pt x="2995" y="2042"/>
                    </a:lnTo>
                    <a:lnTo>
                      <a:pt x="2993" y="2047"/>
                    </a:lnTo>
                    <a:lnTo>
                      <a:pt x="2990" y="2049"/>
                    </a:lnTo>
                    <a:lnTo>
                      <a:pt x="2988" y="2049"/>
                    </a:lnTo>
                    <a:lnTo>
                      <a:pt x="2986" y="2051"/>
                    </a:lnTo>
                    <a:lnTo>
                      <a:pt x="2983" y="2051"/>
                    </a:lnTo>
                    <a:lnTo>
                      <a:pt x="2983" y="2054"/>
                    </a:lnTo>
                    <a:lnTo>
                      <a:pt x="2981" y="2054"/>
                    </a:lnTo>
                    <a:lnTo>
                      <a:pt x="2981" y="2056"/>
                    </a:lnTo>
                    <a:lnTo>
                      <a:pt x="2979" y="2056"/>
                    </a:lnTo>
                    <a:lnTo>
                      <a:pt x="2979" y="2054"/>
                    </a:lnTo>
                    <a:lnTo>
                      <a:pt x="2981" y="2049"/>
                    </a:lnTo>
                    <a:lnTo>
                      <a:pt x="2979" y="2049"/>
                    </a:lnTo>
                    <a:lnTo>
                      <a:pt x="2976" y="2051"/>
                    </a:lnTo>
                    <a:lnTo>
                      <a:pt x="2974" y="2054"/>
                    </a:lnTo>
                    <a:lnTo>
                      <a:pt x="2972" y="2054"/>
                    </a:lnTo>
                    <a:lnTo>
                      <a:pt x="2972" y="2056"/>
                    </a:lnTo>
                    <a:lnTo>
                      <a:pt x="2969" y="2058"/>
                    </a:lnTo>
                    <a:lnTo>
                      <a:pt x="2962" y="2058"/>
                    </a:lnTo>
                    <a:lnTo>
                      <a:pt x="2960" y="2058"/>
                    </a:lnTo>
                    <a:lnTo>
                      <a:pt x="2951" y="2063"/>
                    </a:lnTo>
                    <a:lnTo>
                      <a:pt x="2948" y="2063"/>
                    </a:lnTo>
                    <a:lnTo>
                      <a:pt x="2946" y="2063"/>
                    </a:lnTo>
                    <a:lnTo>
                      <a:pt x="2944" y="2063"/>
                    </a:lnTo>
                    <a:lnTo>
                      <a:pt x="2941" y="2065"/>
                    </a:lnTo>
                    <a:lnTo>
                      <a:pt x="2939" y="2065"/>
                    </a:lnTo>
                    <a:lnTo>
                      <a:pt x="2939" y="2063"/>
                    </a:lnTo>
                    <a:lnTo>
                      <a:pt x="2937" y="2063"/>
                    </a:lnTo>
                    <a:lnTo>
                      <a:pt x="2935" y="2054"/>
                    </a:lnTo>
                    <a:lnTo>
                      <a:pt x="2935" y="2049"/>
                    </a:lnTo>
                    <a:lnTo>
                      <a:pt x="2935" y="2047"/>
                    </a:lnTo>
                    <a:lnTo>
                      <a:pt x="2935" y="2054"/>
                    </a:lnTo>
                    <a:lnTo>
                      <a:pt x="2937" y="2056"/>
                    </a:lnTo>
                    <a:lnTo>
                      <a:pt x="2937" y="2058"/>
                    </a:lnTo>
                    <a:lnTo>
                      <a:pt x="2939" y="2061"/>
                    </a:lnTo>
                    <a:lnTo>
                      <a:pt x="2941" y="2063"/>
                    </a:lnTo>
                    <a:lnTo>
                      <a:pt x="2944" y="2063"/>
                    </a:lnTo>
                    <a:lnTo>
                      <a:pt x="2944" y="2061"/>
                    </a:lnTo>
                    <a:lnTo>
                      <a:pt x="2944" y="2054"/>
                    </a:lnTo>
                    <a:lnTo>
                      <a:pt x="2941" y="2051"/>
                    </a:lnTo>
                    <a:lnTo>
                      <a:pt x="2939" y="2049"/>
                    </a:lnTo>
                    <a:lnTo>
                      <a:pt x="2939" y="2047"/>
                    </a:lnTo>
                    <a:lnTo>
                      <a:pt x="2939" y="2044"/>
                    </a:lnTo>
                    <a:lnTo>
                      <a:pt x="2937" y="2044"/>
                    </a:lnTo>
                    <a:lnTo>
                      <a:pt x="2935" y="2042"/>
                    </a:lnTo>
                    <a:lnTo>
                      <a:pt x="2923" y="2037"/>
                    </a:lnTo>
                    <a:lnTo>
                      <a:pt x="2921" y="2035"/>
                    </a:lnTo>
                    <a:lnTo>
                      <a:pt x="2918" y="2035"/>
                    </a:lnTo>
                    <a:lnTo>
                      <a:pt x="2918" y="2033"/>
                    </a:lnTo>
                    <a:lnTo>
                      <a:pt x="2921" y="2033"/>
                    </a:lnTo>
                    <a:lnTo>
                      <a:pt x="2921" y="2035"/>
                    </a:lnTo>
                    <a:lnTo>
                      <a:pt x="2923" y="2037"/>
                    </a:lnTo>
                    <a:lnTo>
                      <a:pt x="2925" y="2037"/>
                    </a:lnTo>
                    <a:lnTo>
                      <a:pt x="2928" y="2037"/>
                    </a:lnTo>
                    <a:lnTo>
                      <a:pt x="2916" y="2030"/>
                    </a:lnTo>
                    <a:lnTo>
                      <a:pt x="2914" y="2030"/>
                    </a:lnTo>
                    <a:lnTo>
                      <a:pt x="2909" y="2026"/>
                    </a:lnTo>
                    <a:lnTo>
                      <a:pt x="2909" y="2023"/>
                    </a:lnTo>
                    <a:lnTo>
                      <a:pt x="2914" y="2026"/>
                    </a:lnTo>
                    <a:lnTo>
                      <a:pt x="2921" y="2028"/>
                    </a:lnTo>
                    <a:lnTo>
                      <a:pt x="2923" y="2030"/>
                    </a:lnTo>
                    <a:lnTo>
                      <a:pt x="2925" y="2033"/>
                    </a:lnTo>
                    <a:lnTo>
                      <a:pt x="2930" y="2033"/>
                    </a:lnTo>
                    <a:lnTo>
                      <a:pt x="2932" y="2030"/>
                    </a:lnTo>
                    <a:lnTo>
                      <a:pt x="2932" y="2028"/>
                    </a:lnTo>
                    <a:lnTo>
                      <a:pt x="2930" y="2030"/>
                    </a:lnTo>
                    <a:lnTo>
                      <a:pt x="2930" y="2028"/>
                    </a:lnTo>
                    <a:lnTo>
                      <a:pt x="2928" y="2030"/>
                    </a:lnTo>
                    <a:lnTo>
                      <a:pt x="2928" y="2033"/>
                    </a:lnTo>
                    <a:lnTo>
                      <a:pt x="2925" y="2030"/>
                    </a:lnTo>
                    <a:lnTo>
                      <a:pt x="2925" y="2026"/>
                    </a:lnTo>
                    <a:lnTo>
                      <a:pt x="2923" y="2026"/>
                    </a:lnTo>
                    <a:lnTo>
                      <a:pt x="2923" y="2023"/>
                    </a:lnTo>
                    <a:lnTo>
                      <a:pt x="2923" y="2021"/>
                    </a:lnTo>
                    <a:lnTo>
                      <a:pt x="2923" y="2023"/>
                    </a:lnTo>
                    <a:lnTo>
                      <a:pt x="2921" y="2023"/>
                    </a:lnTo>
                    <a:lnTo>
                      <a:pt x="2918" y="2023"/>
                    </a:lnTo>
                    <a:lnTo>
                      <a:pt x="2918" y="2026"/>
                    </a:lnTo>
                    <a:lnTo>
                      <a:pt x="2916" y="2023"/>
                    </a:lnTo>
                    <a:lnTo>
                      <a:pt x="2914" y="2023"/>
                    </a:lnTo>
                    <a:lnTo>
                      <a:pt x="2911" y="2023"/>
                    </a:lnTo>
                    <a:lnTo>
                      <a:pt x="2909" y="2021"/>
                    </a:lnTo>
                    <a:lnTo>
                      <a:pt x="2907" y="2021"/>
                    </a:lnTo>
                    <a:lnTo>
                      <a:pt x="2904" y="2021"/>
                    </a:lnTo>
                    <a:lnTo>
                      <a:pt x="2904" y="2019"/>
                    </a:lnTo>
                    <a:lnTo>
                      <a:pt x="2907" y="2019"/>
                    </a:lnTo>
                    <a:lnTo>
                      <a:pt x="2909" y="2014"/>
                    </a:lnTo>
                    <a:lnTo>
                      <a:pt x="2909" y="2012"/>
                    </a:lnTo>
                    <a:lnTo>
                      <a:pt x="2911" y="2014"/>
                    </a:lnTo>
                    <a:lnTo>
                      <a:pt x="2914" y="2009"/>
                    </a:lnTo>
                    <a:lnTo>
                      <a:pt x="2916" y="2009"/>
                    </a:lnTo>
                    <a:lnTo>
                      <a:pt x="2916" y="2007"/>
                    </a:lnTo>
                    <a:lnTo>
                      <a:pt x="2914" y="2005"/>
                    </a:lnTo>
                    <a:lnTo>
                      <a:pt x="2914" y="2007"/>
                    </a:lnTo>
                    <a:lnTo>
                      <a:pt x="2911" y="2009"/>
                    </a:lnTo>
                    <a:lnTo>
                      <a:pt x="2909" y="2012"/>
                    </a:lnTo>
                    <a:lnTo>
                      <a:pt x="2909" y="2009"/>
                    </a:lnTo>
                    <a:lnTo>
                      <a:pt x="2907" y="2012"/>
                    </a:lnTo>
                    <a:lnTo>
                      <a:pt x="2904" y="2012"/>
                    </a:lnTo>
                    <a:lnTo>
                      <a:pt x="2904" y="2014"/>
                    </a:lnTo>
                    <a:lnTo>
                      <a:pt x="2904" y="2012"/>
                    </a:lnTo>
                    <a:lnTo>
                      <a:pt x="2902" y="2012"/>
                    </a:lnTo>
                    <a:lnTo>
                      <a:pt x="2902" y="2009"/>
                    </a:lnTo>
                    <a:lnTo>
                      <a:pt x="2900" y="2007"/>
                    </a:lnTo>
                    <a:lnTo>
                      <a:pt x="2900" y="2009"/>
                    </a:lnTo>
                    <a:lnTo>
                      <a:pt x="2897" y="2009"/>
                    </a:lnTo>
                    <a:lnTo>
                      <a:pt x="2895" y="2012"/>
                    </a:lnTo>
                    <a:lnTo>
                      <a:pt x="2893" y="2012"/>
                    </a:lnTo>
                    <a:lnTo>
                      <a:pt x="2893" y="2014"/>
                    </a:lnTo>
                    <a:lnTo>
                      <a:pt x="2893" y="2016"/>
                    </a:lnTo>
                    <a:lnTo>
                      <a:pt x="2895" y="2016"/>
                    </a:lnTo>
                    <a:lnTo>
                      <a:pt x="2897" y="2016"/>
                    </a:lnTo>
                    <a:lnTo>
                      <a:pt x="2897" y="2014"/>
                    </a:lnTo>
                    <a:lnTo>
                      <a:pt x="2900" y="2014"/>
                    </a:lnTo>
                    <a:lnTo>
                      <a:pt x="2900" y="2016"/>
                    </a:lnTo>
                    <a:lnTo>
                      <a:pt x="2902" y="2016"/>
                    </a:lnTo>
                    <a:lnTo>
                      <a:pt x="2902" y="2019"/>
                    </a:lnTo>
                    <a:lnTo>
                      <a:pt x="2902" y="2021"/>
                    </a:lnTo>
                    <a:lnTo>
                      <a:pt x="2904" y="2021"/>
                    </a:lnTo>
                    <a:lnTo>
                      <a:pt x="2907" y="2023"/>
                    </a:lnTo>
                    <a:lnTo>
                      <a:pt x="2904" y="2023"/>
                    </a:lnTo>
                    <a:lnTo>
                      <a:pt x="2904" y="2026"/>
                    </a:lnTo>
                    <a:lnTo>
                      <a:pt x="2902" y="2026"/>
                    </a:lnTo>
                    <a:lnTo>
                      <a:pt x="2893" y="2019"/>
                    </a:lnTo>
                    <a:lnTo>
                      <a:pt x="2883" y="2016"/>
                    </a:lnTo>
                    <a:lnTo>
                      <a:pt x="2874" y="2012"/>
                    </a:lnTo>
                    <a:lnTo>
                      <a:pt x="2862" y="2009"/>
                    </a:lnTo>
                    <a:lnTo>
                      <a:pt x="2848" y="2007"/>
                    </a:lnTo>
                    <a:lnTo>
                      <a:pt x="2837" y="2007"/>
                    </a:lnTo>
                    <a:lnTo>
                      <a:pt x="2834" y="2007"/>
                    </a:lnTo>
                    <a:lnTo>
                      <a:pt x="2834" y="2005"/>
                    </a:lnTo>
                    <a:lnTo>
                      <a:pt x="2837" y="2005"/>
                    </a:lnTo>
                    <a:lnTo>
                      <a:pt x="2844" y="2005"/>
                    </a:lnTo>
                    <a:lnTo>
                      <a:pt x="2848" y="2005"/>
                    </a:lnTo>
                    <a:lnTo>
                      <a:pt x="2851" y="2005"/>
                    </a:lnTo>
                    <a:lnTo>
                      <a:pt x="2851" y="2002"/>
                    </a:lnTo>
                    <a:lnTo>
                      <a:pt x="2853" y="2002"/>
                    </a:lnTo>
                    <a:lnTo>
                      <a:pt x="2853" y="2005"/>
                    </a:lnTo>
                    <a:lnTo>
                      <a:pt x="2858" y="2005"/>
                    </a:lnTo>
                    <a:lnTo>
                      <a:pt x="2860" y="2005"/>
                    </a:lnTo>
                    <a:lnTo>
                      <a:pt x="2860" y="2002"/>
                    </a:lnTo>
                    <a:lnTo>
                      <a:pt x="2858" y="2002"/>
                    </a:lnTo>
                    <a:lnTo>
                      <a:pt x="2855" y="2002"/>
                    </a:lnTo>
                    <a:lnTo>
                      <a:pt x="2858" y="2000"/>
                    </a:lnTo>
                    <a:lnTo>
                      <a:pt x="2860" y="2002"/>
                    </a:lnTo>
                    <a:lnTo>
                      <a:pt x="2862" y="2002"/>
                    </a:lnTo>
                    <a:lnTo>
                      <a:pt x="2867" y="2005"/>
                    </a:lnTo>
                    <a:lnTo>
                      <a:pt x="2869" y="2005"/>
                    </a:lnTo>
                    <a:lnTo>
                      <a:pt x="2869" y="2002"/>
                    </a:lnTo>
                    <a:lnTo>
                      <a:pt x="2865" y="2000"/>
                    </a:lnTo>
                    <a:lnTo>
                      <a:pt x="2865" y="1998"/>
                    </a:lnTo>
                    <a:lnTo>
                      <a:pt x="2867" y="1998"/>
                    </a:lnTo>
                    <a:lnTo>
                      <a:pt x="2865" y="1995"/>
                    </a:lnTo>
                    <a:lnTo>
                      <a:pt x="2865" y="1998"/>
                    </a:lnTo>
                    <a:lnTo>
                      <a:pt x="2862" y="1998"/>
                    </a:lnTo>
                    <a:lnTo>
                      <a:pt x="2860" y="1995"/>
                    </a:lnTo>
                    <a:lnTo>
                      <a:pt x="2860" y="1993"/>
                    </a:lnTo>
                    <a:lnTo>
                      <a:pt x="2858" y="1995"/>
                    </a:lnTo>
                    <a:lnTo>
                      <a:pt x="2853" y="1995"/>
                    </a:lnTo>
                    <a:lnTo>
                      <a:pt x="2851" y="1995"/>
                    </a:lnTo>
                    <a:lnTo>
                      <a:pt x="2848" y="1998"/>
                    </a:lnTo>
                    <a:lnTo>
                      <a:pt x="2846" y="1998"/>
                    </a:lnTo>
                    <a:lnTo>
                      <a:pt x="2844" y="2000"/>
                    </a:lnTo>
                    <a:lnTo>
                      <a:pt x="2841" y="2000"/>
                    </a:lnTo>
                    <a:lnTo>
                      <a:pt x="2841" y="1998"/>
                    </a:lnTo>
                    <a:lnTo>
                      <a:pt x="2841" y="1995"/>
                    </a:lnTo>
                    <a:lnTo>
                      <a:pt x="2839" y="1995"/>
                    </a:lnTo>
                    <a:lnTo>
                      <a:pt x="2839" y="1998"/>
                    </a:lnTo>
                    <a:lnTo>
                      <a:pt x="2837" y="1995"/>
                    </a:lnTo>
                    <a:lnTo>
                      <a:pt x="2837" y="1998"/>
                    </a:lnTo>
                    <a:lnTo>
                      <a:pt x="2837" y="2000"/>
                    </a:lnTo>
                    <a:lnTo>
                      <a:pt x="2834" y="2000"/>
                    </a:lnTo>
                    <a:lnTo>
                      <a:pt x="2832" y="2000"/>
                    </a:lnTo>
                    <a:lnTo>
                      <a:pt x="2832" y="2002"/>
                    </a:lnTo>
                    <a:lnTo>
                      <a:pt x="2830" y="2002"/>
                    </a:lnTo>
                    <a:lnTo>
                      <a:pt x="2827" y="2002"/>
                    </a:lnTo>
                    <a:lnTo>
                      <a:pt x="2827" y="2005"/>
                    </a:lnTo>
                    <a:lnTo>
                      <a:pt x="2830" y="2005"/>
                    </a:lnTo>
                    <a:lnTo>
                      <a:pt x="2827" y="2005"/>
                    </a:lnTo>
                    <a:lnTo>
                      <a:pt x="2820" y="2007"/>
                    </a:lnTo>
                    <a:lnTo>
                      <a:pt x="2813" y="2007"/>
                    </a:lnTo>
                    <a:lnTo>
                      <a:pt x="2811" y="2009"/>
                    </a:lnTo>
                    <a:lnTo>
                      <a:pt x="2809" y="2009"/>
                    </a:lnTo>
                    <a:lnTo>
                      <a:pt x="2804" y="2009"/>
                    </a:lnTo>
                    <a:lnTo>
                      <a:pt x="2790" y="2012"/>
                    </a:lnTo>
                    <a:lnTo>
                      <a:pt x="2783" y="2016"/>
                    </a:lnTo>
                    <a:lnTo>
                      <a:pt x="2779" y="2016"/>
                    </a:lnTo>
                    <a:lnTo>
                      <a:pt x="2779" y="2014"/>
                    </a:lnTo>
                    <a:lnTo>
                      <a:pt x="2781" y="2014"/>
                    </a:lnTo>
                    <a:lnTo>
                      <a:pt x="2783" y="2014"/>
                    </a:lnTo>
                    <a:lnTo>
                      <a:pt x="2788" y="2012"/>
                    </a:lnTo>
                    <a:lnTo>
                      <a:pt x="2793" y="2012"/>
                    </a:lnTo>
                    <a:lnTo>
                      <a:pt x="2795" y="2009"/>
                    </a:lnTo>
                    <a:lnTo>
                      <a:pt x="2800" y="2005"/>
                    </a:lnTo>
                    <a:lnTo>
                      <a:pt x="2802" y="2007"/>
                    </a:lnTo>
                    <a:lnTo>
                      <a:pt x="2804" y="2007"/>
                    </a:lnTo>
                    <a:lnTo>
                      <a:pt x="2804" y="2005"/>
                    </a:lnTo>
                    <a:lnTo>
                      <a:pt x="2802" y="2005"/>
                    </a:lnTo>
                    <a:lnTo>
                      <a:pt x="2800" y="2005"/>
                    </a:lnTo>
                    <a:lnTo>
                      <a:pt x="2797" y="2002"/>
                    </a:lnTo>
                    <a:lnTo>
                      <a:pt x="2795" y="2002"/>
                    </a:lnTo>
                    <a:lnTo>
                      <a:pt x="2795" y="2000"/>
                    </a:lnTo>
                    <a:lnTo>
                      <a:pt x="2793" y="2000"/>
                    </a:lnTo>
                    <a:lnTo>
                      <a:pt x="2793" y="1998"/>
                    </a:lnTo>
                    <a:lnTo>
                      <a:pt x="2797" y="1995"/>
                    </a:lnTo>
                    <a:lnTo>
                      <a:pt x="2795" y="1993"/>
                    </a:lnTo>
                    <a:lnTo>
                      <a:pt x="2795" y="1995"/>
                    </a:lnTo>
                    <a:lnTo>
                      <a:pt x="2793" y="1993"/>
                    </a:lnTo>
                    <a:lnTo>
                      <a:pt x="2790" y="1991"/>
                    </a:lnTo>
                    <a:lnTo>
                      <a:pt x="2790" y="1993"/>
                    </a:lnTo>
                    <a:lnTo>
                      <a:pt x="2790" y="1995"/>
                    </a:lnTo>
                    <a:lnTo>
                      <a:pt x="2790" y="2000"/>
                    </a:lnTo>
                    <a:lnTo>
                      <a:pt x="2788" y="2002"/>
                    </a:lnTo>
                    <a:lnTo>
                      <a:pt x="2788" y="2007"/>
                    </a:lnTo>
                    <a:lnTo>
                      <a:pt x="2786" y="2007"/>
                    </a:lnTo>
                    <a:lnTo>
                      <a:pt x="2786" y="2005"/>
                    </a:lnTo>
                    <a:lnTo>
                      <a:pt x="2786" y="2002"/>
                    </a:lnTo>
                    <a:lnTo>
                      <a:pt x="2786" y="2000"/>
                    </a:lnTo>
                    <a:lnTo>
                      <a:pt x="2783" y="2000"/>
                    </a:lnTo>
                    <a:lnTo>
                      <a:pt x="2783" y="1998"/>
                    </a:lnTo>
                    <a:lnTo>
                      <a:pt x="2781" y="1998"/>
                    </a:lnTo>
                    <a:lnTo>
                      <a:pt x="2781" y="1995"/>
                    </a:lnTo>
                    <a:lnTo>
                      <a:pt x="2779" y="1995"/>
                    </a:lnTo>
                    <a:lnTo>
                      <a:pt x="2779" y="2000"/>
                    </a:lnTo>
                    <a:lnTo>
                      <a:pt x="2781" y="2002"/>
                    </a:lnTo>
                    <a:lnTo>
                      <a:pt x="2781" y="2005"/>
                    </a:lnTo>
                    <a:lnTo>
                      <a:pt x="2779" y="2009"/>
                    </a:lnTo>
                    <a:lnTo>
                      <a:pt x="2779" y="2012"/>
                    </a:lnTo>
                    <a:lnTo>
                      <a:pt x="2776" y="2012"/>
                    </a:lnTo>
                    <a:lnTo>
                      <a:pt x="2774" y="2012"/>
                    </a:lnTo>
                    <a:lnTo>
                      <a:pt x="2772" y="2014"/>
                    </a:lnTo>
                    <a:lnTo>
                      <a:pt x="2774" y="2016"/>
                    </a:lnTo>
                    <a:lnTo>
                      <a:pt x="2774" y="2019"/>
                    </a:lnTo>
                    <a:lnTo>
                      <a:pt x="2772" y="2019"/>
                    </a:lnTo>
                    <a:lnTo>
                      <a:pt x="2769" y="2019"/>
                    </a:lnTo>
                    <a:lnTo>
                      <a:pt x="2769" y="2021"/>
                    </a:lnTo>
                    <a:lnTo>
                      <a:pt x="2767" y="2021"/>
                    </a:lnTo>
                    <a:lnTo>
                      <a:pt x="2755" y="2026"/>
                    </a:lnTo>
                    <a:lnTo>
                      <a:pt x="2753" y="2028"/>
                    </a:lnTo>
                    <a:lnTo>
                      <a:pt x="2751" y="2028"/>
                    </a:lnTo>
                    <a:lnTo>
                      <a:pt x="2751" y="2026"/>
                    </a:lnTo>
                    <a:lnTo>
                      <a:pt x="2753" y="2026"/>
                    </a:lnTo>
                    <a:lnTo>
                      <a:pt x="2753" y="2023"/>
                    </a:lnTo>
                    <a:lnTo>
                      <a:pt x="2755" y="2023"/>
                    </a:lnTo>
                    <a:lnTo>
                      <a:pt x="2758" y="2023"/>
                    </a:lnTo>
                    <a:lnTo>
                      <a:pt x="2755" y="2023"/>
                    </a:lnTo>
                    <a:lnTo>
                      <a:pt x="2755" y="2021"/>
                    </a:lnTo>
                    <a:lnTo>
                      <a:pt x="2758" y="2021"/>
                    </a:lnTo>
                    <a:lnTo>
                      <a:pt x="2760" y="2021"/>
                    </a:lnTo>
                    <a:lnTo>
                      <a:pt x="2760" y="2019"/>
                    </a:lnTo>
                    <a:lnTo>
                      <a:pt x="2760" y="2016"/>
                    </a:lnTo>
                    <a:lnTo>
                      <a:pt x="2762" y="2014"/>
                    </a:lnTo>
                    <a:lnTo>
                      <a:pt x="2762" y="2012"/>
                    </a:lnTo>
                    <a:lnTo>
                      <a:pt x="2765" y="2012"/>
                    </a:lnTo>
                    <a:lnTo>
                      <a:pt x="2765" y="2009"/>
                    </a:lnTo>
                    <a:lnTo>
                      <a:pt x="2765" y="2007"/>
                    </a:lnTo>
                    <a:lnTo>
                      <a:pt x="2762" y="2007"/>
                    </a:lnTo>
                    <a:lnTo>
                      <a:pt x="2762" y="2009"/>
                    </a:lnTo>
                    <a:lnTo>
                      <a:pt x="2760" y="2007"/>
                    </a:lnTo>
                    <a:lnTo>
                      <a:pt x="2758" y="2007"/>
                    </a:lnTo>
                    <a:lnTo>
                      <a:pt x="2760" y="2007"/>
                    </a:lnTo>
                    <a:lnTo>
                      <a:pt x="2760" y="2009"/>
                    </a:lnTo>
                    <a:lnTo>
                      <a:pt x="2762" y="2009"/>
                    </a:lnTo>
                    <a:lnTo>
                      <a:pt x="2760" y="2009"/>
                    </a:lnTo>
                    <a:lnTo>
                      <a:pt x="2760" y="2012"/>
                    </a:lnTo>
                    <a:lnTo>
                      <a:pt x="2758" y="2014"/>
                    </a:lnTo>
                    <a:lnTo>
                      <a:pt x="2758" y="2016"/>
                    </a:lnTo>
                    <a:lnTo>
                      <a:pt x="2755" y="2019"/>
                    </a:lnTo>
                    <a:lnTo>
                      <a:pt x="2753" y="2019"/>
                    </a:lnTo>
                    <a:lnTo>
                      <a:pt x="2753" y="2021"/>
                    </a:lnTo>
                    <a:lnTo>
                      <a:pt x="2751" y="2021"/>
                    </a:lnTo>
                    <a:lnTo>
                      <a:pt x="2751" y="2023"/>
                    </a:lnTo>
                    <a:lnTo>
                      <a:pt x="2748" y="2023"/>
                    </a:lnTo>
                    <a:lnTo>
                      <a:pt x="2746" y="2023"/>
                    </a:lnTo>
                    <a:lnTo>
                      <a:pt x="2746" y="2021"/>
                    </a:lnTo>
                    <a:lnTo>
                      <a:pt x="2744" y="2021"/>
                    </a:lnTo>
                    <a:lnTo>
                      <a:pt x="2744" y="2023"/>
                    </a:lnTo>
                    <a:lnTo>
                      <a:pt x="2746" y="2023"/>
                    </a:lnTo>
                    <a:lnTo>
                      <a:pt x="2746" y="2026"/>
                    </a:lnTo>
                    <a:lnTo>
                      <a:pt x="2748" y="2026"/>
                    </a:lnTo>
                    <a:lnTo>
                      <a:pt x="2748" y="2023"/>
                    </a:lnTo>
                    <a:lnTo>
                      <a:pt x="2746" y="2028"/>
                    </a:lnTo>
                    <a:lnTo>
                      <a:pt x="2741" y="2030"/>
                    </a:lnTo>
                    <a:lnTo>
                      <a:pt x="2730" y="2033"/>
                    </a:lnTo>
                    <a:lnTo>
                      <a:pt x="2720" y="2035"/>
                    </a:lnTo>
                    <a:lnTo>
                      <a:pt x="2713" y="2037"/>
                    </a:lnTo>
                    <a:lnTo>
                      <a:pt x="2711" y="2037"/>
                    </a:lnTo>
                    <a:lnTo>
                      <a:pt x="2711" y="2035"/>
                    </a:lnTo>
                    <a:lnTo>
                      <a:pt x="2713" y="2035"/>
                    </a:lnTo>
                    <a:lnTo>
                      <a:pt x="2716" y="2033"/>
                    </a:lnTo>
                    <a:lnTo>
                      <a:pt x="2718" y="2033"/>
                    </a:lnTo>
                    <a:lnTo>
                      <a:pt x="2720" y="2033"/>
                    </a:lnTo>
                    <a:lnTo>
                      <a:pt x="2723" y="2033"/>
                    </a:lnTo>
                    <a:lnTo>
                      <a:pt x="2725" y="2033"/>
                    </a:lnTo>
                    <a:lnTo>
                      <a:pt x="2730" y="2030"/>
                    </a:lnTo>
                    <a:lnTo>
                      <a:pt x="2732" y="2028"/>
                    </a:lnTo>
                    <a:lnTo>
                      <a:pt x="2730" y="2026"/>
                    </a:lnTo>
                    <a:lnTo>
                      <a:pt x="2725" y="2023"/>
                    </a:lnTo>
                    <a:lnTo>
                      <a:pt x="2725" y="2021"/>
                    </a:lnTo>
                    <a:lnTo>
                      <a:pt x="2725" y="2019"/>
                    </a:lnTo>
                    <a:lnTo>
                      <a:pt x="2725" y="2016"/>
                    </a:lnTo>
                    <a:lnTo>
                      <a:pt x="2723" y="2019"/>
                    </a:lnTo>
                    <a:lnTo>
                      <a:pt x="2720" y="2019"/>
                    </a:lnTo>
                    <a:lnTo>
                      <a:pt x="2718" y="2019"/>
                    </a:lnTo>
                    <a:lnTo>
                      <a:pt x="2718" y="2016"/>
                    </a:lnTo>
                    <a:lnTo>
                      <a:pt x="2718" y="2014"/>
                    </a:lnTo>
                    <a:lnTo>
                      <a:pt x="2716" y="2014"/>
                    </a:lnTo>
                    <a:lnTo>
                      <a:pt x="2716" y="2012"/>
                    </a:lnTo>
                    <a:lnTo>
                      <a:pt x="2716" y="2009"/>
                    </a:lnTo>
                    <a:lnTo>
                      <a:pt x="2716" y="2007"/>
                    </a:lnTo>
                    <a:lnTo>
                      <a:pt x="2716" y="2005"/>
                    </a:lnTo>
                    <a:lnTo>
                      <a:pt x="2718" y="2005"/>
                    </a:lnTo>
                    <a:lnTo>
                      <a:pt x="2718" y="2002"/>
                    </a:lnTo>
                    <a:lnTo>
                      <a:pt x="2716" y="2000"/>
                    </a:lnTo>
                    <a:lnTo>
                      <a:pt x="2713" y="1993"/>
                    </a:lnTo>
                    <a:lnTo>
                      <a:pt x="2711" y="1991"/>
                    </a:lnTo>
                    <a:lnTo>
                      <a:pt x="2709" y="1991"/>
                    </a:lnTo>
                    <a:lnTo>
                      <a:pt x="2706" y="1991"/>
                    </a:lnTo>
                    <a:lnTo>
                      <a:pt x="2706" y="1989"/>
                    </a:lnTo>
                    <a:lnTo>
                      <a:pt x="2706" y="1986"/>
                    </a:lnTo>
                    <a:lnTo>
                      <a:pt x="2706" y="1989"/>
                    </a:lnTo>
                    <a:lnTo>
                      <a:pt x="2706" y="1991"/>
                    </a:lnTo>
                    <a:lnTo>
                      <a:pt x="2704" y="1991"/>
                    </a:lnTo>
                    <a:lnTo>
                      <a:pt x="2706" y="1993"/>
                    </a:lnTo>
                    <a:lnTo>
                      <a:pt x="2704" y="1993"/>
                    </a:lnTo>
                    <a:lnTo>
                      <a:pt x="2704" y="1995"/>
                    </a:lnTo>
                    <a:lnTo>
                      <a:pt x="2704" y="1998"/>
                    </a:lnTo>
                    <a:lnTo>
                      <a:pt x="2704" y="2000"/>
                    </a:lnTo>
                    <a:lnTo>
                      <a:pt x="2702" y="2002"/>
                    </a:lnTo>
                    <a:lnTo>
                      <a:pt x="2702" y="2005"/>
                    </a:lnTo>
                    <a:lnTo>
                      <a:pt x="2702" y="2007"/>
                    </a:lnTo>
                    <a:lnTo>
                      <a:pt x="2702" y="2009"/>
                    </a:lnTo>
                    <a:lnTo>
                      <a:pt x="2702" y="2014"/>
                    </a:lnTo>
                    <a:lnTo>
                      <a:pt x="2702" y="2019"/>
                    </a:lnTo>
                    <a:lnTo>
                      <a:pt x="2702" y="2026"/>
                    </a:lnTo>
                    <a:lnTo>
                      <a:pt x="2702" y="2028"/>
                    </a:lnTo>
                    <a:lnTo>
                      <a:pt x="2699" y="2028"/>
                    </a:lnTo>
                    <a:lnTo>
                      <a:pt x="2697" y="2028"/>
                    </a:lnTo>
                    <a:lnTo>
                      <a:pt x="2695" y="2028"/>
                    </a:lnTo>
                    <a:lnTo>
                      <a:pt x="2695" y="2026"/>
                    </a:lnTo>
                    <a:lnTo>
                      <a:pt x="2695" y="2023"/>
                    </a:lnTo>
                    <a:lnTo>
                      <a:pt x="2692" y="2023"/>
                    </a:lnTo>
                    <a:lnTo>
                      <a:pt x="2688" y="2023"/>
                    </a:lnTo>
                    <a:lnTo>
                      <a:pt x="2685" y="2021"/>
                    </a:lnTo>
                    <a:lnTo>
                      <a:pt x="2685" y="2023"/>
                    </a:lnTo>
                    <a:lnTo>
                      <a:pt x="2683" y="2021"/>
                    </a:lnTo>
                    <a:lnTo>
                      <a:pt x="2681" y="2021"/>
                    </a:lnTo>
                    <a:lnTo>
                      <a:pt x="2679" y="2023"/>
                    </a:lnTo>
                    <a:lnTo>
                      <a:pt x="2676" y="2023"/>
                    </a:lnTo>
                    <a:lnTo>
                      <a:pt x="2676" y="2026"/>
                    </a:lnTo>
                    <a:lnTo>
                      <a:pt x="2676" y="2028"/>
                    </a:lnTo>
                    <a:lnTo>
                      <a:pt x="2674" y="2028"/>
                    </a:lnTo>
                    <a:lnTo>
                      <a:pt x="2674" y="2030"/>
                    </a:lnTo>
                    <a:lnTo>
                      <a:pt x="2672" y="2030"/>
                    </a:lnTo>
                    <a:lnTo>
                      <a:pt x="2669" y="2028"/>
                    </a:lnTo>
                    <a:lnTo>
                      <a:pt x="2667" y="2028"/>
                    </a:lnTo>
                    <a:lnTo>
                      <a:pt x="2665" y="2028"/>
                    </a:lnTo>
                    <a:lnTo>
                      <a:pt x="2662" y="2026"/>
                    </a:lnTo>
                    <a:lnTo>
                      <a:pt x="2662" y="2023"/>
                    </a:lnTo>
                    <a:lnTo>
                      <a:pt x="2660" y="2023"/>
                    </a:lnTo>
                    <a:lnTo>
                      <a:pt x="2660" y="2026"/>
                    </a:lnTo>
                    <a:lnTo>
                      <a:pt x="2655" y="2028"/>
                    </a:lnTo>
                    <a:lnTo>
                      <a:pt x="2653" y="2030"/>
                    </a:lnTo>
                    <a:lnTo>
                      <a:pt x="2648" y="2030"/>
                    </a:lnTo>
                    <a:lnTo>
                      <a:pt x="2639" y="2023"/>
                    </a:lnTo>
                    <a:lnTo>
                      <a:pt x="2632" y="2021"/>
                    </a:lnTo>
                    <a:lnTo>
                      <a:pt x="2632" y="2023"/>
                    </a:lnTo>
                    <a:lnTo>
                      <a:pt x="2630" y="2023"/>
                    </a:lnTo>
                    <a:lnTo>
                      <a:pt x="2639" y="2026"/>
                    </a:lnTo>
                    <a:lnTo>
                      <a:pt x="2637" y="2026"/>
                    </a:lnTo>
                    <a:lnTo>
                      <a:pt x="2634" y="2026"/>
                    </a:lnTo>
                    <a:lnTo>
                      <a:pt x="2630" y="2028"/>
                    </a:lnTo>
                    <a:lnTo>
                      <a:pt x="2627" y="2028"/>
                    </a:lnTo>
                    <a:lnTo>
                      <a:pt x="2625" y="2030"/>
                    </a:lnTo>
                    <a:lnTo>
                      <a:pt x="2623" y="2030"/>
                    </a:lnTo>
                    <a:lnTo>
                      <a:pt x="2618" y="2033"/>
                    </a:lnTo>
                    <a:lnTo>
                      <a:pt x="2613" y="2035"/>
                    </a:lnTo>
                    <a:lnTo>
                      <a:pt x="2609" y="2035"/>
                    </a:lnTo>
                    <a:lnTo>
                      <a:pt x="2606" y="2035"/>
                    </a:lnTo>
                    <a:lnTo>
                      <a:pt x="2604" y="2035"/>
                    </a:lnTo>
                    <a:lnTo>
                      <a:pt x="2606" y="2035"/>
                    </a:lnTo>
                    <a:lnTo>
                      <a:pt x="2606" y="2033"/>
                    </a:lnTo>
                    <a:lnTo>
                      <a:pt x="2604" y="2033"/>
                    </a:lnTo>
                    <a:lnTo>
                      <a:pt x="2602" y="2030"/>
                    </a:lnTo>
                    <a:lnTo>
                      <a:pt x="2599" y="2030"/>
                    </a:lnTo>
                    <a:lnTo>
                      <a:pt x="2599" y="2033"/>
                    </a:lnTo>
                    <a:lnTo>
                      <a:pt x="2597" y="2033"/>
                    </a:lnTo>
                    <a:lnTo>
                      <a:pt x="2599" y="2035"/>
                    </a:lnTo>
                    <a:lnTo>
                      <a:pt x="2602" y="2035"/>
                    </a:lnTo>
                    <a:lnTo>
                      <a:pt x="2602" y="2037"/>
                    </a:lnTo>
                    <a:lnTo>
                      <a:pt x="2599" y="2037"/>
                    </a:lnTo>
                    <a:lnTo>
                      <a:pt x="2592" y="2042"/>
                    </a:lnTo>
                    <a:lnTo>
                      <a:pt x="2595" y="2044"/>
                    </a:lnTo>
                    <a:lnTo>
                      <a:pt x="2592" y="2044"/>
                    </a:lnTo>
                    <a:lnTo>
                      <a:pt x="2592" y="2047"/>
                    </a:lnTo>
                    <a:lnTo>
                      <a:pt x="2592" y="2049"/>
                    </a:lnTo>
                    <a:lnTo>
                      <a:pt x="2590" y="2051"/>
                    </a:lnTo>
                    <a:lnTo>
                      <a:pt x="2590" y="2049"/>
                    </a:lnTo>
                    <a:lnTo>
                      <a:pt x="2588" y="2049"/>
                    </a:lnTo>
                    <a:lnTo>
                      <a:pt x="2588" y="2051"/>
                    </a:lnTo>
                    <a:lnTo>
                      <a:pt x="2585" y="2051"/>
                    </a:lnTo>
                    <a:lnTo>
                      <a:pt x="2585" y="2049"/>
                    </a:lnTo>
                    <a:lnTo>
                      <a:pt x="2583" y="2051"/>
                    </a:lnTo>
                    <a:lnTo>
                      <a:pt x="2581" y="2054"/>
                    </a:lnTo>
                    <a:lnTo>
                      <a:pt x="2578" y="2054"/>
                    </a:lnTo>
                    <a:lnTo>
                      <a:pt x="2581" y="2051"/>
                    </a:lnTo>
                    <a:lnTo>
                      <a:pt x="2578" y="2051"/>
                    </a:lnTo>
                    <a:lnTo>
                      <a:pt x="2576" y="2051"/>
                    </a:lnTo>
                    <a:lnTo>
                      <a:pt x="2574" y="2054"/>
                    </a:lnTo>
                    <a:lnTo>
                      <a:pt x="2571" y="2051"/>
                    </a:lnTo>
                    <a:lnTo>
                      <a:pt x="2569" y="2054"/>
                    </a:lnTo>
                    <a:lnTo>
                      <a:pt x="2567" y="2051"/>
                    </a:lnTo>
                    <a:lnTo>
                      <a:pt x="2567" y="2049"/>
                    </a:lnTo>
                    <a:lnTo>
                      <a:pt x="2564" y="2047"/>
                    </a:lnTo>
                    <a:lnTo>
                      <a:pt x="2560" y="2049"/>
                    </a:lnTo>
                    <a:lnTo>
                      <a:pt x="2555" y="2047"/>
                    </a:lnTo>
                    <a:lnTo>
                      <a:pt x="2555" y="2044"/>
                    </a:lnTo>
                    <a:lnTo>
                      <a:pt x="2553" y="2044"/>
                    </a:lnTo>
                    <a:lnTo>
                      <a:pt x="2551" y="2047"/>
                    </a:lnTo>
                    <a:lnTo>
                      <a:pt x="2546" y="2047"/>
                    </a:lnTo>
                    <a:lnTo>
                      <a:pt x="2546" y="2044"/>
                    </a:lnTo>
                    <a:lnTo>
                      <a:pt x="2544" y="2042"/>
                    </a:lnTo>
                    <a:lnTo>
                      <a:pt x="2544" y="2040"/>
                    </a:lnTo>
                    <a:lnTo>
                      <a:pt x="2539" y="2037"/>
                    </a:lnTo>
                    <a:lnTo>
                      <a:pt x="2537" y="2035"/>
                    </a:lnTo>
                    <a:lnTo>
                      <a:pt x="2532" y="2035"/>
                    </a:lnTo>
                    <a:lnTo>
                      <a:pt x="2527" y="2035"/>
                    </a:lnTo>
                    <a:lnTo>
                      <a:pt x="2525" y="2035"/>
                    </a:lnTo>
                    <a:lnTo>
                      <a:pt x="2523" y="2037"/>
                    </a:lnTo>
                    <a:lnTo>
                      <a:pt x="2520" y="2040"/>
                    </a:lnTo>
                    <a:lnTo>
                      <a:pt x="2518" y="2044"/>
                    </a:lnTo>
                    <a:lnTo>
                      <a:pt x="2516" y="2047"/>
                    </a:lnTo>
                    <a:lnTo>
                      <a:pt x="2511" y="2054"/>
                    </a:lnTo>
                    <a:lnTo>
                      <a:pt x="2509" y="2056"/>
                    </a:lnTo>
                    <a:lnTo>
                      <a:pt x="2509" y="2061"/>
                    </a:lnTo>
                    <a:lnTo>
                      <a:pt x="2511" y="2063"/>
                    </a:lnTo>
                    <a:lnTo>
                      <a:pt x="2513" y="2065"/>
                    </a:lnTo>
                    <a:lnTo>
                      <a:pt x="2518" y="2068"/>
                    </a:lnTo>
                    <a:lnTo>
                      <a:pt x="2523" y="2068"/>
                    </a:lnTo>
                    <a:lnTo>
                      <a:pt x="2527" y="2070"/>
                    </a:lnTo>
                    <a:lnTo>
                      <a:pt x="2532" y="2070"/>
                    </a:lnTo>
                    <a:lnTo>
                      <a:pt x="2534" y="2070"/>
                    </a:lnTo>
                    <a:lnTo>
                      <a:pt x="2537" y="2070"/>
                    </a:lnTo>
                    <a:lnTo>
                      <a:pt x="2544" y="2068"/>
                    </a:lnTo>
                    <a:lnTo>
                      <a:pt x="2546" y="2068"/>
                    </a:lnTo>
                    <a:lnTo>
                      <a:pt x="2551" y="2063"/>
                    </a:lnTo>
                    <a:lnTo>
                      <a:pt x="2553" y="2058"/>
                    </a:lnTo>
                    <a:lnTo>
                      <a:pt x="2555" y="2056"/>
                    </a:lnTo>
                    <a:lnTo>
                      <a:pt x="2557" y="2056"/>
                    </a:lnTo>
                    <a:lnTo>
                      <a:pt x="2557" y="2058"/>
                    </a:lnTo>
                    <a:lnTo>
                      <a:pt x="2560" y="2058"/>
                    </a:lnTo>
                    <a:lnTo>
                      <a:pt x="2560" y="2061"/>
                    </a:lnTo>
                    <a:lnTo>
                      <a:pt x="2562" y="2061"/>
                    </a:lnTo>
                    <a:lnTo>
                      <a:pt x="2564" y="2061"/>
                    </a:lnTo>
                    <a:lnTo>
                      <a:pt x="2564" y="2056"/>
                    </a:lnTo>
                    <a:lnTo>
                      <a:pt x="2567" y="2056"/>
                    </a:lnTo>
                    <a:lnTo>
                      <a:pt x="2567" y="2054"/>
                    </a:lnTo>
                    <a:lnTo>
                      <a:pt x="2567" y="2056"/>
                    </a:lnTo>
                    <a:lnTo>
                      <a:pt x="2567" y="2058"/>
                    </a:lnTo>
                    <a:lnTo>
                      <a:pt x="2567" y="2061"/>
                    </a:lnTo>
                    <a:lnTo>
                      <a:pt x="2569" y="2058"/>
                    </a:lnTo>
                    <a:lnTo>
                      <a:pt x="2571" y="2056"/>
                    </a:lnTo>
                    <a:lnTo>
                      <a:pt x="2571" y="2054"/>
                    </a:lnTo>
                    <a:lnTo>
                      <a:pt x="2571" y="2056"/>
                    </a:lnTo>
                    <a:lnTo>
                      <a:pt x="2569" y="2056"/>
                    </a:lnTo>
                    <a:lnTo>
                      <a:pt x="2569" y="2054"/>
                    </a:lnTo>
                    <a:lnTo>
                      <a:pt x="2571" y="2054"/>
                    </a:lnTo>
                    <a:lnTo>
                      <a:pt x="2574" y="2054"/>
                    </a:lnTo>
                    <a:lnTo>
                      <a:pt x="2574" y="2056"/>
                    </a:lnTo>
                    <a:lnTo>
                      <a:pt x="2576" y="2056"/>
                    </a:lnTo>
                    <a:lnTo>
                      <a:pt x="2574" y="2058"/>
                    </a:lnTo>
                    <a:lnTo>
                      <a:pt x="2571" y="2061"/>
                    </a:lnTo>
                    <a:lnTo>
                      <a:pt x="2571" y="2063"/>
                    </a:lnTo>
                    <a:lnTo>
                      <a:pt x="2569" y="2063"/>
                    </a:lnTo>
                    <a:lnTo>
                      <a:pt x="2569" y="2065"/>
                    </a:lnTo>
                    <a:lnTo>
                      <a:pt x="2569" y="2068"/>
                    </a:lnTo>
                    <a:lnTo>
                      <a:pt x="2567" y="2065"/>
                    </a:lnTo>
                    <a:lnTo>
                      <a:pt x="2564" y="2065"/>
                    </a:lnTo>
                    <a:lnTo>
                      <a:pt x="2562" y="2065"/>
                    </a:lnTo>
                    <a:lnTo>
                      <a:pt x="2560" y="2068"/>
                    </a:lnTo>
                    <a:lnTo>
                      <a:pt x="2560" y="2070"/>
                    </a:lnTo>
                    <a:lnTo>
                      <a:pt x="2560" y="2072"/>
                    </a:lnTo>
                    <a:lnTo>
                      <a:pt x="2562" y="2075"/>
                    </a:lnTo>
                    <a:lnTo>
                      <a:pt x="2564" y="2077"/>
                    </a:lnTo>
                    <a:lnTo>
                      <a:pt x="2567" y="2077"/>
                    </a:lnTo>
                    <a:lnTo>
                      <a:pt x="2567" y="2075"/>
                    </a:lnTo>
                    <a:lnTo>
                      <a:pt x="2569" y="2075"/>
                    </a:lnTo>
                    <a:lnTo>
                      <a:pt x="2571" y="2075"/>
                    </a:lnTo>
                    <a:lnTo>
                      <a:pt x="2569" y="2077"/>
                    </a:lnTo>
                    <a:lnTo>
                      <a:pt x="2571" y="2079"/>
                    </a:lnTo>
                    <a:lnTo>
                      <a:pt x="2574" y="2082"/>
                    </a:lnTo>
                    <a:lnTo>
                      <a:pt x="2576" y="2082"/>
                    </a:lnTo>
                    <a:lnTo>
                      <a:pt x="2578" y="2082"/>
                    </a:lnTo>
                    <a:lnTo>
                      <a:pt x="2581" y="2079"/>
                    </a:lnTo>
                    <a:lnTo>
                      <a:pt x="2581" y="2077"/>
                    </a:lnTo>
                    <a:lnTo>
                      <a:pt x="2583" y="2075"/>
                    </a:lnTo>
                    <a:lnTo>
                      <a:pt x="2583" y="2070"/>
                    </a:lnTo>
                    <a:lnTo>
                      <a:pt x="2583" y="2068"/>
                    </a:lnTo>
                    <a:lnTo>
                      <a:pt x="2585" y="2068"/>
                    </a:lnTo>
                    <a:lnTo>
                      <a:pt x="2588" y="2065"/>
                    </a:lnTo>
                    <a:lnTo>
                      <a:pt x="2588" y="2063"/>
                    </a:lnTo>
                    <a:lnTo>
                      <a:pt x="2588" y="2061"/>
                    </a:lnTo>
                    <a:lnTo>
                      <a:pt x="2590" y="2061"/>
                    </a:lnTo>
                    <a:lnTo>
                      <a:pt x="2592" y="2061"/>
                    </a:lnTo>
                    <a:lnTo>
                      <a:pt x="2592" y="2063"/>
                    </a:lnTo>
                    <a:lnTo>
                      <a:pt x="2595" y="2063"/>
                    </a:lnTo>
                    <a:lnTo>
                      <a:pt x="2592" y="2063"/>
                    </a:lnTo>
                    <a:lnTo>
                      <a:pt x="2595" y="2063"/>
                    </a:lnTo>
                    <a:lnTo>
                      <a:pt x="2595" y="2065"/>
                    </a:lnTo>
                    <a:lnTo>
                      <a:pt x="2595" y="2063"/>
                    </a:lnTo>
                    <a:lnTo>
                      <a:pt x="2597" y="2063"/>
                    </a:lnTo>
                    <a:lnTo>
                      <a:pt x="2599" y="2063"/>
                    </a:lnTo>
                    <a:lnTo>
                      <a:pt x="2597" y="2065"/>
                    </a:lnTo>
                    <a:lnTo>
                      <a:pt x="2595" y="2065"/>
                    </a:lnTo>
                    <a:lnTo>
                      <a:pt x="2592" y="2065"/>
                    </a:lnTo>
                    <a:lnTo>
                      <a:pt x="2592" y="2068"/>
                    </a:lnTo>
                    <a:lnTo>
                      <a:pt x="2595" y="2068"/>
                    </a:lnTo>
                    <a:lnTo>
                      <a:pt x="2595" y="2070"/>
                    </a:lnTo>
                    <a:lnTo>
                      <a:pt x="2592" y="2070"/>
                    </a:lnTo>
                    <a:lnTo>
                      <a:pt x="2592" y="2072"/>
                    </a:lnTo>
                    <a:lnTo>
                      <a:pt x="2595" y="2072"/>
                    </a:lnTo>
                    <a:lnTo>
                      <a:pt x="2597" y="2070"/>
                    </a:lnTo>
                    <a:lnTo>
                      <a:pt x="2599" y="2072"/>
                    </a:lnTo>
                    <a:lnTo>
                      <a:pt x="2599" y="2075"/>
                    </a:lnTo>
                    <a:lnTo>
                      <a:pt x="2597" y="2075"/>
                    </a:lnTo>
                    <a:lnTo>
                      <a:pt x="2597" y="2072"/>
                    </a:lnTo>
                    <a:lnTo>
                      <a:pt x="2595" y="2075"/>
                    </a:lnTo>
                    <a:lnTo>
                      <a:pt x="2595" y="2077"/>
                    </a:lnTo>
                    <a:lnTo>
                      <a:pt x="2597" y="2077"/>
                    </a:lnTo>
                    <a:lnTo>
                      <a:pt x="2599" y="2075"/>
                    </a:lnTo>
                    <a:lnTo>
                      <a:pt x="2599" y="2077"/>
                    </a:lnTo>
                    <a:lnTo>
                      <a:pt x="2597" y="2079"/>
                    </a:lnTo>
                    <a:lnTo>
                      <a:pt x="2599" y="2079"/>
                    </a:lnTo>
                    <a:lnTo>
                      <a:pt x="2599" y="2077"/>
                    </a:lnTo>
                    <a:lnTo>
                      <a:pt x="2602" y="2079"/>
                    </a:lnTo>
                    <a:lnTo>
                      <a:pt x="2604" y="2079"/>
                    </a:lnTo>
                    <a:lnTo>
                      <a:pt x="2602" y="2079"/>
                    </a:lnTo>
                    <a:lnTo>
                      <a:pt x="2602" y="2082"/>
                    </a:lnTo>
                    <a:lnTo>
                      <a:pt x="2599" y="2082"/>
                    </a:lnTo>
                    <a:lnTo>
                      <a:pt x="2599" y="2084"/>
                    </a:lnTo>
                    <a:lnTo>
                      <a:pt x="2602" y="2086"/>
                    </a:lnTo>
                    <a:lnTo>
                      <a:pt x="2602" y="2089"/>
                    </a:lnTo>
                    <a:lnTo>
                      <a:pt x="2599" y="2086"/>
                    </a:lnTo>
                    <a:lnTo>
                      <a:pt x="2599" y="2089"/>
                    </a:lnTo>
                    <a:lnTo>
                      <a:pt x="2597" y="2091"/>
                    </a:lnTo>
                    <a:lnTo>
                      <a:pt x="2597" y="2089"/>
                    </a:lnTo>
                    <a:lnTo>
                      <a:pt x="2595" y="2089"/>
                    </a:lnTo>
                    <a:lnTo>
                      <a:pt x="2595" y="2086"/>
                    </a:lnTo>
                    <a:lnTo>
                      <a:pt x="2592" y="2084"/>
                    </a:lnTo>
                    <a:lnTo>
                      <a:pt x="2590" y="2084"/>
                    </a:lnTo>
                    <a:lnTo>
                      <a:pt x="2592" y="2086"/>
                    </a:lnTo>
                    <a:lnTo>
                      <a:pt x="2590" y="2089"/>
                    </a:lnTo>
                    <a:lnTo>
                      <a:pt x="2588" y="2091"/>
                    </a:lnTo>
                    <a:lnTo>
                      <a:pt x="2588" y="2093"/>
                    </a:lnTo>
                    <a:lnTo>
                      <a:pt x="2585" y="2093"/>
                    </a:lnTo>
                    <a:lnTo>
                      <a:pt x="2583" y="2093"/>
                    </a:lnTo>
                    <a:lnTo>
                      <a:pt x="2581" y="2096"/>
                    </a:lnTo>
                    <a:lnTo>
                      <a:pt x="2581" y="2098"/>
                    </a:lnTo>
                    <a:lnTo>
                      <a:pt x="2583" y="2098"/>
                    </a:lnTo>
                    <a:lnTo>
                      <a:pt x="2583" y="2100"/>
                    </a:lnTo>
                    <a:lnTo>
                      <a:pt x="2585" y="2100"/>
                    </a:lnTo>
                    <a:lnTo>
                      <a:pt x="2588" y="2100"/>
                    </a:lnTo>
                    <a:lnTo>
                      <a:pt x="2588" y="2098"/>
                    </a:lnTo>
                    <a:lnTo>
                      <a:pt x="2590" y="2100"/>
                    </a:lnTo>
                    <a:lnTo>
                      <a:pt x="2588" y="2100"/>
                    </a:lnTo>
                    <a:lnTo>
                      <a:pt x="2590" y="2100"/>
                    </a:lnTo>
                    <a:lnTo>
                      <a:pt x="2592" y="2103"/>
                    </a:lnTo>
                    <a:lnTo>
                      <a:pt x="2592" y="2105"/>
                    </a:lnTo>
                    <a:lnTo>
                      <a:pt x="2590" y="2105"/>
                    </a:lnTo>
                    <a:lnTo>
                      <a:pt x="2590" y="2103"/>
                    </a:lnTo>
                    <a:lnTo>
                      <a:pt x="2588" y="2103"/>
                    </a:lnTo>
                    <a:lnTo>
                      <a:pt x="2585" y="2100"/>
                    </a:lnTo>
                    <a:lnTo>
                      <a:pt x="2583" y="2100"/>
                    </a:lnTo>
                    <a:lnTo>
                      <a:pt x="2581" y="2100"/>
                    </a:lnTo>
                    <a:lnTo>
                      <a:pt x="2576" y="2098"/>
                    </a:lnTo>
                    <a:lnTo>
                      <a:pt x="2574" y="2098"/>
                    </a:lnTo>
                    <a:lnTo>
                      <a:pt x="2576" y="2100"/>
                    </a:lnTo>
                    <a:lnTo>
                      <a:pt x="2578" y="2100"/>
                    </a:lnTo>
                    <a:lnTo>
                      <a:pt x="2576" y="2100"/>
                    </a:lnTo>
                    <a:lnTo>
                      <a:pt x="2576" y="2103"/>
                    </a:lnTo>
                    <a:lnTo>
                      <a:pt x="2578" y="2103"/>
                    </a:lnTo>
                    <a:lnTo>
                      <a:pt x="2581" y="2105"/>
                    </a:lnTo>
                    <a:lnTo>
                      <a:pt x="2578" y="2107"/>
                    </a:lnTo>
                    <a:lnTo>
                      <a:pt x="2571" y="2105"/>
                    </a:lnTo>
                    <a:lnTo>
                      <a:pt x="2569" y="2105"/>
                    </a:lnTo>
                    <a:lnTo>
                      <a:pt x="2571" y="2107"/>
                    </a:lnTo>
                    <a:lnTo>
                      <a:pt x="2574" y="2107"/>
                    </a:lnTo>
                    <a:lnTo>
                      <a:pt x="2571" y="2107"/>
                    </a:lnTo>
                    <a:lnTo>
                      <a:pt x="2571" y="2110"/>
                    </a:lnTo>
                    <a:lnTo>
                      <a:pt x="2574" y="2112"/>
                    </a:lnTo>
                    <a:lnTo>
                      <a:pt x="2576" y="2112"/>
                    </a:lnTo>
                    <a:lnTo>
                      <a:pt x="2576" y="2114"/>
                    </a:lnTo>
                    <a:lnTo>
                      <a:pt x="2576" y="2117"/>
                    </a:lnTo>
                    <a:lnTo>
                      <a:pt x="2578" y="2117"/>
                    </a:lnTo>
                    <a:lnTo>
                      <a:pt x="2581" y="2117"/>
                    </a:lnTo>
                    <a:lnTo>
                      <a:pt x="2581" y="2119"/>
                    </a:lnTo>
                    <a:lnTo>
                      <a:pt x="2583" y="2117"/>
                    </a:lnTo>
                    <a:lnTo>
                      <a:pt x="2585" y="2119"/>
                    </a:lnTo>
                    <a:lnTo>
                      <a:pt x="2588" y="2121"/>
                    </a:lnTo>
                    <a:lnTo>
                      <a:pt x="2590" y="2121"/>
                    </a:lnTo>
                    <a:lnTo>
                      <a:pt x="2590" y="2124"/>
                    </a:lnTo>
                    <a:lnTo>
                      <a:pt x="2590" y="2126"/>
                    </a:lnTo>
                    <a:lnTo>
                      <a:pt x="2588" y="2126"/>
                    </a:lnTo>
                    <a:lnTo>
                      <a:pt x="2590" y="2128"/>
                    </a:lnTo>
                    <a:lnTo>
                      <a:pt x="2592" y="2128"/>
                    </a:lnTo>
                    <a:lnTo>
                      <a:pt x="2597" y="2126"/>
                    </a:lnTo>
                    <a:lnTo>
                      <a:pt x="2599" y="2126"/>
                    </a:lnTo>
                    <a:lnTo>
                      <a:pt x="2599" y="2128"/>
                    </a:lnTo>
                    <a:lnTo>
                      <a:pt x="2602" y="2126"/>
                    </a:lnTo>
                    <a:lnTo>
                      <a:pt x="2602" y="2128"/>
                    </a:lnTo>
                    <a:lnTo>
                      <a:pt x="2604" y="2126"/>
                    </a:lnTo>
                    <a:lnTo>
                      <a:pt x="2606" y="2126"/>
                    </a:lnTo>
                    <a:lnTo>
                      <a:pt x="2606" y="2128"/>
                    </a:lnTo>
                    <a:lnTo>
                      <a:pt x="2604" y="2128"/>
                    </a:lnTo>
                    <a:lnTo>
                      <a:pt x="2604" y="2131"/>
                    </a:lnTo>
                    <a:lnTo>
                      <a:pt x="2606" y="2131"/>
                    </a:lnTo>
                    <a:lnTo>
                      <a:pt x="2609" y="2131"/>
                    </a:lnTo>
                    <a:lnTo>
                      <a:pt x="2611" y="2131"/>
                    </a:lnTo>
                    <a:lnTo>
                      <a:pt x="2613" y="2131"/>
                    </a:lnTo>
                    <a:lnTo>
                      <a:pt x="2613" y="2133"/>
                    </a:lnTo>
                    <a:lnTo>
                      <a:pt x="2616" y="2133"/>
                    </a:lnTo>
                    <a:lnTo>
                      <a:pt x="2618" y="2131"/>
                    </a:lnTo>
                    <a:lnTo>
                      <a:pt x="2620" y="2131"/>
                    </a:lnTo>
                    <a:lnTo>
                      <a:pt x="2620" y="2133"/>
                    </a:lnTo>
                    <a:lnTo>
                      <a:pt x="2623" y="2133"/>
                    </a:lnTo>
                    <a:lnTo>
                      <a:pt x="2623" y="2135"/>
                    </a:lnTo>
                    <a:lnTo>
                      <a:pt x="2625" y="2135"/>
                    </a:lnTo>
                    <a:lnTo>
                      <a:pt x="2625" y="2137"/>
                    </a:lnTo>
                    <a:lnTo>
                      <a:pt x="2627" y="2137"/>
                    </a:lnTo>
                    <a:lnTo>
                      <a:pt x="2625" y="2137"/>
                    </a:lnTo>
                    <a:lnTo>
                      <a:pt x="2625" y="2140"/>
                    </a:lnTo>
                    <a:lnTo>
                      <a:pt x="2623" y="2140"/>
                    </a:lnTo>
                    <a:lnTo>
                      <a:pt x="2627" y="2142"/>
                    </a:lnTo>
                    <a:lnTo>
                      <a:pt x="2630" y="2142"/>
                    </a:lnTo>
                    <a:lnTo>
                      <a:pt x="2632" y="2142"/>
                    </a:lnTo>
                    <a:lnTo>
                      <a:pt x="2634" y="2142"/>
                    </a:lnTo>
                    <a:lnTo>
                      <a:pt x="2637" y="2144"/>
                    </a:lnTo>
                    <a:lnTo>
                      <a:pt x="2634" y="2144"/>
                    </a:lnTo>
                    <a:lnTo>
                      <a:pt x="2637" y="2144"/>
                    </a:lnTo>
                    <a:lnTo>
                      <a:pt x="2634" y="2144"/>
                    </a:lnTo>
                    <a:lnTo>
                      <a:pt x="2632" y="2147"/>
                    </a:lnTo>
                    <a:lnTo>
                      <a:pt x="2632" y="2144"/>
                    </a:lnTo>
                    <a:lnTo>
                      <a:pt x="2630" y="2147"/>
                    </a:lnTo>
                    <a:lnTo>
                      <a:pt x="2630" y="2149"/>
                    </a:lnTo>
                    <a:lnTo>
                      <a:pt x="2634" y="2149"/>
                    </a:lnTo>
                    <a:lnTo>
                      <a:pt x="2632" y="2154"/>
                    </a:lnTo>
                    <a:lnTo>
                      <a:pt x="2632" y="2151"/>
                    </a:lnTo>
                    <a:lnTo>
                      <a:pt x="2630" y="2151"/>
                    </a:lnTo>
                    <a:lnTo>
                      <a:pt x="2630" y="2154"/>
                    </a:lnTo>
                    <a:lnTo>
                      <a:pt x="2630" y="2156"/>
                    </a:lnTo>
                    <a:lnTo>
                      <a:pt x="2630" y="2154"/>
                    </a:lnTo>
                    <a:lnTo>
                      <a:pt x="2627" y="2154"/>
                    </a:lnTo>
                    <a:lnTo>
                      <a:pt x="2627" y="2156"/>
                    </a:lnTo>
                    <a:lnTo>
                      <a:pt x="2625" y="2158"/>
                    </a:lnTo>
                    <a:lnTo>
                      <a:pt x="2625" y="2161"/>
                    </a:lnTo>
                    <a:lnTo>
                      <a:pt x="2627" y="2163"/>
                    </a:lnTo>
                    <a:lnTo>
                      <a:pt x="2625" y="2163"/>
                    </a:lnTo>
                    <a:lnTo>
                      <a:pt x="2623" y="2161"/>
                    </a:lnTo>
                    <a:lnTo>
                      <a:pt x="2620" y="2161"/>
                    </a:lnTo>
                    <a:lnTo>
                      <a:pt x="2620" y="2158"/>
                    </a:lnTo>
                    <a:lnTo>
                      <a:pt x="2618" y="2156"/>
                    </a:lnTo>
                    <a:lnTo>
                      <a:pt x="2618" y="2154"/>
                    </a:lnTo>
                    <a:lnTo>
                      <a:pt x="2616" y="2154"/>
                    </a:lnTo>
                    <a:lnTo>
                      <a:pt x="2616" y="2156"/>
                    </a:lnTo>
                    <a:lnTo>
                      <a:pt x="2616" y="2158"/>
                    </a:lnTo>
                    <a:lnTo>
                      <a:pt x="2613" y="2158"/>
                    </a:lnTo>
                    <a:lnTo>
                      <a:pt x="2611" y="2158"/>
                    </a:lnTo>
                    <a:lnTo>
                      <a:pt x="2611" y="2161"/>
                    </a:lnTo>
                    <a:lnTo>
                      <a:pt x="2611" y="2163"/>
                    </a:lnTo>
                    <a:lnTo>
                      <a:pt x="2606" y="2170"/>
                    </a:lnTo>
                    <a:lnTo>
                      <a:pt x="2604" y="2172"/>
                    </a:lnTo>
                    <a:lnTo>
                      <a:pt x="2604" y="2170"/>
                    </a:lnTo>
                    <a:lnTo>
                      <a:pt x="2604" y="2168"/>
                    </a:lnTo>
                    <a:lnTo>
                      <a:pt x="2606" y="2165"/>
                    </a:lnTo>
                    <a:lnTo>
                      <a:pt x="2609" y="2163"/>
                    </a:lnTo>
                    <a:lnTo>
                      <a:pt x="2609" y="2161"/>
                    </a:lnTo>
                    <a:lnTo>
                      <a:pt x="2609" y="2158"/>
                    </a:lnTo>
                    <a:lnTo>
                      <a:pt x="2611" y="2158"/>
                    </a:lnTo>
                    <a:lnTo>
                      <a:pt x="2613" y="2154"/>
                    </a:lnTo>
                    <a:lnTo>
                      <a:pt x="2613" y="2151"/>
                    </a:lnTo>
                    <a:lnTo>
                      <a:pt x="2613" y="2149"/>
                    </a:lnTo>
                    <a:lnTo>
                      <a:pt x="2611" y="2149"/>
                    </a:lnTo>
                    <a:lnTo>
                      <a:pt x="2611" y="2151"/>
                    </a:lnTo>
                    <a:lnTo>
                      <a:pt x="2611" y="2149"/>
                    </a:lnTo>
                    <a:lnTo>
                      <a:pt x="2611" y="2147"/>
                    </a:lnTo>
                    <a:lnTo>
                      <a:pt x="2609" y="2147"/>
                    </a:lnTo>
                    <a:lnTo>
                      <a:pt x="2609" y="2149"/>
                    </a:lnTo>
                    <a:lnTo>
                      <a:pt x="2609" y="2151"/>
                    </a:lnTo>
                    <a:lnTo>
                      <a:pt x="2609" y="2154"/>
                    </a:lnTo>
                    <a:lnTo>
                      <a:pt x="2606" y="2156"/>
                    </a:lnTo>
                    <a:lnTo>
                      <a:pt x="2604" y="2156"/>
                    </a:lnTo>
                    <a:lnTo>
                      <a:pt x="2602" y="2154"/>
                    </a:lnTo>
                    <a:lnTo>
                      <a:pt x="2602" y="2151"/>
                    </a:lnTo>
                    <a:lnTo>
                      <a:pt x="2604" y="2151"/>
                    </a:lnTo>
                    <a:lnTo>
                      <a:pt x="2602" y="2151"/>
                    </a:lnTo>
                    <a:lnTo>
                      <a:pt x="2599" y="2149"/>
                    </a:lnTo>
                    <a:lnTo>
                      <a:pt x="2595" y="2142"/>
                    </a:lnTo>
                    <a:lnTo>
                      <a:pt x="2597" y="2142"/>
                    </a:lnTo>
                    <a:lnTo>
                      <a:pt x="2595" y="2140"/>
                    </a:lnTo>
                    <a:lnTo>
                      <a:pt x="2592" y="2142"/>
                    </a:lnTo>
                    <a:lnTo>
                      <a:pt x="2595" y="2144"/>
                    </a:lnTo>
                    <a:lnTo>
                      <a:pt x="2590" y="2142"/>
                    </a:lnTo>
                    <a:lnTo>
                      <a:pt x="2588" y="2142"/>
                    </a:lnTo>
                    <a:lnTo>
                      <a:pt x="2585" y="2142"/>
                    </a:lnTo>
                    <a:lnTo>
                      <a:pt x="2583" y="2140"/>
                    </a:lnTo>
                    <a:lnTo>
                      <a:pt x="2581" y="2137"/>
                    </a:lnTo>
                    <a:lnTo>
                      <a:pt x="2578" y="2137"/>
                    </a:lnTo>
                    <a:lnTo>
                      <a:pt x="2574" y="2137"/>
                    </a:lnTo>
                    <a:lnTo>
                      <a:pt x="2569" y="2137"/>
                    </a:lnTo>
                    <a:lnTo>
                      <a:pt x="2567" y="2137"/>
                    </a:lnTo>
                    <a:lnTo>
                      <a:pt x="2569" y="2135"/>
                    </a:lnTo>
                    <a:lnTo>
                      <a:pt x="2571" y="2133"/>
                    </a:lnTo>
                    <a:lnTo>
                      <a:pt x="2571" y="2131"/>
                    </a:lnTo>
                    <a:lnTo>
                      <a:pt x="2571" y="2128"/>
                    </a:lnTo>
                    <a:lnTo>
                      <a:pt x="2569" y="2128"/>
                    </a:lnTo>
                    <a:lnTo>
                      <a:pt x="2569" y="2131"/>
                    </a:lnTo>
                    <a:lnTo>
                      <a:pt x="2569" y="2128"/>
                    </a:lnTo>
                    <a:lnTo>
                      <a:pt x="2569" y="2126"/>
                    </a:lnTo>
                    <a:lnTo>
                      <a:pt x="2567" y="2128"/>
                    </a:lnTo>
                    <a:lnTo>
                      <a:pt x="2564" y="2128"/>
                    </a:lnTo>
                    <a:lnTo>
                      <a:pt x="2564" y="2126"/>
                    </a:lnTo>
                    <a:lnTo>
                      <a:pt x="2564" y="2124"/>
                    </a:lnTo>
                    <a:lnTo>
                      <a:pt x="2564" y="2121"/>
                    </a:lnTo>
                    <a:lnTo>
                      <a:pt x="2562" y="2121"/>
                    </a:lnTo>
                    <a:lnTo>
                      <a:pt x="2562" y="2124"/>
                    </a:lnTo>
                    <a:lnTo>
                      <a:pt x="2562" y="2126"/>
                    </a:lnTo>
                    <a:lnTo>
                      <a:pt x="2560" y="2124"/>
                    </a:lnTo>
                    <a:lnTo>
                      <a:pt x="2557" y="2121"/>
                    </a:lnTo>
                    <a:lnTo>
                      <a:pt x="2555" y="2124"/>
                    </a:lnTo>
                    <a:lnTo>
                      <a:pt x="2553" y="2124"/>
                    </a:lnTo>
                    <a:lnTo>
                      <a:pt x="2541" y="2117"/>
                    </a:lnTo>
                    <a:lnTo>
                      <a:pt x="2539" y="2117"/>
                    </a:lnTo>
                    <a:lnTo>
                      <a:pt x="2539" y="2119"/>
                    </a:lnTo>
                    <a:lnTo>
                      <a:pt x="2537" y="2117"/>
                    </a:lnTo>
                    <a:lnTo>
                      <a:pt x="2534" y="2114"/>
                    </a:lnTo>
                    <a:lnTo>
                      <a:pt x="2532" y="2114"/>
                    </a:lnTo>
                    <a:lnTo>
                      <a:pt x="2532" y="2117"/>
                    </a:lnTo>
                    <a:lnTo>
                      <a:pt x="2534" y="2117"/>
                    </a:lnTo>
                    <a:lnTo>
                      <a:pt x="2534" y="2119"/>
                    </a:lnTo>
                    <a:lnTo>
                      <a:pt x="2532" y="2119"/>
                    </a:lnTo>
                    <a:lnTo>
                      <a:pt x="2532" y="2121"/>
                    </a:lnTo>
                    <a:lnTo>
                      <a:pt x="2532" y="2119"/>
                    </a:lnTo>
                    <a:lnTo>
                      <a:pt x="2534" y="2121"/>
                    </a:lnTo>
                    <a:lnTo>
                      <a:pt x="2537" y="2124"/>
                    </a:lnTo>
                    <a:lnTo>
                      <a:pt x="2539" y="2124"/>
                    </a:lnTo>
                    <a:lnTo>
                      <a:pt x="2541" y="2124"/>
                    </a:lnTo>
                    <a:lnTo>
                      <a:pt x="2544" y="2124"/>
                    </a:lnTo>
                    <a:lnTo>
                      <a:pt x="2546" y="2126"/>
                    </a:lnTo>
                    <a:lnTo>
                      <a:pt x="2548" y="2128"/>
                    </a:lnTo>
                    <a:lnTo>
                      <a:pt x="2546" y="2128"/>
                    </a:lnTo>
                    <a:lnTo>
                      <a:pt x="2546" y="2131"/>
                    </a:lnTo>
                    <a:lnTo>
                      <a:pt x="2546" y="2133"/>
                    </a:lnTo>
                    <a:lnTo>
                      <a:pt x="2548" y="2133"/>
                    </a:lnTo>
                    <a:lnTo>
                      <a:pt x="2548" y="2135"/>
                    </a:lnTo>
                    <a:lnTo>
                      <a:pt x="2546" y="2135"/>
                    </a:lnTo>
                    <a:lnTo>
                      <a:pt x="2546" y="2137"/>
                    </a:lnTo>
                    <a:lnTo>
                      <a:pt x="2548" y="2137"/>
                    </a:lnTo>
                    <a:lnTo>
                      <a:pt x="2548" y="2140"/>
                    </a:lnTo>
                    <a:lnTo>
                      <a:pt x="2546" y="2140"/>
                    </a:lnTo>
                    <a:lnTo>
                      <a:pt x="2544" y="2140"/>
                    </a:lnTo>
                    <a:lnTo>
                      <a:pt x="2546" y="2142"/>
                    </a:lnTo>
                    <a:lnTo>
                      <a:pt x="2544" y="2142"/>
                    </a:lnTo>
                    <a:lnTo>
                      <a:pt x="2544" y="2144"/>
                    </a:lnTo>
                    <a:lnTo>
                      <a:pt x="2544" y="2147"/>
                    </a:lnTo>
                    <a:lnTo>
                      <a:pt x="2546" y="2147"/>
                    </a:lnTo>
                    <a:lnTo>
                      <a:pt x="2546" y="2149"/>
                    </a:lnTo>
                    <a:lnTo>
                      <a:pt x="2546" y="2151"/>
                    </a:lnTo>
                    <a:lnTo>
                      <a:pt x="2544" y="2154"/>
                    </a:lnTo>
                    <a:lnTo>
                      <a:pt x="2541" y="2156"/>
                    </a:lnTo>
                    <a:lnTo>
                      <a:pt x="2539" y="2156"/>
                    </a:lnTo>
                    <a:lnTo>
                      <a:pt x="2534" y="2161"/>
                    </a:lnTo>
                    <a:lnTo>
                      <a:pt x="2532" y="2161"/>
                    </a:lnTo>
                    <a:lnTo>
                      <a:pt x="2532" y="2158"/>
                    </a:lnTo>
                    <a:lnTo>
                      <a:pt x="2532" y="2156"/>
                    </a:lnTo>
                    <a:lnTo>
                      <a:pt x="2530" y="2154"/>
                    </a:lnTo>
                    <a:lnTo>
                      <a:pt x="2530" y="2151"/>
                    </a:lnTo>
                    <a:lnTo>
                      <a:pt x="2530" y="2149"/>
                    </a:lnTo>
                    <a:lnTo>
                      <a:pt x="2530" y="2147"/>
                    </a:lnTo>
                    <a:lnTo>
                      <a:pt x="2530" y="2144"/>
                    </a:lnTo>
                    <a:lnTo>
                      <a:pt x="2527" y="2144"/>
                    </a:lnTo>
                    <a:lnTo>
                      <a:pt x="2527" y="2147"/>
                    </a:lnTo>
                    <a:lnTo>
                      <a:pt x="2525" y="2144"/>
                    </a:lnTo>
                    <a:lnTo>
                      <a:pt x="2523" y="2142"/>
                    </a:lnTo>
                    <a:lnTo>
                      <a:pt x="2523" y="2140"/>
                    </a:lnTo>
                    <a:lnTo>
                      <a:pt x="2520" y="2140"/>
                    </a:lnTo>
                    <a:lnTo>
                      <a:pt x="2520" y="2142"/>
                    </a:lnTo>
                    <a:lnTo>
                      <a:pt x="2520" y="2144"/>
                    </a:lnTo>
                    <a:lnTo>
                      <a:pt x="2518" y="2147"/>
                    </a:lnTo>
                    <a:lnTo>
                      <a:pt x="2518" y="2142"/>
                    </a:lnTo>
                    <a:lnTo>
                      <a:pt x="2516" y="2140"/>
                    </a:lnTo>
                    <a:lnTo>
                      <a:pt x="2516" y="2137"/>
                    </a:lnTo>
                    <a:lnTo>
                      <a:pt x="2513" y="2137"/>
                    </a:lnTo>
                    <a:lnTo>
                      <a:pt x="2511" y="2140"/>
                    </a:lnTo>
                    <a:lnTo>
                      <a:pt x="2509" y="2142"/>
                    </a:lnTo>
                    <a:lnTo>
                      <a:pt x="2506" y="2142"/>
                    </a:lnTo>
                    <a:lnTo>
                      <a:pt x="2506" y="2144"/>
                    </a:lnTo>
                    <a:lnTo>
                      <a:pt x="2504" y="2142"/>
                    </a:lnTo>
                    <a:lnTo>
                      <a:pt x="2502" y="2142"/>
                    </a:lnTo>
                    <a:lnTo>
                      <a:pt x="2504" y="2142"/>
                    </a:lnTo>
                    <a:lnTo>
                      <a:pt x="2504" y="2140"/>
                    </a:lnTo>
                    <a:lnTo>
                      <a:pt x="2502" y="2140"/>
                    </a:lnTo>
                    <a:lnTo>
                      <a:pt x="2502" y="2142"/>
                    </a:lnTo>
                    <a:lnTo>
                      <a:pt x="2499" y="2142"/>
                    </a:lnTo>
                    <a:lnTo>
                      <a:pt x="2499" y="2144"/>
                    </a:lnTo>
                    <a:lnTo>
                      <a:pt x="2502" y="2144"/>
                    </a:lnTo>
                    <a:lnTo>
                      <a:pt x="2502" y="2147"/>
                    </a:lnTo>
                    <a:lnTo>
                      <a:pt x="2499" y="2149"/>
                    </a:lnTo>
                    <a:lnTo>
                      <a:pt x="2502" y="2149"/>
                    </a:lnTo>
                    <a:lnTo>
                      <a:pt x="2502" y="2151"/>
                    </a:lnTo>
                    <a:lnTo>
                      <a:pt x="2499" y="2151"/>
                    </a:lnTo>
                    <a:lnTo>
                      <a:pt x="2499" y="2149"/>
                    </a:lnTo>
                    <a:lnTo>
                      <a:pt x="2497" y="2149"/>
                    </a:lnTo>
                    <a:lnTo>
                      <a:pt x="2497" y="2151"/>
                    </a:lnTo>
                    <a:lnTo>
                      <a:pt x="2497" y="2154"/>
                    </a:lnTo>
                    <a:lnTo>
                      <a:pt x="2497" y="2156"/>
                    </a:lnTo>
                    <a:lnTo>
                      <a:pt x="2497" y="2158"/>
                    </a:lnTo>
                    <a:lnTo>
                      <a:pt x="2497" y="2156"/>
                    </a:lnTo>
                    <a:lnTo>
                      <a:pt x="2495" y="2156"/>
                    </a:lnTo>
                    <a:lnTo>
                      <a:pt x="2495" y="2158"/>
                    </a:lnTo>
                    <a:lnTo>
                      <a:pt x="2492" y="2161"/>
                    </a:lnTo>
                    <a:lnTo>
                      <a:pt x="2490" y="2161"/>
                    </a:lnTo>
                    <a:lnTo>
                      <a:pt x="2488" y="2161"/>
                    </a:lnTo>
                    <a:lnTo>
                      <a:pt x="2485" y="2161"/>
                    </a:lnTo>
                    <a:lnTo>
                      <a:pt x="2483" y="2161"/>
                    </a:lnTo>
                    <a:lnTo>
                      <a:pt x="2483" y="2158"/>
                    </a:lnTo>
                    <a:lnTo>
                      <a:pt x="2485" y="2158"/>
                    </a:lnTo>
                    <a:lnTo>
                      <a:pt x="2485" y="2156"/>
                    </a:lnTo>
                    <a:lnTo>
                      <a:pt x="2483" y="2158"/>
                    </a:lnTo>
                    <a:lnTo>
                      <a:pt x="2483" y="2156"/>
                    </a:lnTo>
                    <a:lnTo>
                      <a:pt x="2481" y="2156"/>
                    </a:lnTo>
                    <a:lnTo>
                      <a:pt x="2478" y="2156"/>
                    </a:lnTo>
                    <a:lnTo>
                      <a:pt x="2481" y="2156"/>
                    </a:lnTo>
                    <a:lnTo>
                      <a:pt x="2481" y="2158"/>
                    </a:lnTo>
                    <a:lnTo>
                      <a:pt x="2478" y="2158"/>
                    </a:lnTo>
                    <a:lnTo>
                      <a:pt x="2478" y="2161"/>
                    </a:lnTo>
                    <a:lnTo>
                      <a:pt x="2476" y="2161"/>
                    </a:lnTo>
                    <a:lnTo>
                      <a:pt x="2471" y="2156"/>
                    </a:lnTo>
                    <a:lnTo>
                      <a:pt x="2469" y="2156"/>
                    </a:lnTo>
                    <a:lnTo>
                      <a:pt x="2467" y="2156"/>
                    </a:lnTo>
                    <a:lnTo>
                      <a:pt x="2464" y="2156"/>
                    </a:lnTo>
                    <a:lnTo>
                      <a:pt x="2464" y="2154"/>
                    </a:lnTo>
                    <a:lnTo>
                      <a:pt x="2467" y="2154"/>
                    </a:lnTo>
                    <a:lnTo>
                      <a:pt x="2464" y="2151"/>
                    </a:lnTo>
                    <a:lnTo>
                      <a:pt x="2462" y="2154"/>
                    </a:lnTo>
                    <a:lnTo>
                      <a:pt x="2462" y="2156"/>
                    </a:lnTo>
                    <a:lnTo>
                      <a:pt x="2460" y="2156"/>
                    </a:lnTo>
                    <a:lnTo>
                      <a:pt x="2457" y="2156"/>
                    </a:lnTo>
                    <a:lnTo>
                      <a:pt x="2457" y="2154"/>
                    </a:lnTo>
                    <a:lnTo>
                      <a:pt x="2455" y="2154"/>
                    </a:lnTo>
                    <a:lnTo>
                      <a:pt x="2446" y="2151"/>
                    </a:lnTo>
                    <a:lnTo>
                      <a:pt x="2441" y="2149"/>
                    </a:lnTo>
                    <a:lnTo>
                      <a:pt x="2439" y="2147"/>
                    </a:lnTo>
                    <a:lnTo>
                      <a:pt x="2436" y="2142"/>
                    </a:lnTo>
                    <a:lnTo>
                      <a:pt x="2436" y="2144"/>
                    </a:lnTo>
                    <a:lnTo>
                      <a:pt x="2439" y="2144"/>
                    </a:lnTo>
                    <a:lnTo>
                      <a:pt x="2441" y="2144"/>
                    </a:lnTo>
                    <a:lnTo>
                      <a:pt x="2441" y="2142"/>
                    </a:lnTo>
                    <a:lnTo>
                      <a:pt x="2443" y="2142"/>
                    </a:lnTo>
                    <a:lnTo>
                      <a:pt x="2443" y="2140"/>
                    </a:lnTo>
                    <a:lnTo>
                      <a:pt x="2443" y="2137"/>
                    </a:lnTo>
                    <a:lnTo>
                      <a:pt x="2446" y="2137"/>
                    </a:lnTo>
                    <a:lnTo>
                      <a:pt x="2446" y="2140"/>
                    </a:lnTo>
                    <a:lnTo>
                      <a:pt x="2448" y="2142"/>
                    </a:lnTo>
                    <a:lnTo>
                      <a:pt x="2453" y="2142"/>
                    </a:lnTo>
                    <a:lnTo>
                      <a:pt x="2453" y="2144"/>
                    </a:lnTo>
                    <a:lnTo>
                      <a:pt x="2450" y="2147"/>
                    </a:lnTo>
                    <a:lnTo>
                      <a:pt x="2453" y="2149"/>
                    </a:lnTo>
                    <a:lnTo>
                      <a:pt x="2453" y="2151"/>
                    </a:lnTo>
                    <a:lnTo>
                      <a:pt x="2455" y="2149"/>
                    </a:lnTo>
                    <a:lnTo>
                      <a:pt x="2455" y="2147"/>
                    </a:lnTo>
                    <a:lnTo>
                      <a:pt x="2455" y="2144"/>
                    </a:lnTo>
                    <a:lnTo>
                      <a:pt x="2455" y="2142"/>
                    </a:lnTo>
                    <a:lnTo>
                      <a:pt x="2450" y="2137"/>
                    </a:lnTo>
                    <a:lnTo>
                      <a:pt x="2448" y="2137"/>
                    </a:lnTo>
                    <a:lnTo>
                      <a:pt x="2446" y="2135"/>
                    </a:lnTo>
                    <a:lnTo>
                      <a:pt x="2446" y="2133"/>
                    </a:lnTo>
                    <a:lnTo>
                      <a:pt x="2443" y="2133"/>
                    </a:lnTo>
                    <a:lnTo>
                      <a:pt x="2443" y="2131"/>
                    </a:lnTo>
                    <a:lnTo>
                      <a:pt x="2441" y="2128"/>
                    </a:lnTo>
                    <a:lnTo>
                      <a:pt x="2441" y="2124"/>
                    </a:lnTo>
                    <a:lnTo>
                      <a:pt x="2443" y="2121"/>
                    </a:lnTo>
                    <a:lnTo>
                      <a:pt x="2446" y="2121"/>
                    </a:lnTo>
                    <a:lnTo>
                      <a:pt x="2446" y="2119"/>
                    </a:lnTo>
                    <a:lnTo>
                      <a:pt x="2446" y="2117"/>
                    </a:lnTo>
                    <a:lnTo>
                      <a:pt x="2443" y="2117"/>
                    </a:lnTo>
                    <a:lnTo>
                      <a:pt x="2441" y="2117"/>
                    </a:lnTo>
                    <a:lnTo>
                      <a:pt x="2443" y="2119"/>
                    </a:lnTo>
                    <a:lnTo>
                      <a:pt x="2441" y="2121"/>
                    </a:lnTo>
                    <a:lnTo>
                      <a:pt x="2439" y="2124"/>
                    </a:lnTo>
                    <a:lnTo>
                      <a:pt x="2441" y="2124"/>
                    </a:lnTo>
                    <a:lnTo>
                      <a:pt x="2441" y="2126"/>
                    </a:lnTo>
                    <a:lnTo>
                      <a:pt x="2439" y="2128"/>
                    </a:lnTo>
                    <a:lnTo>
                      <a:pt x="2436" y="2128"/>
                    </a:lnTo>
                    <a:lnTo>
                      <a:pt x="2434" y="2126"/>
                    </a:lnTo>
                    <a:lnTo>
                      <a:pt x="2432" y="2126"/>
                    </a:lnTo>
                    <a:lnTo>
                      <a:pt x="2429" y="2126"/>
                    </a:lnTo>
                    <a:lnTo>
                      <a:pt x="2427" y="2126"/>
                    </a:lnTo>
                    <a:lnTo>
                      <a:pt x="2427" y="2124"/>
                    </a:lnTo>
                    <a:lnTo>
                      <a:pt x="2429" y="2124"/>
                    </a:lnTo>
                    <a:lnTo>
                      <a:pt x="2429" y="2121"/>
                    </a:lnTo>
                    <a:lnTo>
                      <a:pt x="2427" y="2121"/>
                    </a:lnTo>
                    <a:lnTo>
                      <a:pt x="2425" y="2124"/>
                    </a:lnTo>
                    <a:lnTo>
                      <a:pt x="2423" y="2124"/>
                    </a:lnTo>
                    <a:lnTo>
                      <a:pt x="2418" y="2124"/>
                    </a:lnTo>
                    <a:lnTo>
                      <a:pt x="2418" y="2121"/>
                    </a:lnTo>
                    <a:lnTo>
                      <a:pt x="2418" y="2119"/>
                    </a:lnTo>
                    <a:lnTo>
                      <a:pt x="2418" y="2117"/>
                    </a:lnTo>
                    <a:lnTo>
                      <a:pt x="2416" y="2117"/>
                    </a:lnTo>
                    <a:lnTo>
                      <a:pt x="2416" y="2114"/>
                    </a:lnTo>
                    <a:lnTo>
                      <a:pt x="2413" y="2114"/>
                    </a:lnTo>
                    <a:lnTo>
                      <a:pt x="2411" y="2114"/>
                    </a:lnTo>
                    <a:lnTo>
                      <a:pt x="2409" y="2114"/>
                    </a:lnTo>
                    <a:lnTo>
                      <a:pt x="2409" y="2112"/>
                    </a:lnTo>
                    <a:lnTo>
                      <a:pt x="2411" y="2110"/>
                    </a:lnTo>
                    <a:lnTo>
                      <a:pt x="2411" y="2107"/>
                    </a:lnTo>
                    <a:lnTo>
                      <a:pt x="2409" y="2105"/>
                    </a:lnTo>
                    <a:lnTo>
                      <a:pt x="2406" y="2105"/>
                    </a:lnTo>
                    <a:lnTo>
                      <a:pt x="2397" y="2105"/>
                    </a:lnTo>
                    <a:lnTo>
                      <a:pt x="2395" y="2105"/>
                    </a:lnTo>
                    <a:lnTo>
                      <a:pt x="2392" y="2107"/>
                    </a:lnTo>
                    <a:lnTo>
                      <a:pt x="2390" y="2107"/>
                    </a:lnTo>
                    <a:lnTo>
                      <a:pt x="2390" y="2105"/>
                    </a:lnTo>
                    <a:lnTo>
                      <a:pt x="2388" y="2105"/>
                    </a:lnTo>
                    <a:lnTo>
                      <a:pt x="2390" y="2103"/>
                    </a:lnTo>
                    <a:lnTo>
                      <a:pt x="2390" y="2100"/>
                    </a:lnTo>
                    <a:lnTo>
                      <a:pt x="2392" y="2100"/>
                    </a:lnTo>
                    <a:lnTo>
                      <a:pt x="2392" y="2103"/>
                    </a:lnTo>
                    <a:lnTo>
                      <a:pt x="2392" y="2100"/>
                    </a:lnTo>
                    <a:lnTo>
                      <a:pt x="2392" y="2098"/>
                    </a:lnTo>
                    <a:lnTo>
                      <a:pt x="2390" y="2098"/>
                    </a:lnTo>
                    <a:lnTo>
                      <a:pt x="2388" y="2096"/>
                    </a:lnTo>
                    <a:lnTo>
                      <a:pt x="2385" y="2098"/>
                    </a:lnTo>
                    <a:lnTo>
                      <a:pt x="2383" y="2098"/>
                    </a:lnTo>
                    <a:lnTo>
                      <a:pt x="2381" y="2098"/>
                    </a:lnTo>
                    <a:lnTo>
                      <a:pt x="2378" y="2098"/>
                    </a:lnTo>
                    <a:lnTo>
                      <a:pt x="2378" y="2100"/>
                    </a:lnTo>
                    <a:lnTo>
                      <a:pt x="2371" y="2105"/>
                    </a:lnTo>
                    <a:lnTo>
                      <a:pt x="2369" y="2105"/>
                    </a:lnTo>
                    <a:lnTo>
                      <a:pt x="2369" y="2107"/>
                    </a:lnTo>
                    <a:lnTo>
                      <a:pt x="2367" y="2107"/>
                    </a:lnTo>
                    <a:lnTo>
                      <a:pt x="2367" y="2105"/>
                    </a:lnTo>
                    <a:lnTo>
                      <a:pt x="2364" y="2105"/>
                    </a:lnTo>
                    <a:lnTo>
                      <a:pt x="2364" y="2107"/>
                    </a:lnTo>
                    <a:lnTo>
                      <a:pt x="2362" y="2107"/>
                    </a:lnTo>
                    <a:lnTo>
                      <a:pt x="2362" y="2105"/>
                    </a:lnTo>
                    <a:lnTo>
                      <a:pt x="2362" y="2107"/>
                    </a:lnTo>
                    <a:lnTo>
                      <a:pt x="2362" y="2110"/>
                    </a:lnTo>
                    <a:lnTo>
                      <a:pt x="2364" y="2112"/>
                    </a:lnTo>
                    <a:lnTo>
                      <a:pt x="2367" y="2110"/>
                    </a:lnTo>
                    <a:lnTo>
                      <a:pt x="2369" y="2110"/>
                    </a:lnTo>
                    <a:lnTo>
                      <a:pt x="2367" y="2112"/>
                    </a:lnTo>
                    <a:lnTo>
                      <a:pt x="2369" y="2117"/>
                    </a:lnTo>
                    <a:lnTo>
                      <a:pt x="2369" y="2119"/>
                    </a:lnTo>
                    <a:lnTo>
                      <a:pt x="2371" y="2119"/>
                    </a:lnTo>
                    <a:lnTo>
                      <a:pt x="2371" y="2117"/>
                    </a:lnTo>
                    <a:lnTo>
                      <a:pt x="2374" y="2117"/>
                    </a:lnTo>
                    <a:lnTo>
                      <a:pt x="2376" y="2117"/>
                    </a:lnTo>
                    <a:lnTo>
                      <a:pt x="2374" y="2119"/>
                    </a:lnTo>
                    <a:lnTo>
                      <a:pt x="2374" y="2121"/>
                    </a:lnTo>
                    <a:lnTo>
                      <a:pt x="2371" y="2121"/>
                    </a:lnTo>
                    <a:lnTo>
                      <a:pt x="2367" y="2121"/>
                    </a:lnTo>
                    <a:lnTo>
                      <a:pt x="2364" y="2124"/>
                    </a:lnTo>
                    <a:lnTo>
                      <a:pt x="2360" y="2126"/>
                    </a:lnTo>
                    <a:lnTo>
                      <a:pt x="2355" y="2128"/>
                    </a:lnTo>
                    <a:lnTo>
                      <a:pt x="2353" y="2128"/>
                    </a:lnTo>
                    <a:lnTo>
                      <a:pt x="2339" y="2126"/>
                    </a:lnTo>
                    <a:lnTo>
                      <a:pt x="2336" y="2126"/>
                    </a:lnTo>
                    <a:lnTo>
                      <a:pt x="2332" y="2126"/>
                    </a:lnTo>
                    <a:lnTo>
                      <a:pt x="2320" y="2121"/>
                    </a:lnTo>
                    <a:lnTo>
                      <a:pt x="2311" y="2119"/>
                    </a:lnTo>
                    <a:lnTo>
                      <a:pt x="2306" y="2117"/>
                    </a:lnTo>
                    <a:lnTo>
                      <a:pt x="2301" y="2114"/>
                    </a:lnTo>
                    <a:lnTo>
                      <a:pt x="2292" y="2112"/>
                    </a:lnTo>
                    <a:lnTo>
                      <a:pt x="2285" y="2110"/>
                    </a:lnTo>
                    <a:lnTo>
                      <a:pt x="2276" y="2107"/>
                    </a:lnTo>
                    <a:lnTo>
                      <a:pt x="2271" y="2107"/>
                    </a:lnTo>
                    <a:lnTo>
                      <a:pt x="2267" y="2107"/>
                    </a:lnTo>
                    <a:lnTo>
                      <a:pt x="2264" y="2110"/>
                    </a:lnTo>
                    <a:lnTo>
                      <a:pt x="2262" y="2107"/>
                    </a:lnTo>
                    <a:lnTo>
                      <a:pt x="2257" y="2107"/>
                    </a:lnTo>
                    <a:lnTo>
                      <a:pt x="2255" y="2107"/>
                    </a:lnTo>
                    <a:lnTo>
                      <a:pt x="2250" y="2110"/>
                    </a:lnTo>
                    <a:lnTo>
                      <a:pt x="2246" y="2110"/>
                    </a:lnTo>
                    <a:lnTo>
                      <a:pt x="2239" y="2110"/>
                    </a:lnTo>
                    <a:lnTo>
                      <a:pt x="2234" y="2112"/>
                    </a:lnTo>
                    <a:lnTo>
                      <a:pt x="2232" y="2112"/>
                    </a:lnTo>
                    <a:lnTo>
                      <a:pt x="2229" y="2114"/>
                    </a:lnTo>
                    <a:lnTo>
                      <a:pt x="2227" y="2114"/>
                    </a:lnTo>
                    <a:lnTo>
                      <a:pt x="2225" y="2114"/>
                    </a:lnTo>
                    <a:lnTo>
                      <a:pt x="2222" y="2117"/>
                    </a:lnTo>
                    <a:lnTo>
                      <a:pt x="2222" y="2114"/>
                    </a:lnTo>
                    <a:lnTo>
                      <a:pt x="2220" y="2112"/>
                    </a:lnTo>
                    <a:lnTo>
                      <a:pt x="2218" y="2107"/>
                    </a:lnTo>
                    <a:lnTo>
                      <a:pt x="2218" y="2105"/>
                    </a:lnTo>
                    <a:lnTo>
                      <a:pt x="2220" y="2105"/>
                    </a:lnTo>
                    <a:lnTo>
                      <a:pt x="2225" y="2105"/>
                    </a:lnTo>
                    <a:lnTo>
                      <a:pt x="2227" y="2100"/>
                    </a:lnTo>
                    <a:lnTo>
                      <a:pt x="2227" y="2096"/>
                    </a:lnTo>
                    <a:lnTo>
                      <a:pt x="2229" y="2091"/>
                    </a:lnTo>
                    <a:lnTo>
                      <a:pt x="2227" y="2089"/>
                    </a:lnTo>
                    <a:lnTo>
                      <a:pt x="2225" y="2089"/>
                    </a:lnTo>
                    <a:lnTo>
                      <a:pt x="2222" y="2089"/>
                    </a:lnTo>
                    <a:lnTo>
                      <a:pt x="2220" y="2089"/>
                    </a:lnTo>
                    <a:lnTo>
                      <a:pt x="2220" y="2091"/>
                    </a:lnTo>
                    <a:lnTo>
                      <a:pt x="2215" y="2100"/>
                    </a:lnTo>
                    <a:lnTo>
                      <a:pt x="2213" y="2105"/>
                    </a:lnTo>
                    <a:lnTo>
                      <a:pt x="2215" y="2110"/>
                    </a:lnTo>
                    <a:lnTo>
                      <a:pt x="2220" y="2114"/>
                    </a:lnTo>
                    <a:lnTo>
                      <a:pt x="2220" y="2117"/>
                    </a:lnTo>
                    <a:lnTo>
                      <a:pt x="2220" y="2119"/>
                    </a:lnTo>
                    <a:lnTo>
                      <a:pt x="2218" y="2119"/>
                    </a:lnTo>
                    <a:lnTo>
                      <a:pt x="2215" y="2119"/>
                    </a:lnTo>
                    <a:lnTo>
                      <a:pt x="2206" y="2119"/>
                    </a:lnTo>
                    <a:lnTo>
                      <a:pt x="2204" y="2119"/>
                    </a:lnTo>
                    <a:lnTo>
                      <a:pt x="2201" y="2119"/>
                    </a:lnTo>
                    <a:lnTo>
                      <a:pt x="2199" y="2121"/>
                    </a:lnTo>
                    <a:lnTo>
                      <a:pt x="2190" y="2126"/>
                    </a:lnTo>
                    <a:lnTo>
                      <a:pt x="2180" y="2128"/>
                    </a:lnTo>
                    <a:lnTo>
                      <a:pt x="2155" y="2142"/>
                    </a:lnTo>
                    <a:lnTo>
                      <a:pt x="2150" y="2144"/>
                    </a:lnTo>
                    <a:lnTo>
                      <a:pt x="2146" y="2149"/>
                    </a:lnTo>
                    <a:lnTo>
                      <a:pt x="2143" y="2149"/>
                    </a:lnTo>
                    <a:lnTo>
                      <a:pt x="2143" y="2147"/>
                    </a:lnTo>
                    <a:lnTo>
                      <a:pt x="2150" y="2140"/>
                    </a:lnTo>
                    <a:lnTo>
                      <a:pt x="2153" y="2140"/>
                    </a:lnTo>
                    <a:lnTo>
                      <a:pt x="2155" y="2140"/>
                    </a:lnTo>
                    <a:lnTo>
                      <a:pt x="2155" y="2137"/>
                    </a:lnTo>
                    <a:lnTo>
                      <a:pt x="2157" y="2137"/>
                    </a:lnTo>
                    <a:lnTo>
                      <a:pt x="2160" y="2135"/>
                    </a:lnTo>
                    <a:lnTo>
                      <a:pt x="2162" y="2135"/>
                    </a:lnTo>
                    <a:lnTo>
                      <a:pt x="2164" y="2135"/>
                    </a:lnTo>
                    <a:lnTo>
                      <a:pt x="2166" y="2135"/>
                    </a:lnTo>
                    <a:lnTo>
                      <a:pt x="2166" y="2133"/>
                    </a:lnTo>
                    <a:lnTo>
                      <a:pt x="2169" y="2131"/>
                    </a:lnTo>
                    <a:lnTo>
                      <a:pt x="2166" y="2131"/>
                    </a:lnTo>
                    <a:lnTo>
                      <a:pt x="2166" y="2133"/>
                    </a:lnTo>
                    <a:lnTo>
                      <a:pt x="2164" y="2131"/>
                    </a:lnTo>
                    <a:lnTo>
                      <a:pt x="2162" y="2131"/>
                    </a:lnTo>
                    <a:lnTo>
                      <a:pt x="2157" y="2131"/>
                    </a:lnTo>
                    <a:lnTo>
                      <a:pt x="2150" y="2133"/>
                    </a:lnTo>
                    <a:lnTo>
                      <a:pt x="2146" y="2135"/>
                    </a:lnTo>
                    <a:lnTo>
                      <a:pt x="2143" y="2135"/>
                    </a:lnTo>
                    <a:lnTo>
                      <a:pt x="2143" y="2133"/>
                    </a:lnTo>
                    <a:lnTo>
                      <a:pt x="2146" y="2133"/>
                    </a:lnTo>
                    <a:lnTo>
                      <a:pt x="2146" y="2131"/>
                    </a:lnTo>
                    <a:lnTo>
                      <a:pt x="2148" y="2128"/>
                    </a:lnTo>
                    <a:lnTo>
                      <a:pt x="2148" y="2126"/>
                    </a:lnTo>
                    <a:lnTo>
                      <a:pt x="2150" y="2121"/>
                    </a:lnTo>
                    <a:lnTo>
                      <a:pt x="2150" y="2119"/>
                    </a:lnTo>
                    <a:lnTo>
                      <a:pt x="2150" y="2117"/>
                    </a:lnTo>
                    <a:lnTo>
                      <a:pt x="2150" y="2114"/>
                    </a:lnTo>
                    <a:lnTo>
                      <a:pt x="2150" y="2112"/>
                    </a:lnTo>
                    <a:lnTo>
                      <a:pt x="2148" y="2112"/>
                    </a:lnTo>
                    <a:lnTo>
                      <a:pt x="2148" y="2110"/>
                    </a:lnTo>
                    <a:lnTo>
                      <a:pt x="2146" y="2110"/>
                    </a:lnTo>
                    <a:lnTo>
                      <a:pt x="2143" y="2110"/>
                    </a:lnTo>
                    <a:lnTo>
                      <a:pt x="2141" y="2110"/>
                    </a:lnTo>
                    <a:lnTo>
                      <a:pt x="2139" y="2112"/>
                    </a:lnTo>
                    <a:lnTo>
                      <a:pt x="2136" y="2117"/>
                    </a:lnTo>
                    <a:lnTo>
                      <a:pt x="2136" y="2119"/>
                    </a:lnTo>
                    <a:lnTo>
                      <a:pt x="2134" y="2121"/>
                    </a:lnTo>
                    <a:lnTo>
                      <a:pt x="2132" y="2121"/>
                    </a:lnTo>
                    <a:lnTo>
                      <a:pt x="2129" y="2121"/>
                    </a:lnTo>
                    <a:lnTo>
                      <a:pt x="2129" y="2119"/>
                    </a:lnTo>
                    <a:lnTo>
                      <a:pt x="2127" y="2117"/>
                    </a:lnTo>
                    <a:lnTo>
                      <a:pt x="2125" y="2117"/>
                    </a:lnTo>
                    <a:lnTo>
                      <a:pt x="2122" y="2117"/>
                    </a:lnTo>
                    <a:lnTo>
                      <a:pt x="2122" y="2114"/>
                    </a:lnTo>
                    <a:lnTo>
                      <a:pt x="2120" y="2112"/>
                    </a:lnTo>
                    <a:lnTo>
                      <a:pt x="2118" y="2117"/>
                    </a:lnTo>
                    <a:lnTo>
                      <a:pt x="2120" y="2117"/>
                    </a:lnTo>
                    <a:lnTo>
                      <a:pt x="2122" y="2119"/>
                    </a:lnTo>
                    <a:lnTo>
                      <a:pt x="2125" y="2119"/>
                    </a:lnTo>
                    <a:lnTo>
                      <a:pt x="2125" y="2121"/>
                    </a:lnTo>
                    <a:lnTo>
                      <a:pt x="2122" y="2124"/>
                    </a:lnTo>
                    <a:lnTo>
                      <a:pt x="2122" y="2126"/>
                    </a:lnTo>
                    <a:lnTo>
                      <a:pt x="2125" y="2126"/>
                    </a:lnTo>
                    <a:lnTo>
                      <a:pt x="2125" y="2128"/>
                    </a:lnTo>
                    <a:lnTo>
                      <a:pt x="2125" y="2131"/>
                    </a:lnTo>
                    <a:lnTo>
                      <a:pt x="2122" y="2131"/>
                    </a:lnTo>
                    <a:lnTo>
                      <a:pt x="2122" y="2133"/>
                    </a:lnTo>
                    <a:lnTo>
                      <a:pt x="2125" y="2135"/>
                    </a:lnTo>
                    <a:lnTo>
                      <a:pt x="2132" y="2137"/>
                    </a:lnTo>
                    <a:lnTo>
                      <a:pt x="2132" y="2140"/>
                    </a:lnTo>
                    <a:lnTo>
                      <a:pt x="2129" y="2140"/>
                    </a:lnTo>
                    <a:lnTo>
                      <a:pt x="2127" y="2140"/>
                    </a:lnTo>
                    <a:lnTo>
                      <a:pt x="2129" y="2142"/>
                    </a:lnTo>
                    <a:lnTo>
                      <a:pt x="2129" y="2144"/>
                    </a:lnTo>
                    <a:lnTo>
                      <a:pt x="2132" y="2144"/>
                    </a:lnTo>
                    <a:lnTo>
                      <a:pt x="2132" y="2142"/>
                    </a:lnTo>
                    <a:lnTo>
                      <a:pt x="2134" y="2147"/>
                    </a:lnTo>
                    <a:lnTo>
                      <a:pt x="2136" y="2147"/>
                    </a:lnTo>
                    <a:lnTo>
                      <a:pt x="2141" y="2149"/>
                    </a:lnTo>
                    <a:lnTo>
                      <a:pt x="2139" y="2149"/>
                    </a:lnTo>
                    <a:lnTo>
                      <a:pt x="2136" y="2149"/>
                    </a:lnTo>
                    <a:lnTo>
                      <a:pt x="2134" y="2149"/>
                    </a:lnTo>
                    <a:lnTo>
                      <a:pt x="2134" y="2151"/>
                    </a:lnTo>
                    <a:lnTo>
                      <a:pt x="2134" y="2154"/>
                    </a:lnTo>
                    <a:lnTo>
                      <a:pt x="2132" y="2156"/>
                    </a:lnTo>
                    <a:lnTo>
                      <a:pt x="2129" y="2154"/>
                    </a:lnTo>
                    <a:lnTo>
                      <a:pt x="2129" y="2156"/>
                    </a:lnTo>
                    <a:lnTo>
                      <a:pt x="2127" y="2156"/>
                    </a:lnTo>
                    <a:lnTo>
                      <a:pt x="2127" y="2158"/>
                    </a:lnTo>
                    <a:lnTo>
                      <a:pt x="2125" y="2158"/>
                    </a:lnTo>
                    <a:lnTo>
                      <a:pt x="2120" y="2165"/>
                    </a:lnTo>
                    <a:lnTo>
                      <a:pt x="2118" y="2168"/>
                    </a:lnTo>
                    <a:lnTo>
                      <a:pt x="2115" y="2170"/>
                    </a:lnTo>
                    <a:lnTo>
                      <a:pt x="2113" y="2168"/>
                    </a:lnTo>
                    <a:lnTo>
                      <a:pt x="2111" y="2165"/>
                    </a:lnTo>
                    <a:lnTo>
                      <a:pt x="2113" y="2170"/>
                    </a:lnTo>
                    <a:lnTo>
                      <a:pt x="2111" y="2170"/>
                    </a:lnTo>
                    <a:lnTo>
                      <a:pt x="2111" y="2172"/>
                    </a:lnTo>
                    <a:lnTo>
                      <a:pt x="2113" y="2177"/>
                    </a:lnTo>
                    <a:lnTo>
                      <a:pt x="2113" y="2179"/>
                    </a:lnTo>
                    <a:lnTo>
                      <a:pt x="2111" y="2182"/>
                    </a:lnTo>
                    <a:lnTo>
                      <a:pt x="2106" y="2186"/>
                    </a:lnTo>
                    <a:lnTo>
                      <a:pt x="2104" y="2189"/>
                    </a:lnTo>
                    <a:lnTo>
                      <a:pt x="2099" y="2193"/>
                    </a:lnTo>
                    <a:lnTo>
                      <a:pt x="2094" y="2198"/>
                    </a:lnTo>
                    <a:lnTo>
                      <a:pt x="2092" y="2198"/>
                    </a:lnTo>
                    <a:lnTo>
                      <a:pt x="2090" y="2198"/>
                    </a:lnTo>
                    <a:lnTo>
                      <a:pt x="2083" y="2203"/>
                    </a:lnTo>
                    <a:lnTo>
                      <a:pt x="2073" y="2210"/>
                    </a:lnTo>
                    <a:lnTo>
                      <a:pt x="2069" y="2212"/>
                    </a:lnTo>
                    <a:lnTo>
                      <a:pt x="2066" y="2212"/>
                    </a:lnTo>
                    <a:lnTo>
                      <a:pt x="2062" y="2212"/>
                    </a:lnTo>
                    <a:lnTo>
                      <a:pt x="2057" y="2212"/>
                    </a:lnTo>
                    <a:lnTo>
                      <a:pt x="2055" y="2212"/>
                    </a:lnTo>
                    <a:lnTo>
                      <a:pt x="2043" y="2217"/>
                    </a:lnTo>
                    <a:lnTo>
                      <a:pt x="2043" y="2219"/>
                    </a:lnTo>
                    <a:lnTo>
                      <a:pt x="2043" y="2221"/>
                    </a:lnTo>
                    <a:lnTo>
                      <a:pt x="2043" y="2224"/>
                    </a:lnTo>
                    <a:lnTo>
                      <a:pt x="2045" y="2224"/>
                    </a:lnTo>
                    <a:lnTo>
                      <a:pt x="2045" y="2221"/>
                    </a:lnTo>
                    <a:lnTo>
                      <a:pt x="2057" y="2217"/>
                    </a:lnTo>
                    <a:lnTo>
                      <a:pt x="2059" y="2214"/>
                    </a:lnTo>
                    <a:lnTo>
                      <a:pt x="2064" y="2214"/>
                    </a:lnTo>
                    <a:lnTo>
                      <a:pt x="2052" y="2221"/>
                    </a:lnTo>
                    <a:lnTo>
                      <a:pt x="2048" y="2224"/>
                    </a:lnTo>
                    <a:lnTo>
                      <a:pt x="2038" y="2226"/>
                    </a:lnTo>
                    <a:lnTo>
                      <a:pt x="2034" y="2231"/>
                    </a:lnTo>
                    <a:lnTo>
                      <a:pt x="2029" y="2231"/>
                    </a:lnTo>
                    <a:lnTo>
                      <a:pt x="2022" y="2235"/>
                    </a:lnTo>
                    <a:lnTo>
                      <a:pt x="2020" y="2235"/>
                    </a:lnTo>
                    <a:lnTo>
                      <a:pt x="2022" y="2233"/>
                    </a:lnTo>
                    <a:lnTo>
                      <a:pt x="2025" y="2231"/>
                    </a:lnTo>
                    <a:lnTo>
                      <a:pt x="2038" y="2226"/>
                    </a:lnTo>
                    <a:lnTo>
                      <a:pt x="2038" y="2224"/>
                    </a:lnTo>
                    <a:lnTo>
                      <a:pt x="2041" y="2224"/>
                    </a:lnTo>
                    <a:lnTo>
                      <a:pt x="2041" y="2221"/>
                    </a:lnTo>
                    <a:lnTo>
                      <a:pt x="2038" y="2219"/>
                    </a:lnTo>
                    <a:lnTo>
                      <a:pt x="2036" y="2221"/>
                    </a:lnTo>
                    <a:lnTo>
                      <a:pt x="2034" y="2221"/>
                    </a:lnTo>
                    <a:lnTo>
                      <a:pt x="2032" y="2224"/>
                    </a:lnTo>
                    <a:lnTo>
                      <a:pt x="2027" y="2226"/>
                    </a:lnTo>
                    <a:lnTo>
                      <a:pt x="2022" y="2226"/>
                    </a:lnTo>
                    <a:lnTo>
                      <a:pt x="2020" y="2226"/>
                    </a:lnTo>
                    <a:lnTo>
                      <a:pt x="2022" y="2224"/>
                    </a:lnTo>
                    <a:lnTo>
                      <a:pt x="2025" y="2224"/>
                    </a:lnTo>
                    <a:lnTo>
                      <a:pt x="2027" y="2224"/>
                    </a:lnTo>
                    <a:lnTo>
                      <a:pt x="2027" y="2221"/>
                    </a:lnTo>
                    <a:lnTo>
                      <a:pt x="2025" y="2221"/>
                    </a:lnTo>
                    <a:lnTo>
                      <a:pt x="2025" y="2224"/>
                    </a:lnTo>
                    <a:lnTo>
                      <a:pt x="2022" y="2224"/>
                    </a:lnTo>
                    <a:lnTo>
                      <a:pt x="2020" y="2224"/>
                    </a:lnTo>
                    <a:lnTo>
                      <a:pt x="2020" y="2221"/>
                    </a:lnTo>
                    <a:lnTo>
                      <a:pt x="2022" y="2217"/>
                    </a:lnTo>
                    <a:lnTo>
                      <a:pt x="2020" y="2217"/>
                    </a:lnTo>
                    <a:lnTo>
                      <a:pt x="2018" y="2217"/>
                    </a:lnTo>
                    <a:lnTo>
                      <a:pt x="2015" y="2219"/>
                    </a:lnTo>
                    <a:lnTo>
                      <a:pt x="2018" y="2217"/>
                    </a:lnTo>
                    <a:lnTo>
                      <a:pt x="2015" y="2217"/>
                    </a:lnTo>
                    <a:lnTo>
                      <a:pt x="2013" y="2221"/>
                    </a:lnTo>
                    <a:lnTo>
                      <a:pt x="2011" y="2221"/>
                    </a:lnTo>
                    <a:lnTo>
                      <a:pt x="2008" y="2221"/>
                    </a:lnTo>
                    <a:lnTo>
                      <a:pt x="2008" y="2219"/>
                    </a:lnTo>
                    <a:lnTo>
                      <a:pt x="2006" y="2217"/>
                    </a:lnTo>
                    <a:lnTo>
                      <a:pt x="2006" y="2214"/>
                    </a:lnTo>
                    <a:lnTo>
                      <a:pt x="2006" y="2212"/>
                    </a:lnTo>
                    <a:lnTo>
                      <a:pt x="2004" y="2212"/>
                    </a:lnTo>
                    <a:lnTo>
                      <a:pt x="2001" y="2210"/>
                    </a:lnTo>
                    <a:lnTo>
                      <a:pt x="2001" y="2212"/>
                    </a:lnTo>
                    <a:lnTo>
                      <a:pt x="2001" y="2214"/>
                    </a:lnTo>
                    <a:lnTo>
                      <a:pt x="2004" y="2214"/>
                    </a:lnTo>
                    <a:lnTo>
                      <a:pt x="2006" y="2214"/>
                    </a:lnTo>
                    <a:lnTo>
                      <a:pt x="2004" y="2217"/>
                    </a:lnTo>
                    <a:lnTo>
                      <a:pt x="2004" y="2219"/>
                    </a:lnTo>
                    <a:lnTo>
                      <a:pt x="2004" y="2221"/>
                    </a:lnTo>
                    <a:lnTo>
                      <a:pt x="2008" y="2224"/>
                    </a:lnTo>
                    <a:lnTo>
                      <a:pt x="2004" y="2226"/>
                    </a:lnTo>
                    <a:lnTo>
                      <a:pt x="1999" y="2226"/>
                    </a:lnTo>
                    <a:lnTo>
                      <a:pt x="1997" y="2228"/>
                    </a:lnTo>
                    <a:lnTo>
                      <a:pt x="1999" y="2226"/>
                    </a:lnTo>
                    <a:lnTo>
                      <a:pt x="2001" y="2226"/>
                    </a:lnTo>
                    <a:lnTo>
                      <a:pt x="2001" y="2224"/>
                    </a:lnTo>
                    <a:lnTo>
                      <a:pt x="2001" y="2221"/>
                    </a:lnTo>
                    <a:lnTo>
                      <a:pt x="1997" y="2224"/>
                    </a:lnTo>
                    <a:lnTo>
                      <a:pt x="1997" y="2221"/>
                    </a:lnTo>
                    <a:lnTo>
                      <a:pt x="1994" y="2221"/>
                    </a:lnTo>
                    <a:lnTo>
                      <a:pt x="1992" y="2221"/>
                    </a:lnTo>
                    <a:lnTo>
                      <a:pt x="1992" y="2219"/>
                    </a:lnTo>
                    <a:lnTo>
                      <a:pt x="1990" y="2217"/>
                    </a:lnTo>
                    <a:lnTo>
                      <a:pt x="1990" y="2214"/>
                    </a:lnTo>
                    <a:lnTo>
                      <a:pt x="1987" y="2212"/>
                    </a:lnTo>
                    <a:lnTo>
                      <a:pt x="1987" y="2214"/>
                    </a:lnTo>
                    <a:lnTo>
                      <a:pt x="1985" y="2214"/>
                    </a:lnTo>
                    <a:lnTo>
                      <a:pt x="1985" y="2212"/>
                    </a:lnTo>
                    <a:lnTo>
                      <a:pt x="1983" y="2212"/>
                    </a:lnTo>
                    <a:lnTo>
                      <a:pt x="1983" y="2214"/>
                    </a:lnTo>
                    <a:lnTo>
                      <a:pt x="1983" y="2217"/>
                    </a:lnTo>
                    <a:lnTo>
                      <a:pt x="1985" y="2219"/>
                    </a:lnTo>
                    <a:lnTo>
                      <a:pt x="1987" y="2221"/>
                    </a:lnTo>
                    <a:lnTo>
                      <a:pt x="1987" y="2224"/>
                    </a:lnTo>
                    <a:lnTo>
                      <a:pt x="1987" y="2226"/>
                    </a:lnTo>
                    <a:lnTo>
                      <a:pt x="1987" y="2228"/>
                    </a:lnTo>
                    <a:lnTo>
                      <a:pt x="1990" y="2228"/>
                    </a:lnTo>
                    <a:lnTo>
                      <a:pt x="1992" y="2228"/>
                    </a:lnTo>
                    <a:lnTo>
                      <a:pt x="1994" y="2231"/>
                    </a:lnTo>
                    <a:lnTo>
                      <a:pt x="1997" y="2231"/>
                    </a:lnTo>
                    <a:lnTo>
                      <a:pt x="1997" y="2233"/>
                    </a:lnTo>
                    <a:lnTo>
                      <a:pt x="1992" y="2235"/>
                    </a:lnTo>
                    <a:lnTo>
                      <a:pt x="1992" y="2238"/>
                    </a:lnTo>
                    <a:lnTo>
                      <a:pt x="1994" y="2238"/>
                    </a:lnTo>
                    <a:lnTo>
                      <a:pt x="1997" y="2235"/>
                    </a:lnTo>
                    <a:lnTo>
                      <a:pt x="1999" y="2235"/>
                    </a:lnTo>
                    <a:lnTo>
                      <a:pt x="2001" y="2238"/>
                    </a:lnTo>
                    <a:lnTo>
                      <a:pt x="2004" y="2240"/>
                    </a:lnTo>
                    <a:lnTo>
                      <a:pt x="2004" y="2242"/>
                    </a:lnTo>
                    <a:lnTo>
                      <a:pt x="1999" y="2245"/>
                    </a:lnTo>
                    <a:lnTo>
                      <a:pt x="1997" y="2245"/>
                    </a:lnTo>
                    <a:lnTo>
                      <a:pt x="1994" y="2247"/>
                    </a:lnTo>
                    <a:lnTo>
                      <a:pt x="1992" y="2247"/>
                    </a:lnTo>
                    <a:lnTo>
                      <a:pt x="1983" y="2252"/>
                    </a:lnTo>
                    <a:lnTo>
                      <a:pt x="1980" y="2252"/>
                    </a:lnTo>
                    <a:lnTo>
                      <a:pt x="1978" y="2252"/>
                    </a:lnTo>
                    <a:lnTo>
                      <a:pt x="1978" y="2249"/>
                    </a:lnTo>
                    <a:lnTo>
                      <a:pt x="1978" y="2247"/>
                    </a:lnTo>
                    <a:lnTo>
                      <a:pt x="1978" y="2245"/>
                    </a:lnTo>
                    <a:lnTo>
                      <a:pt x="1976" y="2245"/>
                    </a:lnTo>
                    <a:lnTo>
                      <a:pt x="1976" y="2242"/>
                    </a:lnTo>
                    <a:lnTo>
                      <a:pt x="1973" y="2240"/>
                    </a:lnTo>
                    <a:lnTo>
                      <a:pt x="1971" y="2238"/>
                    </a:lnTo>
                    <a:lnTo>
                      <a:pt x="1969" y="2238"/>
                    </a:lnTo>
                    <a:lnTo>
                      <a:pt x="1969" y="2240"/>
                    </a:lnTo>
                    <a:lnTo>
                      <a:pt x="1971" y="2240"/>
                    </a:lnTo>
                    <a:lnTo>
                      <a:pt x="1973" y="2240"/>
                    </a:lnTo>
                    <a:lnTo>
                      <a:pt x="1973" y="2242"/>
                    </a:lnTo>
                    <a:lnTo>
                      <a:pt x="1973" y="2245"/>
                    </a:lnTo>
                    <a:lnTo>
                      <a:pt x="1971" y="2245"/>
                    </a:lnTo>
                    <a:lnTo>
                      <a:pt x="1969" y="2242"/>
                    </a:lnTo>
                    <a:lnTo>
                      <a:pt x="1966" y="2242"/>
                    </a:lnTo>
                    <a:lnTo>
                      <a:pt x="1969" y="2247"/>
                    </a:lnTo>
                    <a:lnTo>
                      <a:pt x="1971" y="2249"/>
                    </a:lnTo>
                    <a:lnTo>
                      <a:pt x="1971" y="2252"/>
                    </a:lnTo>
                    <a:lnTo>
                      <a:pt x="1971" y="2254"/>
                    </a:lnTo>
                    <a:lnTo>
                      <a:pt x="1971" y="2256"/>
                    </a:lnTo>
                    <a:lnTo>
                      <a:pt x="1971" y="2261"/>
                    </a:lnTo>
                    <a:lnTo>
                      <a:pt x="1969" y="2263"/>
                    </a:lnTo>
                    <a:lnTo>
                      <a:pt x="1966" y="2266"/>
                    </a:lnTo>
                    <a:lnTo>
                      <a:pt x="1964" y="2268"/>
                    </a:lnTo>
                    <a:lnTo>
                      <a:pt x="1962" y="2270"/>
                    </a:lnTo>
                    <a:lnTo>
                      <a:pt x="1959" y="2270"/>
                    </a:lnTo>
                    <a:lnTo>
                      <a:pt x="1957" y="2270"/>
                    </a:lnTo>
                    <a:lnTo>
                      <a:pt x="1959" y="2268"/>
                    </a:lnTo>
                    <a:lnTo>
                      <a:pt x="1959" y="2266"/>
                    </a:lnTo>
                    <a:lnTo>
                      <a:pt x="1959" y="2263"/>
                    </a:lnTo>
                    <a:lnTo>
                      <a:pt x="1959" y="2261"/>
                    </a:lnTo>
                    <a:lnTo>
                      <a:pt x="1962" y="2259"/>
                    </a:lnTo>
                    <a:lnTo>
                      <a:pt x="1959" y="2259"/>
                    </a:lnTo>
                    <a:lnTo>
                      <a:pt x="1957" y="2263"/>
                    </a:lnTo>
                    <a:lnTo>
                      <a:pt x="1957" y="2266"/>
                    </a:lnTo>
                    <a:lnTo>
                      <a:pt x="1957" y="2268"/>
                    </a:lnTo>
                    <a:lnTo>
                      <a:pt x="1955" y="2270"/>
                    </a:lnTo>
                    <a:lnTo>
                      <a:pt x="1950" y="2270"/>
                    </a:lnTo>
                    <a:lnTo>
                      <a:pt x="1952" y="2270"/>
                    </a:lnTo>
                    <a:lnTo>
                      <a:pt x="1952" y="2268"/>
                    </a:lnTo>
                    <a:lnTo>
                      <a:pt x="1952" y="2266"/>
                    </a:lnTo>
                    <a:lnTo>
                      <a:pt x="1952" y="2263"/>
                    </a:lnTo>
                    <a:lnTo>
                      <a:pt x="1950" y="2263"/>
                    </a:lnTo>
                    <a:lnTo>
                      <a:pt x="1950" y="2266"/>
                    </a:lnTo>
                    <a:lnTo>
                      <a:pt x="1945" y="2268"/>
                    </a:lnTo>
                    <a:lnTo>
                      <a:pt x="1943" y="2268"/>
                    </a:lnTo>
                    <a:lnTo>
                      <a:pt x="1941" y="2268"/>
                    </a:lnTo>
                    <a:lnTo>
                      <a:pt x="1938" y="2268"/>
                    </a:lnTo>
                    <a:lnTo>
                      <a:pt x="1938" y="2270"/>
                    </a:lnTo>
                    <a:lnTo>
                      <a:pt x="1936" y="2275"/>
                    </a:lnTo>
                    <a:lnTo>
                      <a:pt x="1934" y="2275"/>
                    </a:lnTo>
                    <a:lnTo>
                      <a:pt x="1934" y="2277"/>
                    </a:lnTo>
                    <a:lnTo>
                      <a:pt x="1936" y="2277"/>
                    </a:lnTo>
                    <a:lnTo>
                      <a:pt x="1938" y="2277"/>
                    </a:lnTo>
                    <a:lnTo>
                      <a:pt x="1938" y="2279"/>
                    </a:lnTo>
                    <a:lnTo>
                      <a:pt x="1941" y="2279"/>
                    </a:lnTo>
                    <a:lnTo>
                      <a:pt x="1941" y="2282"/>
                    </a:lnTo>
                    <a:lnTo>
                      <a:pt x="1941" y="2279"/>
                    </a:lnTo>
                    <a:lnTo>
                      <a:pt x="1943" y="2279"/>
                    </a:lnTo>
                    <a:lnTo>
                      <a:pt x="1943" y="2277"/>
                    </a:lnTo>
                    <a:lnTo>
                      <a:pt x="1948" y="2275"/>
                    </a:lnTo>
                    <a:lnTo>
                      <a:pt x="1950" y="2273"/>
                    </a:lnTo>
                    <a:lnTo>
                      <a:pt x="1948" y="2273"/>
                    </a:lnTo>
                    <a:lnTo>
                      <a:pt x="1950" y="2273"/>
                    </a:lnTo>
                    <a:lnTo>
                      <a:pt x="1950" y="2277"/>
                    </a:lnTo>
                    <a:lnTo>
                      <a:pt x="1950" y="2279"/>
                    </a:lnTo>
                    <a:lnTo>
                      <a:pt x="1950" y="2282"/>
                    </a:lnTo>
                    <a:lnTo>
                      <a:pt x="1948" y="2282"/>
                    </a:lnTo>
                    <a:lnTo>
                      <a:pt x="1948" y="2284"/>
                    </a:lnTo>
                    <a:lnTo>
                      <a:pt x="1945" y="2284"/>
                    </a:lnTo>
                    <a:lnTo>
                      <a:pt x="1943" y="2289"/>
                    </a:lnTo>
                    <a:lnTo>
                      <a:pt x="1936" y="2298"/>
                    </a:lnTo>
                    <a:lnTo>
                      <a:pt x="1934" y="2300"/>
                    </a:lnTo>
                    <a:lnTo>
                      <a:pt x="1931" y="2300"/>
                    </a:lnTo>
                    <a:lnTo>
                      <a:pt x="1934" y="2300"/>
                    </a:lnTo>
                    <a:lnTo>
                      <a:pt x="1934" y="2298"/>
                    </a:lnTo>
                    <a:lnTo>
                      <a:pt x="1931" y="2296"/>
                    </a:lnTo>
                    <a:lnTo>
                      <a:pt x="1929" y="2296"/>
                    </a:lnTo>
                    <a:lnTo>
                      <a:pt x="1927" y="2296"/>
                    </a:lnTo>
                    <a:lnTo>
                      <a:pt x="1924" y="2296"/>
                    </a:lnTo>
                    <a:lnTo>
                      <a:pt x="1922" y="2296"/>
                    </a:lnTo>
                    <a:lnTo>
                      <a:pt x="1920" y="2296"/>
                    </a:lnTo>
                    <a:lnTo>
                      <a:pt x="1915" y="2296"/>
                    </a:lnTo>
                    <a:lnTo>
                      <a:pt x="1913" y="2296"/>
                    </a:lnTo>
                    <a:lnTo>
                      <a:pt x="1910" y="2296"/>
                    </a:lnTo>
                    <a:lnTo>
                      <a:pt x="1908" y="2296"/>
                    </a:lnTo>
                    <a:lnTo>
                      <a:pt x="1908" y="2298"/>
                    </a:lnTo>
                    <a:lnTo>
                      <a:pt x="1910" y="2298"/>
                    </a:lnTo>
                    <a:lnTo>
                      <a:pt x="1913" y="2300"/>
                    </a:lnTo>
                    <a:lnTo>
                      <a:pt x="1915" y="2298"/>
                    </a:lnTo>
                    <a:lnTo>
                      <a:pt x="1915" y="2300"/>
                    </a:lnTo>
                    <a:lnTo>
                      <a:pt x="1917" y="2300"/>
                    </a:lnTo>
                    <a:lnTo>
                      <a:pt x="1917" y="2298"/>
                    </a:lnTo>
                    <a:lnTo>
                      <a:pt x="1920" y="2300"/>
                    </a:lnTo>
                    <a:lnTo>
                      <a:pt x="1917" y="2303"/>
                    </a:lnTo>
                    <a:lnTo>
                      <a:pt x="1920" y="2307"/>
                    </a:lnTo>
                    <a:lnTo>
                      <a:pt x="1922" y="2307"/>
                    </a:lnTo>
                    <a:lnTo>
                      <a:pt x="1929" y="2312"/>
                    </a:lnTo>
                    <a:lnTo>
                      <a:pt x="1929" y="2314"/>
                    </a:lnTo>
                    <a:lnTo>
                      <a:pt x="1929" y="2317"/>
                    </a:lnTo>
                    <a:lnTo>
                      <a:pt x="1927" y="2317"/>
                    </a:lnTo>
                    <a:lnTo>
                      <a:pt x="1927" y="2319"/>
                    </a:lnTo>
                    <a:lnTo>
                      <a:pt x="1927" y="2321"/>
                    </a:lnTo>
                    <a:lnTo>
                      <a:pt x="1922" y="2326"/>
                    </a:lnTo>
                    <a:lnTo>
                      <a:pt x="1922" y="2331"/>
                    </a:lnTo>
                    <a:lnTo>
                      <a:pt x="1922" y="2333"/>
                    </a:lnTo>
                    <a:lnTo>
                      <a:pt x="1922" y="2335"/>
                    </a:lnTo>
                    <a:lnTo>
                      <a:pt x="1920" y="2335"/>
                    </a:lnTo>
                    <a:lnTo>
                      <a:pt x="1915" y="2347"/>
                    </a:lnTo>
                    <a:lnTo>
                      <a:pt x="1915" y="2349"/>
                    </a:lnTo>
                    <a:lnTo>
                      <a:pt x="1908" y="2352"/>
                    </a:lnTo>
                    <a:lnTo>
                      <a:pt x="1908" y="2354"/>
                    </a:lnTo>
                    <a:lnTo>
                      <a:pt x="1906" y="2354"/>
                    </a:lnTo>
                    <a:lnTo>
                      <a:pt x="1904" y="2352"/>
                    </a:lnTo>
                    <a:lnTo>
                      <a:pt x="1908" y="2352"/>
                    </a:lnTo>
                    <a:lnTo>
                      <a:pt x="1908" y="2349"/>
                    </a:lnTo>
                    <a:lnTo>
                      <a:pt x="1910" y="2349"/>
                    </a:lnTo>
                    <a:lnTo>
                      <a:pt x="1910" y="2347"/>
                    </a:lnTo>
                    <a:lnTo>
                      <a:pt x="1908" y="2347"/>
                    </a:lnTo>
                    <a:lnTo>
                      <a:pt x="1908" y="2345"/>
                    </a:lnTo>
                    <a:lnTo>
                      <a:pt x="1908" y="2342"/>
                    </a:lnTo>
                    <a:lnTo>
                      <a:pt x="1906" y="2345"/>
                    </a:lnTo>
                    <a:lnTo>
                      <a:pt x="1904" y="2345"/>
                    </a:lnTo>
                    <a:lnTo>
                      <a:pt x="1906" y="2347"/>
                    </a:lnTo>
                    <a:lnTo>
                      <a:pt x="1904" y="2347"/>
                    </a:lnTo>
                    <a:lnTo>
                      <a:pt x="1901" y="2349"/>
                    </a:lnTo>
                    <a:lnTo>
                      <a:pt x="1901" y="2347"/>
                    </a:lnTo>
                    <a:lnTo>
                      <a:pt x="1899" y="2349"/>
                    </a:lnTo>
                    <a:lnTo>
                      <a:pt x="1899" y="2352"/>
                    </a:lnTo>
                    <a:lnTo>
                      <a:pt x="1897" y="2352"/>
                    </a:lnTo>
                    <a:lnTo>
                      <a:pt x="1897" y="2349"/>
                    </a:lnTo>
                    <a:lnTo>
                      <a:pt x="1890" y="2338"/>
                    </a:lnTo>
                    <a:lnTo>
                      <a:pt x="1887" y="2335"/>
                    </a:lnTo>
                    <a:lnTo>
                      <a:pt x="1885" y="2335"/>
                    </a:lnTo>
                    <a:lnTo>
                      <a:pt x="1885" y="2338"/>
                    </a:lnTo>
                    <a:lnTo>
                      <a:pt x="1887" y="2340"/>
                    </a:lnTo>
                    <a:lnTo>
                      <a:pt x="1887" y="2342"/>
                    </a:lnTo>
                    <a:lnTo>
                      <a:pt x="1890" y="2345"/>
                    </a:lnTo>
                    <a:lnTo>
                      <a:pt x="1892" y="2347"/>
                    </a:lnTo>
                    <a:lnTo>
                      <a:pt x="1890" y="2347"/>
                    </a:lnTo>
                    <a:lnTo>
                      <a:pt x="1890" y="2349"/>
                    </a:lnTo>
                    <a:lnTo>
                      <a:pt x="1892" y="2349"/>
                    </a:lnTo>
                    <a:lnTo>
                      <a:pt x="1894" y="2349"/>
                    </a:lnTo>
                    <a:lnTo>
                      <a:pt x="1892" y="2352"/>
                    </a:lnTo>
                    <a:lnTo>
                      <a:pt x="1890" y="2352"/>
                    </a:lnTo>
                    <a:lnTo>
                      <a:pt x="1887" y="2352"/>
                    </a:lnTo>
                    <a:lnTo>
                      <a:pt x="1885" y="2352"/>
                    </a:lnTo>
                    <a:lnTo>
                      <a:pt x="1885" y="2354"/>
                    </a:lnTo>
                    <a:lnTo>
                      <a:pt x="1890" y="2354"/>
                    </a:lnTo>
                    <a:lnTo>
                      <a:pt x="1892" y="2354"/>
                    </a:lnTo>
                    <a:lnTo>
                      <a:pt x="1894" y="2354"/>
                    </a:lnTo>
                    <a:lnTo>
                      <a:pt x="1897" y="2354"/>
                    </a:lnTo>
                    <a:lnTo>
                      <a:pt x="1897" y="2356"/>
                    </a:lnTo>
                    <a:lnTo>
                      <a:pt x="1899" y="2356"/>
                    </a:lnTo>
                    <a:lnTo>
                      <a:pt x="1904" y="2359"/>
                    </a:lnTo>
                    <a:lnTo>
                      <a:pt x="1906" y="2359"/>
                    </a:lnTo>
                    <a:lnTo>
                      <a:pt x="1908" y="2356"/>
                    </a:lnTo>
                    <a:lnTo>
                      <a:pt x="1910" y="2356"/>
                    </a:lnTo>
                    <a:lnTo>
                      <a:pt x="1913" y="2354"/>
                    </a:lnTo>
                    <a:lnTo>
                      <a:pt x="1915" y="2354"/>
                    </a:lnTo>
                    <a:lnTo>
                      <a:pt x="1915" y="2356"/>
                    </a:lnTo>
                    <a:lnTo>
                      <a:pt x="1913" y="2356"/>
                    </a:lnTo>
                    <a:lnTo>
                      <a:pt x="1913" y="2359"/>
                    </a:lnTo>
                    <a:lnTo>
                      <a:pt x="1913" y="2361"/>
                    </a:lnTo>
                    <a:lnTo>
                      <a:pt x="1913" y="2363"/>
                    </a:lnTo>
                    <a:lnTo>
                      <a:pt x="1910" y="2363"/>
                    </a:lnTo>
                    <a:lnTo>
                      <a:pt x="1910" y="2366"/>
                    </a:lnTo>
                    <a:lnTo>
                      <a:pt x="1913" y="2366"/>
                    </a:lnTo>
                    <a:lnTo>
                      <a:pt x="1913" y="2368"/>
                    </a:lnTo>
                    <a:lnTo>
                      <a:pt x="1910" y="2370"/>
                    </a:lnTo>
                    <a:lnTo>
                      <a:pt x="1908" y="2370"/>
                    </a:lnTo>
                    <a:lnTo>
                      <a:pt x="1908" y="2373"/>
                    </a:lnTo>
                    <a:lnTo>
                      <a:pt x="1908" y="2375"/>
                    </a:lnTo>
                    <a:lnTo>
                      <a:pt x="1908" y="2377"/>
                    </a:lnTo>
                    <a:lnTo>
                      <a:pt x="1908" y="2380"/>
                    </a:lnTo>
                    <a:lnTo>
                      <a:pt x="1904" y="2380"/>
                    </a:lnTo>
                    <a:lnTo>
                      <a:pt x="1901" y="2380"/>
                    </a:lnTo>
                    <a:lnTo>
                      <a:pt x="1901" y="2382"/>
                    </a:lnTo>
                    <a:lnTo>
                      <a:pt x="1901" y="2387"/>
                    </a:lnTo>
                    <a:lnTo>
                      <a:pt x="1904" y="2387"/>
                    </a:lnTo>
                    <a:lnTo>
                      <a:pt x="1904" y="2389"/>
                    </a:lnTo>
                    <a:lnTo>
                      <a:pt x="1908" y="2391"/>
                    </a:lnTo>
                    <a:lnTo>
                      <a:pt x="1908" y="2394"/>
                    </a:lnTo>
                    <a:lnTo>
                      <a:pt x="1904" y="2391"/>
                    </a:lnTo>
                    <a:lnTo>
                      <a:pt x="1901" y="2394"/>
                    </a:lnTo>
                    <a:lnTo>
                      <a:pt x="1901" y="2396"/>
                    </a:lnTo>
                    <a:lnTo>
                      <a:pt x="1901" y="2398"/>
                    </a:lnTo>
                    <a:lnTo>
                      <a:pt x="1904" y="2398"/>
                    </a:lnTo>
                    <a:lnTo>
                      <a:pt x="1906" y="2398"/>
                    </a:lnTo>
                    <a:lnTo>
                      <a:pt x="1908" y="2401"/>
                    </a:lnTo>
                    <a:lnTo>
                      <a:pt x="1908" y="2403"/>
                    </a:lnTo>
                    <a:lnTo>
                      <a:pt x="1908" y="2408"/>
                    </a:lnTo>
                    <a:lnTo>
                      <a:pt x="1910" y="2415"/>
                    </a:lnTo>
                    <a:lnTo>
                      <a:pt x="1910" y="2419"/>
                    </a:lnTo>
                    <a:lnTo>
                      <a:pt x="1913" y="2426"/>
                    </a:lnTo>
                    <a:lnTo>
                      <a:pt x="1913" y="2431"/>
                    </a:lnTo>
                    <a:lnTo>
                      <a:pt x="1913" y="2428"/>
                    </a:lnTo>
                    <a:lnTo>
                      <a:pt x="1910" y="2431"/>
                    </a:lnTo>
                    <a:lnTo>
                      <a:pt x="1908" y="2431"/>
                    </a:lnTo>
                    <a:lnTo>
                      <a:pt x="1913" y="2431"/>
                    </a:lnTo>
                    <a:lnTo>
                      <a:pt x="1913" y="2433"/>
                    </a:lnTo>
                    <a:lnTo>
                      <a:pt x="1910" y="2433"/>
                    </a:lnTo>
                    <a:lnTo>
                      <a:pt x="1910" y="2435"/>
                    </a:lnTo>
                    <a:lnTo>
                      <a:pt x="1910" y="2438"/>
                    </a:lnTo>
                    <a:lnTo>
                      <a:pt x="1913" y="2438"/>
                    </a:lnTo>
                    <a:lnTo>
                      <a:pt x="1915" y="2440"/>
                    </a:lnTo>
                    <a:lnTo>
                      <a:pt x="1915" y="2442"/>
                    </a:lnTo>
                    <a:lnTo>
                      <a:pt x="1917" y="2442"/>
                    </a:lnTo>
                    <a:lnTo>
                      <a:pt x="1917" y="2445"/>
                    </a:lnTo>
                    <a:lnTo>
                      <a:pt x="1917" y="2447"/>
                    </a:lnTo>
                    <a:lnTo>
                      <a:pt x="1917" y="2445"/>
                    </a:lnTo>
                    <a:lnTo>
                      <a:pt x="1920" y="2445"/>
                    </a:lnTo>
                    <a:lnTo>
                      <a:pt x="1920" y="2447"/>
                    </a:lnTo>
                    <a:lnTo>
                      <a:pt x="1917" y="2449"/>
                    </a:lnTo>
                    <a:lnTo>
                      <a:pt x="1917" y="2452"/>
                    </a:lnTo>
                    <a:lnTo>
                      <a:pt x="1920" y="2452"/>
                    </a:lnTo>
                    <a:lnTo>
                      <a:pt x="1922" y="2452"/>
                    </a:lnTo>
                    <a:lnTo>
                      <a:pt x="1922" y="2454"/>
                    </a:lnTo>
                    <a:lnTo>
                      <a:pt x="1922" y="2456"/>
                    </a:lnTo>
                    <a:lnTo>
                      <a:pt x="1922" y="2459"/>
                    </a:lnTo>
                    <a:lnTo>
                      <a:pt x="1922" y="2461"/>
                    </a:lnTo>
                    <a:lnTo>
                      <a:pt x="1922" y="2466"/>
                    </a:lnTo>
                    <a:lnTo>
                      <a:pt x="1922" y="2468"/>
                    </a:lnTo>
                    <a:lnTo>
                      <a:pt x="1924" y="2468"/>
                    </a:lnTo>
                    <a:lnTo>
                      <a:pt x="1927" y="2470"/>
                    </a:lnTo>
                    <a:lnTo>
                      <a:pt x="1929" y="2470"/>
                    </a:lnTo>
                    <a:lnTo>
                      <a:pt x="1931" y="2470"/>
                    </a:lnTo>
                    <a:lnTo>
                      <a:pt x="1931" y="2473"/>
                    </a:lnTo>
                    <a:lnTo>
                      <a:pt x="1929" y="2473"/>
                    </a:lnTo>
                    <a:lnTo>
                      <a:pt x="1929" y="2475"/>
                    </a:lnTo>
                    <a:lnTo>
                      <a:pt x="1927" y="2477"/>
                    </a:lnTo>
                    <a:lnTo>
                      <a:pt x="1927" y="2480"/>
                    </a:lnTo>
                    <a:lnTo>
                      <a:pt x="1929" y="2480"/>
                    </a:lnTo>
                    <a:lnTo>
                      <a:pt x="1929" y="2482"/>
                    </a:lnTo>
                    <a:lnTo>
                      <a:pt x="1929" y="2480"/>
                    </a:lnTo>
                    <a:lnTo>
                      <a:pt x="1931" y="2480"/>
                    </a:lnTo>
                    <a:lnTo>
                      <a:pt x="1934" y="2477"/>
                    </a:lnTo>
                    <a:lnTo>
                      <a:pt x="1934" y="2475"/>
                    </a:lnTo>
                    <a:lnTo>
                      <a:pt x="1934" y="2473"/>
                    </a:lnTo>
                    <a:lnTo>
                      <a:pt x="1936" y="2473"/>
                    </a:lnTo>
                    <a:lnTo>
                      <a:pt x="1938" y="2475"/>
                    </a:lnTo>
                    <a:lnTo>
                      <a:pt x="1938" y="2477"/>
                    </a:lnTo>
                    <a:lnTo>
                      <a:pt x="1938" y="2482"/>
                    </a:lnTo>
                    <a:lnTo>
                      <a:pt x="1931" y="2484"/>
                    </a:lnTo>
                    <a:lnTo>
                      <a:pt x="1927" y="2482"/>
                    </a:lnTo>
                    <a:lnTo>
                      <a:pt x="1927" y="2484"/>
                    </a:lnTo>
                    <a:lnTo>
                      <a:pt x="1924" y="2487"/>
                    </a:lnTo>
                    <a:lnTo>
                      <a:pt x="1922" y="2487"/>
                    </a:lnTo>
                    <a:lnTo>
                      <a:pt x="1920" y="2487"/>
                    </a:lnTo>
                    <a:lnTo>
                      <a:pt x="1917" y="2489"/>
                    </a:lnTo>
                    <a:lnTo>
                      <a:pt x="1920" y="2489"/>
                    </a:lnTo>
                    <a:lnTo>
                      <a:pt x="1920" y="2491"/>
                    </a:lnTo>
                    <a:lnTo>
                      <a:pt x="1920" y="2494"/>
                    </a:lnTo>
                    <a:lnTo>
                      <a:pt x="1917" y="2494"/>
                    </a:lnTo>
                    <a:lnTo>
                      <a:pt x="1915" y="2494"/>
                    </a:lnTo>
                    <a:lnTo>
                      <a:pt x="1915" y="2491"/>
                    </a:lnTo>
                    <a:lnTo>
                      <a:pt x="1915" y="2494"/>
                    </a:lnTo>
                    <a:lnTo>
                      <a:pt x="1913" y="2494"/>
                    </a:lnTo>
                    <a:lnTo>
                      <a:pt x="1910" y="2491"/>
                    </a:lnTo>
                    <a:lnTo>
                      <a:pt x="1910" y="2489"/>
                    </a:lnTo>
                    <a:lnTo>
                      <a:pt x="1908" y="2489"/>
                    </a:lnTo>
                    <a:lnTo>
                      <a:pt x="1906" y="2489"/>
                    </a:lnTo>
                    <a:lnTo>
                      <a:pt x="1904" y="2487"/>
                    </a:lnTo>
                    <a:lnTo>
                      <a:pt x="1899" y="2484"/>
                    </a:lnTo>
                    <a:lnTo>
                      <a:pt x="1897" y="2482"/>
                    </a:lnTo>
                    <a:lnTo>
                      <a:pt x="1897" y="2480"/>
                    </a:lnTo>
                    <a:lnTo>
                      <a:pt x="1894" y="2477"/>
                    </a:lnTo>
                    <a:lnTo>
                      <a:pt x="1892" y="2475"/>
                    </a:lnTo>
                    <a:lnTo>
                      <a:pt x="1890" y="2475"/>
                    </a:lnTo>
                    <a:lnTo>
                      <a:pt x="1883" y="2475"/>
                    </a:lnTo>
                    <a:lnTo>
                      <a:pt x="1880" y="2475"/>
                    </a:lnTo>
                    <a:lnTo>
                      <a:pt x="1880" y="2473"/>
                    </a:lnTo>
                    <a:lnTo>
                      <a:pt x="1878" y="2473"/>
                    </a:lnTo>
                    <a:lnTo>
                      <a:pt x="1873" y="2473"/>
                    </a:lnTo>
                    <a:lnTo>
                      <a:pt x="1866" y="2473"/>
                    </a:lnTo>
                    <a:lnTo>
                      <a:pt x="1862" y="2473"/>
                    </a:lnTo>
                    <a:lnTo>
                      <a:pt x="1859" y="2473"/>
                    </a:lnTo>
                    <a:lnTo>
                      <a:pt x="1857" y="2473"/>
                    </a:lnTo>
                    <a:lnTo>
                      <a:pt x="1855" y="2475"/>
                    </a:lnTo>
                    <a:lnTo>
                      <a:pt x="1855" y="2473"/>
                    </a:lnTo>
                    <a:lnTo>
                      <a:pt x="1855" y="2470"/>
                    </a:lnTo>
                    <a:lnTo>
                      <a:pt x="1852" y="2470"/>
                    </a:lnTo>
                    <a:lnTo>
                      <a:pt x="1848" y="2473"/>
                    </a:lnTo>
                    <a:lnTo>
                      <a:pt x="1845" y="2470"/>
                    </a:lnTo>
                    <a:lnTo>
                      <a:pt x="1841" y="2470"/>
                    </a:lnTo>
                    <a:lnTo>
                      <a:pt x="1834" y="2466"/>
                    </a:lnTo>
                    <a:lnTo>
                      <a:pt x="1831" y="2463"/>
                    </a:lnTo>
                    <a:lnTo>
                      <a:pt x="1831" y="2461"/>
                    </a:lnTo>
                    <a:lnTo>
                      <a:pt x="1829" y="2461"/>
                    </a:lnTo>
                    <a:lnTo>
                      <a:pt x="1829" y="2459"/>
                    </a:lnTo>
                    <a:lnTo>
                      <a:pt x="1827" y="2456"/>
                    </a:lnTo>
                    <a:lnTo>
                      <a:pt x="1824" y="2456"/>
                    </a:lnTo>
                    <a:lnTo>
                      <a:pt x="1822" y="2454"/>
                    </a:lnTo>
                    <a:lnTo>
                      <a:pt x="1820" y="2456"/>
                    </a:lnTo>
                    <a:lnTo>
                      <a:pt x="1817" y="2454"/>
                    </a:lnTo>
                    <a:lnTo>
                      <a:pt x="1815" y="2454"/>
                    </a:lnTo>
                    <a:lnTo>
                      <a:pt x="1813" y="2452"/>
                    </a:lnTo>
                    <a:lnTo>
                      <a:pt x="1810" y="2452"/>
                    </a:lnTo>
                    <a:lnTo>
                      <a:pt x="1806" y="2452"/>
                    </a:lnTo>
                    <a:lnTo>
                      <a:pt x="1803" y="2452"/>
                    </a:lnTo>
                    <a:lnTo>
                      <a:pt x="1801" y="2449"/>
                    </a:lnTo>
                    <a:lnTo>
                      <a:pt x="1799" y="2449"/>
                    </a:lnTo>
                    <a:lnTo>
                      <a:pt x="1801" y="2447"/>
                    </a:lnTo>
                    <a:lnTo>
                      <a:pt x="1799" y="2447"/>
                    </a:lnTo>
                    <a:lnTo>
                      <a:pt x="1796" y="2447"/>
                    </a:lnTo>
                    <a:lnTo>
                      <a:pt x="1796" y="2445"/>
                    </a:lnTo>
                    <a:lnTo>
                      <a:pt x="1792" y="2442"/>
                    </a:lnTo>
                    <a:lnTo>
                      <a:pt x="1792" y="2440"/>
                    </a:lnTo>
                    <a:lnTo>
                      <a:pt x="1789" y="2440"/>
                    </a:lnTo>
                    <a:lnTo>
                      <a:pt x="1787" y="2440"/>
                    </a:lnTo>
                    <a:lnTo>
                      <a:pt x="1785" y="2440"/>
                    </a:lnTo>
                    <a:lnTo>
                      <a:pt x="1782" y="2440"/>
                    </a:lnTo>
                    <a:lnTo>
                      <a:pt x="1780" y="2438"/>
                    </a:lnTo>
                    <a:lnTo>
                      <a:pt x="1778" y="2438"/>
                    </a:lnTo>
                    <a:lnTo>
                      <a:pt x="1778" y="2435"/>
                    </a:lnTo>
                    <a:lnTo>
                      <a:pt x="1776" y="2435"/>
                    </a:lnTo>
                    <a:lnTo>
                      <a:pt x="1773" y="2438"/>
                    </a:lnTo>
                    <a:lnTo>
                      <a:pt x="1771" y="2435"/>
                    </a:lnTo>
                    <a:lnTo>
                      <a:pt x="1769" y="2435"/>
                    </a:lnTo>
                    <a:lnTo>
                      <a:pt x="1766" y="2435"/>
                    </a:lnTo>
                    <a:lnTo>
                      <a:pt x="1764" y="2433"/>
                    </a:lnTo>
                    <a:lnTo>
                      <a:pt x="1764" y="2431"/>
                    </a:lnTo>
                    <a:lnTo>
                      <a:pt x="1766" y="2431"/>
                    </a:lnTo>
                    <a:lnTo>
                      <a:pt x="1766" y="2428"/>
                    </a:lnTo>
                    <a:lnTo>
                      <a:pt x="1764" y="2426"/>
                    </a:lnTo>
                    <a:lnTo>
                      <a:pt x="1764" y="2424"/>
                    </a:lnTo>
                    <a:lnTo>
                      <a:pt x="1762" y="2424"/>
                    </a:lnTo>
                    <a:lnTo>
                      <a:pt x="1759" y="2422"/>
                    </a:lnTo>
                    <a:lnTo>
                      <a:pt x="1759" y="2419"/>
                    </a:lnTo>
                    <a:lnTo>
                      <a:pt x="1762" y="2419"/>
                    </a:lnTo>
                    <a:lnTo>
                      <a:pt x="1762" y="2417"/>
                    </a:lnTo>
                    <a:lnTo>
                      <a:pt x="1762" y="2415"/>
                    </a:lnTo>
                    <a:lnTo>
                      <a:pt x="1759" y="2417"/>
                    </a:lnTo>
                    <a:lnTo>
                      <a:pt x="1759" y="2415"/>
                    </a:lnTo>
                    <a:lnTo>
                      <a:pt x="1759" y="2412"/>
                    </a:lnTo>
                    <a:lnTo>
                      <a:pt x="1762" y="2410"/>
                    </a:lnTo>
                    <a:lnTo>
                      <a:pt x="1762" y="2412"/>
                    </a:lnTo>
                    <a:lnTo>
                      <a:pt x="1762" y="2410"/>
                    </a:lnTo>
                    <a:lnTo>
                      <a:pt x="1764" y="2408"/>
                    </a:lnTo>
                    <a:lnTo>
                      <a:pt x="1762" y="2405"/>
                    </a:lnTo>
                    <a:lnTo>
                      <a:pt x="1762" y="2403"/>
                    </a:lnTo>
                    <a:lnTo>
                      <a:pt x="1764" y="2403"/>
                    </a:lnTo>
                    <a:lnTo>
                      <a:pt x="1766" y="2403"/>
                    </a:lnTo>
                    <a:lnTo>
                      <a:pt x="1766" y="2401"/>
                    </a:lnTo>
                    <a:lnTo>
                      <a:pt x="1764" y="2401"/>
                    </a:lnTo>
                    <a:lnTo>
                      <a:pt x="1762" y="2401"/>
                    </a:lnTo>
                    <a:lnTo>
                      <a:pt x="1759" y="2403"/>
                    </a:lnTo>
                    <a:lnTo>
                      <a:pt x="1759" y="2405"/>
                    </a:lnTo>
                    <a:lnTo>
                      <a:pt x="1759" y="2403"/>
                    </a:lnTo>
                    <a:lnTo>
                      <a:pt x="1757" y="2401"/>
                    </a:lnTo>
                    <a:lnTo>
                      <a:pt x="1757" y="2398"/>
                    </a:lnTo>
                    <a:lnTo>
                      <a:pt x="1757" y="2396"/>
                    </a:lnTo>
                    <a:lnTo>
                      <a:pt x="1757" y="2394"/>
                    </a:lnTo>
                    <a:lnTo>
                      <a:pt x="1755" y="2394"/>
                    </a:lnTo>
                    <a:lnTo>
                      <a:pt x="1755" y="2391"/>
                    </a:lnTo>
                    <a:lnTo>
                      <a:pt x="1755" y="2389"/>
                    </a:lnTo>
                    <a:lnTo>
                      <a:pt x="1757" y="2389"/>
                    </a:lnTo>
                    <a:lnTo>
                      <a:pt x="1757" y="2387"/>
                    </a:lnTo>
                    <a:lnTo>
                      <a:pt x="1757" y="2384"/>
                    </a:lnTo>
                    <a:lnTo>
                      <a:pt x="1759" y="2382"/>
                    </a:lnTo>
                    <a:lnTo>
                      <a:pt x="1757" y="2382"/>
                    </a:lnTo>
                    <a:lnTo>
                      <a:pt x="1757" y="2384"/>
                    </a:lnTo>
                    <a:lnTo>
                      <a:pt x="1755" y="2387"/>
                    </a:lnTo>
                    <a:lnTo>
                      <a:pt x="1752" y="2387"/>
                    </a:lnTo>
                    <a:lnTo>
                      <a:pt x="1750" y="2387"/>
                    </a:lnTo>
                    <a:lnTo>
                      <a:pt x="1750" y="2384"/>
                    </a:lnTo>
                    <a:lnTo>
                      <a:pt x="1748" y="2382"/>
                    </a:lnTo>
                    <a:lnTo>
                      <a:pt x="1745" y="2382"/>
                    </a:lnTo>
                    <a:lnTo>
                      <a:pt x="1743" y="2380"/>
                    </a:lnTo>
                    <a:lnTo>
                      <a:pt x="1743" y="2375"/>
                    </a:lnTo>
                    <a:lnTo>
                      <a:pt x="1738" y="2373"/>
                    </a:lnTo>
                    <a:lnTo>
                      <a:pt x="1736" y="2370"/>
                    </a:lnTo>
                    <a:lnTo>
                      <a:pt x="1738" y="2368"/>
                    </a:lnTo>
                    <a:lnTo>
                      <a:pt x="1738" y="2366"/>
                    </a:lnTo>
                    <a:lnTo>
                      <a:pt x="1736" y="2366"/>
                    </a:lnTo>
                    <a:lnTo>
                      <a:pt x="1736" y="2363"/>
                    </a:lnTo>
                    <a:lnTo>
                      <a:pt x="1736" y="2361"/>
                    </a:lnTo>
                    <a:lnTo>
                      <a:pt x="1738" y="2359"/>
                    </a:lnTo>
                    <a:lnTo>
                      <a:pt x="1738" y="2356"/>
                    </a:lnTo>
                    <a:lnTo>
                      <a:pt x="1738" y="2354"/>
                    </a:lnTo>
                    <a:lnTo>
                      <a:pt x="1738" y="2352"/>
                    </a:lnTo>
                    <a:lnTo>
                      <a:pt x="1736" y="2349"/>
                    </a:lnTo>
                    <a:lnTo>
                      <a:pt x="1734" y="2347"/>
                    </a:lnTo>
                    <a:lnTo>
                      <a:pt x="1731" y="2345"/>
                    </a:lnTo>
                    <a:lnTo>
                      <a:pt x="1734" y="2342"/>
                    </a:lnTo>
                    <a:lnTo>
                      <a:pt x="1734" y="2340"/>
                    </a:lnTo>
                    <a:lnTo>
                      <a:pt x="1734" y="2338"/>
                    </a:lnTo>
                    <a:lnTo>
                      <a:pt x="1736" y="2335"/>
                    </a:lnTo>
                    <a:lnTo>
                      <a:pt x="1736" y="2333"/>
                    </a:lnTo>
                    <a:lnTo>
                      <a:pt x="1736" y="2331"/>
                    </a:lnTo>
                    <a:lnTo>
                      <a:pt x="1736" y="2328"/>
                    </a:lnTo>
                    <a:lnTo>
                      <a:pt x="1734" y="2328"/>
                    </a:lnTo>
                    <a:lnTo>
                      <a:pt x="1734" y="2326"/>
                    </a:lnTo>
                    <a:lnTo>
                      <a:pt x="1734" y="2324"/>
                    </a:lnTo>
                    <a:lnTo>
                      <a:pt x="1734" y="2319"/>
                    </a:lnTo>
                    <a:lnTo>
                      <a:pt x="1731" y="2317"/>
                    </a:lnTo>
                    <a:lnTo>
                      <a:pt x="1729" y="2314"/>
                    </a:lnTo>
                    <a:lnTo>
                      <a:pt x="1727" y="2314"/>
                    </a:lnTo>
                    <a:lnTo>
                      <a:pt x="1727" y="2312"/>
                    </a:lnTo>
                    <a:lnTo>
                      <a:pt x="1724" y="2312"/>
                    </a:lnTo>
                    <a:lnTo>
                      <a:pt x="1722" y="2314"/>
                    </a:lnTo>
                    <a:lnTo>
                      <a:pt x="1722" y="2312"/>
                    </a:lnTo>
                    <a:lnTo>
                      <a:pt x="1720" y="2312"/>
                    </a:lnTo>
                    <a:lnTo>
                      <a:pt x="1720" y="2310"/>
                    </a:lnTo>
                    <a:lnTo>
                      <a:pt x="1717" y="2310"/>
                    </a:lnTo>
                    <a:lnTo>
                      <a:pt x="1715" y="2310"/>
                    </a:lnTo>
                    <a:lnTo>
                      <a:pt x="1715" y="2307"/>
                    </a:lnTo>
                    <a:lnTo>
                      <a:pt x="1715" y="2305"/>
                    </a:lnTo>
                    <a:lnTo>
                      <a:pt x="1713" y="2305"/>
                    </a:lnTo>
                    <a:lnTo>
                      <a:pt x="1713" y="2303"/>
                    </a:lnTo>
                    <a:lnTo>
                      <a:pt x="1710" y="2303"/>
                    </a:lnTo>
                    <a:lnTo>
                      <a:pt x="1710" y="2300"/>
                    </a:lnTo>
                    <a:lnTo>
                      <a:pt x="1708" y="2300"/>
                    </a:lnTo>
                    <a:lnTo>
                      <a:pt x="1708" y="2298"/>
                    </a:lnTo>
                    <a:lnTo>
                      <a:pt x="1706" y="2298"/>
                    </a:lnTo>
                    <a:lnTo>
                      <a:pt x="1706" y="2296"/>
                    </a:lnTo>
                    <a:lnTo>
                      <a:pt x="1703" y="2296"/>
                    </a:lnTo>
                    <a:lnTo>
                      <a:pt x="1703" y="2293"/>
                    </a:lnTo>
                    <a:lnTo>
                      <a:pt x="1703" y="2291"/>
                    </a:lnTo>
                    <a:lnTo>
                      <a:pt x="1701" y="2291"/>
                    </a:lnTo>
                    <a:lnTo>
                      <a:pt x="1701" y="2289"/>
                    </a:lnTo>
                    <a:lnTo>
                      <a:pt x="1701" y="2286"/>
                    </a:lnTo>
                    <a:lnTo>
                      <a:pt x="1703" y="2286"/>
                    </a:lnTo>
                    <a:lnTo>
                      <a:pt x="1701" y="2284"/>
                    </a:lnTo>
                    <a:lnTo>
                      <a:pt x="1699" y="2284"/>
                    </a:lnTo>
                    <a:lnTo>
                      <a:pt x="1699" y="2282"/>
                    </a:lnTo>
                    <a:lnTo>
                      <a:pt x="1696" y="2279"/>
                    </a:lnTo>
                    <a:lnTo>
                      <a:pt x="1699" y="2279"/>
                    </a:lnTo>
                    <a:lnTo>
                      <a:pt x="1696" y="2277"/>
                    </a:lnTo>
                    <a:lnTo>
                      <a:pt x="1694" y="2277"/>
                    </a:lnTo>
                    <a:lnTo>
                      <a:pt x="1694" y="2275"/>
                    </a:lnTo>
                    <a:lnTo>
                      <a:pt x="1692" y="2275"/>
                    </a:lnTo>
                    <a:lnTo>
                      <a:pt x="1692" y="2273"/>
                    </a:lnTo>
                    <a:lnTo>
                      <a:pt x="1692" y="2270"/>
                    </a:lnTo>
                    <a:lnTo>
                      <a:pt x="1689" y="2268"/>
                    </a:lnTo>
                    <a:lnTo>
                      <a:pt x="1689" y="2266"/>
                    </a:lnTo>
                    <a:lnTo>
                      <a:pt x="1687" y="2263"/>
                    </a:lnTo>
                    <a:lnTo>
                      <a:pt x="1687" y="2261"/>
                    </a:lnTo>
                    <a:lnTo>
                      <a:pt x="1678" y="2256"/>
                    </a:lnTo>
                    <a:lnTo>
                      <a:pt x="1675" y="2254"/>
                    </a:lnTo>
                    <a:lnTo>
                      <a:pt x="1675" y="2252"/>
                    </a:lnTo>
                    <a:lnTo>
                      <a:pt x="1673" y="2252"/>
                    </a:lnTo>
                    <a:lnTo>
                      <a:pt x="1671" y="2249"/>
                    </a:lnTo>
                    <a:lnTo>
                      <a:pt x="1671" y="2247"/>
                    </a:lnTo>
                    <a:lnTo>
                      <a:pt x="1668" y="2247"/>
                    </a:lnTo>
                    <a:lnTo>
                      <a:pt x="1671" y="2245"/>
                    </a:lnTo>
                    <a:lnTo>
                      <a:pt x="1671" y="2242"/>
                    </a:lnTo>
                    <a:lnTo>
                      <a:pt x="1668" y="2240"/>
                    </a:lnTo>
                    <a:lnTo>
                      <a:pt x="1666" y="2238"/>
                    </a:lnTo>
                    <a:lnTo>
                      <a:pt x="1666" y="2233"/>
                    </a:lnTo>
                    <a:lnTo>
                      <a:pt x="1666" y="2231"/>
                    </a:lnTo>
                    <a:lnTo>
                      <a:pt x="1666" y="2228"/>
                    </a:lnTo>
                    <a:lnTo>
                      <a:pt x="1664" y="2228"/>
                    </a:lnTo>
                    <a:lnTo>
                      <a:pt x="1664" y="2226"/>
                    </a:lnTo>
                    <a:lnTo>
                      <a:pt x="1666" y="2226"/>
                    </a:lnTo>
                    <a:lnTo>
                      <a:pt x="1664" y="2224"/>
                    </a:lnTo>
                    <a:lnTo>
                      <a:pt x="1661" y="2221"/>
                    </a:lnTo>
                    <a:lnTo>
                      <a:pt x="1661" y="2219"/>
                    </a:lnTo>
                    <a:lnTo>
                      <a:pt x="1661" y="2217"/>
                    </a:lnTo>
                    <a:lnTo>
                      <a:pt x="1659" y="2214"/>
                    </a:lnTo>
                    <a:lnTo>
                      <a:pt x="1657" y="2214"/>
                    </a:lnTo>
                    <a:lnTo>
                      <a:pt x="1657" y="2212"/>
                    </a:lnTo>
                    <a:lnTo>
                      <a:pt x="1654" y="2207"/>
                    </a:lnTo>
                    <a:lnTo>
                      <a:pt x="1652" y="2205"/>
                    </a:lnTo>
                    <a:lnTo>
                      <a:pt x="1652" y="2196"/>
                    </a:lnTo>
                    <a:lnTo>
                      <a:pt x="1650" y="2193"/>
                    </a:lnTo>
                    <a:lnTo>
                      <a:pt x="1650" y="2191"/>
                    </a:lnTo>
                    <a:lnTo>
                      <a:pt x="1648" y="2191"/>
                    </a:lnTo>
                    <a:lnTo>
                      <a:pt x="1648" y="2189"/>
                    </a:lnTo>
                    <a:lnTo>
                      <a:pt x="1645" y="2189"/>
                    </a:lnTo>
                    <a:lnTo>
                      <a:pt x="1645" y="2186"/>
                    </a:lnTo>
                    <a:lnTo>
                      <a:pt x="1645" y="2184"/>
                    </a:lnTo>
                    <a:lnTo>
                      <a:pt x="1643" y="2184"/>
                    </a:lnTo>
                    <a:lnTo>
                      <a:pt x="1643" y="2182"/>
                    </a:lnTo>
                    <a:lnTo>
                      <a:pt x="1643" y="2179"/>
                    </a:lnTo>
                    <a:lnTo>
                      <a:pt x="1643" y="2177"/>
                    </a:lnTo>
                    <a:lnTo>
                      <a:pt x="1643" y="2175"/>
                    </a:lnTo>
                    <a:lnTo>
                      <a:pt x="1641" y="2172"/>
                    </a:lnTo>
                    <a:lnTo>
                      <a:pt x="1641" y="2165"/>
                    </a:lnTo>
                    <a:lnTo>
                      <a:pt x="1641" y="2163"/>
                    </a:lnTo>
                    <a:lnTo>
                      <a:pt x="1638" y="2163"/>
                    </a:lnTo>
                    <a:lnTo>
                      <a:pt x="1636" y="2163"/>
                    </a:lnTo>
                    <a:lnTo>
                      <a:pt x="1634" y="2158"/>
                    </a:lnTo>
                    <a:lnTo>
                      <a:pt x="1631" y="2156"/>
                    </a:lnTo>
                    <a:lnTo>
                      <a:pt x="1634" y="2156"/>
                    </a:lnTo>
                    <a:lnTo>
                      <a:pt x="1631" y="2151"/>
                    </a:lnTo>
                    <a:lnTo>
                      <a:pt x="1631" y="2149"/>
                    </a:lnTo>
                    <a:lnTo>
                      <a:pt x="1629" y="2149"/>
                    </a:lnTo>
                    <a:lnTo>
                      <a:pt x="1624" y="2147"/>
                    </a:lnTo>
                    <a:lnTo>
                      <a:pt x="1622" y="2144"/>
                    </a:lnTo>
                    <a:lnTo>
                      <a:pt x="1620" y="2142"/>
                    </a:lnTo>
                    <a:lnTo>
                      <a:pt x="1615" y="2137"/>
                    </a:lnTo>
                    <a:lnTo>
                      <a:pt x="1613" y="2137"/>
                    </a:lnTo>
                    <a:lnTo>
                      <a:pt x="1613" y="2135"/>
                    </a:lnTo>
                    <a:lnTo>
                      <a:pt x="1610" y="2133"/>
                    </a:lnTo>
                    <a:lnTo>
                      <a:pt x="1610" y="2131"/>
                    </a:lnTo>
                    <a:lnTo>
                      <a:pt x="1610" y="2128"/>
                    </a:lnTo>
                    <a:lnTo>
                      <a:pt x="1613" y="2128"/>
                    </a:lnTo>
                    <a:lnTo>
                      <a:pt x="1613" y="2126"/>
                    </a:lnTo>
                    <a:lnTo>
                      <a:pt x="1617" y="2128"/>
                    </a:lnTo>
                    <a:lnTo>
                      <a:pt x="1620" y="2128"/>
                    </a:lnTo>
                    <a:lnTo>
                      <a:pt x="1620" y="2126"/>
                    </a:lnTo>
                    <a:lnTo>
                      <a:pt x="1622" y="2126"/>
                    </a:lnTo>
                    <a:lnTo>
                      <a:pt x="1620" y="2126"/>
                    </a:lnTo>
                    <a:lnTo>
                      <a:pt x="1617" y="2124"/>
                    </a:lnTo>
                    <a:lnTo>
                      <a:pt x="1617" y="2121"/>
                    </a:lnTo>
                    <a:lnTo>
                      <a:pt x="1617" y="2119"/>
                    </a:lnTo>
                    <a:lnTo>
                      <a:pt x="1617" y="2117"/>
                    </a:lnTo>
                    <a:lnTo>
                      <a:pt x="1620" y="2117"/>
                    </a:lnTo>
                    <a:lnTo>
                      <a:pt x="1620" y="2114"/>
                    </a:lnTo>
                    <a:lnTo>
                      <a:pt x="1622" y="2112"/>
                    </a:lnTo>
                    <a:lnTo>
                      <a:pt x="1617" y="2114"/>
                    </a:lnTo>
                    <a:lnTo>
                      <a:pt x="1617" y="2117"/>
                    </a:lnTo>
                    <a:lnTo>
                      <a:pt x="1617" y="2119"/>
                    </a:lnTo>
                    <a:lnTo>
                      <a:pt x="1617" y="2121"/>
                    </a:lnTo>
                    <a:lnTo>
                      <a:pt x="1617" y="2124"/>
                    </a:lnTo>
                    <a:lnTo>
                      <a:pt x="1615" y="2124"/>
                    </a:lnTo>
                    <a:lnTo>
                      <a:pt x="1615" y="2121"/>
                    </a:lnTo>
                    <a:lnTo>
                      <a:pt x="1613" y="2121"/>
                    </a:lnTo>
                    <a:lnTo>
                      <a:pt x="1610" y="2121"/>
                    </a:lnTo>
                    <a:lnTo>
                      <a:pt x="1610" y="2126"/>
                    </a:lnTo>
                    <a:lnTo>
                      <a:pt x="1608" y="2126"/>
                    </a:lnTo>
                    <a:lnTo>
                      <a:pt x="1606" y="2126"/>
                    </a:lnTo>
                    <a:lnTo>
                      <a:pt x="1603" y="2126"/>
                    </a:lnTo>
                    <a:lnTo>
                      <a:pt x="1603" y="2124"/>
                    </a:lnTo>
                    <a:lnTo>
                      <a:pt x="1601" y="2124"/>
                    </a:lnTo>
                    <a:lnTo>
                      <a:pt x="1601" y="2121"/>
                    </a:lnTo>
                    <a:lnTo>
                      <a:pt x="1599" y="2119"/>
                    </a:lnTo>
                    <a:lnTo>
                      <a:pt x="1599" y="2117"/>
                    </a:lnTo>
                    <a:lnTo>
                      <a:pt x="1599" y="2119"/>
                    </a:lnTo>
                    <a:lnTo>
                      <a:pt x="1596" y="2121"/>
                    </a:lnTo>
                    <a:lnTo>
                      <a:pt x="1596" y="2119"/>
                    </a:lnTo>
                    <a:lnTo>
                      <a:pt x="1596" y="2114"/>
                    </a:lnTo>
                    <a:lnTo>
                      <a:pt x="1596" y="2112"/>
                    </a:lnTo>
                    <a:lnTo>
                      <a:pt x="1594" y="2110"/>
                    </a:lnTo>
                    <a:lnTo>
                      <a:pt x="1592" y="2112"/>
                    </a:lnTo>
                    <a:lnTo>
                      <a:pt x="1589" y="2114"/>
                    </a:lnTo>
                    <a:lnTo>
                      <a:pt x="1589" y="2112"/>
                    </a:lnTo>
                    <a:lnTo>
                      <a:pt x="1589" y="2110"/>
                    </a:lnTo>
                    <a:lnTo>
                      <a:pt x="1587" y="2110"/>
                    </a:lnTo>
                    <a:lnTo>
                      <a:pt x="1585" y="2107"/>
                    </a:lnTo>
                    <a:lnTo>
                      <a:pt x="1582" y="2105"/>
                    </a:lnTo>
                    <a:lnTo>
                      <a:pt x="1582" y="2103"/>
                    </a:lnTo>
                    <a:lnTo>
                      <a:pt x="1582" y="2100"/>
                    </a:lnTo>
                    <a:lnTo>
                      <a:pt x="1580" y="2098"/>
                    </a:lnTo>
                    <a:lnTo>
                      <a:pt x="1582" y="2096"/>
                    </a:lnTo>
                    <a:lnTo>
                      <a:pt x="1580" y="2098"/>
                    </a:lnTo>
                    <a:lnTo>
                      <a:pt x="1578" y="2098"/>
                    </a:lnTo>
                    <a:lnTo>
                      <a:pt x="1578" y="2096"/>
                    </a:lnTo>
                    <a:lnTo>
                      <a:pt x="1575" y="2096"/>
                    </a:lnTo>
                    <a:lnTo>
                      <a:pt x="1573" y="2096"/>
                    </a:lnTo>
                    <a:lnTo>
                      <a:pt x="1571" y="2098"/>
                    </a:lnTo>
                    <a:lnTo>
                      <a:pt x="1571" y="2096"/>
                    </a:lnTo>
                    <a:lnTo>
                      <a:pt x="1571" y="2093"/>
                    </a:lnTo>
                    <a:lnTo>
                      <a:pt x="1571" y="2091"/>
                    </a:lnTo>
                    <a:lnTo>
                      <a:pt x="1568" y="2091"/>
                    </a:lnTo>
                    <a:lnTo>
                      <a:pt x="1568" y="2093"/>
                    </a:lnTo>
                    <a:lnTo>
                      <a:pt x="1568" y="2096"/>
                    </a:lnTo>
                    <a:lnTo>
                      <a:pt x="1566" y="2096"/>
                    </a:lnTo>
                    <a:lnTo>
                      <a:pt x="1561" y="2096"/>
                    </a:lnTo>
                    <a:lnTo>
                      <a:pt x="1547" y="2093"/>
                    </a:lnTo>
                    <a:lnTo>
                      <a:pt x="1547" y="2091"/>
                    </a:lnTo>
                    <a:lnTo>
                      <a:pt x="1545" y="2091"/>
                    </a:lnTo>
                    <a:lnTo>
                      <a:pt x="1543" y="2091"/>
                    </a:lnTo>
                    <a:lnTo>
                      <a:pt x="1540" y="2091"/>
                    </a:lnTo>
                    <a:lnTo>
                      <a:pt x="1538" y="2091"/>
                    </a:lnTo>
                    <a:lnTo>
                      <a:pt x="1536" y="2091"/>
                    </a:lnTo>
                    <a:lnTo>
                      <a:pt x="1533" y="2089"/>
                    </a:lnTo>
                    <a:lnTo>
                      <a:pt x="1531" y="2091"/>
                    </a:lnTo>
                    <a:lnTo>
                      <a:pt x="1522" y="2091"/>
                    </a:lnTo>
                    <a:lnTo>
                      <a:pt x="1520" y="2089"/>
                    </a:lnTo>
                    <a:lnTo>
                      <a:pt x="1517" y="2089"/>
                    </a:lnTo>
                    <a:lnTo>
                      <a:pt x="1515" y="2086"/>
                    </a:lnTo>
                    <a:lnTo>
                      <a:pt x="1510" y="2084"/>
                    </a:lnTo>
                    <a:lnTo>
                      <a:pt x="1510" y="2082"/>
                    </a:lnTo>
                    <a:lnTo>
                      <a:pt x="1508" y="2082"/>
                    </a:lnTo>
                    <a:lnTo>
                      <a:pt x="1506" y="2082"/>
                    </a:lnTo>
                    <a:lnTo>
                      <a:pt x="1506" y="2079"/>
                    </a:lnTo>
                    <a:lnTo>
                      <a:pt x="1503" y="2079"/>
                    </a:lnTo>
                    <a:lnTo>
                      <a:pt x="1503" y="2082"/>
                    </a:lnTo>
                    <a:lnTo>
                      <a:pt x="1501" y="2082"/>
                    </a:lnTo>
                    <a:lnTo>
                      <a:pt x="1501" y="2084"/>
                    </a:lnTo>
                    <a:lnTo>
                      <a:pt x="1499" y="2086"/>
                    </a:lnTo>
                    <a:lnTo>
                      <a:pt x="1499" y="2089"/>
                    </a:lnTo>
                    <a:lnTo>
                      <a:pt x="1496" y="2091"/>
                    </a:lnTo>
                    <a:lnTo>
                      <a:pt x="1487" y="2089"/>
                    </a:lnTo>
                    <a:lnTo>
                      <a:pt x="1487" y="2091"/>
                    </a:lnTo>
                    <a:lnTo>
                      <a:pt x="1485" y="2091"/>
                    </a:lnTo>
                    <a:lnTo>
                      <a:pt x="1482" y="2091"/>
                    </a:lnTo>
                    <a:lnTo>
                      <a:pt x="1478" y="2093"/>
                    </a:lnTo>
                    <a:lnTo>
                      <a:pt x="1473" y="2093"/>
                    </a:lnTo>
                    <a:lnTo>
                      <a:pt x="1473" y="2096"/>
                    </a:lnTo>
                    <a:lnTo>
                      <a:pt x="1471" y="2096"/>
                    </a:lnTo>
                    <a:lnTo>
                      <a:pt x="1468" y="2100"/>
                    </a:lnTo>
                    <a:lnTo>
                      <a:pt x="1466" y="2103"/>
                    </a:lnTo>
                    <a:lnTo>
                      <a:pt x="1466" y="2105"/>
                    </a:lnTo>
                    <a:lnTo>
                      <a:pt x="1464" y="2105"/>
                    </a:lnTo>
                    <a:lnTo>
                      <a:pt x="1464" y="2107"/>
                    </a:lnTo>
                    <a:lnTo>
                      <a:pt x="1464" y="2110"/>
                    </a:lnTo>
                    <a:lnTo>
                      <a:pt x="1461" y="2112"/>
                    </a:lnTo>
                    <a:lnTo>
                      <a:pt x="1459" y="2119"/>
                    </a:lnTo>
                    <a:lnTo>
                      <a:pt x="1457" y="2119"/>
                    </a:lnTo>
                    <a:lnTo>
                      <a:pt x="1457" y="2121"/>
                    </a:lnTo>
                    <a:lnTo>
                      <a:pt x="1457" y="2124"/>
                    </a:lnTo>
                    <a:lnTo>
                      <a:pt x="1457" y="2126"/>
                    </a:lnTo>
                    <a:lnTo>
                      <a:pt x="1457" y="2128"/>
                    </a:lnTo>
                    <a:lnTo>
                      <a:pt x="1454" y="2128"/>
                    </a:lnTo>
                    <a:lnTo>
                      <a:pt x="1452" y="2131"/>
                    </a:lnTo>
                    <a:lnTo>
                      <a:pt x="1452" y="2133"/>
                    </a:lnTo>
                    <a:lnTo>
                      <a:pt x="1452" y="2135"/>
                    </a:lnTo>
                    <a:lnTo>
                      <a:pt x="1452" y="2137"/>
                    </a:lnTo>
                    <a:lnTo>
                      <a:pt x="1454" y="2140"/>
                    </a:lnTo>
                    <a:lnTo>
                      <a:pt x="1454" y="2142"/>
                    </a:lnTo>
                    <a:lnTo>
                      <a:pt x="1452" y="2142"/>
                    </a:lnTo>
                    <a:lnTo>
                      <a:pt x="1447" y="2144"/>
                    </a:lnTo>
                    <a:lnTo>
                      <a:pt x="1445" y="2144"/>
                    </a:lnTo>
                    <a:lnTo>
                      <a:pt x="1443" y="2144"/>
                    </a:lnTo>
                    <a:lnTo>
                      <a:pt x="1440" y="2149"/>
                    </a:lnTo>
                    <a:lnTo>
                      <a:pt x="1440" y="2151"/>
                    </a:lnTo>
                    <a:lnTo>
                      <a:pt x="1438" y="2151"/>
                    </a:lnTo>
                    <a:lnTo>
                      <a:pt x="1436" y="2154"/>
                    </a:lnTo>
                    <a:lnTo>
                      <a:pt x="1433" y="2154"/>
                    </a:lnTo>
                    <a:lnTo>
                      <a:pt x="1433" y="2156"/>
                    </a:lnTo>
                    <a:lnTo>
                      <a:pt x="1431" y="2156"/>
                    </a:lnTo>
                    <a:lnTo>
                      <a:pt x="1431" y="2158"/>
                    </a:lnTo>
                    <a:lnTo>
                      <a:pt x="1431" y="2161"/>
                    </a:lnTo>
                    <a:lnTo>
                      <a:pt x="1429" y="2163"/>
                    </a:lnTo>
                    <a:lnTo>
                      <a:pt x="1424" y="2163"/>
                    </a:lnTo>
                    <a:lnTo>
                      <a:pt x="1419" y="2161"/>
                    </a:lnTo>
                    <a:lnTo>
                      <a:pt x="1415" y="2161"/>
                    </a:lnTo>
                    <a:lnTo>
                      <a:pt x="1412" y="2158"/>
                    </a:lnTo>
                    <a:lnTo>
                      <a:pt x="1415" y="2158"/>
                    </a:lnTo>
                    <a:lnTo>
                      <a:pt x="1415" y="2156"/>
                    </a:lnTo>
                    <a:lnTo>
                      <a:pt x="1412" y="2158"/>
                    </a:lnTo>
                    <a:lnTo>
                      <a:pt x="1412" y="2156"/>
                    </a:lnTo>
                    <a:lnTo>
                      <a:pt x="1410" y="2156"/>
                    </a:lnTo>
                    <a:lnTo>
                      <a:pt x="1408" y="2158"/>
                    </a:lnTo>
                    <a:lnTo>
                      <a:pt x="1408" y="2156"/>
                    </a:lnTo>
                    <a:lnTo>
                      <a:pt x="1405" y="2154"/>
                    </a:lnTo>
                    <a:lnTo>
                      <a:pt x="1403" y="2154"/>
                    </a:lnTo>
                    <a:lnTo>
                      <a:pt x="1401" y="2151"/>
                    </a:lnTo>
                    <a:lnTo>
                      <a:pt x="1396" y="2147"/>
                    </a:lnTo>
                    <a:lnTo>
                      <a:pt x="1396" y="2144"/>
                    </a:lnTo>
                    <a:lnTo>
                      <a:pt x="1394" y="2144"/>
                    </a:lnTo>
                    <a:lnTo>
                      <a:pt x="1394" y="2142"/>
                    </a:lnTo>
                    <a:lnTo>
                      <a:pt x="1391" y="2142"/>
                    </a:lnTo>
                    <a:lnTo>
                      <a:pt x="1385" y="2140"/>
                    </a:lnTo>
                    <a:lnTo>
                      <a:pt x="1382" y="2140"/>
                    </a:lnTo>
                    <a:lnTo>
                      <a:pt x="1378" y="2135"/>
                    </a:lnTo>
                    <a:lnTo>
                      <a:pt x="1375" y="2133"/>
                    </a:lnTo>
                    <a:lnTo>
                      <a:pt x="1378" y="2133"/>
                    </a:lnTo>
                    <a:lnTo>
                      <a:pt x="1378" y="2131"/>
                    </a:lnTo>
                    <a:lnTo>
                      <a:pt x="1375" y="2131"/>
                    </a:lnTo>
                    <a:lnTo>
                      <a:pt x="1368" y="2128"/>
                    </a:lnTo>
                    <a:lnTo>
                      <a:pt x="1364" y="2128"/>
                    </a:lnTo>
                    <a:lnTo>
                      <a:pt x="1357" y="2124"/>
                    </a:lnTo>
                    <a:lnTo>
                      <a:pt x="1354" y="2121"/>
                    </a:lnTo>
                    <a:lnTo>
                      <a:pt x="1350" y="2117"/>
                    </a:lnTo>
                    <a:lnTo>
                      <a:pt x="1347" y="2114"/>
                    </a:lnTo>
                    <a:lnTo>
                      <a:pt x="1345" y="2114"/>
                    </a:lnTo>
                    <a:lnTo>
                      <a:pt x="1343" y="2110"/>
                    </a:lnTo>
                    <a:lnTo>
                      <a:pt x="1340" y="2107"/>
                    </a:lnTo>
                    <a:lnTo>
                      <a:pt x="1340" y="2105"/>
                    </a:lnTo>
                    <a:lnTo>
                      <a:pt x="1338" y="2103"/>
                    </a:lnTo>
                    <a:lnTo>
                      <a:pt x="1336" y="2100"/>
                    </a:lnTo>
                    <a:lnTo>
                      <a:pt x="1333" y="2100"/>
                    </a:lnTo>
                    <a:lnTo>
                      <a:pt x="1331" y="2103"/>
                    </a:lnTo>
                    <a:lnTo>
                      <a:pt x="1331" y="2100"/>
                    </a:lnTo>
                    <a:lnTo>
                      <a:pt x="1324" y="2096"/>
                    </a:lnTo>
                    <a:lnTo>
                      <a:pt x="1322" y="2093"/>
                    </a:lnTo>
                    <a:lnTo>
                      <a:pt x="1322" y="2091"/>
                    </a:lnTo>
                    <a:lnTo>
                      <a:pt x="1317" y="2086"/>
                    </a:lnTo>
                    <a:lnTo>
                      <a:pt x="1317" y="2084"/>
                    </a:lnTo>
                    <a:lnTo>
                      <a:pt x="1317" y="2082"/>
                    </a:lnTo>
                    <a:lnTo>
                      <a:pt x="1315" y="2082"/>
                    </a:lnTo>
                    <a:lnTo>
                      <a:pt x="1315" y="2079"/>
                    </a:lnTo>
                    <a:lnTo>
                      <a:pt x="1315" y="2075"/>
                    </a:lnTo>
                    <a:lnTo>
                      <a:pt x="1312" y="2072"/>
                    </a:lnTo>
                    <a:lnTo>
                      <a:pt x="1310" y="2070"/>
                    </a:lnTo>
                    <a:lnTo>
                      <a:pt x="1310" y="2068"/>
                    </a:lnTo>
                    <a:lnTo>
                      <a:pt x="1310" y="2063"/>
                    </a:lnTo>
                    <a:lnTo>
                      <a:pt x="1308" y="2061"/>
                    </a:lnTo>
                    <a:lnTo>
                      <a:pt x="1305" y="2058"/>
                    </a:lnTo>
                    <a:lnTo>
                      <a:pt x="1305" y="2056"/>
                    </a:lnTo>
                    <a:lnTo>
                      <a:pt x="1305" y="2049"/>
                    </a:lnTo>
                    <a:lnTo>
                      <a:pt x="1305" y="2047"/>
                    </a:lnTo>
                    <a:lnTo>
                      <a:pt x="1305" y="2044"/>
                    </a:lnTo>
                    <a:lnTo>
                      <a:pt x="1308" y="2042"/>
                    </a:lnTo>
                    <a:lnTo>
                      <a:pt x="1308" y="2040"/>
                    </a:lnTo>
                    <a:lnTo>
                      <a:pt x="1308" y="2035"/>
                    </a:lnTo>
                    <a:lnTo>
                      <a:pt x="1308" y="2033"/>
                    </a:lnTo>
                    <a:lnTo>
                      <a:pt x="1305" y="2028"/>
                    </a:lnTo>
                    <a:lnTo>
                      <a:pt x="1303" y="2028"/>
                    </a:lnTo>
                    <a:lnTo>
                      <a:pt x="1303" y="2026"/>
                    </a:lnTo>
                    <a:lnTo>
                      <a:pt x="1303" y="2023"/>
                    </a:lnTo>
                    <a:lnTo>
                      <a:pt x="1303" y="2021"/>
                    </a:lnTo>
                    <a:lnTo>
                      <a:pt x="1301" y="2019"/>
                    </a:lnTo>
                    <a:lnTo>
                      <a:pt x="1298" y="2019"/>
                    </a:lnTo>
                    <a:lnTo>
                      <a:pt x="1298" y="2016"/>
                    </a:lnTo>
                    <a:lnTo>
                      <a:pt x="1298" y="2014"/>
                    </a:lnTo>
                    <a:lnTo>
                      <a:pt x="1296" y="2012"/>
                    </a:lnTo>
                    <a:lnTo>
                      <a:pt x="1296" y="2009"/>
                    </a:lnTo>
                    <a:lnTo>
                      <a:pt x="1296" y="2007"/>
                    </a:lnTo>
                    <a:lnTo>
                      <a:pt x="1296" y="2005"/>
                    </a:lnTo>
                    <a:lnTo>
                      <a:pt x="1296" y="2002"/>
                    </a:lnTo>
                    <a:lnTo>
                      <a:pt x="1296" y="2000"/>
                    </a:lnTo>
                    <a:lnTo>
                      <a:pt x="1296" y="1998"/>
                    </a:lnTo>
                    <a:lnTo>
                      <a:pt x="1294" y="1998"/>
                    </a:lnTo>
                    <a:lnTo>
                      <a:pt x="1294" y="1995"/>
                    </a:lnTo>
                    <a:lnTo>
                      <a:pt x="1291" y="1993"/>
                    </a:lnTo>
                    <a:lnTo>
                      <a:pt x="1291" y="1991"/>
                    </a:lnTo>
                    <a:lnTo>
                      <a:pt x="1289" y="1991"/>
                    </a:lnTo>
                    <a:lnTo>
                      <a:pt x="1287" y="1991"/>
                    </a:lnTo>
                    <a:lnTo>
                      <a:pt x="1287" y="1989"/>
                    </a:lnTo>
                    <a:lnTo>
                      <a:pt x="1287" y="1986"/>
                    </a:lnTo>
                    <a:lnTo>
                      <a:pt x="1287" y="1984"/>
                    </a:lnTo>
                    <a:lnTo>
                      <a:pt x="1284" y="1984"/>
                    </a:lnTo>
                    <a:lnTo>
                      <a:pt x="1282" y="1982"/>
                    </a:lnTo>
                    <a:lnTo>
                      <a:pt x="1280" y="1982"/>
                    </a:lnTo>
                    <a:lnTo>
                      <a:pt x="1277" y="1975"/>
                    </a:lnTo>
                    <a:lnTo>
                      <a:pt x="1275" y="1977"/>
                    </a:lnTo>
                    <a:lnTo>
                      <a:pt x="1275" y="1975"/>
                    </a:lnTo>
                    <a:lnTo>
                      <a:pt x="1273" y="1972"/>
                    </a:lnTo>
                    <a:lnTo>
                      <a:pt x="1270" y="1972"/>
                    </a:lnTo>
                    <a:lnTo>
                      <a:pt x="1270" y="1970"/>
                    </a:lnTo>
                    <a:lnTo>
                      <a:pt x="1268" y="1970"/>
                    </a:lnTo>
                    <a:lnTo>
                      <a:pt x="1266" y="1970"/>
                    </a:lnTo>
                    <a:lnTo>
                      <a:pt x="1266" y="1968"/>
                    </a:lnTo>
                    <a:lnTo>
                      <a:pt x="1261" y="1965"/>
                    </a:lnTo>
                    <a:lnTo>
                      <a:pt x="1259" y="1965"/>
                    </a:lnTo>
                    <a:lnTo>
                      <a:pt x="1257" y="1963"/>
                    </a:lnTo>
                    <a:lnTo>
                      <a:pt x="1254" y="1958"/>
                    </a:lnTo>
                    <a:lnTo>
                      <a:pt x="1247" y="1954"/>
                    </a:lnTo>
                    <a:lnTo>
                      <a:pt x="1245" y="1949"/>
                    </a:lnTo>
                    <a:lnTo>
                      <a:pt x="1243" y="1947"/>
                    </a:lnTo>
                    <a:lnTo>
                      <a:pt x="1243" y="1944"/>
                    </a:lnTo>
                    <a:lnTo>
                      <a:pt x="1243" y="1942"/>
                    </a:lnTo>
                    <a:lnTo>
                      <a:pt x="1240" y="1940"/>
                    </a:lnTo>
                    <a:lnTo>
                      <a:pt x="1238" y="1937"/>
                    </a:lnTo>
                    <a:lnTo>
                      <a:pt x="1236" y="1935"/>
                    </a:lnTo>
                    <a:lnTo>
                      <a:pt x="1233" y="1935"/>
                    </a:lnTo>
                    <a:lnTo>
                      <a:pt x="1229" y="1930"/>
                    </a:lnTo>
                    <a:lnTo>
                      <a:pt x="1229" y="1928"/>
                    </a:lnTo>
                    <a:lnTo>
                      <a:pt x="1226" y="1926"/>
                    </a:lnTo>
                    <a:lnTo>
                      <a:pt x="1222" y="1919"/>
                    </a:lnTo>
                    <a:lnTo>
                      <a:pt x="1219" y="1916"/>
                    </a:lnTo>
                    <a:lnTo>
                      <a:pt x="1217" y="1914"/>
                    </a:lnTo>
                    <a:lnTo>
                      <a:pt x="1217" y="1912"/>
                    </a:lnTo>
                    <a:lnTo>
                      <a:pt x="1215" y="1912"/>
                    </a:lnTo>
                    <a:lnTo>
                      <a:pt x="1215" y="1909"/>
                    </a:lnTo>
                    <a:lnTo>
                      <a:pt x="1210" y="1907"/>
                    </a:lnTo>
                    <a:lnTo>
                      <a:pt x="1210" y="1905"/>
                    </a:lnTo>
                    <a:lnTo>
                      <a:pt x="1208" y="1905"/>
                    </a:lnTo>
                    <a:lnTo>
                      <a:pt x="1205" y="1905"/>
                    </a:lnTo>
                    <a:lnTo>
                      <a:pt x="1203" y="1902"/>
                    </a:lnTo>
                    <a:lnTo>
                      <a:pt x="1201" y="1900"/>
                    </a:lnTo>
                    <a:lnTo>
                      <a:pt x="1198" y="1900"/>
                    </a:lnTo>
                    <a:lnTo>
                      <a:pt x="1198" y="1898"/>
                    </a:lnTo>
                    <a:lnTo>
                      <a:pt x="1196" y="1895"/>
                    </a:lnTo>
                    <a:lnTo>
                      <a:pt x="1194" y="1895"/>
                    </a:lnTo>
                    <a:lnTo>
                      <a:pt x="1194" y="1893"/>
                    </a:lnTo>
                    <a:lnTo>
                      <a:pt x="1191" y="1888"/>
                    </a:lnTo>
                    <a:lnTo>
                      <a:pt x="1189" y="1886"/>
                    </a:lnTo>
                    <a:lnTo>
                      <a:pt x="1189" y="1879"/>
                    </a:lnTo>
                    <a:lnTo>
                      <a:pt x="1187" y="1874"/>
                    </a:lnTo>
                    <a:lnTo>
                      <a:pt x="1184" y="1872"/>
                    </a:lnTo>
                    <a:lnTo>
                      <a:pt x="1182" y="1870"/>
                    </a:lnTo>
                    <a:lnTo>
                      <a:pt x="1180" y="1867"/>
                    </a:lnTo>
                    <a:lnTo>
                      <a:pt x="1177" y="1867"/>
                    </a:lnTo>
                    <a:lnTo>
                      <a:pt x="1175" y="1867"/>
                    </a:lnTo>
                    <a:lnTo>
                      <a:pt x="1175" y="1865"/>
                    </a:lnTo>
                    <a:lnTo>
                      <a:pt x="1173" y="1865"/>
                    </a:lnTo>
                    <a:lnTo>
                      <a:pt x="1170" y="1865"/>
                    </a:lnTo>
                    <a:lnTo>
                      <a:pt x="1168" y="1865"/>
                    </a:lnTo>
                    <a:lnTo>
                      <a:pt x="1166" y="1865"/>
                    </a:lnTo>
                    <a:lnTo>
                      <a:pt x="1163" y="1863"/>
                    </a:lnTo>
                    <a:lnTo>
                      <a:pt x="1161" y="1863"/>
                    </a:lnTo>
                    <a:lnTo>
                      <a:pt x="1159" y="1863"/>
                    </a:lnTo>
                    <a:lnTo>
                      <a:pt x="1156" y="1863"/>
                    </a:lnTo>
                    <a:lnTo>
                      <a:pt x="1154" y="1863"/>
                    </a:lnTo>
                    <a:lnTo>
                      <a:pt x="1152" y="1863"/>
                    </a:lnTo>
                    <a:lnTo>
                      <a:pt x="1149" y="1863"/>
                    </a:lnTo>
                    <a:lnTo>
                      <a:pt x="1147" y="1860"/>
                    </a:lnTo>
                    <a:lnTo>
                      <a:pt x="1145" y="1860"/>
                    </a:lnTo>
                    <a:lnTo>
                      <a:pt x="1142" y="1860"/>
                    </a:lnTo>
                    <a:lnTo>
                      <a:pt x="1140" y="1860"/>
                    </a:lnTo>
                    <a:lnTo>
                      <a:pt x="1138" y="1860"/>
                    </a:lnTo>
                    <a:lnTo>
                      <a:pt x="1135" y="1860"/>
                    </a:lnTo>
                    <a:lnTo>
                      <a:pt x="1133" y="1860"/>
                    </a:lnTo>
                    <a:lnTo>
                      <a:pt x="1131" y="1860"/>
                    </a:lnTo>
                    <a:lnTo>
                      <a:pt x="1129" y="1860"/>
                    </a:lnTo>
                    <a:lnTo>
                      <a:pt x="1126" y="1858"/>
                    </a:lnTo>
                    <a:lnTo>
                      <a:pt x="1124" y="1858"/>
                    </a:lnTo>
                    <a:lnTo>
                      <a:pt x="1122" y="1858"/>
                    </a:lnTo>
                    <a:lnTo>
                      <a:pt x="1119" y="1858"/>
                    </a:lnTo>
                    <a:lnTo>
                      <a:pt x="1117" y="1858"/>
                    </a:lnTo>
                    <a:lnTo>
                      <a:pt x="1115" y="1858"/>
                    </a:lnTo>
                    <a:lnTo>
                      <a:pt x="1112" y="1858"/>
                    </a:lnTo>
                    <a:lnTo>
                      <a:pt x="1110" y="1856"/>
                    </a:lnTo>
                    <a:lnTo>
                      <a:pt x="1108" y="1856"/>
                    </a:lnTo>
                    <a:lnTo>
                      <a:pt x="1105" y="1856"/>
                    </a:lnTo>
                    <a:lnTo>
                      <a:pt x="1103" y="1856"/>
                    </a:lnTo>
                    <a:lnTo>
                      <a:pt x="1101" y="1856"/>
                    </a:lnTo>
                    <a:lnTo>
                      <a:pt x="1098" y="1856"/>
                    </a:lnTo>
                    <a:lnTo>
                      <a:pt x="1096" y="1856"/>
                    </a:lnTo>
                    <a:lnTo>
                      <a:pt x="1094" y="1853"/>
                    </a:lnTo>
                    <a:lnTo>
                      <a:pt x="1091" y="1853"/>
                    </a:lnTo>
                    <a:lnTo>
                      <a:pt x="1089" y="1853"/>
                    </a:lnTo>
                    <a:lnTo>
                      <a:pt x="1087" y="1853"/>
                    </a:lnTo>
                    <a:lnTo>
                      <a:pt x="1084" y="1853"/>
                    </a:lnTo>
                    <a:lnTo>
                      <a:pt x="1082" y="1853"/>
                    </a:lnTo>
                    <a:lnTo>
                      <a:pt x="1080" y="1853"/>
                    </a:lnTo>
                    <a:lnTo>
                      <a:pt x="1077" y="1851"/>
                    </a:lnTo>
                    <a:lnTo>
                      <a:pt x="1075" y="1851"/>
                    </a:lnTo>
                    <a:lnTo>
                      <a:pt x="1073" y="1851"/>
                    </a:lnTo>
                    <a:lnTo>
                      <a:pt x="1070" y="1851"/>
                    </a:lnTo>
                    <a:lnTo>
                      <a:pt x="1068" y="1851"/>
                    </a:lnTo>
                    <a:lnTo>
                      <a:pt x="1066" y="1851"/>
                    </a:lnTo>
                    <a:lnTo>
                      <a:pt x="1063" y="1851"/>
                    </a:lnTo>
                    <a:lnTo>
                      <a:pt x="1061" y="1851"/>
                    </a:lnTo>
                    <a:lnTo>
                      <a:pt x="1059" y="1849"/>
                    </a:lnTo>
                    <a:lnTo>
                      <a:pt x="1056" y="1849"/>
                    </a:lnTo>
                    <a:lnTo>
                      <a:pt x="1054" y="1849"/>
                    </a:lnTo>
                    <a:lnTo>
                      <a:pt x="1052" y="1849"/>
                    </a:lnTo>
                    <a:lnTo>
                      <a:pt x="1049" y="1849"/>
                    </a:lnTo>
                    <a:lnTo>
                      <a:pt x="1047" y="1849"/>
                    </a:lnTo>
                    <a:lnTo>
                      <a:pt x="1045" y="1849"/>
                    </a:lnTo>
                    <a:lnTo>
                      <a:pt x="1042" y="1847"/>
                    </a:lnTo>
                    <a:lnTo>
                      <a:pt x="1040" y="1847"/>
                    </a:lnTo>
                    <a:lnTo>
                      <a:pt x="1038" y="1847"/>
                    </a:lnTo>
                    <a:lnTo>
                      <a:pt x="1035" y="1847"/>
                    </a:lnTo>
                    <a:lnTo>
                      <a:pt x="1033" y="1847"/>
                    </a:lnTo>
                    <a:lnTo>
                      <a:pt x="1033" y="1849"/>
                    </a:lnTo>
                    <a:lnTo>
                      <a:pt x="1033" y="1851"/>
                    </a:lnTo>
                    <a:lnTo>
                      <a:pt x="1033" y="1853"/>
                    </a:lnTo>
                    <a:lnTo>
                      <a:pt x="1033" y="1856"/>
                    </a:lnTo>
                    <a:lnTo>
                      <a:pt x="1033" y="1858"/>
                    </a:lnTo>
                    <a:lnTo>
                      <a:pt x="1033" y="1860"/>
                    </a:lnTo>
                    <a:lnTo>
                      <a:pt x="1033" y="1863"/>
                    </a:lnTo>
                    <a:lnTo>
                      <a:pt x="1031" y="1863"/>
                    </a:lnTo>
                    <a:lnTo>
                      <a:pt x="1031" y="1865"/>
                    </a:lnTo>
                    <a:lnTo>
                      <a:pt x="1031" y="1867"/>
                    </a:lnTo>
                    <a:lnTo>
                      <a:pt x="1031" y="1870"/>
                    </a:lnTo>
                    <a:lnTo>
                      <a:pt x="1031" y="1872"/>
                    </a:lnTo>
                    <a:lnTo>
                      <a:pt x="1031" y="1874"/>
                    </a:lnTo>
                    <a:lnTo>
                      <a:pt x="1031" y="1877"/>
                    </a:lnTo>
                    <a:lnTo>
                      <a:pt x="1031" y="1879"/>
                    </a:lnTo>
                    <a:lnTo>
                      <a:pt x="1028" y="1879"/>
                    </a:lnTo>
                    <a:lnTo>
                      <a:pt x="1028" y="1881"/>
                    </a:lnTo>
                    <a:lnTo>
                      <a:pt x="1028" y="1884"/>
                    </a:lnTo>
                    <a:lnTo>
                      <a:pt x="1028" y="1886"/>
                    </a:lnTo>
                    <a:lnTo>
                      <a:pt x="1028" y="1888"/>
                    </a:lnTo>
                    <a:lnTo>
                      <a:pt x="1024" y="1888"/>
                    </a:lnTo>
                    <a:lnTo>
                      <a:pt x="1021" y="1888"/>
                    </a:lnTo>
                    <a:lnTo>
                      <a:pt x="1017" y="1888"/>
                    </a:lnTo>
                    <a:lnTo>
                      <a:pt x="1014" y="1888"/>
                    </a:lnTo>
                    <a:lnTo>
                      <a:pt x="1010" y="1886"/>
                    </a:lnTo>
                    <a:lnTo>
                      <a:pt x="1007" y="1886"/>
                    </a:lnTo>
                    <a:lnTo>
                      <a:pt x="1003" y="1886"/>
                    </a:lnTo>
                    <a:lnTo>
                      <a:pt x="1001" y="1886"/>
                    </a:lnTo>
                    <a:lnTo>
                      <a:pt x="996" y="1886"/>
                    </a:lnTo>
                    <a:lnTo>
                      <a:pt x="994" y="1884"/>
                    </a:lnTo>
                    <a:lnTo>
                      <a:pt x="989" y="1884"/>
                    </a:lnTo>
                    <a:lnTo>
                      <a:pt x="987" y="1884"/>
                    </a:lnTo>
                    <a:lnTo>
                      <a:pt x="982" y="1884"/>
                    </a:lnTo>
                    <a:lnTo>
                      <a:pt x="980" y="1881"/>
                    </a:lnTo>
                    <a:lnTo>
                      <a:pt x="975" y="1881"/>
                    </a:lnTo>
                    <a:lnTo>
                      <a:pt x="973" y="1881"/>
                    </a:lnTo>
                    <a:lnTo>
                      <a:pt x="968" y="1881"/>
                    </a:lnTo>
                    <a:lnTo>
                      <a:pt x="966" y="1881"/>
                    </a:lnTo>
                    <a:lnTo>
                      <a:pt x="966" y="1879"/>
                    </a:lnTo>
                    <a:lnTo>
                      <a:pt x="961" y="1879"/>
                    </a:lnTo>
                    <a:lnTo>
                      <a:pt x="959" y="1879"/>
                    </a:lnTo>
                    <a:lnTo>
                      <a:pt x="954" y="1879"/>
                    </a:lnTo>
                    <a:lnTo>
                      <a:pt x="952" y="1879"/>
                    </a:lnTo>
                    <a:lnTo>
                      <a:pt x="947" y="1877"/>
                    </a:lnTo>
                    <a:lnTo>
                      <a:pt x="945" y="1877"/>
                    </a:lnTo>
                    <a:lnTo>
                      <a:pt x="940" y="1877"/>
                    </a:lnTo>
                    <a:lnTo>
                      <a:pt x="938" y="1877"/>
                    </a:lnTo>
                    <a:lnTo>
                      <a:pt x="933" y="1874"/>
                    </a:lnTo>
                    <a:lnTo>
                      <a:pt x="931" y="1874"/>
                    </a:lnTo>
                    <a:lnTo>
                      <a:pt x="926" y="1874"/>
                    </a:lnTo>
                    <a:lnTo>
                      <a:pt x="924" y="1874"/>
                    </a:lnTo>
                    <a:lnTo>
                      <a:pt x="919" y="1872"/>
                    </a:lnTo>
                    <a:lnTo>
                      <a:pt x="917" y="1872"/>
                    </a:lnTo>
                    <a:lnTo>
                      <a:pt x="912" y="1872"/>
                    </a:lnTo>
                    <a:lnTo>
                      <a:pt x="910" y="1872"/>
                    </a:lnTo>
                    <a:lnTo>
                      <a:pt x="905" y="1872"/>
                    </a:lnTo>
                    <a:lnTo>
                      <a:pt x="903" y="1870"/>
                    </a:lnTo>
                    <a:lnTo>
                      <a:pt x="898" y="1870"/>
                    </a:lnTo>
                    <a:lnTo>
                      <a:pt x="896" y="1870"/>
                    </a:lnTo>
                    <a:lnTo>
                      <a:pt x="891" y="1870"/>
                    </a:lnTo>
                    <a:lnTo>
                      <a:pt x="889" y="1867"/>
                    </a:lnTo>
                    <a:lnTo>
                      <a:pt x="884" y="1867"/>
                    </a:lnTo>
                    <a:lnTo>
                      <a:pt x="882" y="1867"/>
                    </a:lnTo>
                    <a:lnTo>
                      <a:pt x="877" y="1867"/>
                    </a:lnTo>
                    <a:lnTo>
                      <a:pt x="875" y="1865"/>
                    </a:lnTo>
                    <a:lnTo>
                      <a:pt x="870" y="1865"/>
                    </a:lnTo>
                    <a:lnTo>
                      <a:pt x="868" y="1865"/>
                    </a:lnTo>
                    <a:lnTo>
                      <a:pt x="863" y="1865"/>
                    </a:lnTo>
                    <a:lnTo>
                      <a:pt x="861" y="1863"/>
                    </a:lnTo>
                    <a:lnTo>
                      <a:pt x="856" y="1863"/>
                    </a:lnTo>
                    <a:lnTo>
                      <a:pt x="854" y="1863"/>
                    </a:lnTo>
                    <a:lnTo>
                      <a:pt x="849" y="1863"/>
                    </a:lnTo>
                    <a:lnTo>
                      <a:pt x="847" y="1860"/>
                    </a:lnTo>
                    <a:lnTo>
                      <a:pt x="842" y="1860"/>
                    </a:lnTo>
                    <a:lnTo>
                      <a:pt x="840" y="1860"/>
                    </a:lnTo>
                    <a:lnTo>
                      <a:pt x="835" y="1860"/>
                    </a:lnTo>
                    <a:lnTo>
                      <a:pt x="833" y="1858"/>
                    </a:lnTo>
                    <a:lnTo>
                      <a:pt x="828" y="1858"/>
                    </a:lnTo>
                    <a:lnTo>
                      <a:pt x="826" y="1858"/>
                    </a:lnTo>
                    <a:lnTo>
                      <a:pt x="821" y="1858"/>
                    </a:lnTo>
                    <a:lnTo>
                      <a:pt x="817" y="1856"/>
                    </a:lnTo>
                    <a:lnTo>
                      <a:pt x="814" y="1856"/>
                    </a:lnTo>
                    <a:lnTo>
                      <a:pt x="810" y="1856"/>
                    </a:lnTo>
                    <a:lnTo>
                      <a:pt x="807" y="1856"/>
                    </a:lnTo>
                    <a:lnTo>
                      <a:pt x="803" y="1853"/>
                    </a:lnTo>
                    <a:lnTo>
                      <a:pt x="798" y="1853"/>
                    </a:lnTo>
                    <a:lnTo>
                      <a:pt x="793" y="1851"/>
                    </a:lnTo>
                    <a:lnTo>
                      <a:pt x="791" y="1851"/>
                    </a:lnTo>
                    <a:lnTo>
                      <a:pt x="789" y="1849"/>
                    </a:lnTo>
                    <a:lnTo>
                      <a:pt x="784" y="1847"/>
                    </a:lnTo>
                    <a:lnTo>
                      <a:pt x="779" y="1844"/>
                    </a:lnTo>
                    <a:lnTo>
                      <a:pt x="777" y="1842"/>
                    </a:lnTo>
                    <a:lnTo>
                      <a:pt x="772" y="1840"/>
                    </a:lnTo>
                    <a:lnTo>
                      <a:pt x="768" y="1837"/>
                    </a:lnTo>
                    <a:lnTo>
                      <a:pt x="765" y="1835"/>
                    </a:lnTo>
                    <a:lnTo>
                      <a:pt x="761" y="1833"/>
                    </a:lnTo>
                    <a:lnTo>
                      <a:pt x="731" y="1814"/>
                    </a:lnTo>
                    <a:lnTo>
                      <a:pt x="698" y="1795"/>
                    </a:lnTo>
                    <a:lnTo>
                      <a:pt x="668" y="1777"/>
                    </a:lnTo>
                    <a:lnTo>
                      <a:pt x="637" y="1758"/>
                    </a:lnTo>
                    <a:lnTo>
                      <a:pt x="607" y="1739"/>
                    </a:lnTo>
                    <a:lnTo>
                      <a:pt x="577" y="1721"/>
                    </a:lnTo>
                    <a:lnTo>
                      <a:pt x="547" y="1702"/>
                    </a:lnTo>
                    <a:lnTo>
                      <a:pt x="516" y="1684"/>
                    </a:lnTo>
                    <a:lnTo>
                      <a:pt x="512" y="1681"/>
                    </a:lnTo>
                    <a:lnTo>
                      <a:pt x="514" y="1681"/>
                    </a:lnTo>
                    <a:lnTo>
                      <a:pt x="516" y="1677"/>
                    </a:lnTo>
                    <a:lnTo>
                      <a:pt x="516" y="1674"/>
                    </a:lnTo>
                    <a:lnTo>
                      <a:pt x="516" y="1672"/>
                    </a:lnTo>
                    <a:lnTo>
                      <a:pt x="519" y="1672"/>
                    </a:lnTo>
                    <a:lnTo>
                      <a:pt x="519" y="1670"/>
                    </a:lnTo>
                    <a:lnTo>
                      <a:pt x="521" y="1670"/>
                    </a:lnTo>
                    <a:lnTo>
                      <a:pt x="523" y="1667"/>
                    </a:lnTo>
                    <a:lnTo>
                      <a:pt x="523" y="1665"/>
                    </a:lnTo>
                    <a:lnTo>
                      <a:pt x="526" y="1663"/>
                    </a:lnTo>
                    <a:lnTo>
                      <a:pt x="521" y="1663"/>
                    </a:lnTo>
                    <a:lnTo>
                      <a:pt x="516" y="1663"/>
                    </a:lnTo>
                    <a:lnTo>
                      <a:pt x="509" y="1660"/>
                    </a:lnTo>
                    <a:lnTo>
                      <a:pt x="502" y="1660"/>
                    </a:lnTo>
                    <a:lnTo>
                      <a:pt x="498" y="1660"/>
                    </a:lnTo>
                    <a:lnTo>
                      <a:pt x="491" y="1658"/>
                    </a:lnTo>
                    <a:lnTo>
                      <a:pt x="486" y="1658"/>
                    </a:lnTo>
                    <a:lnTo>
                      <a:pt x="479" y="1658"/>
                    </a:lnTo>
                    <a:lnTo>
                      <a:pt x="475" y="1656"/>
                    </a:lnTo>
                    <a:lnTo>
                      <a:pt x="468" y="1656"/>
                    </a:lnTo>
                    <a:lnTo>
                      <a:pt x="461" y="1656"/>
                    </a:lnTo>
                    <a:lnTo>
                      <a:pt x="456" y="1653"/>
                    </a:lnTo>
                    <a:lnTo>
                      <a:pt x="449" y="1653"/>
                    </a:lnTo>
                    <a:lnTo>
                      <a:pt x="444" y="1653"/>
                    </a:lnTo>
                    <a:lnTo>
                      <a:pt x="437" y="1651"/>
                    </a:lnTo>
                    <a:lnTo>
                      <a:pt x="433" y="1651"/>
                    </a:lnTo>
                    <a:lnTo>
                      <a:pt x="426" y="1651"/>
                    </a:lnTo>
                    <a:lnTo>
                      <a:pt x="421" y="1649"/>
                    </a:lnTo>
                    <a:lnTo>
                      <a:pt x="414" y="1649"/>
                    </a:lnTo>
                    <a:lnTo>
                      <a:pt x="407" y="1649"/>
                    </a:lnTo>
                    <a:lnTo>
                      <a:pt x="402" y="1646"/>
                    </a:lnTo>
                    <a:lnTo>
                      <a:pt x="395" y="1646"/>
                    </a:lnTo>
                    <a:lnTo>
                      <a:pt x="391" y="1644"/>
                    </a:lnTo>
                    <a:lnTo>
                      <a:pt x="384" y="1644"/>
                    </a:lnTo>
                    <a:lnTo>
                      <a:pt x="379" y="1644"/>
                    </a:lnTo>
                    <a:lnTo>
                      <a:pt x="372" y="1642"/>
                    </a:lnTo>
                    <a:lnTo>
                      <a:pt x="365" y="1642"/>
                    </a:lnTo>
                    <a:lnTo>
                      <a:pt x="360" y="1642"/>
                    </a:lnTo>
                    <a:lnTo>
                      <a:pt x="354" y="1639"/>
                    </a:lnTo>
                    <a:lnTo>
                      <a:pt x="349" y="1639"/>
                    </a:lnTo>
                    <a:lnTo>
                      <a:pt x="342" y="1637"/>
                    </a:lnTo>
                    <a:lnTo>
                      <a:pt x="337" y="1637"/>
                    </a:lnTo>
                    <a:lnTo>
                      <a:pt x="330" y="1637"/>
                    </a:lnTo>
                    <a:lnTo>
                      <a:pt x="330" y="1635"/>
                    </a:lnTo>
                    <a:lnTo>
                      <a:pt x="330" y="1632"/>
                    </a:lnTo>
                    <a:lnTo>
                      <a:pt x="330" y="1630"/>
                    </a:lnTo>
                    <a:lnTo>
                      <a:pt x="330" y="1628"/>
                    </a:lnTo>
                    <a:lnTo>
                      <a:pt x="330" y="1625"/>
                    </a:lnTo>
                    <a:lnTo>
                      <a:pt x="330" y="1623"/>
                    </a:lnTo>
                    <a:lnTo>
                      <a:pt x="328" y="1621"/>
                    </a:lnTo>
                    <a:lnTo>
                      <a:pt x="326" y="1621"/>
                    </a:lnTo>
                    <a:lnTo>
                      <a:pt x="326" y="1618"/>
                    </a:lnTo>
                    <a:lnTo>
                      <a:pt x="328" y="1618"/>
                    </a:lnTo>
                    <a:lnTo>
                      <a:pt x="330" y="1618"/>
                    </a:lnTo>
                    <a:lnTo>
                      <a:pt x="330" y="1621"/>
                    </a:lnTo>
                    <a:lnTo>
                      <a:pt x="330" y="1623"/>
                    </a:lnTo>
                    <a:lnTo>
                      <a:pt x="333" y="1625"/>
                    </a:lnTo>
                    <a:lnTo>
                      <a:pt x="333" y="1630"/>
                    </a:lnTo>
                    <a:lnTo>
                      <a:pt x="333" y="1628"/>
                    </a:lnTo>
                    <a:lnTo>
                      <a:pt x="333" y="1625"/>
                    </a:lnTo>
                    <a:lnTo>
                      <a:pt x="333" y="1623"/>
                    </a:lnTo>
                    <a:lnTo>
                      <a:pt x="333" y="1621"/>
                    </a:lnTo>
                    <a:lnTo>
                      <a:pt x="330" y="1618"/>
                    </a:lnTo>
                    <a:lnTo>
                      <a:pt x="330" y="1616"/>
                    </a:lnTo>
                    <a:lnTo>
                      <a:pt x="328" y="1616"/>
                    </a:lnTo>
                    <a:lnTo>
                      <a:pt x="326" y="1616"/>
                    </a:lnTo>
                    <a:lnTo>
                      <a:pt x="326" y="1618"/>
                    </a:lnTo>
                    <a:lnTo>
                      <a:pt x="323" y="1621"/>
                    </a:lnTo>
                    <a:lnTo>
                      <a:pt x="323" y="1618"/>
                    </a:lnTo>
                    <a:lnTo>
                      <a:pt x="326" y="1614"/>
                    </a:lnTo>
                    <a:lnTo>
                      <a:pt x="326" y="1611"/>
                    </a:lnTo>
                    <a:lnTo>
                      <a:pt x="326" y="1609"/>
                    </a:lnTo>
                    <a:lnTo>
                      <a:pt x="323" y="1607"/>
                    </a:lnTo>
                    <a:lnTo>
                      <a:pt x="323" y="1604"/>
                    </a:lnTo>
                    <a:lnTo>
                      <a:pt x="326" y="1602"/>
                    </a:lnTo>
                    <a:lnTo>
                      <a:pt x="326" y="1604"/>
                    </a:lnTo>
                    <a:lnTo>
                      <a:pt x="326" y="1602"/>
                    </a:lnTo>
                    <a:lnTo>
                      <a:pt x="328" y="1600"/>
                    </a:lnTo>
                    <a:lnTo>
                      <a:pt x="328" y="1597"/>
                    </a:lnTo>
                    <a:lnTo>
                      <a:pt x="328" y="1590"/>
                    </a:lnTo>
                    <a:lnTo>
                      <a:pt x="328" y="1588"/>
                    </a:lnTo>
                    <a:lnTo>
                      <a:pt x="328" y="1586"/>
                    </a:lnTo>
                    <a:lnTo>
                      <a:pt x="328" y="1579"/>
                    </a:lnTo>
                    <a:lnTo>
                      <a:pt x="326" y="1572"/>
                    </a:lnTo>
                    <a:lnTo>
                      <a:pt x="319" y="1553"/>
                    </a:lnTo>
                    <a:lnTo>
                      <a:pt x="312" y="1546"/>
                    </a:lnTo>
                    <a:lnTo>
                      <a:pt x="309" y="1539"/>
                    </a:lnTo>
                    <a:lnTo>
                      <a:pt x="305" y="1537"/>
                    </a:lnTo>
                    <a:lnTo>
                      <a:pt x="305" y="1535"/>
                    </a:lnTo>
                    <a:lnTo>
                      <a:pt x="302" y="1530"/>
                    </a:lnTo>
                    <a:lnTo>
                      <a:pt x="300" y="1525"/>
                    </a:lnTo>
                    <a:lnTo>
                      <a:pt x="295" y="1523"/>
                    </a:lnTo>
                    <a:lnTo>
                      <a:pt x="291" y="1518"/>
                    </a:lnTo>
                    <a:lnTo>
                      <a:pt x="288" y="1516"/>
                    </a:lnTo>
                    <a:lnTo>
                      <a:pt x="281" y="1504"/>
                    </a:lnTo>
                    <a:lnTo>
                      <a:pt x="281" y="1502"/>
                    </a:lnTo>
                    <a:lnTo>
                      <a:pt x="279" y="1502"/>
                    </a:lnTo>
                    <a:lnTo>
                      <a:pt x="277" y="1500"/>
                    </a:lnTo>
                    <a:lnTo>
                      <a:pt x="274" y="1500"/>
                    </a:lnTo>
                    <a:lnTo>
                      <a:pt x="274" y="1502"/>
                    </a:lnTo>
                    <a:lnTo>
                      <a:pt x="272" y="1500"/>
                    </a:lnTo>
                    <a:lnTo>
                      <a:pt x="272" y="1497"/>
                    </a:lnTo>
                    <a:lnTo>
                      <a:pt x="270" y="1497"/>
                    </a:lnTo>
                    <a:lnTo>
                      <a:pt x="270" y="1500"/>
                    </a:lnTo>
                    <a:lnTo>
                      <a:pt x="267" y="1500"/>
                    </a:lnTo>
                    <a:lnTo>
                      <a:pt x="267" y="1502"/>
                    </a:lnTo>
                    <a:lnTo>
                      <a:pt x="265" y="1504"/>
                    </a:lnTo>
                    <a:lnTo>
                      <a:pt x="265" y="1502"/>
                    </a:lnTo>
                    <a:lnTo>
                      <a:pt x="263" y="1500"/>
                    </a:lnTo>
                    <a:lnTo>
                      <a:pt x="260" y="1500"/>
                    </a:lnTo>
                    <a:lnTo>
                      <a:pt x="260" y="1497"/>
                    </a:lnTo>
                    <a:lnTo>
                      <a:pt x="258" y="1497"/>
                    </a:lnTo>
                    <a:lnTo>
                      <a:pt x="258" y="1495"/>
                    </a:lnTo>
                    <a:lnTo>
                      <a:pt x="258" y="1493"/>
                    </a:lnTo>
                    <a:lnTo>
                      <a:pt x="260" y="1493"/>
                    </a:lnTo>
                    <a:lnTo>
                      <a:pt x="260" y="1490"/>
                    </a:lnTo>
                    <a:lnTo>
                      <a:pt x="260" y="1488"/>
                    </a:lnTo>
                    <a:lnTo>
                      <a:pt x="260" y="1486"/>
                    </a:lnTo>
                    <a:lnTo>
                      <a:pt x="260" y="1481"/>
                    </a:lnTo>
                    <a:lnTo>
                      <a:pt x="260" y="1476"/>
                    </a:lnTo>
                    <a:lnTo>
                      <a:pt x="258" y="1472"/>
                    </a:lnTo>
                    <a:lnTo>
                      <a:pt x="256" y="1469"/>
                    </a:lnTo>
                    <a:lnTo>
                      <a:pt x="253" y="1467"/>
                    </a:lnTo>
                    <a:lnTo>
                      <a:pt x="251" y="1467"/>
                    </a:lnTo>
                    <a:lnTo>
                      <a:pt x="251" y="1465"/>
                    </a:lnTo>
                    <a:lnTo>
                      <a:pt x="249" y="1465"/>
                    </a:lnTo>
                    <a:lnTo>
                      <a:pt x="246" y="1465"/>
                    </a:lnTo>
                    <a:lnTo>
                      <a:pt x="244" y="1465"/>
                    </a:lnTo>
                    <a:lnTo>
                      <a:pt x="242" y="1465"/>
                    </a:lnTo>
                    <a:lnTo>
                      <a:pt x="239" y="1462"/>
                    </a:lnTo>
                    <a:lnTo>
                      <a:pt x="237" y="1465"/>
                    </a:lnTo>
                    <a:lnTo>
                      <a:pt x="237" y="1462"/>
                    </a:lnTo>
                    <a:lnTo>
                      <a:pt x="235" y="1462"/>
                    </a:lnTo>
                    <a:lnTo>
                      <a:pt x="235" y="1465"/>
                    </a:lnTo>
                    <a:lnTo>
                      <a:pt x="232" y="1465"/>
                    </a:lnTo>
                    <a:lnTo>
                      <a:pt x="232" y="1462"/>
                    </a:lnTo>
                    <a:lnTo>
                      <a:pt x="230" y="1460"/>
                    </a:lnTo>
                    <a:lnTo>
                      <a:pt x="228" y="1460"/>
                    </a:lnTo>
                    <a:lnTo>
                      <a:pt x="226" y="1460"/>
                    </a:lnTo>
                    <a:lnTo>
                      <a:pt x="226" y="1458"/>
                    </a:lnTo>
                    <a:lnTo>
                      <a:pt x="223" y="1458"/>
                    </a:lnTo>
                    <a:lnTo>
                      <a:pt x="221" y="1455"/>
                    </a:lnTo>
                    <a:lnTo>
                      <a:pt x="219" y="1455"/>
                    </a:lnTo>
                    <a:lnTo>
                      <a:pt x="219" y="1453"/>
                    </a:lnTo>
                    <a:lnTo>
                      <a:pt x="216" y="1451"/>
                    </a:lnTo>
                    <a:lnTo>
                      <a:pt x="214" y="1451"/>
                    </a:lnTo>
                    <a:lnTo>
                      <a:pt x="214" y="1448"/>
                    </a:lnTo>
                    <a:lnTo>
                      <a:pt x="212" y="1448"/>
                    </a:lnTo>
                    <a:lnTo>
                      <a:pt x="214" y="1451"/>
                    </a:lnTo>
                    <a:lnTo>
                      <a:pt x="212" y="1451"/>
                    </a:lnTo>
                    <a:lnTo>
                      <a:pt x="212" y="1448"/>
                    </a:lnTo>
                    <a:lnTo>
                      <a:pt x="209" y="1446"/>
                    </a:lnTo>
                    <a:lnTo>
                      <a:pt x="207" y="1444"/>
                    </a:lnTo>
                    <a:lnTo>
                      <a:pt x="207" y="1441"/>
                    </a:lnTo>
                    <a:lnTo>
                      <a:pt x="207" y="1444"/>
                    </a:lnTo>
                    <a:lnTo>
                      <a:pt x="205" y="1444"/>
                    </a:lnTo>
                    <a:lnTo>
                      <a:pt x="205" y="1441"/>
                    </a:lnTo>
                    <a:lnTo>
                      <a:pt x="205" y="1439"/>
                    </a:lnTo>
                    <a:lnTo>
                      <a:pt x="205" y="1437"/>
                    </a:lnTo>
                    <a:lnTo>
                      <a:pt x="205" y="1434"/>
                    </a:lnTo>
                    <a:lnTo>
                      <a:pt x="205" y="1432"/>
                    </a:lnTo>
                    <a:lnTo>
                      <a:pt x="205" y="1430"/>
                    </a:lnTo>
                    <a:lnTo>
                      <a:pt x="202" y="1430"/>
                    </a:lnTo>
                    <a:lnTo>
                      <a:pt x="200" y="1427"/>
                    </a:lnTo>
                    <a:lnTo>
                      <a:pt x="200" y="1425"/>
                    </a:lnTo>
                    <a:lnTo>
                      <a:pt x="198" y="1425"/>
                    </a:lnTo>
                    <a:lnTo>
                      <a:pt x="198" y="1423"/>
                    </a:lnTo>
                    <a:lnTo>
                      <a:pt x="195" y="1423"/>
                    </a:lnTo>
                    <a:lnTo>
                      <a:pt x="195" y="1420"/>
                    </a:lnTo>
                    <a:lnTo>
                      <a:pt x="195" y="1418"/>
                    </a:lnTo>
                    <a:lnTo>
                      <a:pt x="193" y="1418"/>
                    </a:lnTo>
                    <a:lnTo>
                      <a:pt x="193" y="1416"/>
                    </a:lnTo>
                    <a:lnTo>
                      <a:pt x="191" y="1416"/>
                    </a:lnTo>
                    <a:lnTo>
                      <a:pt x="188" y="1416"/>
                    </a:lnTo>
                    <a:lnTo>
                      <a:pt x="188" y="1414"/>
                    </a:lnTo>
                    <a:lnTo>
                      <a:pt x="186" y="1414"/>
                    </a:lnTo>
                    <a:lnTo>
                      <a:pt x="186" y="1411"/>
                    </a:lnTo>
                    <a:lnTo>
                      <a:pt x="184" y="1411"/>
                    </a:lnTo>
                    <a:lnTo>
                      <a:pt x="184" y="1409"/>
                    </a:lnTo>
                    <a:lnTo>
                      <a:pt x="181" y="1409"/>
                    </a:lnTo>
                    <a:lnTo>
                      <a:pt x="179" y="1409"/>
                    </a:lnTo>
                    <a:lnTo>
                      <a:pt x="177" y="1409"/>
                    </a:lnTo>
                    <a:lnTo>
                      <a:pt x="174" y="1409"/>
                    </a:lnTo>
                    <a:lnTo>
                      <a:pt x="172" y="1409"/>
                    </a:lnTo>
                    <a:lnTo>
                      <a:pt x="170" y="1407"/>
                    </a:lnTo>
                    <a:lnTo>
                      <a:pt x="167" y="1407"/>
                    </a:lnTo>
                    <a:lnTo>
                      <a:pt x="167" y="1404"/>
                    </a:lnTo>
                    <a:lnTo>
                      <a:pt x="165" y="1404"/>
                    </a:lnTo>
                    <a:lnTo>
                      <a:pt x="163" y="1407"/>
                    </a:lnTo>
                    <a:lnTo>
                      <a:pt x="163" y="1404"/>
                    </a:lnTo>
                    <a:lnTo>
                      <a:pt x="160" y="1404"/>
                    </a:lnTo>
                    <a:lnTo>
                      <a:pt x="160" y="1402"/>
                    </a:lnTo>
                    <a:lnTo>
                      <a:pt x="158" y="1402"/>
                    </a:lnTo>
                    <a:lnTo>
                      <a:pt x="158" y="1400"/>
                    </a:lnTo>
                    <a:lnTo>
                      <a:pt x="156" y="1400"/>
                    </a:lnTo>
                    <a:lnTo>
                      <a:pt x="153" y="1397"/>
                    </a:lnTo>
                    <a:lnTo>
                      <a:pt x="151" y="1397"/>
                    </a:lnTo>
                    <a:lnTo>
                      <a:pt x="151" y="1395"/>
                    </a:lnTo>
                    <a:lnTo>
                      <a:pt x="146" y="1395"/>
                    </a:lnTo>
                    <a:lnTo>
                      <a:pt x="144" y="1393"/>
                    </a:lnTo>
                    <a:lnTo>
                      <a:pt x="139" y="1393"/>
                    </a:lnTo>
                    <a:lnTo>
                      <a:pt x="130" y="1390"/>
                    </a:lnTo>
                    <a:lnTo>
                      <a:pt x="121" y="1388"/>
                    </a:lnTo>
                    <a:lnTo>
                      <a:pt x="118" y="1388"/>
                    </a:lnTo>
                    <a:lnTo>
                      <a:pt x="116" y="1388"/>
                    </a:lnTo>
                    <a:lnTo>
                      <a:pt x="116" y="1383"/>
                    </a:lnTo>
                    <a:lnTo>
                      <a:pt x="116" y="1381"/>
                    </a:lnTo>
                    <a:lnTo>
                      <a:pt x="114" y="1379"/>
                    </a:lnTo>
                    <a:lnTo>
                      <a:pt x="111" y="1376"/>
                    </a:lnTo>
                    <a:lnTo>
                      <a:pt x="109" y="1376"/>
                    </a:lnTo>
                    <a:lnTo>
                      <a:pt x="109" y="1374"/>
                    </a:lnTo>
                    <a:lnTo>
                      <a:pt x="107" y="1374"/>
                    </a:lnTo>
                    <a:lnTo>
                      <a:pt x="107" y="1372"/>
                    </a:lnTo>
                    <a:lnTo>
                      <a:pt x="107" y="1369"/>
                    </a:lnTo>
                    <a:lnTo>
                      <a:pt x="109" y="1367"/>
                    </a:lnTo>
                    <a:lnTo>
                      <a:pt x="111" y="1365"/>
                    </a:lnTo>
                    <a:lnTo>
                      <a:pt x="114" y="1365"/>
                    </a:lnTo>
                    <a:lnTo>
                      <a:pt x="114" y="1362"/>
                    </a:lnTo>
                    <a:lnTo>
                      <a:pt x="114" y="1360"/>
                    </a:lnTo>
                    <a:lnTo>
                      <a:pt x="114" y="1358"/>
                    </a:lnTo>
                    <a:lnTo>
                      <a:pt x="111" y="1355"/>
                    </a:lnTo>
                    <a:lnTo>
                      <a:pt x="114" y="1353"/>
                    </a:lnTo>
                    <a:lnTo>
                      <a:pt x="116" y="1351"/>
                    </a:lnTo>
                    <a:lnTo>
                      <a:pt x="116" y="1348"/>
                    </a:lnTo>
                    <a:lnTo>
                      <a:pt x="116" y="1346"/>
                    </a:lnTo>
                    <a:lnTo>
                      <a:pt x="116" y="1344"/>
                    </a:lnTo>
                    <a:lnTo>
                      <a:pt x="114" y="1341"/>
                    </a:lnTo>
                    <a:lnTo>
                      <a:pt x="114" y="1339"/>
                    </a:lnTo>
                    <a:lnTo>
                      <a:pt x="118" y="1332"/>
                    </a:lnTo>
                    <a:lnTo>
                      <a:pt x="121" y="1330"/>
                    </a:lnTo>
                    <a:lnTo>
                      <a:pt x="121" y="1327"/>
                    </a:lnTo>
                    <a:lnTo>
                      <a:pt x="121" y="1323"/>
                    </a:lnTo>
                    <a:lnTo>
                      <a:pt x="123" y="1320"/>
                    </a:lnTo>
                    <a:lnTo>
                      <a:pt x="121" y="1320"/>
                    </a:lnTo>
                    <a:lnTo>
                      <a:pt x="121" y="1318"/>
                    </a:lnTo>
                    <a:lnTo>
                      <a:pt x="118" y="1316"/>
                    </a:lnTo>
                    <a:lnTo>
                      <a:pt x="116" y="1316"/>
                    </a:lnTo>
                    <a:lnTo>
                      <a:pt x="116" y="1313"/>
                    </a:lnTo>
                    <a:lnTo>
                      <a:pt x="114" y="1316"/>
                    </a:lnTo>
                    <a:lnTo>
                      <a:pt x="111" y="1313"/>
                    </a:lnTo>
                    <a:lnTo>
                      <a:pt x="109" y="1309"/>
                    </a:lnTo>
                    <a:lnTo>
                      <a:pt x="107" y="1306"/>
                    </a:lnTo>
                    <a:lnTo>
                      <a:pt x="107" y="1304"/>
                    </a:lnTo>
                    <a:lnTo>
                      <a:pt x="107" y="1302"/>
                    </a:lnTo>
                    <a:lnTo>
                      <a:pt x="109" y="1297"/>
                    </a:lnTo>
                    <a:lnTo>
                      <a:pt x="111" y="1295"/>
                    </a:lnTo>
                    <a:lnTo>
                      <a:pt x="111" y="1297"/>
                    </a:lnTo>
                    <a:lnTo>
                      <a:pt x="111" y="1299"/>
                    </a:lnTo>
                    <a:lnTo>
                      <a:pt x="111" y="1297"/>
                    </a:lnTo>
                    <a:lnTo>
                      <a:pt x="114" y="1297"/>
                    </a:lnTo>
                    <a:lnTo>
                      <a:pt x="111" y="1295"/>
                    </a:lnTo>
                    <a:lnTo>
                      <a:pt x="111" y="1290"/>
                    </a:lnTo>
                    <a:lnTo>
                      <a:pt x="111" y="1288"/>
                    </a:lnTo>
                    <a:lnTo>
                      <a:pt x="111" y="1285"/>
                    </a:lnTo>
                    <a:lnTo>
                      <a:pt x="107" y="1285"/>
                    </a:lnTo>
                    <a:lnTo>
                      <a:pt x="107" y="1283"/>
                    </a:lnTo>
                    <a:lnTo>
                      <a:pt x="104" y="1283"/>
                    </a:lnTo>
                    <a:lnTo>
                      <a:pt x="102" y="1278"/>
                    </a:lnTo>
                    <a:lnTo>
                      <a:pt x="100" y="1276"/>
                    </a:lnTo>
                    <a:lnTo>
                      <a:pt x="98" y="1272"/>
                    </a:lnTo>
                    <a:lnTo>
                      <a:pt x="98" y="1267"/>
                    </a:lnTo>
                    <a:lnTo>
                      <a:pt x="98" y="1265"/>
                    </a:lnTo>
                    <a:lnTo>
                      <a:pt x="95" y="1262"/>
                    </a:lnTo>
                    <a:lnTo>
                      <a:pt x="93" y="1262"/>
                    </a:lnTo>
                    <a:lnTo>
                      <a:pt x="93" y="1260"/>
                    </a:lnTo>
                    <a:lnTo>
                      <a:pt x="91" y="1260"/>
                    </a:lnTo>
                    <a:lnTo>
                      <a:pt x="88" y="1258"/>
                    </a:lnTo>
                    <a:lnTo>
                      <a:pt x="88" y="1255"/>
                    </a:lnTo>
                    <a:lnTo>
                      <a:pt x="88" y="1253"/>
                    </a:lnTo>
                    <a:lnTo>
                      <a:pt x="88" y="1248"/>
                    </a:lnTo>
                    <a:lnTo>
                      <a:pt x="88" y="1246"/>
                    </a:lnTo>
                    <a:lnTo>
                      <a:pt x="86" y="1244"/>
                    </a:lnTo>
                    <a:lnTo>
                      <a:pt x="84" y="1241"/>
                    </a:lnTo>
                    <a:lnTo>
                      <a:pt x="84" y="1239"/>
                    </a:lnTo>
                    <a:lnTo>
                      <a:pt x="84" y="1237"/>
                    </a:lnTo>
                    <a:lnTo>
                      <a:pt x="81" y="1234"/>
                    </a:lnTo>
                    <a:lnTo>
                      <a:pt x="81" y="1232"/>
                    </a:lnTo>
                    <a:lnTo>
                      <a:pt x="81" y="1230"/>
                    </a:lnTo>
                    <a:lnTo>
                      <a:pt x="81" y="1227"/>
                    </a:lnTo>
                    <a:lnTo>
                      <a:pt x="81" y="1225"/>
                    </a:lnTo>
                    <a:lnTo>
                      <a:pt x="81" y="1223"/>
                    </a:lnTo>
                    <a:lnTo>
                      <a:pt x="79" y="1220"/>
                    </a:lnTo>
                    <a:lnTo>
                      <a:pt x="77" y="1218"/>
                    </a:lnTo>
                    <a:lnTo>
                      <a:pt x="77" y="1216"/>
                    </a:lnTo>
                    <a:lnTo>
                      <a:pt x="77" y="1213"/>
                    </a:lnTo>
                    <a:lnTo>
                      <a:pt x="74" y="1213"/>
                    </a:lnTo>
                    <a:lnTo>
                      <a:pt x="74" y="1211"/>
                    </a:lnTo>
                    <a:lnTo>
                      <a:pt x="74" y="1209"/>
                    </a:lnTo>
                    <a:lnTo>
                      <a:pt x="74" y="1206"/>
                    </a:lnTo>
                    <a:lnTo>
                      <a:pt x="72" y="1204"/>
                    </a:lnTo>
                    <a:lnTo>
                      <a:pt x="72" y="1202"/>
                    </a:lnTo>
                    <a:lnTo>
                      <a:pt x="70" y="1199"/>
                    </a:lnTo>
                    <a:lnTo>
                      <a:pt x="67" y="1197"/>
                    </a:lnTo>
                    <a:lnTo>
                      <a:pt x="67" y="1195"/>
                    </a:lnTo>
                    <a:lnTo>
                      <a:pt x="65" y="1195"/>
                    </a:lnTo>
                    <a:lnTo>
                      <a:pt x="63" y="1192"/>
                    </a:lnTo>
                    <a:lnTo>
                      <a:pt x="63" y="1190"/>
                    </a:lnTo>
                    <a:lnTo>
                      <a:pt x="63" y="1188"/>
                    </a:lnTo>
                    <a:lnTo>
                      <a:pt x="60" y="1188"/>
                    </a:lnTo>
                    <a:lnTo>
                      <a:pt x="60" y="1185"/>
                    </a:lnTo>
                    <a:lnTo>
                      <a:pt x="60" y="1183"/>
                    </a:lnTo>
                    <a:lnTo>
                      <a:pt x="60" y="1181"/>
                    </a:lnTo>
                    <a:lnTo>
                      <a:pt x="60" y="1178"/>
                    </a:lnTo>
                    <a:lnTo>
                      <a:pt x="63" y="1178"/>
                    </a:lnTo>
                    <a:lnTo>
                      <a:pt x="63" y="1176"/>
                    </a:lnTo>
                    <a:lnTo>
                      <a:pt x="63" y="1174"/>
                    </a:lnTo>
                    <a:lnTo>
                      <a:pt x="63" y="1171"/>
                    </a:lnTo>
                    <a:lnTo>
                      <a:pt x="63" y="1169"/>
                    </a:lnTo>
                    <a:lnTo>
                      <a:pt x="63" y="1167"/>
                    </a:lnTo>
                    <a:lnTo>
                      <a:pt x="63" y="1164"/>
                    </a:lnTo>
                    <a:lnTo>
                      <a:pt x="65" y="1164"/>
                    </a:lnTo>
                    <a:lnTo>
                      <a:pt x="65" y="1162"/>
                    </a:lnTo>
                    <a:lnTo>
                      <a:pt x="65" y="1160"/>
                    </a:lnTo>
                    <a:lnTo>
                      <a:pt x="65" y="1162"/>
                    </a:lnTo>
                    <a:lnTo>
                      <a:pt x="65" y="1160"/>
                    </a:lnTo>
                    <a:lnTo>
                      <a:pt x="63" y="1160"/>
                    </a:lnTo>
                    <a:lnTo>
                      <a:pt x="63" y="1157"/>
                    </a:lnTo>
                    <a:lnTo>
                      <a:pt x="65" y="1155"/>
                    </a:lnTo>
                    <a:lnTo>
                      <a:pt x="67" y="1153"/>
                    </a:lnTo>
                    <a:lnTo>
                      <a:pt x="67" y="1155"/>
                    </a:lnTo>
                    <a:lnTo>
                      <a:pt x="70" y="1155"/>
                    </a:lnTo>
                    <a:lnTo>
                      <a:pt x="70" y="1157"/>
                    </a:lnTo>
                    <a:lnTo>
                      <a:pt x="72" y="1157"/>
                    </a:lnTo>
                    <a:lnTo>
                      <a:pt x="74" y="1155"/>
                    </a:lnTo>
                    <a:lnTo>
                      <a:pt x="77" y="1153"/>
                    </a:lnTo>
                    <a:lnTo>
                      <a:pt x="79" y="1148"/>
                    </a:lnTo>
                    <a:lnTo>
                      <a:pt x="81" y="1150"/>
                    </a:lnTo>
                    <a:lnTo>
                      <a:pt x="81" y="1148"/>
                    </a:lnTo>
                    <a:lnTo>
                      <a:pt x="79" y="1148"/>
                    </a:lnTo>
                    <a:lnTo>
                      <a:pt x="79" y="1146"/>
                    </a:lnTo>
                    <a:lnTo>
                      <a:pt x="81" y="1143"/>
                    </a:lnTo>
                    <a:lnTo>
                      <a:pt x="81" y="1141"/>
                    </a:lnTo>
                    <a:lnTo>
                      <a:pt x="81" y="1139"/>
                    </a:lnTo>
                    <a:lnTo>
                      <a:pt x="81" y="1129"/>
                    </a:lnTo>
                    <a:lnTo>
                      <a:pt x="79" y="1125"/>
                    </a:lnTo>
                    <a:lnTo>
                      <a:pt x="77" y="1123"/>
                    </a:lnTo>
                    <a:lnTo>
                      <a:pt x="74" y="1123"/>
                    </a:lnTo>
                    <a:lnTo>
                      <a:pt x="74" y="1125"/>
                    </a:lnTo>
                    <a:lnTo>
                      <a:pt x="72" y="1125"/>
                    </a:lnTo>
                    <a:lnTo>
                      <a:pt x="72" y="1123"/>
                    </a:lnTo>
                    <a:lnTo>
                      <a:pt x="70" y="1123"/>
                    </a:lnTo>
                    <a:lnTo>
                      <a:pt x="67" y="1123"/>
                    </a:lnTo>
                    <a:lnTo>
                      <a:pt x="65" y="1123"/>
                    </a:lnTo>
                    <a:lnTo>
                      <a:pt x="63" y="1120"/>
                    </a:lnTo>
                    <a:lnTo>
                      <a:pt x="60" y="1120"/>
                    </a:lnTo>
                    <a:lnTo>
                      <a:pt x="60" y="1118"/>
                    </a:lnTo>
                    <a:lnTo>
                      <a:pt x="58" y="1116"/>
                    </a:lnTo>
                    <a:lnTo>
                      <a:pt x="58" y="1113"/>
                    </a:lnTo>
                    <a:lnTo>
                      <a:pt x="56" y="1111"/>
                    </a:lnTo>
                    <a:lnTo>
                      <a:pt x="56" y="1109"/>
                    </a:lnTo>
                    <a:lnTo>
                      <a:pt x="56" y="1106"/>
                    </a:lnTo>
                    <a:lnTo>
                      <a:pt x="53" y="1104"/>
                    </a:lnTo>
                    <a:lnTo>
                      <a:pt x="53" y="1102"/>
                    </a:lnTo>
                    <a:lnTo>
                      <a:pt x="51" y="1102"/>
                    </a:lnTo>
                    <a:lnTo>
                      <a:pt x="51" y="1099"/>
                    </a:lnTo>
                    <a:lnTo>
                      <a:pt x="51" y="1097"/>
                    </a:lnTo>
                    <a:lnTo>
                      <a:pt x="51" y="1095"/>
                    </a:lnTo>
                    <a:lnTo>
                      <a:pt x="49" y="1095"/>
                    </a:lnTo>
                    <a:lnTo>
                      <a:pt x="49" y="1092"/>
                    </a:lnTo>
                    <a:lnTo>
                      <a:pt x="49" y="1090"/>
                    </a:lnTo>
                    <a:lnTo>
                      <a:pt x="49" y="1088"/>
                    </a:lnTo>
                    <a:lnTo>
                      <a:pt x="49" y="1085"/>
                    </a:lnTo>
                    <a:lnTo>
                      <a:pt x="51" y="1083"/>
                    </a:lnTo>
                    <a:lnTo>
                      <a:pt x="53" y="1078"/>
                    </a:lnTo>
                    <a:lnTo>
                      <a:pt x="53" y="1076"/>
                    </a:lnTo>
                    <a:lnTo>
                      <a:pt x="53" y="1071"/>
                    </a:lnTo>
                    <a:lnTo>
                      <a:pt x="51" y="1069"/>
                    </a:lnTo>
                    <a:lnTo>
                      <a:pt x="53" y="1064"/>
                    </a:lnTo>
                    <a:lnTo>
                      <a:pt x="51" y="1062"/>
                    </a:lnTo>
                    <a:lnTo>
                      <a:pt x="49" y="1062"/>
                    </a:lnTo>
                    <a:lnTo>
                      <a:pt x="49" y="1060"/>
                    </a:lnTo>
                    <a:lnTo>
                      <a:pt x="49" y="1057"/>
                    </a:lnTo>
                    <a:lnTo>
                      <a:pt x="51" y="1057"/>
                    </a:lnTo>
                    <a:lnTo>
                      <a:pt x="51" y="1055"/>
                    </a:lnTo>
                    <a:lnTo>
                      <a:pt x="51" y="1053"/>
                    </a:lnTo>
                    <a:lnTo>
                      <a:pt x="53" y="1053"/>
                    </a:lnTo>
                    <a:lnTo>
                      <a:pt x="53" y="1050"/>
                    </a:lnTo>
                    <a:lnTo>
                      <a:pt x="56" y="1048"/>
                    </a:lnTo>
                    <a:lnTo>
                      <a:pt x="56" y="1043"/>
                    </a:lnTo>
                    <a:lnTo>
                      <a:pt x="56" y="1041"/>
                    </a:lnTo>
                    <a:lnTo>
                      <a:pt x="56" y="1039"/>
                    </a:lnTo>
                    <a:lnTo>
                      <a:pt x="56" y="1036"/>
                    </a:lnTo>
                    <a:lnTo>
                      <a:pt x="58" y="1036"/>
                    </a:lnTo>
                    <a:lnTo>
                      <a:pt x="60" y="1034"/>
                    </a:lnTo>
                    <a:lnTo>
                      <a:pt x="65" y="1036"/>
                    </a:lnTo>
                    <a:lnTo>
                      <a:pt x="67" y="1039"/>
                    </a:lnTo>
                    <a:lnTo>
                      <a:pt x="65" y="1039"/>
                    </a:lnTo>
                    <a:lnTo>
                      <a:pt x="67" y="1039"/>
                    </a:lnTo>
                    <a:lnTo>
                      <a:pt x="65" y="1041"/>
                    </a:lnTo>
                    <a:lnTo>
                      <a:pt x="67" y="1043"/>
                    </a:lnTo>
                    <a:lnTo>
                      <a:pt x="65" y="1046"/>
                    </a:lnTo>
                    <a:lnTo>
                      <a:pt x="63" y="1046"/>
                    </a:lnTo>
                    <a:lnTo>
                      <a:pt x="63" y="1048"/>
                    </a:lnTo>
                    <a:lnTo>
                      <a:pt x="63" y="1050"/>
                    </a:lnTo>
                    <a:lnTo>
                      <a:pt x="63" y="1053"/>
                    </a:lnTo>
                    <a:lnTo>
                      <a:pt x="63" y="1055"/>
                    </a:lnTo>
                    <a:lnTo>
                      <a:pt x="63" y="1057"/>
                    </a:lnTo>
                    <a:lnTo>
                      <a:pt x="65" y="1057"/>
                    </a:lnTo>
                    <a:lnTo>
                      <a:pt x="65" y="1060"/>
                    </a:lnTo>
                    <a:lnTo>
                      <a:pt x="67" y="1060"/>
                    </a:lnTo>
                    <a:lnTo>
                      <a:pt x="70" y="1062"/>
                    </a:lnTo>
                    <a:lnTo>
                      <a:pt x="70" y="1064"/>
                    </a:lnTo>
                    <a:lnTo>
                      <a:pt x="72" y="1064"/>
                    </a:lnTo>
                    <a:lnTo>
                      <a:pt x="72" y="1067"/>
                    </a:lnTo>
                    <a:lnTo>
                      <a:pt x="72" y="1069"/>
                    </a:lnTo>
                    <a:lnTo>
                      <a:pt x="74" y="1069"/>
                    </a:lnTo>
                    <a:lnTo>
                      <a:pt x="74" y="1071"/>
                    </a:lnTo>
                    <a:lnTo>
                      <a:pt x="77" y="1071"/>
                    </a:lnTo>
                    <a:lnTo>
                      <a:pt x="77" y="1074"/>
                    </a:lnTo>
                    <a:lnTo>
                      <a:pt x="77" y="1076"/>
                    </a:lnTo>
                    <a:lnTo>
                      <a:pt x="79" y="1076"/>
                    </a:lnTo>
                    <a:lnTo>
                      <a:pt x="81" y="1076"/>
                    </a:lnTo>
                    <a:lnTo>
                      <a:pt x="84" y="1076"/>
                    </a:lnTo>
                    <a:lnTo>
                      <a:pt x="81" y="1076"/>
                    </a:lnTo>
                    <a:lnTo>
                      <a:pt x="81" y="1074"/>
                    </a:lnTo>
                    <a:lnTo>
                      <a:pt x="81" y="1071"/>
                    </a:lnTo>
                    <a:lnTo>
                      <a:pt x="79" y="1071"/>
                    </a:lnTo>
                    <a:lnTo>
                      <a:pt x="79" y="1069"/>
                    </a:lnTo>
                    <a:lnTo>
                      <a:pt x="79" y="1067"/>
                    </a:lnTo>
                    <a:lnTo>
                      <a:pt x="77" y="1062"/>
                    </a:lnTo>
                    <a:lnTo>
                      <a:pt x="79" y="1060"/>
                    </a:lnTo>
                    <a:lnTo>
                      <a:pt x="79" y="1055"/>
                    </a:lnTo>
                    <a:lnTo>
                      <a:pt x="79" y="1053"/>
                    </a:lnTo>
                    <a:lnTo>
                      <a:pt x="79" y="1050"/>
                    </a:lnTo>
                    <a:lnTo>
                      <a:pt x="77" y="1050"/>
                    </a:lnTo>
                    <a:lnTo>
                      <a:pt x="74" y="1048"/>
                    </a:lnTo>
                    <a:lnTo>
                      <a:pt x="74" y="1046"/>
                    </a:lnTo>
                    <a:lnTo>
                      <a:pt x="77" y="1046"/>
                    </a:lnTo>
                    <a:lnTo>
                      <a:pt x="74" y="1043"/>
                    </a:lnTo>
                    <a:lnTo>
                      <a:pt x="72" y="1043"/>
                    </a:lnTo>
                    <a:lnTo>
                      <a:pt x="72" y="1041"/>
                    </a:lnTo>
                    <a:lnTo>
                      <a:pt x="70" y="1041"/>
                    </a:lnTo>
                    <a:lnTo>
                      <a:pt x="70" y="1039"/>
                    </a:lnTo>
                    <a:lnTo>
                      <a:pt x="72" y="1039"/>
                    </a:lnTo>
                    <a:lnTo>
                      <a:pt x="70" y="1039"/>
                    </a:lnTo>
                    <a:lnTo>
                      <a:pt x="70" y="1036"/>
                    </a:lnTo>
                    <a:lnTo>
                      <a:pt x="72" y="1039"/>
                    </a:lnTo>
                    <a:lnTo>
                      <a:pt x="72" y="1036"/>
                    </a:lnTo>
                    <a:lnTo>
                      <a:pt x="74" y="1036"/>
                    </a:lnTo>
                    <a:lnTo>
                      <a:pt x="74" y="1034"/>
                    </a:lnTo>
                    <a:lnTo>
                      <a:pt x="74" y="1032"/>
                    </a:lnTo>
                    <a:lnTo>
                      <a:pt x="74" y="1029"/>
                    </a:lnTo>
                    <a:lnTo>
                      <a:pt x="72" y="1029"/>
                    </a:lnTo>
                    <a:lnTo>
                      <a:pt x="70" y="1027"/>
                    </a:lnTo>
                    <a:lnTo>
                      <a:pt x="70" y="1025"/>
                    </a:lnTo>
                    <a:lnTo>
                      <a:pt x="67" y="1022"/>
                    </a:lnTo>
                    <a:lnTo>
                      <a:pt x="70" y="1022"/>
                    </a:lnTo>
                    <a:lnTo>
                      <a:pt x="72" y="1020"/>
                    </a:lnTo>
                    <a:lnTo>
                      <a:pt x="74" y="1020"/>
                    </a:lnTo>
                    <a:lnTo>
                      <a:pt x="74" y="1018"/>
                    </a:lnTo>
                    <a:lnTo>
                      <a:pt x="74" y="1020"/>
                    </a:lnTo>
                    <a:lnTo>
                      <a:pt x="77" y="1020"/>
                    </a:lnTo>
                    <a:lnTo>
                      <a:pt x="79" y="1020"/>
                    </a:lnTo>
                    <a:lnTo>
                      <a:pt x="81" y="1020"/>
                    </a:lnTo>
                    <a:lnTo>
                      <a:pt x="81" y="1018"/>
                    </a:lnTo>
                    <a:lnTo>
                      <a:pt x="84" y="1018"/>
                    </a:lnTo>
                    <a:lnTo>
                      <a:pt x="86" y="1018"/>
                    </a:lnTo>
                    <a:lnTo>
                      <a:pt x="88" y="1020"/>
                    </a:lnTo>
                    <a:lnTo>
                      <a:pt x="88" y="1022"/>
                    </a:lnTo>
                    <a:lnTo>
                      <a:pt x="91" y="1022"/>
                    </a:lnTo>
                    <a:lnTo>
                      <a:pt x="93" y="1022"/>
                    </a:lnTo>
                    <a:lnTo>
                      <a:pt x="95" y="1022"/>
                    </a:lnTo>
                    <a:lnTo>
                      <a:pt x="98" y="1022"/>
                    </a:lnTo>
                    <a:lnTo>
                      <a:pt x="102" y="1022"/>
                    </a:lnTo>
                    <a:lnTo>
                      <a:pt x="107" y="1025"/>
                    </a:lnTo>
                    <a:lnTo>
                      <a:pt x="109" y="1027"/>
                    </a:lnTo>
                    <a:lnTo>
                      <a:pt x="111" y="1029"/>
                    </a:lnTo>
                    <a:lnTo>
                      <a:pt x="116" y="1032"/>
                    </a:lnTo>
                    <a:lnTo>
                      <a:pt x="118" y="1032"/>
                    </a:lnTo>
                    <a:lnTo>
                      <a:pt x="121" y="1032"/>
                    </a:lnTo>
                    <a:lnTo>
                      <a:pt x="123" y="1034"/>
                    </a:lnTo>
                    <a:lnTo>
                      <a:pt x="123" y="1032"/>
                    </a:lnTo>
                    <a:lnTo>
                      <a:pt x="121" y="1032"/>
                    </a:lnTo>
                    <a:lnTo>
                      <a:pt x="123" y="1032"/>
                    </a:lnTo>
                    <a:lnTo>
                      <a:pt x="123" y="1029"/>
                    </a:lnTo>
                    <a:lnTo>
                      <a:pt x="125" y="1029"/>
                    </a:lnTo>
                    <a:lnTo>
                      <a:pt x="125" y="1027"/>
                    </a:lnTo>
                    <a:lnTo>
                      <a:pt x="128" y="1027"/>
                    </a:lnTo>
                    <a:lnTo>
                      <a:pt x="130" y="1027"/>
                    </a:lnTo>
                    <a:lnTo>
                      <a:pt x="132" y="1027"/>
                    </a:lnTo>
                    <a:lnTo>
                      <a:pt x="132" y="1029"/>
                    </a:lnTo>
                    <a:lnTo>
                      <a:pt x="132" y="1032"/>
                    </a:lnTo>
                    <a:lnTo>
                      <a:pt x="130" y="1032"/>
                    </a:lnTo>
                    <a:lnTo>
                      <a:pt x="130" y="1029"/>
                    </a:lnTo>
                    <a:lnTo>
                      <a:pt x="128" y="1032"/>
                    </a:lnTo>
                    <a:lnTo>
                      <a:pt x="128" y="1034"/>
                    </a:lnTo>
                    <a:lnTo>
                      <a:pt x="130" y="1034"/>
                    </a:lnTo>
                    <a:lnTo>
                      <a:pt x="132" y="1034"/>
                    </a:lnTo>
                    <a:lnTo>
                      <a:pt x="132" y="1032"/>
                    </a:lnTo>
                    <a:lnTo>
                      <a:pt x="135" y="1032"/>
                    </a:lnTo>
                    <a:lnTo>
                      <a:pt x="135" y="1034"/>
                    </a:lnTo>
                    <a:lnTo>
                      <a:pt x="137" y="1034"/>
                    </a:lnTo>
                    <a:lnTo>
                      <a:pt x="137" y="1036"/>
                    </a:lnTo>
                    <a:lnTo>
                      <a:pt x="139" y="1036"/>
                    </a:lnTo>
                    <a:lnTo>
                      <a:pt x="139" y="1039"/>
                    </a:lnTo>
                    <a:lnTo>
                      <a:pt x="139" y="1041"/>
                    </a:lnTo>
                    <a:lnTo>
                      <a:pt x="139" y="1039"/>
                    </a:lnTo>
                    <a:lnTo>
                      <a:pt x="139" y="1036"/>
                    </a:lnTo>
                    <a:lnTo>
                      <a:pt x="139" y="1034"/>
                    </a:lnTo>
                    <a:lnTo>
                      <a:pt x="137" y="1034"/>
                    </a:lnTo>
                    <a:lnTo>
                      <a:pt x="135" y="1032"/>
                    </a:lnTo>
                    <a:lnTo>
                      <a:pt x="135" y="1029"/>
                    </a:lnTo>
                    <a:lnTo>
                      <a:pt x="135" y="1027"/>
                    </a:lnTo>
                    <a:lnTo>
                      <a:pt x="132" y="1027"/>
                    </a:lnTo>
                    <a:lnTo>
                      <a:pt x="130" y="1027"/>
                    </a:lnTo>
                    <a:lnTo>
                      <a:pt x="128" y="1027"/>
                    </a:lnTo>
                    <a:lnTo>
                      <a:pt x="125" y="1027"/>
                    </a:lnTo>
                    <a:lnTo>
                      <a:pt x="125" y="1029"/>
                    </a:lnTo>
                    <a:lnTo>
                      <a:pt x="123" y="1029"/>
                    </a:lnTo>
                    <a:lnTo>
                      <a:pt x="121" y="1029"/>
                    </a:lnTo>
                    <a:lnTo>
                      <a:pt x="121" y="1032"/>
                    </a:lnTo>
                    <a:lnTo>
                      <a:pt x="118" y="1029"/>
                    </a:lnTo>
                    <a:lnTo>
                      <a:pt x="116" y="1029"/>
                    </a:lnTo>
                    <a:lnTo>
                      <a:pt x="116" y="1027"/>
                    </a:lnTo>
                    <a:lnTo>
                      <a:pt x="118" y="1027"/>
                    </a:lnTo>
                    <a:lnTo>
                      <a:pt x="121" y="1027"/>
                    </a:lnTo>
                    <a:lnTo>
                      <a:pt x="123" y="1025"/>
                    </a:lnTo>
                    <a:lnTo>
                      <a:pt x="125" y="1025"/>
                    </a:lnTo>
                    <a:lnTo>
                      <a:pt x="125" y="1022"/>
                    </a:lnTo>
                    <a:lnTo>
                      <a:pt x="128" y="1020"/>
                    </a:lnTo>
                    <a:lnTo>
                      <a:pt x="125" y="1022"/>
                    </a:lnTo>
                    <a:lnTo>
                      <a:pt x="123" y="1025"/>
                    </a:lnTo>
                    <a:lnTo>
                      <a:pt x="121" y="1025"/>
                    </a:lnTo>
                    <a:lnTo>
                      <a:pt x="118" y="1025"/>
                    </a:lnTo>
                    <a:lnTo>
                      <a:pt x="116" y="1027"/>
                    </a:lnTo>
                    <a:lnTo>
                      <a:pt x="114" y="1025"/>
                    </a:lnTo>
                    <a:lnTo>
                      <a:pt x="111" y="1025"/>
                    </a:lnTo>
                    <a:lnTo>
                      <a:pt x="109" y="1025"/>
                    </a:lnTo>
                    <a:lnTo>
                      <a:pt x="107" y="1025"/>
                    </a:lnTo>
                    <a:lnTo>
                      <a:pt x="109" y="1022"/>
                    </a:lnTo>
                    <a:lnTo>
                      <a:pt x="104" y="1022"/>
                    </a:lnTo>
                    <a:lnTo>
                      <a:pt x="102" y="1020"/>
                    </a:lnTo>
                    <a:lnTo>
                      <a:pt x="102" y="1018"/>
                    </a:lnTo>
                    <a:lnTo>
                      <a:pt x="104" y="1018"/>
                    </a:lnTo>
                    <a:lnTo>
                      <a:pt x="104" y="1015"/>
                    </a:lnTo>
                    <a:lnTo>
                      <a:pt x="102" y="1015"/>
                    </a:lnTo>
                    <a:lnTo>
                      <a:pt x="100" y="1013"/>
                    </a:lnTo>
                    <a:lnTo>
                      <a:pt x="100" y="1015"/>
                    </a:lnTo>
                    <a:lnTo>
                      <a:pt x="98" y="1015"/>
                    </a:lnTo>
                    <a:lnTo>
                      <a:pt x="98" y="1018"/>
                    </a:lnTo>
                    <a:lnTo>
                      <a:pt x="95" y="1018"/>
                    </a:lnTo>
                    <a:lnTo>
                      <a:pt x="93" y="1020"/>
                    </a:lnTo>
                    <a:lnTo>
                      <a:pt x="91" y="1020"/>
                    </a:lnTo>
                    <a:lnTo>
                      <a:pt x="88" y="1018"/>
                    </a:lnTo>
                    <a:lnTo>
                      <a:pt x="86" y="1018"/>
                    </a:lnTo>
                    <a:lnTo>
                      <a:pt x="84" y="1015"/>
                    </a:lnTo>
                    <a:lnTo>
                      <a:pt x="81" y="1013"/>
                    </a:lnTo>
                    <a:lnTo>
                      <a:pt x="81" y="1011"/>
                    </a:lnTo>
                    <a:lnTo>
                      <a:pt x="77" y="1004"/>
                    </a:lnTo>
                    <a:lnTo>
                      <a:pt x="74" y="1006"/>
                    </a:lnTo>
                    <a:lnTo>
                      <a:pt x="72" y="1006"/>
                    </a:lnTo>
                    <a:lnTo>
                      <a:pt x="70" y="1006"/>
                    </a:lnTo>
                    <a:lnTo>
                      <a:pt x="67" y="1006"/>
                    </a:lnTo>
                    <a:lnTo>
                      <a:pt x="67" y="1011"/>
                    </a:lnTo>
                    <a:lnTo>
                      <a:pt x="65" y="1013"/>
                    </a:lnTo>
                    <a:lnTo>
                      <a:pt x="65" y="1015"/>
                    </a:lnTo>
                    <a:lnTo>
                      <a:pt x="67" y="1018"/>
                    </a:lnTo>
                    <a:lnTo>
                      <a:pt x="67" y="1020"/>
                    </a:lnTo>
                    <a:lnTo>
                      <a:pt x="65" y="1018"/>
                    </a:lnTo>
                    <a:lnTo>
                      <a:pt x="65" y="1020"/>
                    </a:lnTo>
                    <a:lnTo>
                      <a:pt x="63" y="1020"/>
                    </a:lnTo>
                    <a:lnTo>
                      <a:pt x="63" y="1022"/>
                    </a:lnTo>
                    <a:lnTo>
                      <a:pt x="63" y="1025"/>
                    </a:lnTo>
                    <a:lnTo>
                      <a:pt x="65" y="1027"/>
                    </a:lnTo>
                    <a:lnTo>
                      <a:pt x="65" y="1029"/>
                    </a:lnTo>
                    <a:lnTo>
                      <a:pt x="63" y="1029"/>
                    </a:lnTo>
                    <a:lnTo>
                      <a:pt x="63" y="1027"/>
                    </a:lnTo>
                    <a:lnTo>
                      <a:pt x="60" y="1027"/>
                    </a:lnTo>
                    <a:lnTo>
                      <a:pt x="60" y="1029"/>
                    </a:lnTo>
                    <a:lnTo>
                      <a:pt x="63" y="1029"/>
                    </a:lnTo>
                    <a:lnTo>
                      <a:pt x="60" y="1029"/>
                    </a:lnTo>
                    <a:lnTo>
                      <a:pt x="60" y="1032"/>
                    </a:lnTo>
                    <a:lnTo>
                      <a:pt x="60" y="1034"/>
                    </a:lnTo>
                    <a:lnTo>
                      <a:pt x="60" y="1032"/>
                    </a:lnTo>
                    <a:lnTo>
                      <a:pt x="58" y="1032"/>
                    </a:lnTo>
                    <a:lnTo>
                      <a:pt x="56" y="1032"/>
                    </a:lnTo>
                    <a:lnTo>
                      <a:pt x="56" y="1029"/>
                    </a:lnTo>
                    <a:lnTo>
                      <a:pt x="56" y="1027"/>
                    </a:lnTo>
                    <a:lnTo>
                      <a:pt x="53" y="1027"/>
                    </a:lnTo>
                    <a:lnTo>
                      <a:pt x="53" y="1025"/>
                    </a:lnTo>
                    <a:lnTo>
                      <a:pt x="51" y="1025"/>
                    </a:lnTo>
                    <a:lnTo>
                      <a:pt x="51" y="1022"/>
                    </a:lnTo>
                    <a:lnTo>
                      <a:pt x="49" y="1020"/>
                    </a:lnTo>
                    <a:lnTo>
                      <a:pt x="46" y="1020"/>
                    </a:lnTo>
                    <a:lnTo>
                      <a:pt x="46" y="1022"/>
                    </a:lnTo>
                    <a:lnTo>
                      <a:pt x="46" y="1020"/>
                    </a:lnTo>
                    <a:lnTo>
                      <a:pt x="44" y="1020"/>
                    </a:lnTo>
                    <a:lnTo>
                      <a:pt x="44" y="1018"/>
                    </a:lnTo>
                    <a:lnTo>
                      <a:pt x="44" y="1015"/>
                    </a:lnTo>
                    <a:lnTo>
                      <a:pt x="42" y="1015"/>
                    </a:lnTo>
                    <a:lnTo>
                      <a:pt x="42" y="1011"/>
                    </a:lnTo>
                    <a:lnTo>
                      <a:pt x="42" y="1008"/>
                    </a:lnTo>
                    <a:lnTo>
                      <a:pt x="39" y="1008"/>
                    </a:lnTo>
                    <a:lnTo>
                      <a:pt x="35" y="1004"/>
                    </a:lnTo>
                    <a:lnTo>
                      <a:pt x="35" y="1001"/>
                    </a:lnTo>
                    <a:lnTo>
                      <a:pt x="35" y="999"/>
                    </a:lnTo>
                    <a:lnTo>
                      <a:pt x="35" y="1001"/>
                    </a:lnTo>
                    <a:lnTo>
                      <a:pt x="32" y="1001"/>
                    </a:lnTo>
                    <a:lnTo>
                      <a:pt x="32" y="1004"/>
                    </a:lnTo>
                    <a:lnTo>
                      <a:pt x="30" y="1004"/>
                    </a:lnTo>
                    <a:lnTo>
                      <a:pt x="30" y="1006"/>
                    </a:lnTo>
                    <a:lnTo>
                      <a:pt x="28" y="1006"/>
                    </a:lnTo>
                    <a:lnTo>
                      <a:pt x="25" y="1006"/>
                    </a:lnTo>
                    <a:lnTo>
                      <a:pt x="25" y="1004"/>
                    </a:lnTo>
                    <a:lnTo>
                      <a:pt x="28" y="1004"/>
                    </a:lnTo>
                    <a:lnTo>
                      <a:pt x="30" y="1001"/>
                    </a:lnTo>
                    <a:lnTo>
                      <a:pt x="35" y="992"/>
                    </a:lnTo>
                    <a:lnTo>
                      <a:pt x="37" y="992"/>
                    </a:lnTo>
                    <a:lnTo>
                      <a:pt x="37" y="990"/>
                    </a:lnTo>
                    <a:lnTo>
                      <a:pt x="35" y="990"/>
                    </a:lnTo>
                    <a:lnTo>
                      <a:pt x="37" y="987"/>
                    </a:lnTo>
                    <a:lnTo>
                      <a:pt x="35" y="985"/>
                    </a:lnTo>
                    <a:lnTo>
                      <a:pt x="35" y="983"/>
                    </a:lnTo>
                    <a:lnTo>
                      <a:pt x="37" y="983"/>
                    </a:lnTo>
                    <a:lnTo>
                      <a:pt x="37" y="985"/>
                    </a:lnTo>
                    <a:lnTo>
                      <a:pt x="39" y="990"/>
                    </a:lnTo>
                    <a:lnTo>
                      <a:pt x="39" y="992"/>
                    </a:lnTo>
                    <a:lnTo>
                      <a:pt x="39" y="994"/>
                    </a:lnTo>
                    <a:lnTo>
                      <a:pt x="42" y="997"/>
                    </a:lnTo>
                    <a:lnTo>
                      <a:pt x="42" y="999"/>
                    </a:lnTo>
                    <a:lnTo>
                      <a:pt x="42" y="1001"/>
                    </a:lnTo>
                    <a:lnTo>
                      <a:pt x="42" y="999"/>
                    </a:lnTo>
                    <a:lnTo>
                      <a:pt x="39" y="994"/>
                    </a:lnTo>
                    <a:lnTo>
                      <a:pt x="39" y="987"/>
                    </a:lnTo>
                    <a:lnTo>
                      <a:pt x="39" y="985"/>
                    </a:lnTo>
                    <a:lnTo>
                      <a:pt x="37" y="985"/>
                    </a:lnTo>
                    <a:lnTo>
                      <a:pt x="37" y="983"/>
                    </a:lnTo>
                    <a:lnTo>
                      <a:pt x="37" y="981"/>
                    </a:lnTo>
                    <a:lnTo>
                      <a:pt x="37" y="978"/>
                    </a:lnTo>
                    <a:lnTo>
                      <a:pt x="35" y="976"/>
                    </a:lnTo>
                    <a:lnTo>
                      <a:pt x="32" y="976"/>
                    </a:lnTo>
                    <a:lnTo>
                      <a:pt x="32" y="974"/>
                    </a:lnTo>
                    <a:lnTo>
                      <a:pt x="32" y="971"/>
                    </a:lnTo>
                    <a:lnTo>
                      <a:pt x="32" y="969"/>
                    </a:lnTo>
                    <a:lnTo>
                      <a:pt x="32" y="967"/>
                    </a:lnTo>
                    <a:lnTo>
                      <a:pt x="32" y="964"/>
                    </a:lnTo>
                    <a:lnTo>
                      <a:pt x="32" y="962"/>
                    </a:lnTo>
                    <a:lnTo>
                      <a:pt x="30" y="957"/>
                    </a:lnTo>
                    <a:lnTo>
                      <a:pt x="25" y="953"/>
                    </a:lnTo>
                    <a:lnTo>
                      <a:pt x="23" y="950"/>
                    </a:lnTo>
                    <a:lnTo>
                      <a:pt x="23" y="948"/>
                    </a:lnTo>
                    <a:lnTo>
                      <a:pt x="21" y="948"/>
                    </a:lnTo>
                    <a:lnTo>
                      <a:pt x="21" y="946"/>
                    </a:lnTo>
                    <a:lnTo>
                      <a:pt x="21" y="943"/>
                    </a:lnTo>
                    <a:lnTo>
                      <a:pt x="18" y="941"/>
                    </a:lnTo>
                    <a:lnTo>
                      <a:pt x="18" y="936"/>
                    </a:lnTo>
                    <a:lnTo>
                      <a:pt x="18" y="934"/>
                    </a:lnTo>
                    <a:lnTo>
                      <a:pt x="16" y="934"/>
                    </a:lnTo>
                    <a:lnTo>
                      <a:pt x="16" y="932"/>
                    </a:lnTo>
                    <a:lnTo>
                      <a:pt x="16" y="929"/>
                    </a:lnTo>
                    <a:lnTo>
                      <a:pt x="14" y="927"/>
                    </a:lnTo>
                    <a:lnTo>
                      <a:pt x="11" y="925"/>
                    </a:lnTo>
                    <a:lnTo>
                      <a:pt x="11" y="922"/>
                    </a:lnTo>
                    <a:lnTo>
                      <a:pt x="11" y="920"/>
                    </a:lnTo>
                    <a:lnTo>
                      <a:pt x="9" y="918"/>
                    </a:lnTo>
                    <a:lnTo>
                      <a:pt x="9" y="915"/>
                    </a:lnTo>
                    <a:lnTo>
                      <a:pt x="7" y="913"/>
                    </a:lnTo>
                    <a:lnTo>
                      <a:pt x="7" y="911"/>
                    </a:lnTo>
                    <a:lnTo>
                      <a:pt x="4" y="906"/>
                    </a:lnTo>
                    <a:lnTo>
                      <a:pt x="2" y="904"/>
                    </a:lnTo>
                    <a:lnTo>
                      <a:pt x="4" y="904"/>
                    </a:lnTo>
                    <a:lnTo>
                      <a:pt x="2" y="901"/>
                    </a:lnTo>
                    <a:lnTo>
                      <a:pt x="4" y="901"/>
                    </a:lnTo>
                    <a:lnTo>
                      <a:pt x="7" y="899"/>
                    </a:lnTo>
                    <a:lnTo>
                      <a:pt x="7" y="897"/>
                    </a:lnTo>
                    <a:lnTo>
                      <a:pt x="9" y="894"/>
                    </a:lnTo>
                    <a:lnTo>
                      <a:pt x="9" y="892"/>
                    </a:lnTo>
                    <a:lnTo>
                      <a:pt x="9" y="890"/>
                    </a:lnTo>
                    <a:lnTo>
                      <a:pt x="9" y="887"/>
                    </a:lnTo>
                    <a:lnTo>
                      <a:pt x="9" y="885"/>
                    </a:lnTo>
                    <a:lnTo>
                      <a:pt x="9" y="883"/>
                    </a:lnTo>
                    <a:lnTo>
                      <a:pt x="9" y="878"/>
                    </a:lnTo>
                    <a:lnTo>
                      <a:pt x="9" y="876"/>
                    </a:lnTo>
                    <a:lnTo>
                      <a:pt x="9" y="871"/>
                    </a:lnTo>
                    <a:lnTo>
                      <a:pt x="9" y="869"/>
                    </a:lnTo>
                    <a:lnTo>
                      <a:pt x="9" y="866"/>
                    </a:lnTo>
                    <a:lnTo>
                      <a:pt x="9" y="864"/>
                    </a:lnTo>
                    <a:lnTo>
                      <a:pt x="11" y="857"/>
                    </a:lnTo>
                    <a:lnTo>
                      <a:pt x="11" y="855"/>
                    </a:lnTo>
                    <a:lnTo>
                      <a:pt x="16" y="850"/>
                    </a:lnTo>
                    <a:lnTo>
                      <a:pt x="18" y="848"/>
                    </a:lnTo>
                    <a:lnTo>
                      <a:pt x="18" y="845"/>
                    </a:lnTo>
                    <a:lnTo>
                      <a:pt x="18" y="841"/>
                    </a:lnTo>
                    <a:lnTo>
                      <a:pt x="21" y="836"/>
                    </a:lnTo>
                    <a:lnTo>
                      <a:pt x="21" y="834"/>
                    </a:lnTo>
                    <a:lnTo>
                      <a:pt x="21" y="832"/>
                    </a:lnTo>
                    <a:lnTo>
                      <a:pt x="21" y="829"/>
                    </a:lnTo>
                    <a:lnTo>
                      <a:pt x="21" y="827"/>
                    </a:lnTo>
                    <a:lnTo>
                      <a:pt x="21" y="825"/>
                    </a:lnTo>
                    <a:lnTo>
                      <a:pt x="21" y="820"/>
                    </a:lnTo>
                    <a:lnTo>
                      <a:pt x="21" y="818"/>
                    </a:lnTo>
                    <a:lnTo>
                      <a:pt x="18" y="815"/>
                    </a:lnTo>
                    <a:lnTo>
                      <a:pt x="18" y="811"/>
                    </a:lnTo>
                    <a:lnTo>
                      <a:pt x="16" y="808"/>
                    </a:lnTo>
                    <a:lnTo>
                      <a:pt x="16" y="804"/>
                    </a:lnTo>
                    <a:lnTo>
                      <a:pt x="16" y="801"/>
                    </a:lnTo>
                    <a:lnTo>
                      <a:pt x="14" y="799"/>
                    </a:lnTo>
                    <a:lnTo>
                      <a:pt x="14" y="797"/>
                    </a:lnTo>
                    <a:lnTo>
                      <a:pt x="11" y="797"/>
                    </a:lnTo>
                    <a:lnTo>
                      <a:pt x="11" y="794"/>
                    </a:lnTo>
                    <a:lnTo>
                      <a:pt x="11" y="792"/>
                    </a:lnTo>
                    <a:lnTo>
                      <a:pt x="11" y="787"/>
                    </a:lnTo>
                    <a:lnTo>
                      <a:pt x="9" y="787"/>
                    </a:lnTo>
                    <a:lnTo>
                      <a:pt x="7" y="785"/>
                    </a:lnTo>
                    <a:lnTo>
                      <a:pt x="7" y="780"/>
                    </a:lnTo>
                    <a:lnTo>
                      <a:pt x="4" y="778"/>
                    </a:lnTo>
                    <a:lnTo>
                      <a:pt x="0" y="773"/>
                    </a:lnTo>
                    <a:lnTo>
                      <a:pt x="0" y="771"/>
                    </a:lnTo>
                    <a:lnTo>
                      <a:pt x="0" y="769"/>
                    </a:lnTo>
                    <a:lnTo>
                      <a:pt x="0" y="766"/>
                    </a:lnTo>
                    <a:lnTo>
                      <a:pt x="2" y="764"/>
                    </a:lnTo>
                    <a:lnTo>
                      <a:pt x="2" y="759"/>
                    </a:lnTo>
                    <a:lnTo>
                      <a:pt x="2" y="757"/>
                    </a:lnTo>
                    <a:lnTo>
                      <a:pt x="2" y="752"/>
                    </a:lnTo>
                    <a:lnTo>
                      <a:pt x="2" y="750"/>
                    </a:lnTo>
                    <a:lnTo>
                      <a:pt x="2" y="748"/>
                    </a:lnTo>
                    <a:lnTo>
                      <a:pt x="4" y="748"/>
                    </a:lnTo>
                    <a:lnTo>
                      <a:pt x="4" y="745"/>
                    </a:lnTo>
                    <a:lnTo>
                      <a:pt x="7" y="743"/>
                    </a:lnTo>
                    <a:lnTo>
                      <a:pt x="9" y="741"/>
                    </a:lnTo>
                    <a:lnTo>
                      <a:pt x="9" y="738"/>
                    </a:lnTo>
                    <a:lnTo>
                      <a:pt x="14" y="736"/>
                    </a:lnTo>
                    <a:lnTo>
                      <a:pt x="14" y="734"/>
                    </a:lnTo>
                    <a:lnTo>
                      <a:pt x="16" y="731"/>
                    </a:lnTo>
                    <a:lnTo>
                      <a:pt x="18" y="729"/>
                    </a:lnTo>
                    <a:lnTo>
                      <a:pt x="21" y="727"/>
                    </a:lnTo>
                    <a:lnTo>
                      <a:pt x="23" y="727"/>
                    </a:lnTo>
                    <a:lnTo>
                      <a:pt x="21" y="729"/>
                    </a:lnTo>
                    <a:lnTo>
                      <a:pt x="18" y="731"/>
                    </a:lnTo>
                    <a:lnTo>
                      <a:pt x="21" y="731"/>
                    </a:lnTo>
                    <a:lnTo>
                      <a:pt x="23" y="731"/>
                    </a:lnTo>
                    <a:lnTo>
                      <a:pt x="23" y="729"/>
                    </a:lnTo>
                    <a:lnTo>
                      <a:pt x="23" y="727"/>
                    </a:lnTo>
                    <a:lnTo>
                      <a:pt x="25" y="727"/>
                    </a:lnTo>
                    <a:lnTo>
                      <a:pt x="25" y="724"/>
                    </a:lnTo>
                    <a:lnTo>
                      <a:pt x="28" y="724"/>
                    </a:lnTo>
                    <a:lnTo>
                      <a:pt x="28" y="722"/>
                    </a:lnTo>
                    <a:lnTo>
                      <a:pt x="30" y="722"/>
                    </a:lnTo>
                    <a:lnTo>
                      <a:pt x="32" y="724"/>
                    </a:lnTo>
                    <a:lnTo>
                      <a:pt x="35" y="722"/>
                    </a:lnTo>
                    <a:lnTo>
                      <a:pt x="37" y="722"/>
                    </a:lnTo>
                    <a:lnTo>
                      <a:pt x="35" y="720"/>
                    </a:lnTo>
                    <a:lnTo>
                      <a:pt x="32" y="720"/>
                    </a:lnTo>
                    <a:lnTo>
                      <a:pt x="32" y="717"/>
                    </a:lnTo>
                    <a:lnTo>
                      <a:pt x="32" y="720"/>
                    </a:lnTo>
                    <a:lnTo>
                      <a:pt x="30" y="720"/>
                    </a:lnTo>
                    <a:lnTo>
                      <a:pt x="30" y="722"/>
                    </a:lnTo>
                    <a:lnTo>
                      <a:pt x="28" y="722"/>
                    </a:lnTo>
                    <a:lnTo>
                      <a:pt x="25" y="724"/>
                    </a:lnTo>
                    <a:lnTo>
                      <a:pt x="23" y="727"/>
                    </a:lnTo>
                    <a:lnTo>
                      <a:pt x="23" y="724"/>
                    </a:lnTo>
                    <a:lnTo>
                      <a:pt x="25" y="724"/>
                    </a:lnTo>
                    <a:lnTo>
                      <a:pt x="30" y="720"/>
                    </a:lnTo>
                    <a:lnTo>
                      <a:pt x="35" y="713"/>
                    </a:lnTo>
                    <a:lnTo>
                      <a:pt x="37" y="708"/>
                    </a:lnTo>
                    <a:lnTo>
                      <a:pt x="39" y="706"/>
                    </a:lnTo>
                    <a:lnTo>
                      <a:pt x="39" y="703"/>
                    </a:lnTo>
                    <a:lnTo>
                      <a:pt x="39" y="701"/>
                    </a:lnTo>
                    <a:lnTo>
                      <a:pt x="39" y="699"/>
                    </a:lnTo>
                    <a:lnTo>
                      <a:pt x="39" y="697"/>
                    </a:lnTo>
                    <a:lnTo>
                      <a:pt x="39" y="694"/>
                    </a:lnTo>
                    <a:lnTo>
                      <a:pt x="39" y="692"/>
                    </a:lnTo>
                    <a:lnTo>
                      <a:pt x="42" y="694"/>
                    </a:lnTo>
                    <a:lnTo>
                      <a:pt x="42" y="692"/>
                    </a:lnTo>
                    <a:lnTo>
                      <a:pt x="44" y="690"/>
                    </a:lnTo>
                    <a:lnTo>
                      <a:pt x="46" y="687"/>
                    </a:lnTo>
                    <a:lnTo>
                      <a:pt x="49" y="680"/>
                    </a:lnTo>
                    <a:lnTo>
                      <a:pt x="51" y="676"/>
                    </a:lnTo>
                    <a:lnTo>
                      <a:pt x="53" y="671"/>
                    </a:lnTo>
                    <a:lnTo>
                      <a:pt x="56" y="669"/>
                    </a:lnTo>
                    <a:lnTo>
                      <a:pt x="56" y="664"/>
                    </a:lnTo>
                    <a:lnTo>
                      <a:pt x="56" y="659"/>
                    </a:lnTo>
                    <a:lnTo>
                      <a:pt x="58" y="659"/>
                    </a:lnTo>
                    <a:lnTo>
                      <a:pt x="58" y="657"/>
                    </a:lnTo>
                    <a:lnTo>
                      <a:pt x="56" y="657"/>
                    </a:lnTo>
                    <a:lnTo>
                      <a:pt x="56" y="655"/>
                    </a:lnTo>
                    <a:lnTo>
                      <a:pt x="58" y="652"/>
                    </a:lnTo>
                    <a:lnTo>
                      <a:pt x="58" y="650"/>
                    </a:lnTo>
                    <a:lnTo>
                      <a:pt x="58" y="648"/>
                    </a:lnTo>
                    <a:lnTo>
                      <a:pt x="58" y="645"/>
                    </a:lnTo>
                    <a:lnTo>
                      <a:pt x="58" y="643"/>
                    </a:lnTo>
                    <a:lnTo>
                      <a:pt x="58" y="638"/>
                    </a:lnTo>
                    <a:lnTo>
                      <a:pt x="56" y="638"/>
                    </a:lnTo>
                    <a:lnTo>
                      <a:pt x="53" y="636"/>
                    </a:lnTo>
                    <a:lnTo>
                      <a:pt x="51" y="634"/>
                    </a:lnTo>
                    <a:lnTo>
                      <a:pt x="53" y="631"/>
                    </a:lnTo>
                    <a:lnTo>
                      <a:pt x="56" y="631"/>
                    </a:lnTo>
                    <a:lnTo>
                      <a:pt x="58" y="627"/>
                    </a:lnTo>
                    <a:lnTo>
                      <a:pt x="58" y="624"/>
                    </a:lnTo>
                    <a:lnTo>
                      <a:pt x="63" y="617"/>
                    </a:lnTo>
                    <a:lnTo>
                      <a:pt x="63" y="615"/>
                    </a:lnTo>
                    <a:lnTo>
                      <a:pt x="63" y="613"/>
                    </a:lnTo>
                    <a:lnTo>
                      <a:pt x="60" y="613"/>
                    </a:lnTo>
                    <a:lnTo>
                      <a:pt x="60" y="610"/>
                    </a:lnTo>
                    <a:lnTo>
                      <a:pt x="60" y="608"/>
                    </a:lnTo>
                    <a:lnTo>
                      <a:pt x="58" y="608"/>
                    </a:lnTo>
                    <a:lnTo>
                      <a:pt x="56" y="603"/>
                    </a:lnTo>
                    <a:lnTo>
                      <a:pt x="56" y="601"/>
                    </a:lnTo>
                    <a:lnTo>
                      <a:pt x="56" y="599"/>
                    </a:lnTo>
                    <a:lnTo>
                      <a:pt x="56" y="596"/>
                    </a:lnTo>
                    <a:lnTo>
                      <a:pt x="58" y="594"/>
                    </a:lnTo>
                    <a:lnTo>
                      <a:pt x="58" y="592"/>
                    </a:lnTo>
                    <a:lnTo>
                      <a:pt x="58" y="589"/>
                    </a:lnTo>
                    <a:lnTo>
                      <a:pt x="58" y="587"/>
                    </a:lnTo>
                    <a:lnTo>
                      <a:pt x="56" y="587"/>
                    </a:lnTo>
                    <a:lnTo>
                      <a:pt x="58" y="585"/>
                    </a:lnTo>
                    <a:lnTo>
                      <a:pt x="58" y="582"/>
                    </a:lnTo>
                    <a:lnTo>
                      <a:pt x="58" y="580"/>
                    </a:lnTo>
                    <a:lnTo>
                      <a:pt x="58" y="578"/>
                    </a:lnTo>
                    <a:lnTo>
                      <a:pt x="58" y="575"/>
                    </a:lnTo>
                    <a:lnTo>
                      <a:pt x="60" y="575"/>
                    </a:lnTo>
                    <a:lnTo>
                      <a:pt x="60" y="573"/>
                    </a:lnTo>
                    <a:lnTo>
                      <a:pt x="60" y="571"/>
                    </a:lnTo>
                    <a:lnTo>
                      <a:pt x="60" y="568"/>
                    </a:lnTo>
                    <a:lnTo>
                      <a:pt x="63" y="568"/>
                    </a:lnTo>
                    <a:lnTo>
                      <a:pt x="63" y="566"/>
                    </a:lnTo>
                    <a:lnTo>
                      <a:pt x="63" y="564"/>
                    </a:lnTo>
                    <a:lnTo>
                      <a:pt x="65" y="561"/>
                    </a:lnTo>
                    <a:lnTo>
                      <a:pt x="67" y="559"/>
                    </a:lnTo>
                    <a:lnTo>
                      <a:pt x="67" y="557"/>
                    </a:lnTo>
                    <a:lnTo>
                      <a:pt x="67" y="554"/>
                    </a:lnTo>
                    <a:lnTo>
                      <a:pt x="70" y="554"/>
                    </a:lnTo>
                    <a:lnTo>
                      <a:pt x="70" y="550"/>
                    </a:lnTo>
                    <a:lnTo>
                      <a:pt x="67" y="548"/>
                    </a:lnTo>
                    <a:lnTo>
                      <a:pt x="67" y="545"/>
                    </a:lnTo>
                    <a:lnTo>
                      <a:pt x="67" y="541"/>
                    </a:lnTo>
                    <a:lnTo>
                      <a:pt x="65" y="541"/>
                    </a:lnTo>
                    <a:lnTo>
                      <a:pt x="65" y="538"/>
                    </a:lnTo>
                    <a:lnTo>
                      <a:pt x="65" y="534"/>
                    </a:lnTo>
                    <a:lnTo>
                      <a:pt x="65" y="531"/>
                    </a:lnTo>
                    <a:lnTo>
                      <a:pt x="65" y="529"/>
                    </a:lnTo>
                    <a:lnTo>
                      <a:pt x="72" y="524"/>
                    </a:lnTo>
                    <a:lnTo>
                      <a:pt x="77" y="517"/>
                    </a:lnTo>
                    <a:lnTo>
                      <a:pt x="79" y="515"/>
                    </a:lnTo>
                    <a:lnTo>
                      <a:pt x="79" y="513"/>
                    </a:lnTo>
                    <a:lnTo>
                      <a:pt x="81" y="510"/>
                    </a:lnTo>
                    <a:lnTo>
                      <a:pt x="81" y="508"/>
                    </a:lnTo>
                    <a:lnTo>
                      <a:pt x="84" y="508"/>
                    </a:lnTo>
                    <a:lnTo>
                      <a:pt x="84" y="506"/>
                    </a:lnTo>
                    <a:lnTo>
                      <a:pt x="88" y="496"/>
                    </a:lnTo>
                    <a:lnTo>
                      <a:pt x="91" y="492"/>
                    </a:lnTo>
                    <a:lnTo>
                      <a:pt x="91" y="489"/>
                    </a:lnTo>
                    <a:lnTo>
                      <a:pt x="93" y="489"/>
                    </a:lnTo>
                    <a:lnTo>
                      <a:pt x="95" y="489"/>
                    </a:lnTo>
                    <a:lnTo>
                      <a:pt x="95" y="492"/>
                    </a:lnTo>
                    <a:lnTo>
                      <a:pt x="95" y="494"/>
                    </a:lnTo>
                    <a:lnTo>
                      <a:pt x="95" y="492"/>
                    </a:lnTo>
                    <a:lnTo>
                      <a:pt x="98" y="489"/>
                    </a:lnTo>
                    <a:lnTo>
                      <a:pt x="98" y="487"/>
                    </a:lnTo>
                    <a:lnTo>
                      <a:pt x="100" y="487"/>
                    </a:lnTo>
                    <a:lnTo>
                      <a:pt x="102" y="485"/>
                    </a:lnTo>
                    <a:lnTo>
                      <a:pt x="104" y="485"/>
                    </a:lnTo>
                    <a:lnTo>
                      <a:pt x="104" y="487"/>
                    </a:lnTo>
                    <a:lnTo>
                      <a:pt x="104" y="489"/>
                    </a:lnTo>
                    <a:lnTo>
                      <a:pt x="107" y="489"/>
                    </a:lnTo>
                    <a:lnTo>
                      <a:pt x="107" y="492"/>
                    </a:lnTo>
                    <a:lnTo>
                      <a:pt x="109" y="492"/>
                    </a:lnTo>
                    <a:lnTo>
                      <a:pt x="107" y="489"/>
                    </a:lnTo>
                    <a:lnTo>
                      <a:pt x="107" y="487"/>
                    </a:lnTo>
                    <a:lnTo>
                      <a:pt x="107" y="485"/>
                    </a:lnTo>
                    <a:lnTo>
                      <a:pt x="107" y="482"/>
                    </a:lnTo>
                    <a:lnTo>
                      <a:pt x="104" y="482"/>
                    </a:lnTo>
                    <a:lnTo>
                      <a:pt x="102" y="482"/>
                    </a:lnTo>
                    <a:lnTo>
                      <a:pt x="100" y="485"/>
                    </a:lnTo>
                    <a:lnTo>
                      <a:pt x="95" y="487"/>
                    </a:lnTo>
                    <a:lnTo>
                      <a:pt x="100" y="482"/>
                    </a:lnTo>
                    <a:lnTo>
                      <a:pt x="107" y="473"/>
                    </a:lnTo>
                    <a:lnTo>
                      <a:pt x="109" y="471"/>
                    </a:lnTo>
                    <a:lnTo>
                      <a:pt x="111" y="466"/>
                    </a:lnTo>
                    <a:lnTo>
                      <a:pt x="114" y="464"/>
                    </a:lnTo>
                    <a:lnTo>
                      <a:pt x="116" y="464"/>
                    </a:lnTo>
                    <a:lnTo>
                      <a:pt x="116" y="461"/>
                    </a:lnTo>
                    <a:lnTo>
                      <a:pt x="118" y="461"/>
                    </a:lnTo>
                    <a:lnTo>
                      <a:pt x="118" y="459"/>
                    </a:lnTo>
                    <a:lnTo>
                      <a:pt x="121" y="459"/>
                    </a:lnTo>
                    <a:lnTo>
                      <a:pt x="121" y="461"/>
                    </a:lnTo>
                    <a:lnTo>
                      <a:pt x="123" y="461"/>
                    </a:lnTo>
                    <a:lnTo>
                      <a:pt x="121" y="461"/>
                    </a:lnTo>
                    <a:lnTo>
                      <a:pt x="121" y="459"/>
                    </a:lnTo>
                    <a:lnTo>
                      <a:pt x="121" y="457"/>
                    </a:lnTo>
                    <a:lnTo>
                      <a:pt x="118" y="457"/>
                    </a:lnTo>
                    <a:lnTo>
                      <a:pt x="118" y="459"/>
                    </a:lnTo>
                    <a:lnTo>
                      <a:pt x="116" y="461"/>
                    </a:lnTo>
                    <a:lnTo>
                      <a:pt x="114" y="461"/>
                    </a:lnTo>
                    <a:lnTo>
                      <a:pt x="116" y="459"/>
                    </a:lnTo>
                    <a:lnTo>
                      <a:pt x="118" y="454"/>
                    </a:lnTo>
                    <a:lnTo>
                      <a:pt x="123" y="445"/>
                    </a:lnTo>
                    <a:lnTo>
                      <a:pt x="125" y="438"/>
                    </a:lnTo>
                    <a:lnTo>
                      <a:pt x="128" y="436"/>
                    </a:lnTo>
                    <a:lnTo>
                      <a:pt x="128" y="433"/>
                    </a:lnTo>
                    <a:lnTo>
                      <a:pt x="130" y="433"/>
                    </a:lnTo>
                    <a:lnTo>
                      <a:pt x="130" y="431"/>
                    </a:lnTo>
                    <a:lnTo>
                      <a:pt x="132" y="424"/>
                    </a:lnTo>
                    <a:lnTo>
                      <a:pt x="135" y="417"/>
                    </a:lnTo>
                    <a:lnTo>
                      <a:pt x="137" y="412"/>
                    </a:lnTo>
                    <a:lnTo>
                      <a:pt x="139" y="408"/>
                    </a:lnTo>
                    <a:lnTo>
                      <a:pt x="139" y="406"/>
                    </a:lnTo>
                    <a:lnTo>
                      <a:pt x="142" y="401"/>
                    </a:lnTo>
                    <a:lnTo>
                      <a:pt x="144" y="399"/>
                    </a:lnTo>
                    <a:lnTo>
                      <a:pt x="144" y="396"/>
                    </a:lnTo>
                    <a:lnTo>
                      <a:pt x="146" y="396"/>
                    </a:lnTo>
                    <a:lnTo>
                      <a:pt x="146" y="399"/>
                    </a:lnTo>
                    <a:lnTo>
                      <a:pt x="149" y="399"/>
                    </a:lnTo>
                    <a:lnTo>
                      <a:pt x="149" y="396"/>
                    </a:lnTo>
                    <a:lnTo>
                      <a:pt x="146" y="396"/>
                    </a:lnTo>
                    <a:lnTo>
                      <a:pt x="144" y="396"/>
                    </a:lnTo>
                    <a:lnTo>
                      <a:pt x="146" y="394"/>
                    </a:lnTo>
                    <a:lnTo>
                      <a:pt x="146" y="389"/>
                    </a:lnTo>
                    <a:lnTo>
                      <a:pt x="151" y="380"/>
                    </a:lnTo>
                    <a:lnTo>
                      <a:pt x="153" y="380"/>
                    </a:lnTo>
                    <a:lnTo>
                      <a:pt x="153" y="382"/>
                    </a:lnTo>
                    <a:lnTo>
                      <a:pt x="156" y="382"/>
                    </a:lnTo>
                    <a:lnTo>
                      <a:pt x="156" y="380"/>
                    </a:lnTo>
                    <a:lnTo>
                      <a:pt x="153" y="380"/>
                    </a:lnTo>
                    <a:lnTo>
                      <a:pt x="153" y="378"/>
                    </a:lnTo>
                    <a:lnTo>
                      <a:pt x="153" y="380"/>
                    </a:lnTo>
                    <a:lnTo>
                      <a:pt x="151" y="380"/>
                    </a:lnTo>
                    <a:lnTo>
                      <a:pt x="151" y="378"/>
                    </a:lnTo>
                    <a:lnTo>
                      <a:pt x="153" y="378"/>
                    </a:lnTo>
                    <a:lnTo>
                      <a:pt x="153" y="375"/>
                    </a:lnTo>
                    <a:lnTo>
                      <a:pt x="153" y="373"/>
                    </a:lnTo>
                    <a:lnTo>
                      <a:pt x="156" y="371"/>
                    </a:lnTo>
                    <a:lnTo>
                      <a:pt x="156" y="368"/>
                    </a:lnTo>
                    <a:lnTo>
                      <a:pt x="156" y="366"/>
                    </a:lnTo>
                    <a:lnTo>
                      <a:pt x="156" y="364"/>
                    </a:lnTo>
                    <a:lnTo>
                      <a:pt x="158" y="361"/>
                    </a:lnTo>
                    <a:lnTo>
                      <a:pt x="158" y="359"/>
                    </a:lnTo>
                    <a:lnTo>
                      <a:pt x="160" y="359"/>
                    </a:lnTo>
                    <a:lnTo>
                      <a:pt x="160" y="357"/>
                    </a:lnTo>
                    <a:lnTo>
                      <a:pt x="163" y="354"/>
                    </a:lnTo>
                    <a:lnTo>
                      <a:pt x="165" y="352"/>
                    </a:lnTo>
                    <a:lnTo>
                      <a:pt x="163" y="352"/>
                    </a:lnTo>
                    <a:lnTo>
                      <a:pt x="165" y="350"/>
                    </a:lnTo>
                    <a:lnTo>
                      <a:pt x="167" y="345"/>
                    </a:lnTo>
                    <a:lnTo>
                      <a:pt x="167" y="343"/>
                    </a:lnTo>
                    <a:lnTo>
                      <a:pt x="167" y="340"/>
                    </a:lnTo>
                    <a:lnTo>
                      <a:pt x="170" y="338"/>
                    </a:lnTo>
                    <a:lnTo>
                      <a:pt x="172" y="336"/>
                    </a:lnTo>
                    <a:lnTo>
                      <a:pt x="174" y="333"/>
                    </a:lnTo>
                    <a:lnTo>
                      <a:pt x="174" y="331"/>
                    </a:lnTo>
                    <a:lnTo>
                      <a:pt x="174" y="329"/>
                    </a:lnTo>
                    <a:lnTo>
                      <a:pt x="174" y="326"/>
                    </a:lnTo>
                    <a:lnTo>
                      <a:pt x="177" y="324"/>
                    </a:lnTo>
                    <a:lnTo>
                      <a:pt x="179" y="322"/>
                    </a:lnTo>
                    <a:lnTo>
                      <a:pt x="179" y="319"/>
                    </a:lnTo>
                    <a:lnTo>
                      <a:pt x="179" y="317"/>
                    </a:lnTo>
                    <a:lnTo>
                      <a:pt x="179" y="315"/>
                    </a:lnTo>
                    <a:lnTo>
                      <a:pt x="177" y="315"/>
                    </a:lnTo>
                    <a:lnTo>
                      <a:pt x="179" y="315"/>
                    </a:lnTo>
                    <a:lnTo>
                      <a:pt x="181" y="312"/>
                    </a:lnTo>
                    <a:lnTo>
                      <a:pt x="181" y="310"/>
                    </a:lnTo>
                    <a:lnTo>
                      <a:pt x="184" y="310"/>
                    </a:lnTo>
                    <a:lnTo>
                      <a:pt x="181" y="312"/>
                    </a:lnTo>
                    <a:lnTo>
                      <a:pt x="184" y="312"/>
                    </a:lnTo>
                    <a:lnTo>
                      <a:pt x="184" y="310"/>
                    </a:lnTo>
                    <a:lnTo>
                      <a:pt x="186" y="310"/>
                    </a:lnTo>
                    <a:lnTo>
                      <a:pt x="184" y="308"/>
                    </a:lnTo>
                    <a:lnTo>
                      <a:pt x="184" y="305"/>
                    </a:lnTo>
                    <a:lnTo>
                      <a:pt x="184" y="301"/>
                    </a:lnTo>
                    <a:lnTo>
                      <a:pt x="186" y="301"/>
                    </a:lnTo>
                    <a:lnTo>
                      <a:pt x="186" y="296"/>
                    </a:lnTo>
                    <a:lnTo>
                      <a:pt x="188" y="296"/>
                    </a:lnTo>
                    <a:lnTo>
                      <a:pt x="186" y="298"/>
                    </a:lnTo>
                    <a:lnTo>
                      <a:pt x="186" y="301"/>
                    </a:lnTo>
                    <a:lnTo>
                      <a:pt x="188" y="303"/>
                    </a:lnTo>
                    <a:lnTo>
                      <a:pt x="188" y="305"/>
                    </a:lnTo>
                    <a:lnTo>
                      <a:pt x="188" y="303"/>
                    </a:lnTo>
                    <a:lnTo>
                      <a:pt x="191" y="303"/>
                    </a:lnTo>
                    <a:lnTo>
                      <a:pt x="191" y="301"/>
                    </a:lnTo>
                    <a:lnTo>
                      <a:pt x="191" y="298"/>
                    </a:lnTo>
                    <a:lnTo>
                      <a:pt x="191" y="296"/>
                    </a:lnTo>
                    <a:lnTo>
                      <a:pt x="188" y="296"/>
                    </a:lnTo>
                    <a:lnTo>
                      <a:pt x="188" y="294"/>
                    </a:lnTo>
                    <a:lnTo>
                      <a:pt x="191" y="291"/>
                    </a:lnTo>
                    <a:lnTo>
                      <a:pt x="191" y="289"/>
                    </a:lnTo>
                    <a:lnTo>
                      <a:pt x="193" y="287"/>
                    </a:lnTo>
                    <a:lnTo>
                      <a:pt x="193" y="284"/>
                    </a:lnTo>
                    <a:lnTo>
                      <a:pt x="195" y="284"/>
                    </a:lnTo>
                    <a:lnTo>
                      <a:pt x="195" y="287"/>
                    </a:lnTo>
                    <a:lnTo>
                      <a:pt x="198" y="284"/>
                    </a:lnTo>
                    <a:lnTo>
                      <a:pt x="195" y="284"/>
                    </a:lnTo>
                    <a:lnTo>
                      <a:pt x="193" y="284"/>
                    </a:lnTo>
                    <a:lnTo>
                      <a:pt x="193" y="287"/>
                    </a:lnTo>
                    <a:lnTo>
                      <a:pt x="191" y="287"/>
                    </a:lnTo>
                    <a:lnTo>
                      <a:pt x="193" y="284"/>
                    </a:lnTo>
                    <a:lnTo>
                      <a:pt x="193" y="282"/>
                    </a:lnTo>
                    <a:lnTo>
                      <a:pt x="193" y="280"/>
                    </a:lnTo>
                    <a:lnTo>
                      <a:pt x="193" y="277"/>
                    </a:lnTo>
                    <a:lnTo>
                      <a:pt x="191" y="277"/>
                    </a:lnTo>
                    <a:lnTo>
                      <a:pt x="193" y="275"/>
                    </a:lnTo>
                    <a:lnTo>
                      <a:pt x="195" y="273"/>
                    </a:lnTo>
                    <a:lnTo>
                      <a:pt x="198" y="268"/>
                    </a:lnTo>
                    <a:lnTo>
                      <a:pt x="198" y="266"/>
                    </a:lnTo>
                    <a:lnTo>
                      <a:pt x="198" y="264"/>
                    </a:lnTo>
                    <a:lnTo>
                      <a:pt x="195" y="261"/>
                    </a:lnTo>
                    <a:lnTo>
                      <a:pt x="198" y="261"/>
                    </a:lnTo>
                    <a:lnTo>
                      <a:pt x="198" y="259"/>
                    </a:lnTo>
                    <a:lnTo>
                      <a:pt x="200" y="259"/>
                    </a:lnTo>
                    <a:lnTo>
                      <a:pt x="202" y="259"/>
                    </a:lnTo>
                    <a:lnTo>
                      <a:pt x="202" y="257"/>
                    </a:lnTo>
                    <a:lnTo>
                      <a:pt x="202" y="254"/>
                    </a:lnTo>
                    <a:lnTo>
                      <a:pt x="205" y="250"/>
                    </a:lnTo>
                    <a:lnTo>
                      <a:pt x="205" y="245"/>
                    </a:lnTo>
                    <a:lnTo>
                      <a:pt x="205" y="238"/>
                    </a:lnTo>
                    <a:lnTo>
                      <a:pt x="202" y="233"/>
                    </a:lnTo>
                    <a:lnTo>
                      <a:pt x="205" y="233"/>
                    </a:lnTo>
                    <a:lnTo>
                      <a:pt x="205" y="236"/>
                    </a:lnTo>
                    <a:lnTo>
                      <a:pt x="207" y="236"/>
                    </a:lnTo>
                    <a:lnTo>
                      <a:pt x="207" y="238"/>
                    </a:lnTo>
                    <a:lnTo>
                      <a:pt x="209" y="240"/>
                    </a:lnTo>
                    <a:lnTo>
                      <a:pt x="209" y="243"/>
                    </a:lnTo>
                    <a:lnTo>
                      <a:pt x="212" y="243"/>
                    </a:lnTo>
                    <a:lnTo>
                      <a:pt x="214" y="243"/>
                    </a:lnTo>
                    <a:lnTo>
                      <a:pt x="214" y="245"/>
                    </a:lnTo>
                    <a:lnTo>
                      <a:pt x="214" y="247"/>
                    </a:lnTo>
                    <a:lnTo>
                      <a:pt x="214" y="250"/>
                    </a:lnTo>
                    <a:lnTo>
                      <a:pt x="214" y="247"/>
                    </a:lnTo>
                    <a:lnTo>
                      <a:pt x="216" y="247"/>
                    </a:lnTo>
                    <a:lnTo>
                      <a:pt x="216" y="245"/>
                    </a:lnTo>
                    <a:lnTo>
                      <a:pt x="214" y="245"/>
                    </a:lnTo>
                    <a:lnTo>
                      <a:pt x="214" y="243"/>
                    </a:lnTo>
                    <a:lnTo>
                      <a:pt x="212" y="243"/>
                    </a:lnTo>
                    <a:lnTo>
                      <a:pt x="212" y="240"/>
                    </a:lnTo>
                    <a:lnTo>
                      <a:pt x="214" y="240"/>
                    </a:lnTo>
                    <a:lnTo>
                      <a:pt x="214" y="243"/>
                    </a:lnTo>
                    <a:lnTo>
                      <a:pt x="216" y="243"/>
                    </a:lnTo>
                    <a:lnTo>
                      <a:pt x="219" y="240"/>
                    </a:lnTo>
                    <a:lnTo>
                      <a:pt x="219" y="243"/>
                    </a:lnTo>
                    <a:lnTo>
                      <a:pt x="219" y="245"/>
                    </a:lnTo>
                    <a:lnTo>
                      <a:pt x="221" y="245"/>
                    </a:lnTo>
                    <a:lnTo>
                      <a:pt x="228" y="245"/>
                    </a:lnTo>
                    <a:lnTo>
                      <a:pt x="230" y="245"/>
                    </a:lnTo>
                    <a:lnTo>
                      <a:pt x="232" y="245"/>
                    </a:lnTo>
                    <a:lnTo>
                      <a:pt x="235" y="243"/>
                    </a:lnTo>
                    <a:lnTo>
                      <a:pt x="237" y="245"/>
                    </a:lnTo>
                    <a:lnTo>
                      <a:pt x="237" y="247"/>
                    </a:lnTo>
                    <a:lnTo>
                      <a:pt x="239" y="247"/>
                    </a:lnTo>
                    <a:lnTo>
                      <a:pt x="239" y="250"/>
                    </a:lnTo>
                    <a:lnTo>
                      <a:pt x="239" y="252"/>
                    </a:lnTo>
                    <a:lnTo>
                      <a:pt x="242" y="254"/>
                    </a:lnTo>
                    <a:lnTo>
                      <a:pt x="244" y="257"/>
                    </a:lnTo>
                    <a:lnTo>
                      <a:pt x="246" y="257"/>
                    </a:lnTo>
                    <a:lnTo>
                      <a:pt x="246" y="259"/>
                    </a:lnTo>
                    <a:lnTo>
                      <a:pt x="249" y="259"/>
                    </a:lnTo>
                    <a:lnTo>
                      <a:pt x="251" y="259"/>
                    </a:lnTo>
                    <a:lnTo>
                      <a:pt x="253" y="257"/>
                    </a:lnTo>
                    <a:lnTo>
                      <a:pt x="256" y="257"/>
                    </a:lnTo>
                    <a:lnTo>
                      <a:pt x="253" y="254"/>
                    </a:lnTo>
                    <a:lnTo>
                      <a:pt x="251" y="257"/>
                    </a:lnTo>
                    <a:lnTo>
                      <a:pt x="249" y="257"/>
                    </a:lnTo>
                    <a:lnTo>
                      <a:pt x="246" y="257"/>
                    </a:lnTo>
                    <a:lnTo>
                      <a:pt x="244" y="254"/>
                    </a:lnTo>
                    <a:lnTo>
                      <a:pt x="242" y="250"/>
                    </a:lnTo>
                    <a:lnTo>
                      <a:pt x="242" y="247"/>
                    </a:lnTo>
                    <a:lnTo>
                      <a:pt x="242" y="245"/>
                    </a:lnTo>
                    <a:lnTo>
                      <a:pt x="239" y="243"/>
                    </a:lnTo>
                    <a:lnTo>
                      <a:pt x="239" y="240"/>
                    </a:lnTo>
                    <a:lnTo>
                      <a:pt x="230" y="240"/>
                    </a:lnTo>
                    <a:lnTo>
                      <a:pt x="228" y="238"/>
                    </a:lnTo>
                    <a:lnTo>
                      <a:pt x="228" y="236"/>
                    </a:lnTo>
                    <a:lnTo>
                      <a:pt x="226" y="233"/>
                    </a:lnTo>
                    <a:lnTo>
                      <a:pt x="223" y="233"/>
                    </a:lnTo>
                    <a:lnTo>
                      <a:pt x="221" y="233"/>
                    </a:lnTo>
                    <a:lnTo>
                      <a:pt x="221" y="236"/>
                    </a:lnTo>
                    <a:lnTo>
                      <a:pt x="219" y="233"/>
                    </a:lnTo>
                    <a:lnTo>
                      <a:pt x="216" y="233"/>
                    </a:lnTo>
                    <a:lnTo>
                      <a:pt x="216" y="236"/>
                    </a:lnTo>
                    <a:lnTo>
                      <a:pt x="214" y="233"/>
                    </a:lnTo>
                    <a:lnTo>
                      <a:pt x="214" y="236"/>
                    </a:lnTo>
                    <a:lnTo>
                      <a:pt x="212" y="236"/>
                    </a:lnTo>
                    <a:lnTo>
                      <a:pt x="209" y="233"/>
                    </a:lnTo>
                    <a:lnTo>
                      <a:pt x="209" y="231"/>
                    </a:lnTo>
                    <a:lnTo>
                      <a:pt x="209" y="229"/>
                    </a:lnTo>
                    <a:lnTo>
                      <a:pt x="207" y="226"/>
                    </a:lnTo>
                    <a:lnTo>
                      <a:pt x="205" y="226"/>
                    </a:lnTo>
                    <a:lnTo>
                      <a:pt x="202" y="229"/>
                    </a:lnTo>
                    <a:lnTo>
                      <a:pt x="205" y="229"/>
                    </a:lnTo>
                    <a:lnTo>
                      <a:pt x="202" y="229"/>
                    </a:lnTo>
                    <a:lnTo>
                      <a:pt x="200" y="229"/>
                    </a:lnTo>
                    <a:lnTo>
                      <a:pt x="202" y="229"/>
                    </a:lnTo>
                    <a:lnTo>
                      <a:pt x="202" y="226"/>
                    </a:lnTo>
                    <a:lnTo>
                      <a:pt x="202" y="224"/>
                    </a:lnTo>
                    <a:lnTo>
                      <a:pt x="205" y="222"/>
                    </a:lnTo>
                    <a:lnTo>
                      <a:pt x="205" y="219"/>
                    </a:lnTo>
                    <a:lnTo>
                      <a:pt x="207" y="215"/>
                    </a:lnTo>
                    <a:lnTo>
                      <a:pt x="212" y="198"/>
                    </a:lnTo>
                    <a:lnTo>
                      <a:pt x="212" y="196"/>
                    </a:lnTo>
                    <a:lnTo>
                      <a:pt x="214" y="194"/>
                    </a:lnTo>
                    <a:lnTo>
                      <a:pt x="214" y="196"/>
                    </a:lnTo>
                    <a:lnTo>
                      <a:pt x="214" y="198"/>
                    </a:lnTo>
                    <a:lnTo>
                      <a:pt x="214" y="201"/>
                    </a:lnTo>
                    <a:lnTo>
                      <a:pt x="214" y="203"/>
                    </a:lnTo>
                    <a:lnTo>
                      <a:pt x="212" y="210"/>
                    </a:lnTo>
                    <a:lnTo>
                      <a:pt x="209" y="212"/>
                    </a:lnTo>
                    <a:lnTo>
                      <a:pt x="209" y="217"/>
                    </a:lnTo>
                    <a:lnTo>
                      <a:pt x="209" y="219"/>
                    </a:lnTo>
                    <a:lnTo>
                      <a:pt x="212" y="222"/>
                    </a:lnTo>
                    <a:lnTo>
                      <a:pt x="214" y="219"/>
                    </a:lnTo>
                    <a:lnTo>
                      <a:pt x="216" y="217"/>
                    </a:lnTo>
                    <a:lnTo>
                      <a:pt x="219" y="219"/>
                    </a:lnTo>
                    <a:lnTo>
                      <a:pt x="219" y="222"/>
                    </a:lnTo>
                    <a:lnTo>
                      <a:pt x="221" y="219"/>
                    </a:lnTo>
                    <a:lnTo>
                      <a:pt x="219" y="219"/>
                    </a:lnTo>
                    <a:lnTo>
                      <a:pt x="219" y="217"/>
                    </a:lnTo>
                    <a:lnTo>
                      <a:pt x="216" y="217"/>
                    </a:lnTo>
                    <a:lnTo>
                      <a:pt x="219" y="215"/>
                    </a:lnTo>
                    <a:lnTo>
                      <a:pt x="216" y="215"/>
                    </a:lnTo>
                    <a:lnTo>
                      <a:pt x="216" y="212"/>
                    </a:lnTo>
                    <a:lnTo>
                      <a:pt x="219" y="210"/>
                    </a:lnTo>
                    <a:lnTo>
                      <a:pt x="221" y="210"/>
                    </a:lnTo>
                    <a:lnTo>
                      <a:pt x="221" y="208"/>
                    </a:lnTo>
                    <a:lnTo>
                      <a:pt x="221" y="205"/>
                    </a:lnTo>
                    <a:lnTo>
                      <a:pt x="221" y="203"/>
                    </a:lnTo>
                    <a:lnTo>
                      <a:pt x="219" y="201"/>
                    </a:lnTo>
                    <a:lnTo>
                      <a:pt x="219" y="198"/>
                    </a:lnTo>
                    <a:lnTo>
                      <a:pt x="221" y="201"/>
                    </a:lnTo>
                    <a:lnTo>
                      <a:pt x="223" y="203"/>
                    </a:lnTo>
                    <a:lnTo>
                      <a:pt x="221" y="198"/>
                    </a:lnTo>
                    <a:lnTo>
                      <a:pt x="223" y="196"/>
                    </a:lnTo>
                    <a:lnTo>
                      <a:pt x="223" y="194"/>
                    </a:lnTo>
                    <a:lnTo>
                      <a:pt x="226" y="194"/>
                    </a:lnTo>
                    <a:lnTo>
                      <a:pt x="228" y="194"/>
                    </a:lnTo>
                    <a:lnTo>
                      <a:pt x="230" y="196"/>
                    </a:lnTo>
                    <a:lnTo>
                      <a:pt x="230" y="198"/>
                    </a:lnTo>
                    <a:lnTo>
                      <a:pt x="232" y="198"/>
                    </a:lnTo>
                    <a:lnTo>
                      <a:pt x="230" y="196"/>
                    </a:lnTo>
                    <a:lnTo>
                      <a:pt x="230" y="194"/>
                    </a:lnTo>
                    <a:lnTo>
                      <a:pt x="228" y="191"/>
                    </a:lnTo>
                    <a:lnTo>
                      <a:pt x="228" y="189"/>
                    </a:lnTo>
                    <a:lnTo>
                      <a:pt x="226" y="189"/>
                    </a:lnTo>
                    <a:lnTo>
                      <a:pt x="226" y="191"/>
                    </a:lnTo>
                    <a:lnTo>
                      <a:pt x="223" y="189"/>
                    </a:lnTo>
                    <a:lnTo>
                      <a:pt x="221" y="189"/>
                    </a:lnTo>
                    <a:lnTo>
                      <a:pt x="221" y="191"/>
                    </a:lnTo>
                    <a:lnTo>
                      <a:pt x="219" y="191"/>
                    </a:lnTo>
                    <a:lnTo>
                      <a:pt x="219" y="189"/>
                    </a:lnTo>
                    <a:lnTo>
                      <a:pt x="216" y="187"/>
                    </a:lnTo>
                    <a:lnTo>
                      <a:pt x="214" y="184"/>
                    </a:lnTo>
                    <a:lnTo>
                      <a:pt x="216" y="180"/>
                    </a:lnTo>
                    <a:lnTo>
                      <a:pt x="216" y="175"/>
                    </a:lnTo>
                    <a:lnTo>
                      <a:pt x="216" y="170"/>
                    </a:lnTo>
                    <a:lnTo>
                      <a:pt x="219" y="170"/>
                    </a:lnTo>
                    <a:lnTo>
                      <a:pt x="219" y="173"/>
                    </a:lnTo>
                    <a:lnTo>
                      <a:pt x="219" y="175"/>
                    </a:lnTo>
                    <a:lnTo>
                      <a:pt x="219" y="177"/>
                    </a:lnTo>
                    <a:lnTo>
                      <a:pt x="221" y="177"/>
                    </a:lnTo>
                    <a:lnTo>
                      <a:pt x="221" y="180"/>
                    </a:lnTo>
                    <a:lnTo>
                      <a:pt x="223" y="177"/>
                    </a:lnTo>
                    <a:lnTo>
                      <a:pt x="223" y="175"/>
                    </a:lnTo>
                    <a:lnTo>
                      <a:pt x="221" y="175"/>
                    </a:lnTo>
                    <a:lnTo>
                      <a:pt x="221" y="173"/>
                    </a:lnTo>
                    <a:lnTo>
                      <a:pt x="223" y="173"/>
                    </a:lnTo>
                    <a:lnTo>
                      <a:pt x="226" y="173"/>
                    </a:lnTo>
                    <a:lnTo>
                      <a:pt x="228" y="173"/>
                    </a:lnTo>
                    <a:lnTo>
                      <a:pt x="232" y="170"/>
                    </a:lnTo>
                    <a:lnTo>
                      <a:pt x="237" y="170"/>
                    </a:lnTo>
                    <a:lnTo>
                      <a:pt x="235" y="170"/>
                    </a:lnTo>
                    <a:lnTo>
                      <a:pt x="230" y="168"/>
                    </a:lnTo>
                    <a:lnTo>
                      <a:pt x="232" y="168"/>
                    </a:lnTo>
                    <a:lnTo>
                      <a:pt x="230" y="166"/>
                    </a:lnTo>
                    <a:lnTo>
                      <a:pt x="226" y="166"/>
                    </a:lnTo>
                    <a:lnTo>
                      <a:pt x="226" y="163"/>
                    </a:lnTo>
                    <a:lnTo>
                      <a:pt x="228" y="163"/>
                    </a:lnTo>
                    <a:lnTo>
                      <a:pt x="228" y="161"/>
                    </a:lnTo>
                    <a:lnTo>
                      <a:pt x="226" y="159"/>
                    </a:lnTo>
                    <a:lnTo>
                      <a:pt x="223" y="159"/>
                    </a:lnTo>
                    <a:lnTo>
                      <a:pt x="221" y="156"/>
                    </a:lnTo>
                    <a:lnTo>
                      <a:pt x="219" y="159"/>
                    </a:lnTo>
                    <a:lnTo>
                      <a:pt x="219" y="161"/>
                    </a:lnTo>
                    <a:lnTo>
                      <a:pt x="219" y="163"/>
                    </a:lnTo>
                    <a:lnTo>
                      <a:pt x="219" y="166"/>
                    </a:lnTo>
                    <a:lnTo>
                      <a:pt x="219" y="168"/>
                    </a:lnTo>
                    <a:lnTo>
                      <a:pt x="219" y="166"/>
                    </a:lnTo>
                    <a:lnTo>
                      <a:pt x="216" y="166"/>
                    </a:lnTo>
                    <a:lnTo>
                      <a:pt x="216" y="168"/>
                    </a:lnTo>
                    <a:lnTo>
                      <a:pt x="214" y="166"/>
                    </a:lnTo>
                    <a:lnTo>
                      <a:pt x="216" y="166"/>
                    </a:lnTo>
                    <a:lnTo>
                      <a:pt x="216" y="163"/>
                    </a:lnTo>
                    <a:lnTo>
                      <a:pt x="216" y="161"/>
                    </a:lnTo>
                    <a:lnTo>
                      <a:pt x="219" y="156"/>
                    </a:lnTo>
                    <a:lnTo>
                      <a:pt x="219" y="154"/>
                    </a:lnTo>
                    <a:lnTo>
                      <a:pt x="221" y="149"/>
                    </a:lnTo>
                    <a:lnTo>
                      <a:pt x="221" y="142"/>
                    </a:lnTo>
                    <a:lnTo>
                      <a:pt x="221" y="138"/>
                    </a:lnTo>
                    <a:lnTo>
                      <a:pt x="221" y="135"/>
                    </a:lnTo>
                    <a:lnTo>
                      <a:pt x="221" y="133"/>
                    </a:lnTo>
                    <a:lnTo>
                      <a:pt x="221" y="131"/>
                    </a:lnTo>
                    <a:lnTo>
                      <a:pt x="221" y="128"/>
                    </a:lnTo>
                    <a:lnTo>
                      <a:pt x="221" y="126"/>
                    </a:lnTo>
                    <a:lnTo>
                      <a:pt x="219" y="126"/>
                    </a:lnTo>
                    <a:lnTo>
                      <a:pt x="219" y="124"/>
                    </a:lnTo>
                    <a:lnTo>
                      <a:pt x="221" y="110"/>
                    </a:lnTo>
                    <a:lnTo>
                      <a:pt x="223" y="108"/>
                    </a:lnTo>
                    <a:lnTo>
                      <a:pt x="223" y="101"/>
                    </a:lnTo>
                    <a:lnTo>
                      <a:pt x="223" y="98"/>
                    </a:lnTo>
                    <a:lnTo>
                      <a:pt x="223" y="91"/>
                    </a:lnTo>
                    <a:lnTo>
                      <a:pt x="223" y="89"/>
                    </a:lnTo>
                    <a:lnTo>
                      <a:pt x="226" y="87"/>
                    </a:lnTo>
                    <a:lnTo>
                      <a:pt x="223" y="87"/>
                    </a:lnTo>
                    <a:lnTo>
                      <a:pt x="223" y="84"/>
                    </a:lnTo>
                    <a:lnTo>
                      <a:pt x="223" y="82"/>
                    </a:lnTo>
                    <a:lnTo>
                      <a:pt x="223" y="80"/>
                    </a:lnTo>
                    <a:lnTo>
                      <a:pt x="221" y="77"/>
                    </a:lnTo>
                    <a:lnTo>
                      <a:pt x="219" y="75"/>
                    </a:lnTo>
                    <a:lnTo>
                      <a:pt x="219" y="73"/>
                    </a:lnTo>
                    <a:lnTo>
                      <a:pt x="219" y="70"/>
                    </a:lnTo>
                    <a:lnTo>
                      <a:pt x="216" y="70"/>
                    </a:lnTo>
                    <a:lnTo>
                      <a:pt x="216" y="68"/>
                    </a:lnTo>
                    <a:lnTo>
                      <a:pt x="216" y="63"/>
                    </a:lnTo>
                    <a:lnTo>
                      <a:pt x="216" y="59"/>
                    </a:lnTo>
                    <a:lnTo>
                      <a:pt x="216" y="56"/>
                    </a:lnTo>
                    <a:lnTo>
                      <a:pt x="219" y="52"/>
                    </a:lnTo>
                    <a:lnTo>
                      <a:pt x="219" y="49"/>
                    </a:lnTo>
                    <a:lnTo>
                      <a:pt x="219" y="45"/>
                    </a:lnTo>
                    <a:lnTo>
                      <a:pt x="219" y="42"/>
                    </a:lnTo>
                    <a:lnTo>
                      <a:pt x="221" y="40"/>
                    </a:lnTo>
                    <a:lnTo>
                      <a:pt x="223" y="38"/>
                    </a:lnTo>
                    <a:lnTo>
                      <a:pt x="223" y="35"/>
                    </a:lnTo>
                    <a:lnTo>
                      <a:pt x="226" y="33"/>
                    </a:lnTo>
                    <a:lnTo>
                      <a:pt x="226" y="31"/>
                    </a:lnTo>
                    <a:lnTo>
                      <a:pt x="228" y="31"/>
                    </a:lnTo>
                    <a:lnTo>
                      <a:pt x="228" y="28"/>
                    </a:lnTo>
                    <a:lnTo>
                      <a:pt x="226" y="28"/>
                    </a:lnTo>
                    <a:lnTo>
                      <a:pt x="226" y="26"/>
                    </a:lnTo>
                    <a:lnTo>
                      <a:pt x="226" y="24"/>
                    </a:lnTo>
                    <a:lnTo>
                      <a:pt x="226" y="21"/>
                    </a:lnTo>
                    <a:lnTo>
                      <a:pt x="228" y="21"/>
                    </a:lnTo>
                    <a:lnTo>
                      <a:pt x="230" y="24"/>
                    </a:lnTo>
                    <a:lnTo>
                      <a:pt x="232" y="26"/>
                    </a:lnTo>
                    <a:lnTo>
                      <a:pt x="235" y="26"/>
                    </a:lnTo>
                    <a:lnTo>
                      <a:pt x="237" y="28"/>
                    </a:lnTo>
                    <a:lnTo>
                      <a:pt x="239" y="33"/>
                    </a:lnTo>
                    <a:lnTo>
                      <a:pt x="242" y="38"/>
                    </a:lnTo>
                    <a:lnTo>
                      <a:pt x="246" y="40"/>
                    </a:lnTo>
                    <a:lnTo>
                      <a:pt x="249" y="42"/>
                    </a:lnTo>
                    <a:lnTo>
                      <a:pt x="251" y="42"/>
                    </a:lnTo>
                    <a:lnTo>
                      <a:pt x="251" y="45"/>
                    </a:lnTo>
                    <a:lnTo>
                      <a:pt x="256" y="47"/>
                    </a:lnTo>
                    <a:lnTo>
                      <a:pt x="258" y="49"/>
                    </a:lnTo>
                    <a:lnTo>
                      <a:pt x="258" y="52"/>
                    </a:lnTo>
                    <a:lnTo>
                      <a:pt x="260" y="54"/>
                    </a:lnTo>
                    <a:lnTo>
                      <a:pt x="263" y="56"/>
                    </a:lnTo>
                    <a:lnTo>
                      <a:pt x="265" y="59"/>
                    </a:lnTo>
                    <a:lnTo>
                      <a:pt x="267" y="59"/>
                    </a:lnTo>
                    <a:lnTo>
                      <a:pt x="272" y="61"/>
                    </a:lnTo>
                    <a:lnTo>
                      <a:pt x="274" y="61"/>
                    </a:lnTo>
                    <a:lnTo>
                      <a:pt x="277" y="63"/>
                    </a:lnTo>
                    <a:lnTo>
                      <a:pt x="279" y="63"/>
                    </a:lnTo>
                    <a:lnTo>
                      <a:pt x="281" y="63"/>
                    </a:lnTo>
                    <a:lnTo>
                      <a:pt x="284" y="66"/>
                    </a:lnTo>
                    <a:lnTo>
                      <a:pt x="286" y="66"/>
                    </a:lnTo>
                    <a:lnTo>
                      <a:pt x="288" y="68"/>
                    </a:lnTo>
                    <a:lnTo>
                      <a:pt x="291" y="68"/>
                    </a:lnTo>
                    <a:lnTo>
                      <a:pt x="291" y="70"/>
                    </a:lnTo>
                    <a:lnTo>
                      <a:pt x="293" y="70"/>
                    </a:lnTo>
                    <a:lnTo>
                      <a:pt x="295" y="70"/>
                    </a:lnTo>
                    <a:lnTo>
                      <a:pt x="298" y="70"/>
                    </a:lnTo>
                    <a:lnTo>
                      <a:pt x="300" y="73"/>
                    </a:lnTo>
                    <a:lnTo>
                      <a:pt x="298" y="70"/>
                    </a:lnTo>
                    <a:lnTo>
                      <a:pt x="295" y="70"/>
                    </a:lnTo>
                    <a:lnTo>
                      <a:pt x="295" y="73"/>
                    </a:lnTo>
                    <a:lnTo>
                      <a:pt x="298" y="73"/>
                    </a:lnTo>
                    <a:lnTo>
                      <a:pt x="302" y="75"/>
                    </a:lnTo>
                    <a:lnTo>
                      <a:pt x="305" y="75"/>
                    </a:lnTo>
                    <a:lnTo>
                      <a:pt x="307" y="77"/>
                    </a:lnTo>
                    <a:lnTo>
                      <a:pt x="309" y="77"/>
                    </a:lnTo>
                    <a:lnTo>
                      <a:pt x="314" y="75"/>
                    </a:lnTo>
                    <a:lnTo>
                      <a:pt x="316" y="73"/>
                    </a:lnTo>
                    <a:lnTo>
                      <a:pt x="319" y="73"/>
                    </a:lnTo>
                    <a:lnTo>
                      <a:pt x="316" y="75"/>
                    </a:lnTo>
                    <a:lnTo>
                      <a:pt x="314" y="75"/>
                    </a:lnTo>
                    <a:lnTo>
                      <a:pt x="316" y="75"/>
                    </a:lnTo>
                    <a:lnTo>
                      <a:pt x="316" y="77"/>
                    </a:lnTo>
                    <a:lnTo>
                      <a:pt x="319" y="80"/>
                    </a:lnTo>
                    <a:lnTo>
                      <a:pt x="321" y="84"/>
                    </a:lnTo>
                    <a:lnTo>
                      <a:pt x="319" y="87"/>
                    </a:lnTo>
                    <a:lnTo>
                      <a:pt x="321" y="89"/>
                    </a:lnTo>
                    <a:lnTo>
                      <a:pt x="321" y="84"/>
                    </a:lnTo>
                    <a:lnTo>
                      <a:pt x="323" y="84"/>
                    </a:lnTo>
                    <a:lnTo>
                      <a:pt x="326" y="84"/>
                    </a:lnTo>
                    <a:lnTo>
                      <a:pt x="328" y="84"/>
                    </a:lnTo>
                    <a:lnTo>
                      <a:pt x="328" y="87"/>
                    </a:lnTo>
                    <a:lnTo>
                      <a:pt x="328" y="89"/>
                    </a:lnTo>
                    <a:lnTo>
                      <a:pt x="330" y="91"/>
                    </a:lnTo>
                    <a:lnTo>
                      <a:pt x="330" y="94"/>
                    </a:lnTo>
                    <a:lnTo>
                      <a:pt x="328" y="96"/>
                    </a:lnTo>
                    <a:lnTo>
                      <a:pt x="330" y="96"/>
                    </a:lnTo>
                    <a:lnTo>
                      <a:pt x="333" y="94"/>
                    </a:lnTo>
                    <a:lnTo>
                      <a:pt x="330" y="91"/>
                    </a:lnTo>
                    <a:lnTo>
                      <a:pt x="330" y="87"/>
                    </a:lnTo>
                    <a:lnTo>
                      <a:pt x="330" y="84"/>
                    </a:lnTo>
                    <a:lnTo>
                      <a:pt x="333" y="84"/>
                    </a:lnTo>
                    <a:lnTo>
                      <a:pt x="335" y="84"/>
                    </a:lnTo>
                    <a:lnTo>
                      <a:pt x="337" y="84"/>
                    </a:lnTo>
                    <a:lnTo>
                      <a:pt x="340" y="87"/>
                    </a:lnTo>
                    <a:lnTo>
                      <a:pt x="337" y="87"/>
                    </a:lnTo>
                    <a:lnTo>
                      <a:pt x="335" y="87"/>
                    </a:lnTo>
                    <a:lnTo>
                      <a:pt x="335" y="89"/>
                    </a:lnTo>
                    <a:lnTo>
                      <a:pt x="335" y="91"/>
                    </a:lnTo>
                    <a:lnTo>
                      <a:pt x="335" y="94"/>
                    </a:lnTo>
                    <a:lnTo>
                      <a:pt x="337" y="98"/>
                    </a:lnTo>
                    <a:lnTo>
                      <a:pt x="337" y="101"/>
                    </a:lnTo>
                    <a:lnTo>
                      <a:pt x="337" y="103"/>
                    </a:lnTo>
                    <a:lnTo>
                      <a:pt x="337" y="105"/>
                    </a:lnTo>
                    <a:lnTo>
                      <a:pt x="340" y="110"/>
                    </a:lnTo>
                    <a:lnTo>
                      <a:pt x="340" y="112"/>
                    </a:lnTo>
                    <a:lnTo>
                      <a:pt x="337" y="110"/>
                    </a:lnTo>
                    <a:lnTo>
                      <a:pt x="335" y="112"/>
                    </a:lnTo>
                    <a:lnTo>
                      <a:pt x="335" y="115"/>
                    </a:lnTo>
                    <a:lnTo>
                      <a:pt x="330" y="117"/>
                    </a:lnTo>
                    <a:lnTo>
                      <a:pt x="328" y="119"/>
                    </a:lnTo>
                    <a:lnTo>
                      <a:pt x="326" y="122"/>
                    </a:lnTo>
                    <a:lnTo>
                      <a:pt x="326" y="124"/>
                    </a:lnTo>
                    <a:lnTo>
                      <a:pt x="323" y="124"/>
                    </a:lnTo>
                    <a:lnTo>
                      <a:pt x="323" y="126"/>
                    </a:lnTo>
                    <a:lnTo>
                      <a:pt x="321" y="126"/>
                    </a:lnTo>
                    <a:lnTo>
                      <a:pt x="321" y="124"/>
                    </a:lnTo>
                    <a:lnTo>
                      <a:pt x="323" y="122"/>
                    </a:lnTo>
                    <a:lnTo>
                      <a:pt x="326" y="117"/>
                    </a:lnTo>
                    <a:lnTo>
                      <a:pt x="326" y="115"/>
                    </a:lnTo>
                    <a:lnTo>
                      <a:pt x="328" y="110"/>
                    </a:lnTo>
                    <a:lnTo>
                      <a:pt x="326" y="112"/>
                    </a:lnTo>
                    <a:lnTo>
                      <a:pt x="326" y="115"/>
                    </a:lnTo>
                    <a:lnTo>
                      <a:pt x="323" y="115"/>
                    </a:lnTo>
                    <a:lnTo>
                      <a:pt x="323" y="112"/>
                    </a:lnTo>
                    <a:lnTo>
                      <a:pt x="321" y="115"/>
                    </a:lnTo>
                    <a:lnTo>
                      <a:pt x="321" y="117"/>
                    </a:lnTo>
                    <a:lnTo>
                      <a:pt x="323" y="119"/>
                    </a:lnTo>
                    <a:lnTo>
                      <a:pt x="321" y="119"/>
                    </a:lnTo>
                    <a:lnTo>
                      <a:pt x="319" y="122"/>
                    </a:lnTo>
                    <a:lnTo>
                      <a:pt x="319" y="124"/>
                    </a:lnTo>
                    <a:lnTo>
                      <a:pt x="316" y="124"/>
                    </a:lnTo>
                    <a:lnTo>
                      <a:pt x="314" y="126"/>
                    </a:lnTo>
                    <a:lnTo>
                      <a:pt x="312" y="126"/>
                    </a:lnTo>
                    <a:lnTo>
                      <a:pt x="305" y="131"/>
                    </a:lnTo>
                    <a:lnTo>
                      <a:pt x="305" y="133"/>
                    </a:lnTo>
                    <a:lnTo>
                      <a:pt x="300" y="138"/>
                    </a:lnTo>
                    <a:lnTo>
                      <a:pt x="298" y="140"/>
                    </a:lnTo>
                    <a:lnTo>
                      <a:pt x="295" y="140"/>
                    </a:lnTo>
                    <a:lnTo>
                      <a:pt x="295" y="145"/>
                    </a:lnTo>
                    <a:lnTo>
                      <a:pt x="291" y="147"/>
                    </a:lnTo>
                    <a:lnTo>
                      <a:pt x="293" y="149"/>
                    </a:lnTo>
                    <a:lnTo>
                      <a:pt x="295" y="152"/>
                    </a:lnTo>
                    <a:lnTo>
                      <a:pt x="307" y="149"/>
                    </a:lnTo>
                    <a:lnTo>
                      <a:pt x="309" y="149"/>
                    </a:lnTo>
                    <a:lnTo>
                      <a:pt x="314" y="147"/>
                    </a:lnTo>
                    <a:lnTo>
                      <a:pt x="312" y="147"/>
                    </a:lnTo>
                    <a:lnTo>
                      <a:pt x="309" y="147"/>
                    </a:lnTo>
                    <a:lnTo>
                      <a:pt x="302" y="149"/>
                    </a:lnTo>
                    <a:lnTo>
                      <a:pt x="298" y="149"/>
                    </a:lnTo>
                    <a:lnTo>
                      <a:pt x="295" y="149"/>
                    </a:lnTo>
                    <a:lnTo>
                      <a:pt x="295" y="147"/>
                    </a:lnTo>
                    <a:lnTo>
                      <a:pt x="295" y="145"/>
                    </a:lnTo>
                    <a:lnTo>
                      <a:pt x="298" y="145"/>
                    </a:lnTo>
                    <a:lnTo>
                      <a:pt x="300" y="142"/>
                    </a:lnTo>
                    <a:lnTo>
                      <a:pt x="300" y="140"/>
                    </a:lnTo>
                    <a:lnTo>
                      <a:pt x="305" y="135"/>
                    </a:lnTo>
                    <a:lnTo>
                      <a:pt x="312" y="131"/>
                    </a:lnTo>
                    <a:lnTo>
                      <a:pt x="316" y="128"/>
                    </a:lnTo>
                    <a:lnTo>
                      <a:pt x="321" y="128"/>
                    </a:lnTo>
                    <a:lnTo>
                      <a:pt x="323" y="128"/>
                    </a:lnTo>
                    <a:lnTo>
                      <a:pt x="326" y="128"/>
                    </a:lnTo>
                    <a:lnTo>
                      <a:pt x="326" y="126"/>
                    </a:lnTo>
                    <a:lnTo>
                      <a:pt x="328" y="122"/>
                    </a:lnTo>
                    <a:lnTo>
                      <a:pt x="337" y="115"/>
                    </a:lnTo>
                    <a:lnTo>
                      <a:pt x="340" y="115"/>
                    </a:lnTo>
                    <a:lnTo>
                      <a:pt x="340" y="117"/>
                    </a:lnTo>
                    <a:lnTo>
                      <a:pt x="342" y="117"/>
                    </a:lnTo>
                    <a:lnTo>
                      <a:pt x="342" y="115"/>
                    </a:lnTo>
                    <a:lnTo>
                      <a:pt x="342" y="110"/>
                    </a:lnTo>
                    <a:lnTo>
                      <a:pt x="342" y="108"/>
                    </a:lnTo>
                    <a:lnTo>
                      <a:pt x="342" y="105"/>
                    </a:lnTo>
                    <a:lnTo>
                      <a:pt x="344" y="108"/>
                    </a:lnTo>
                    <a:lnTo>
                      <a:pt x="347" y="110"/>
                    </a:lnTo>
                    <a:lnTo>
                      <a:pt x="347" y="112"/>
                    </a:lnTo>
                    <a:lnTo>
                      <a:pt x="347" y="115"/>
                    </a:lnTo>
                    <a:lnTo>
                      <a:pt x="344" y="117"/>
                    </a:lnTo>
                    <a:lnTo>
                      <a:pt x="344" y="119"/>
                    </a:lnTo>
                    <a:lnTo>
                      <a:pt x="347" y="119"/>
                    </a:lnTo>
                    <a:lnTo>
                      <a:pt x="347" y="122"/>
                    </a:lnTo>
                    <a:lnTo>
                      <a:pt x="344" y="122"/>
                    </a:lnTo>
                    <a:lnTo>
                      <a:pt x="347" y="124"/>
                    </a:lnTo>
                    <a:lnTo>
                      <a:pt x="347" y="126"/>
                    </a:lnTo>
                    <a:lnTo>
                      <a:pt x="344" y="126"/>
                    </a:lnTo>
                    <a:lnTo>
                      <a:pt x="340" y="126"/>
                    </a:lnTo>
                    <a:lnTo>
                      <a:pt x="340" y="124"/>
                    </a:lnTo>
                    <a:lnTo>
                      <a:pt x="340" y="126"/>
                    </a:lnTo>
                    <a:lnTo>
                      <a:pt x="337" y="128"/>
                    </a:lnTo>
                    <a:lnTo>
                      <a:pt x="335" y="128"/>
                    </a:lnTo>
                    <a:lnTo>
                      <a:pt x="333" y="124"/>
                    </a:lnTo>
                    <a:lnTo>
                      <a:pt x="333" y="126"/>
                    </a:lnTo>
                    <a:lnTo>
                      <a:pt x="335" y="128"/>
                    </a:lnTo>
                    <a:lnTo>
                      <a:pt x="333" y="138"/>
                    </a:lnTo>
                    <a:lnTo>
                      <a:pt x="330" y="140"/>
                    </a:lnTo>
                    <a:lnTo>
                      <a:pt x="330" y="135"/>
                    </a:lnTo>
                    <a:lnTo>
                      <a:pt x="330" y="131"/>
                    </a:lnTo>
                    <a:lnTo>
                      <a:pt x="328" y="131"/>
                    </a:lnTo>
                    <a:lnTo>
                      <a:pt x="328" y="133"/>
                    </a:lnTo>
                    <a:lnTo>
                      <a:pt x="328" y="135"/>
                    </a:lnTo>
                    <a:lnTo>
                      <a:pt x="330" y="138"/>
                    </a:lnTo>
                    <a:lnTo>
                      <a:pt x="328" y="140"/>
                    </a:lnTo>
                    <a:lnTo>
                      <a:pt x="326" y="140"/>
                    </a:lnTo>
                    <a:lnTo>
                      <a:pt x="326" y="142"/>
                    </a:lnTo>
                    <a:lnTo>
                      <a:pt x="330" y="142"/>
                    </a:lnTo>
                    <a:lnTo>
                      <a:pt x="330" y="140"/>
                    </a:lnTo>
                    <a:lnTo>
                      <a:pt x="333" y="140"/>
                    </a:lnTo>
                    <a:lnTo>
                      <a:pt x="335" y="140"/>
                    </a:lnTo>
                    <a:lnTo>
                      <a:pt x="335" y="142"/>
                    </a:lnTo>
                    <a:lnTo>
                      <a:pt x="335" y="145"/>
                    </a:lnTo>
                    <a:lnTo>
                      <a:pt x="337" y="147"/>
                    </a:lnTo>
                    <a:lnTo>
                      <a:pt x="335" y="147"/>
                    </a:lnTo>
                    <a:lnTo>
                      <a:pt x="335" y="149"/>
                    </a:lnTo>
                    <a:lnTo>
                      <a:pt x="333" y="152"/>
                    </a:lnTo>
                    <a:lnTo>
                      <a:pt x="333" y="154"/>
                    </a:lnTo>
                    <a:lnTo>
                      <a:pt x="330" y="154"/>
                    </a:lnTo>
                    <a:lnTo>
                      <a:pt x="330" y="156"/>
                    </a:lnTo>
                    <a:lnTo>
                      <a:pt x="330" y="159"/>
                    </a:lnTo>
                    <a:lnTo>
                      <a:pt x="330" y="161"/>
                    </a:lnTo>
                    <a:lnTo>
                      <a:pt x="328" y="161"/>
                    </a:lnTo>
                    <a:lnTo>
                      <a:pt x="326" y="161"/>
                    </a:lnTo>
                    <a:lnTo>
                      <a:pt x="326" y="166"/>
                    </a:lnTo>
                    <a:lnTo>
                      <a:pt x="326" y="168"/>
                    </a:lnTo>
                    <a:lnTo>
                      <a:pt x="323" y="168"/>
                    </a:lnTo>
                    <a:lnTo>
                      <a:pt x="321" y="163"/>
                    </a:lnTo>
                    <a:lnTo>
                      <a:pt x="319" y="163"/>
                    </a:lnTo>
                    <a:lnTo>
                      <a:pt x="319" y="161"/>
                    </a:lnTo>
                    <a:lnTo>
                      <a:pt x="321" y="161"/>
                    </a:lnTo>
                    <a:lnTo>
                      <a:pt x="323" y="159"/>
                    </a:lnTo>
                    <a:lnTo>
                      <a:pt x="326" y="156"/>
                    </a:lnTo>
                    <a:lnTo>
                      <a:pt x="326" y="154"/>
                    </a:lnTo>
                    <a:lnTo>
                      <a:pt x="323" y="156"/>
                    </a:lnTo>
                    <a:lnTo>
                      <a:pt x="321" y="156"/>
                    </a:lnTo>
                    <a:lnTo>
                      <a:pt x="319" y="159"/>
                    </a:lnTo>
                    <a:lnTo>
                      <a:pt x="316" y="159"/>
                    </a:lnTo>
                    <a:lnTo>
                      <a:pt x="316" y="161"/>
                    </a:lnTo>
                    <a:lnTo>
                      <a:pt x="314" y="161"/>
                    </a:lnTo>
                    <a:lnTo>
                      <a:pt x="314" y="163"/>
                    </a:lnTo>
                    <a:lnTo>
                      <a:pt x="314" y="166"/>
                    </a:lnTo>
                    <a:lnTo>
                      <a:pt x="314" y="168"/>
                    </a:lnTo>
                    <a:lnTo>
                      <a:pt x="314" y="170"/>
                    </a:lnTo>
                    <a:lnTo>
                      <a:pt x="314" y="168"/>
                    </a:lnTo>
                    <a:lnTo>
                      <a:pt x="312" y="170"/>
                    </a:lnTo>
                    <a:lnTo>
                      <a:pt x="312" y="173"/>
                    </a:lnTo>
                    <a:lnTo>
                      <a:pt x="309" y="173"/>
                    </a:lnTo>
                    <a:lnTo>
                      <a:pt x="309" y="170"/>
                    </a:lnTo>
                    <a:lnTo>
                      <a:pt x="309" y="166"/>
                    </a:lnTo>
                    <a:lnTo>
                      <a:pt x="309" y="163"/>
                    </a:lnTo>
                    <a:lnTo>
                      <a:pt x="312" y="163"/>
                    </a:lnTo>
                    <a:lnTo>
                      <a:pt x="312" y="161"/>
                    </a:lnTo>
                    <a:lnTo>
                      <a:pt x="314" y="159"/>
                    </a:lnTo>
                    <a:lnTo>
                      <a:pt x="314" y="156"/>
                    </a:lnTo>
                    <a:lnTo>
                      <a:pt x="314" y="154"/>
                    </a:lnTo>
                    <a:lnTo>
                      <a:pt x="314" y="152"/>
                    </a:lnTo>
                    <a:lnTo>
                      <a:pt x="309" y="156"/>
                    </a:lnTo>
                    <a:lnTo>
                      <a:pt x="309" y="159"/>
                    </a:lnTo>
                    <a:lnTo>
                      <a:pt x="307" y="159"/>
                    </a:lnTo>
                    <a:lnTo>
                      <a:pt x="305" y="159"/>
                    </a:lnTo>
                    <a:lnTo>
                      <a:pt x="305" y="161"/>
                    </a:lnTo>
                    <a:lnTo>
                      <a:pt x="300" y="166"/>
                    </a:lnTo>
                    <a:lnTo>
                      <a:pt x="298" y="168"/>
                    </a:lnTo>
                    <a:lnTo>
                      <a:pt x="295" y="168"/>
                    </a:lnTo>
                    <a:lnTo>
                      <a:pt x="293" y="168"/>
                    </a:lnTo>
                    <a:lnTo>
                      <a:pt x="291" y="170"/>
                    </a:lnTo>
                    <a:lnTo>
                      <a:pt x="288" y="170"/>
                    </a:lnTo>
                    <a:lnTo>
                      <a:pt x="291" y="170"/>
                    </a:lnTo>
                    <a:lnTo>
                      <a:pt x="293" y="170"/>
                    </a:lnTo>
                    <a:lnTo>
                      <a:pt x="293" y="173"/>
                    </a:lnTo>
                    <a:lnTo>
                      <a:pt x="291" y="173"/>
                    </a:lnTo>
                    <a:lnTo>
                      <a:pt x="288" y="173"/>
                    </a:lnTo>
                    <a:lnTo>
                      <a:pt x="291" y="173"/>
                    </a:lnTo>
                    <a:lnTo>
                      <a:pt x="295" y="170"/>
                    </a:lnTo>
                    <a:lnTo>
                      <a:pt x="298" y="170"/>
                    </a:lnTo>
                    <a:lnTo>
                      <a:pt x="300" y="168"/>
                    </a:lnTo>
                    <a:lnTo>
                      <a:pt x="300" y="170"/>
                    </a:lnTo>
                    <a:lnTo>
                      <a:pt x="295" y="175"/>
                    </a:lnTo>
                    <a:lnTo>
                      <a:pt x="293" y="175"/>
                    </a:lnTo>
                    <a:lnTo>
                      <a:pt x="293" y="177"/>
                    </a:lnTo>
                    <a:lnTo>
                      <a:pt x="295" y="177"/>
                    </a:lnTo>
                    <a:lnTo>
                      <a:pt x="298" y="175"/>
                    </a:lnTo>
                    <a:lnTo>
                      <a:pt x="298" y="173"/>
                    </a:lnTo>
                    <a:lnTo>
                      <a:pt x="298" y="175"/>
                    </a:lnTo>
                    <a:lnTo>
                      <a:pt x="298" y="177"/>
                    </a:lnTo>
                    <a:lnTo>
                      <a:pt x="298" y="180"/>
                    </a:lnTo>
                    <a:lnTo>
                      <a:pt x="298" y="182"/>
                    </a:lnTo>
                    <a:lnTo>
                      <a:pt x="298" y="180"/>
                    </a:lnTo>
                    <a:lnTo>
                      <a:pt x="298" y="177"/>
                    </a:lnTo>
                    <a:lnTo>
                      <a:pt x="300" y="177"/>
                    </a:lnTo>
                    <a:lnTo>
                      <a:pt x="300" y="175"/>
                    </a:lnTo>
                    <a:lnTo>
                      <a:pt x="302" y="173"/>
                    </a:lnTo>
                    <a:lnTo>
                      <a:pt x="305" y="173"/>
                    </a:lnTo>
                    <a:lnTo>
                      <a:pt x="305" y="175"/>
                    </a:lnTo>
                    <a:lnTo>
                      <a:pt x="302" y="175"/>
                    </a:lnTo>
                    <a:lnTo>
                      <a:pt x="305" y="175"/>
                    </a:lnTo>
                    <a:lnTo>
                      <a:pt x="307" y="175"/>
                    </a:lnTo>
                    <a:lnTo>
                      <a:pt x="307" y="173"/>
                    </a:lnTo>
                    <a:lnTo>
                      <a:pt x="307" y="175"/>
                    </a:lnTo>
                    <a:lnTo>
                      <a:pt x="309" y="177"/>
                    </a:lnTo>
                    <a:lnTo>
                      <a:pt x="309" y="180"/>
                    </a:lnTo>
                    <a:lnTo>
                      <a:pt x="312" y="180"/>
                    </a:lnTo>
                    <a:lnTo>
                      <a:pt x="309" y="182"/>
                    </a:lnTo>
                    <a:lnTo>
                      <a:pt x="314" y="180"/>
                    </a:lnTo>
                    <a:lnTo>
                      <a:pt x="316" y="180"/>
                    </a:lnTo>
                    <a:lnTo>
                      <a:pt x="323" y="173"/>
                    </a:lnTo>
                    <a:lnTo>
                      <a:pt x="326" y="170"/>
                    </a:lnTo>
                    <a:lnTo>
                      <a:pt x="328" y="168"/>
                    </a:lnTo>
                    <a:lnTo>
                      <a:pt x="328" y="163"/>
                    </a:lnTo>
                    <a:lnTo>
                      <a:pt x="330" y="166"/>
                    </a:lnTo>
                    <a:lnTo>
                      <a:pt x="330" y="168"/>
                    </a:lnTo>
                    <a:lnTo>
                      <a:pt x="333" y="170"/>
                    </a:lnTo>
                    <a:lnTo>
                      <a:pt x="335" y="170"/>
                    </a:lnTo>
                    <a:lnTo>
                      <a:pt x="337" y="170"/>
                    </a:lnTo>
                    <a:lnTo>
                      <a:pt x="335" y="168"/>
                    </a:lnTo>
                    <a:lnTo>
                      <a:pt x="335" y="166"/>
                    </a:lnTo>
                    <a:lnTo>
                      <a:pt x="337" y="166"/>
                    </a:lnTo>
                    <a:lnTo>
                      <a:pt x="340" y="166"/>
                    </a:lnTo>
                    <a:lnTo>
                      <a:pt x="342" y="166"/>
                    </a:lnTo>
                    <a:lnTo>
                      <a:pt x="344" y="163"/>
                    </a:lnTo>
                    <a:lnTo>
                      <a:pt x="344" y="161"/>
                    </a:lnTo>
                    <a:lnTo>
                      <a:pt x="342" y="156"/>
                    </a:lnTo>
                    <a:lnTo>
                      <a:pt x="344" y="152"/>
                    </a:lnTo>
                    <a:lnTo>
                      <a:pt x="344" y="149"/>
                    </a:lnTo>
                    <a:lnTo>
                      <a:pt x="344" y="145"/>
                    </a:lnTo>
                    <a:lnTo>
                      <a:pt x="344" y="142"/>
                    </a:lnTo>
                    <a:lnTo>
                      <a:pt x="347" y="142"/>
                    </a:lnTo>
                    <a:lnTo>
                      <a:pt x="347" y="145"/>
                    </a:lnTo>
                    <a:lnTo>
                      <a:pt x="349" y="142"/>
                    </a:lnTo>
                    <a:lnTo>
                      <a:pt x="349" y="140"/>
                    </a:lnTo>
                    <a:lnTo>
                      <a:pt x="347" y="138"/>
                    </a:lnTo>
                    <a:lnTo>
                      <a:pt x="344" y="135"/>
                    </a:lnTo>
                    <a:lnTo>
                      <a:pt x="347" y="135"/>
                    </a:lnTo>
                    <a:lnTo>
                      <a:pt x="347" y="133"/>
                    </a:lnTo>
                    <a:lnTo>
                      <a:pt x="349" y="133"/>
                    </a:lnTo>
                    <a:lnTo>
                      <a:pt x="349" y="131"/>
                    </a:lnTo>
                    <a:lnTo>
                      <a:pt x="351" y="128"/>
                    </a:lnTo>
                    <a:lnTo>
                      <a:pt x="351" y="126"/>
                    </a:lnTo>
                    <a:lnTo>
                      <a:pt x="351" y="124"/>
                    </a:lnTo>
                    <a:lnTo>
                      <a:pt x="351" y="122"/>
                    </a:lnTo>
                    <a:lnTo>
                      <a:pt x="351" y="119"/>
                    </a:lnTo>
                    <a:lnTo>
                      <a:pt x="354" y="119"/>
                    </a:lnTo>
                    <a:lnTo>
                      <a:pt x="356" y="119"/>
                    </a:lnTo>
                    <a:lnTo>
                      <a:pt x="356" y="117"/>
                    </a:lnTo>
                    <a:lnTo>
                      <a:pt x="358" y="115"/>
                    </a:lnTo>
                    <a:lnTo>
                      <a:pt x="358" y="112"/>
                    </a:lnTo>
                    <a:lnTo>
                      <a:pt x="360" y="112"/>
                    </a:lnTo>
                    <a:lnTo>
                      <a:pt x="360" y="110"/>
                    </a:lnTo>
                    <a:lnTo>
                      <a:pt x="363" y="110"/>
                    </a:lnTo>
                    <a:lnTo>
                      <a:pt x="365" y="110"/>
                    </a:lnTo>
                    <a:lnTo>
                      <a:pt x="367" y="110"/>
                    </a:lnTo>
                    <a:lnTo>
                      <a:pt x="367" y="108"/>
                    </a:lnTo>
                    <a:lnTo>
                      <a:pt x="370" y="108"/>
                    </a:lnTo>
                    <a:lnTo>
                      <a:pt x="370" y="105"/>
                    </a:lnTo>
                    <a:lnTo>
                      <a:pt x="370" y="103"/>
                    </a:lnTo>
                    <a:lnTo>
                      <a:pt x="367" y="105"/>
                    </a:lnTo>
                    <a:lnTo>
                      <a:pt x="365" y="101"/>
                    </a:lnTo>
                    <a:lnTo>
                      <a:pt x="363" y="96"/>
                    </a:lnTo>
                    <a:lnTo>
                      <a:pt x="363" y="94"/>
                    </a:lnTo>
                    <a:lnTo>
                      <a:pt x="363" y="89"/>
                    </a:lnTo>
                    <a:lnTo>
                      <a:pt x="365" y="87"/>
                    </a:lnTo>
                    <a:lnTo>
                      <a:pt x="365" y="84"/>
                    </a:lnTo>
                    <a:lnTo>
                      <a:pt x="363" y="82"/>
                    </a:lnTo>
                    <a:lnTo>
                      <a:pt x="360" y="82"/>
                    </a:lnTo>
                    <a:lnTo>
                      <a:pt x="360" y="84"/>
                    </a:lnTo>
                    <a:lnTo>
                      <a:pt x="358" y="84"/>
                    </a:lnTo>
                    <a:lnTo>
                      <a:pt x="358" y="87"/>
                    </a:lnTo>
                    <a:lnTo>
                      <a:pt x="358" y="89"/>
                    </a:lnTo>
                    <a:lnTo>
                      <a:pt x="358" y="91"/>
                    </a:lnTo>
                    <a:lnTo>
                      <a:pt x="358" y="94"/>
                    </a:lnTo>
                    <a:lnTo>
                      <a:pt x="360" y="94"/>
                    </a:lnTo>
                    <a:lnTo>
                      <a:pt x="360" y="96"/>
                    </a:lnTo>
                    <a:lnTo>
                      <a:pt x="360" y="101"/>
                    </a:lnTo>
                    <a:lnTo>
                      <a:pt x="360" y="98"/>
                    </a:lnTo>
                    <a:lnTo>
                      <a:pt x="360" y="96"/>
                    </a:lnTo>
                    <a:lnTo>
                      <a:pt x="358" y="96"/>
                    </a:lnTo>
                    <a:lnTo>
                      <a:pt x="356" y="91"/>
                    </a:lnTo>
                    <a:lnTo>
                      <a:pt x="354" y="89"/>
                    </a:lnTo>
                    <a:lnTo>
                      <a:pt x="354" y="87"/>
                    </a:lnTo>
                    <a:lnTo>
                      <a:pt x="354" y="84"/>
                    </a:lnTo>
                    <a:lnTo>
                      <a:pt x="356" y="82"/>
                    </a:lnTo>
                    <a:lnTo>
                      <a:pt x="356" y="80"/>
                    </a:lnTo>
                    <a:lnTo>
                      <a:pt x="358" y="80"/>
                    </a:lnTo>
                    <a:lnTo>
                      <a:pt x="360" y="80"/>
                    </a:lnTo>
                    <a:lnTo>
                      <a:pt x="363" y="80"/>
                    </a:lnTo>
                    <a:lnTo>
                      <a:pt x="363" y="82"/>
                    </a:lnTo>
                    <a:lnTo>
                      <a:pt x="365" y="82"/>
                    </a:lnTo>
                    <a:lnTo>
                      <a:pt x="365" y="80"/>
                    </a:lnTo>
                    <a:lnTo>
                      <a:pt x="367" y="80"/>
                    </a:lnTo>
                    <a:lnTo>
                      <a:pt x="365" y="77"/>
                    </a:lnTo>
                    <a:lnTo>
                      <a:pt x="367" y="77"/>
                    </a:lnTo>
                    <a:lnTo>
                      <a:pt x="365" y="75"/>
                    </a:lnTo>
                    <a:lnTo>
                      <a:pt x="365" y="73"/>
                    </a:lnTo>
                    <a:lnTo>
                      <a:pt x="363" y="73"/>
                    </a:lnTo>
                    <a:lnTo>
                      <a:pt x="363" y="70"/>
                    </a:lnTo>
                    <a:lnTo>
                      <a:pt x="363" y="68"/>
                    </a:lnTo>
                    <a:lnTo>
                      <a:pt x="360" y="68"/>
                    </a:lnTo>
                    <a:lnTo>
                      <a:pt x="358" y="63"/>
                    </a:lnTo>
                    <a:lnTo>
                      <a:pt x="360" y="61"/>
                    </a:lnTo>
                    <a:lnTo>
                      <a:pt x="358" y="61"/>
                    </a:lnTo>
                    <a:lnTo>
                      <a:pt x="356" y="61"/>
                    </a:lnTo>
                    <a:lnTo>
                      <a:pt x="356" y="63"/>
                    </a:lnTo>
                    <a:lnTo>
                      <a:pt x="354" y="63"/>
                    </a:lnTo>
                    <a:lnTo>
                      <a:pt x="354" y="61"/>
                    </a:lnTo>
                    <a:lnTo>
                      <a:pt x="351" y="61"/>
                    </a:lnTo>
                    <a:lnTo>
                      <a:pt x="351" y="59"/>
                    </a:lnTo>
                    <a:lnTo>
                      <a:pt x="354" y="59"/>
                    </a:lnTo>
                    <a:lnTo>
                      <a:pt x="354" y="56"/>
                    </a:lnTo>
                    <a:lnTo>
                      <a:pt x="354" y="54"/>
                    </a:lnTo>
                    <a:lnTo>
                      <a:pt x="351" y="54"/>
                    </a:lnTo>
                    <a:lnTo>
                      <a:pt x="354" y="52"/>
                    </a:lnTo>
                    <a:lnTo>
                      <a:pt x="354" y="54"/>
                    </a:lnTo>
                    <a:lnTo>
                      <a:pt x="356" y="52"/>
                    </a:lnTo>
                    <a:lnTo>
                      <a:pt x="358" y="52"/>
                    </a:lnTo>
                    <a:lnTo>
                      <a:pt x="358" y="54"/>
                    </a:lnTo>
                    <a:lnTo>
                      <a:pt x="358" y="56"/>
                    </a:lnTo>
                    <a:lnTo>
                      <a:pt x="358" y="59"/>
                    </a:lnTo>
                    <a:lnTo>
                      <a:pt x="360" y="56"/>
                    </a:lnTo>
                    <a:lnTo>
                      <a:pt x="363" y="59"/>
                    </a:lnTo>
                    <a:lnTo>
                      <a:pt x="363" y="61"/>
                    </a:lnTo>
                    <a:lnTo>
                      <a:pt x="365" y="61"/>
                    </a:lnTo>
                    <a:lnTo>
                      <a:pt x="365" y="59"/>
                    </a:lnTo>
                    <a:lnTo>
                      <a:pt x="365" y="54"/>
                    </a:lnTo>
                    <a:lnTo>
                      <a:pt x="365" y="52"/>
                    </a:lnTo>
                    <a:lnTo>
                      <a:pt x="363" y="47"/>
                    </a:lnTo>
                    <a:lnTo>
                      <a:pt x="365" y="47"/>
                    </a:lnTo>
                    <a:lnTo>
                      <a:pt x="367" y="52"/>
                    </a:lnTo>
                    <a:lnTo>
                      <a:pt x="370" y="52"/>
                    </a:lnTo>
                    <a:lnTo>
                      <a:pt x="372" y="49"/>
                    </a:lnTo>
                    <a:lnTo>
                      <a:pt x="372" y="47"/>
                    </a:lnTo>
                    <a:lnTo>
                      <a:pt x="372" y="45"/>
                    </a:lnTo>
                    <a:lnTo>
                      <a:pt x="370" y="45"/>
                    </a:lnTo>
                    <a:lnTo>
                      <a:pt x="370" y="42"/>
                    </a:lnTo>
                    <a:lnTo>
                      <a:pt x="370" y="40"/>
                    </a:lnTo>
                    <a:lnTo>
                      <a:pt x="370" y="38"/>
                    </a:lnTo>
                    <a:lnTo>
                      <a:pt x="370" y="35"/>
                    </a:lnTo>
                    <a:lnTo>
                      <a:pt x="372" y="33"/>
                    </a:lnTo>
                    <a:lnTo>
                      <a:pt x="372" y="31"/>
                    </a:lnTo>
                    <a:lnTo>
                      <a:pt x="370" y="28"/>
                    </a:lnTo>
                    <a:lnTo>
                      <a:pt x="367" y="28"/>
                    </a:lnTo>
                    <a:lnTo>
                      <a:pt x="365" y="31"/>
                    </a:lnTo>
                    <a:lnTo>
                      <a:pt x="363" y="33"/>
                    </a:lnTo>
                    <a:lnTo>
                      <a:pt x="360" y="31"/>
                    </a:lnTo>
                    <a:lnTo>
                      <a:pt x="363" y="31"/>
                    </a:lnTo>
                    <a:lnTo>
                      <a:pt x="363" y="28"/>
                    </a:lnTo>
                    <a:lnTo>
                      <a:pt x="363" y="26"/>
                    </a:lnTo>
                    <a:lnTo>
                      <a:pt x="363" y="24"/>
                    </a:lnTo>
                    <a:lnTo>
                      <a:pt x="360" y="26"/>
                    </a:lnTo>
                    <a:lnTo>
                      <a:pt x="363" y="24"/>
                    </a:lnTo>
                    <a:lnTo>
                      <a:pt x="363" y="21"/>
                    </a:lnTo>
                    <a:lnTo>
                      <a:pt x="360" y="17"/>
                    </a:lnTo>
                    <a:lnTo>
                      <a:pt x="360" y="14"/>
                    </a:lnTo>
                    <a:lnTo>
                      <a:pt x="363" y="14"/>
                    </a:lnTo>
                    <a:lnTo>
                      <a:pt x="363" y="12"/>
                    </a:lnTo>
                    <a:lnTo>
                      <a:pt x="358" y="10"/>
                    </a:lnTo>
                    <a:lnTo>
                      <a:pt x="358" y="7"/>
                    </a:lnTo>
                    <a:lnTo>
                      <a:pt x="360" y="7"/>
                    </a:lnTo>
                    <a:lnTo>
                      <a:pt x="365" y="10"/>
                    </a:lnTo>
                    <a:lnTo>
                      <a:pt x="365" y="7"/>
                    </a:lnTo>
                    <a:lnTo>
                      <a:pt x="363" y="5"/>
                    </a:lnTo>
                    <a:lnTo>
                      <a:pt x="370" y="7"/>
                    </a:lnTo>
                    <a:close/>
                    <a:moveTo>
                      <a:pt x="347" y="0"/>
                    </a:moveTo>
                    <a:lnTo>
                      <a:pt x="342" y="0"/>
                    </a:lnTo>
                    <a:lnTo>
                      <a:pt x="344" y="0"/>
                    </a:lnTo>
                    <a:lnTo>
                      <a:pt x="347" y="0"/>
                    </a:lnTo>
                    <a:close/>
                  </a:path>
                </a:pathLst>
              </a:custGeom>
              <a:solidFill>
                <a:srgbClr val="164484"/>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42" name="Freeform 6">
                <a:extLst>
                  <a:ext uri="{FF2B5EF4-FFF2-40B4-BE49-F238E27FC236}">
                    <a16:creationId xmlns:a16="http://schemas.microsoft.com/office/drawing/2014/main" id="{15040804-C336-4834-B7D6-D1280B59887C}"/>
                  </a:ext>
                </a:extLst>
              </p:cNvPr>
              <p:cNvSpPr>
                <a:spLocks noEditPoints="1"/>
              </p:cNvSpPr>
              <p:nvPr/>
            </p:nvSpPr>
            <p:spPr bwMode="auto">
              <a:xfrm>
                <a:off x="782638" y="4127501"/>
                <a:ext cx="1519238" cy="1138238"/>
              </a:xfrm>
              <a:custGeom>
                <a:avLst/>
                <a:gdLst>
                  <a:gd name="T0" fmla="*/ 754 w 957"/>
                  <a:gd name="T1" fmla="*/ 671 h 717"/>
                  <a:gd name="T2" fmla="*/ 724 w 957"/>
                  <a:gd name="T3" fmla="*/ 629 h 717"/>
                  <a:gd name="T4" fmla="*/ 675 w 957"/>
                  <a:gd name="T5" fmla="*/ 564 h 717"/>
                  <a:gd name="T6" fmla="*/ 654 w 957"/>
                  <a:gd name="T7" fmla="*/ 522 h 717"/>
                  <a:gd name="T8" fmla="*/ 631 w 957"/>
                  <a:gd name="T9" fmla="*/ 508 h 717"/>
                  <a:gd name="T10" fmla="*/ 610 w 957"/>
                  <a:gd name="T11" fmla="*/ 519 h 717"/>
                  <a:gd name="T12" fmla="*/ 580 w 957"/>
                  <a:gd name="T13" fmla="*/ 533 h 717"/>
                  <a:gd name="T14" fmla="*/ 536 w 957"/>
                  <a:gd name="T15" fmla="*/ 533 h 717"/>
                  <a:gd name="T16" fmla="*/ 578 w 957"/>
                  <a:gd name="T17" fmla="*/ 477 h 717"/>
                  <a:gd name="T18" fmla="*/ 557 w 957"/>
                  <a:gd name="T19" fmla="*/ 468 h 717"/>
                  <a:gd name="T20" fmla="*/ 491 w 957"/>
                  <a:gd name="T21" fmla="*/ 489 h 717"/>
                  <a:gd name="T22" fmla="*/ 440 w 957"/>
                  <a:gd name="T23" fmla="*/ 526 h 717"/>
                  <a:gd name="T24" fmla="*/ 363 w 957"/>
                  <a:gd name="T25" fmla="*/ 529 h 717"/>
                  <a:gd name="T26" fmla="*/ 310 w 957"/>
                  <a:gd name="T27" fmla="*/ 533 h 717"/>
                  <a:gd name="T28" fmla="*/ 270 w 957"/>
                  <a:gd name="T29" fmla="*/ 517 h 717"/>
                  <a:gd name="T30" fmla="*/ 208 w 957"/>
                  <a:gd name="T31" fmla="*/ 505 h 717"/>
                  <a:gd name="T32" fmla="*/ 212 w 957"/>
                  <a:gd name="T33" fmla="*/ 487 h 717"/>
                  <a:gd name="T34" fmla="*/ 317 w 957"/>
                  <a:gd name="T35" fmla="*/ 501 h 717"/>
                  <a:gd name="T36" fmla="*/ 417 w 957"/>
                  <a:gd name="T37" fmla="*/ 461 h 717"/>
                  <a:gd name="T38" fmla="*/ 363 w 957"/>
                  <a:gd name="T39" fmla="*/ 447 h 717"/>
                  <a:gd name="T40" fmla="*/ 319 w 957"/>
                  <a:gd name="T41" fmla="*/ 394 h 717"/>
                  <a:gd name="T42" fmla="*/ 377 w 957"/>
                  <a:gd name="T43" fmla="*/ 328 h 717"/>
                  <a:gd name="T44" fmla="*/ 333 w 957"/>
                  <a:gd name="T45" fmla="*/ 282 h 717"/>
                  <a:gd name="T46" fmla="*/ 345 w 957"/>
                  <a:gd name="T47" fmla="*/ 270 h 717"/>
                  <a:gd name="T48" fmla="*/ 354 w 957"/>
                  <a:gd name="T49" fmla="*/ 238 h 717"/>
                  <a:gd name="T50" fmla="*/ 433 w 957"/>
                  <a:gd name="T51" fmla="*/ 224 h 717"/>
                  <a:gd name="T52" fmla="*/ 529 w 957"/>
                  <a:gd name="T53" fmla="*/ 200 h 717"/>
                  <a:gd name="T54" fmla="*/ 459 w 957"/>
                  <a:gd name="T55" fmla="*/ 165 h 717"/>
                  <a:gd name="T56" fmla="*/ 464 w 957"/>
                  <a:gd name="T57" fmla="*/ 86 h 717"/>
                  <a:gd name="T58" fmla="*/ 540 w 957"/>
                  <a:gd name="T59" fmla="*/ 138 h 717"/>
                  <a:gd name="T60" fmla="*/ 573 w 957"/>
                  <a:gd name="T61" fmla="*/ 124 h 717"/>
                  <a:gd name="T62" fmla="*/ 566 w 957"/>
                  <a:gd name="T63" fmla="*/ 96 h 717"/>
                  <a:gd name="T64" fmla="*/ 650 w 957"/>
                  <a:gd name="T65" fmla="*/ 19 h 717"/>
                  <a:gd name="T66" fmla="*/ 717 w 957"/>
                  <a:gd name="T67" fmla="*/ 26 h 717"/>
                  <a:gd name="T68" fmla="*/ 794 w 957"/>
                  <a:gd name="T69" fmla="*/ 30 h 717"/>
                  <a:gd name="T70" fmla="*/ 824 w 957"/>
                  <a:gd name="T71" fmla="*/ 75 h 717"/>
                  <a:gd name="T72" fmla="*/ 882 w 957"/>
                  <a:gd name="T73" fmla="*/ 161 h 717"/>
                  <a:gd name="T74" fmla="*/ 908 w 957"/>
                  <a:gd name="T75" fmla="*/ 324 h 717"/>
                  <a:gd name="T76" fmla="*/ 773 w 957"/>
                  <a:gd name="T77" fmla="*/ 650 h 717"/>
                  <a:gd name="T78" fmla="*/ 619 w 957"/>
                  <a:gd name="T79" fmla="*/ 587 h 717"/>
                  <a:gd name="T80" fmla="*/ 429 w 957"/>
                  <a:gd name="T81" fmla="*/ 575 h 717"/>
                  <a:gd name="T82" fmla="*/ 659 w 957"/>
                  <a:gd name="T83" fmla="*/ 550 h 717"/>
                  <a:gd name="T84" fmla="*/ 440 w 957"/>
                  <a:gd name="T85" fmla="*/ 554 h 717"/>
                  <a:gd name="T86" fmla="*/ 454 w 957"/>
                  <a:gd name="T87" fmla="*/ 575 h 717"/>
                  <a:gd name="T88" fmla="*/ 422 w 957"/>
                  <a:gd name="T89" fmla="*/ 568 h 717"/>
                  <a:gd name="T90" fmla="*/ 429 w 957"/>
                  <a:gd name="T91" fmla="*/ 559 h 717"/>
                  <a:gd name="T92" fmla="*/ 622 w 957"/>
                  <a:gd name="T93" fmla="*/ 547 h 717"/>
                  <a:gd name="T94" fmla="*/ 482 w 957"/>
                  <a:gd name="T95" fmla="*/ 559 h 717"/>
                  <a:gd name="T96" fmla="*/ 487 w 957"/>
                  <a:gd name="T97" fmla="*/ 540 h 717"/>
                  <a:gd name="T98" fmla="*/ 538 w 957"/>
                  <a:gd name="T99" fmla="*/ 536 h 717"/>
                  <a:gd name="T100" fmla="*/ 631 w 957"/>
                  <a:gd name="T101" fmla="*/ 529 h 717"/>
                  <a:gd name="T102" fmla="*/ 240 w 957"/>
                  <a:gd name="T103" fmla="*/ 524 h 717"/>
                  <a:gd name="T104" fmla="*/ 205 w 957"/>
                  <a:gd name="T105" fmla="*/ 505 h 717"/>
                  <a:gd name="T106" fmla="*/ 187 w 957"/>
                  <a:gd name="T107" fmla="*/ 482 h 717"/>
                  <a:gd name="T108" fmla="*/ 117 w 957"/>
                  <a:gd name="T109" fmla="*/ 470 h 717"/>
                  <a:gd name="T110" fmla="*/ 77 w 957"/>
                  <a:gd name="T111" fmla="*/ 470 h 717"/>
                  <a:gd name="T112" fmla="*/ 59 w 957"/>
                  <a:gd name="T113" fmla="*/ 452 h 717"/>
                  <a:gd name="T114" fmla="*/ 352 w 957"/>
                  <a:gd name="T115" fmla="*/ 419 h 717"/>
                  <a:gd name="T116" fmla="*/ 305 w 957"/>
                  <a:gd name="T117" fmla="*/ 293 h 717"/>
                  <a:gd name="T118" fmla="*/ 215 w 957"/>
                  <a:gd name="T119" fmla="*/ 175 h 717"/>
                  <a:gd name="T120" fmla="*/ 501 w 957"/>
                  <a:gd name="T121" fmla="*/ 89 h 717"/>
                  <a:gd name="T122" fmla="*/ 349 w 957"/>
                  <a:gd name="T123" fmla="*/ 138 h 717"/>
                  <a:gd name="T124" fmla="*/ 668 w 957"/>
                  <a:gd name="T125" fmla="*/ 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7" h="717">
                    <a:moveTo>
                      <a:pt x="0" y="426"/>
                    </a:moveTo>
                    <a:lnTo>
                      <a:pt x="0" y="428"/>
                    </a:lnTo>
                    <a:lnTo>
                      <a:pt x="0" y="431"/>
                    </a:lnTo>
                    <a:lnTo>
                      <a:pt x="0" y="426"/>
                    </a:lnTo>
                    <a:close/>
                    <a:moveTo>
                      <a:pt x="834" y="717"/>
                    </a:moveTo>
                    <a:lnTo>
                      <a:pt x="834" y="715"/>
                    </a:lnTo>
                    <a:lnTo>
                      <a:pt x="836" y="710"/>
                    </a:lnTo>
                    <a:lnTo>
                      <a:pt x="838" y="708"/>
                    </a:lnTo>
                    <a:lnTo>
                      <a:pt x="836" y="708"/>
                    </a:lnTo>
                    <a:lnTo>
                      <a:pt x="836" y="710"/>
                    </a:lnTo>
                    <a:lnTo>
                      <a:pt x="834" y="713"/>
                    </a:lnTo>
                    <a:lnTo>
                      <a:pt x="834" y="715"/>
                    </a:lnTo>
                    <a:lnTo>
                      <a:pt x="834" y="713"/>
                    </a:lnTo>
                    <a:lnTo>
                      <a:pt x="831" y="713"/>
                    </a:lnTo>
                    <a:lnTo>
                      <a:pt x="831" y="715"/>
                    </a:lnTo>
                    <a:lnTo>
                      <a:pt x="831" y="717"/>
                    </a:lnTo>
                    <a:lnTo>
                      <a:pt x="829" y="715"/>
                    </a:lnTo>
                    <a:lnTo>
                      <a:pt x="829" y="717"/>
                    </a:lnTo>
                    <a:lnTo>
                      <a:pt x="813" y="717"/>
                    </a:lnTo>
                    <a:lnTo>
                      <a:pt x="803" y="717"/>
                    </a:lnTo>
                    <a:lnTo>
                      <a:pt x="803" y="715"/>
                    </a:lnTo>
                    <a:lnTo>
                      <a:pt x="803" y="717"/>
                    </a:lnTo>
                    <a:lnTo>
                      <a:pt x="801" y="717"/>
                    </a:lnTo>
                    <a:lnTo>
                      <a:pt x="801" y="715"/>
                    </a:lnTo>
                    <a:lnTo>
                      <a:pt x="801" y="713"/>
                    </a:lnTo>
                    <a:lnTo>
                      <a:pt x="801" y="717"/>
                    </a:lnTo>
                    <a:lnTo>
                      <a:pt x="799" y="717"/>
                    </a:lnTo>
                    <a:lnTo>
                      <a:pt x="799" y="715"/>
                    </a:lnTo>
                    <a:lnTo>
                      <a:pt x="796" y="713"/>
                    </a:lnTo>
                    <a:lnTo>
                      <a:pt x="796" y="710"/>
                    </a:lnTo>
                    <a:lnTo>
                      <a:pt x="796" y="708"/>
                    </a:lnTo>
                    <a:lnTo>
                      <a:pt x="794" y="706"/>
                    </a:lnTo>
                    <a:lnTo>
                      <a:pt x="794" y="708"/>
                    </a:lnTo>
                    <a:lnTo>
                      <a:pt x="794" y="710"/>
                    </a:lnTo>
                    <a:lnTo>
                      <a:pt x="796" y="713"/>
                    </a:lnTo>
                    <a:lnTo>
                      <a:pt x="794" y="715"/>
                    </a:lnTo>
                    <a:lnTo>
                      <a:pt x="794" y="713"/>
                    </a:lnTo>
                    <a:lnTo>
                      <a:pt x="792" y="713"/>
                    </a:lnTo>
                    <a:lnTo>
                      <a:pt x="792" y="715"/>
                    </a:lnTo>
                    <a:lnTo>
                      <a:pt x="789" y="715"/>
                    </a:lnTo>
                    <a:lnTo>
                      <a:pt x="792" y="715"/>
                    </a:lnTo>
                    <a:lnTo>
                      <a:pt x="794" y="715"/>
                    </a:lnTo>
                    <a:lnTo>
                      <a:pt x="796" y="717"/>
                    </a:lnTo>
                    <a:lnTo>
                      <a:pt x="799" y="717"/>
                    </a:lnTo>
                    <a:lnTo>
                      <a:pt x="778" y="717"/>
                    </a:lnTo>
                    <a:lnTo>
                      <a:pt x="775" y="717"/>
                    </a:lnTo>
                    <a:lnTo>
                      <a:pt x="773" y="717"/>
                    </a:lnTo>
                    <a:lnTo>
                      <a:pt x="773" y="715"/>
                    </a:lnTo>
                    <a:lnTo>
                      <a:pt x="773" y="710"/>
                    </a:lnTo>
                    <a:lnTo>
                      <a:pt x="773" y="708"/>
                    </a:lnTo>
                    <a:lnTo>
                      <a:pt x="771" y="708"/>
                    </a:lnTo>
                    <a:lnTo>
                      <a:pt x="773" y="708"/>
                    </a:lnTo>
                    <a:lnTo>
                      <a:pt x="773" y="706"/>
                    </a:lnTo>
                    <a:lnTo>
                      <a:pt x="773" y="703"/>
                    </a:lnTo>
                    <a:lnTo>
                      <a:pt x="771" y="696"/>
                    </a:lnTo>
                    <a:lnTo>
                      <a:pt x="771" y="694"/>
                    </a:lnTo>
                    <a:lnTo>
                      <a:pt x="768" y="692"/>
                    </a:lnTo>
                    <a:lnTo>
                      <a:pt x="766" y="689"/>
                    </a:lnTo>
                    <a:lnTo>
                      <a:pt x="764" y="687"/>
                    </a:lnTo>
                    <a:lnTo>
                      <a:pt x="766" y="689"/>
                    </a:lnTo>
                    <a:lnTo>
                      <a:pt x="768" y="689"/>
                    </a:lnTo>
                    <a:lnTo>
                      <a:pt x="768" y="687"/>
                    </a:lnTo>
                    <a:lnTo>
                      <a:pt x="766" y="687"/>
                    </a:lnTo>
                    <a:lnTo>
                      <a:pt x="764" y="687"/>
                    </a:lnTo>
                    <a:lnTo>
                      <a:pt x="764" y="685"/>
                    </a:lnTo>
                    <a:lnTo>
                      <a:pt x="761" y="682"/>
                    </a:lnTo>
                    <a:lnTo>
                      <a:pt x="761" y="678"/>
                    </a:lnTo>
                    <a:lnTo>
                      <a:pt x="757" y="673"/>
                    </a:lnTo>
                    <a:lnTo>
                      <a:pt x="757" y="675"/>
                    </a:lnTo>
                    <a:lnTo>
                      <a:pt x="759" y="675"/>
                    </a:lnTo>
                    <a:lnTo>
                      <a:pt x="759" y="673"/>
                    </a:lnTo>
                    <a:lnTo>
                      <a:pt x="757" y="673"/>
                    </a:lnTo>
                    <a:lnTo>
                      <a:pt x="757" y="671"/>
                    </a:lnTo>
                    <a:lnTo>
                      <a:pt x="757" y="673"/>
                    </a:lnTo>
                    <a:lnTo>
                      <a:pt x="754" y="671"/>
                    </a:lnTo>
                    <a:lnTo>
                      <a:pt x="754" y="668"/>
                    </a:lnTo>
                    <a:lnTo>
                      <a:pt x="752" y="668"/>
                    </a:lnTo>
                    <a:lnTo>
                      <a:pt x="752" y="666"/>
                    </a:lnTo>
                    <a:lnTo>
                      <a:pt x="754" y="668"/>
                    </a:lnTo>
                    <a:lnTo>
                      <a:pt x="754" y="671"/>
                    </a:lnTo>
                    <a:lnTo>
                      <a:pt x="757" y="671"/>
                    </a:lnTo>
                    <a:lnTo>
                      <a:pt x="757" y="668"/>
                    </a:lnTo>
                    <a:lnTo>
                      <a:pt x="754" y="668"/>
                    </a:lnTo>
                    <a:lnTo>
                      <a:pt x="754" y="666"/>
                    </a:lnTo>
                    <a:lnTo>
                      <a:pt x="752" y="666"/>
                    </a:lnTo>
                    <a:lnTo>
                      <a:pt x="752" y="664"/>
                    </a:lnTo>
                    <a:lnTo>
                      <a:pt x="750" y="659"/>
                    </a:lnTo>
                    <a:lnTo>
                      <a:pt x="752" y="659"/>
                    </a:lnTo>
                    <a:lnTo>
                      <a:pt x="754" y="659"/>
                    </a:lnTo>
                    <a:lnTo>
                      <a:pt x="757" y="659"/>
                    </a:lnTo>
                    <a:lnTo>
                      <a:pt x="757" y="657"/>
                    </a:lnTo>
                    <a:lnTo>
                      <a:pt x="759" y="657"/>
                    </a:lnTo>
                    <a:lnTo>
                      <a:pt x="759" y="654"/>
                    </a:lnTo>
                    <a:lnTo>
                      <a:pt x="759" y="652"/>
                    </a:lnTo>
                    <a:lnTo>
                      <a:pt x="759" y="650"/>
                    </a:lnTo>
                    <a:lnTo>
                      <a:pt x="761" y="650"/>
                    </a:lnTo>
                    <a:lnTo>
                      <a:pt x="761" y="647"/>
                    </a:lnTo>
                    <a:lnTo>
                      <a:pt x="764" y="647"/>
                    </a:lnTo>
                    <a:lnTo>
                      <a:pt x="764" y="645"/>
                    </a:lnTo>
                    <a:lnTo>
                      <a:pt x="766" y="645"/>
                    </a:lnTo>
                    <a:lnTo>
                      <a:pt x="766" y="647"/>
                    </a:lnTo>
                    <a:lnTo>
                      <a:pt x="766" y="650"/>
                    </a:lnTo>
                    <a:lnTo>
                      <a:pt x="766" y="652"/>
                    </a:lnTo>
                    <a:lnTo>
                      <a:pt x="764" y="654"/>
                    </a:lnTo>
                    <a:lnTo>
                      <a:pt x="764" y="657"/>
                    </a:lnTo>
                    <a:lnTo>
                      <a:pt x="764" y="659"/>
                    </a:lnTo>
                    <a:lnTo>
                      <a:pt x="761" y="661"/>
                    </a:lnTo>
                    <a:lnTo>
                      <a:pt x="759" y="661"/>
                    </a:lnTo>
                    <a:lnTo>
                      <a:pt x="761" y="664"/>
                    </a:lnTo>
                    <a:lnTo>
                      <a:pt x="764" y="661"/>
                    </a:lnTo>
                    <a:lnTo>
                      <a:pt x="764" y="659"/>
                    </a:lnTo>
                    <a:lnTo>
                      <a:pt x="764" y="657"/>
                    </a:lnTo>
                    <a:lnTo>
                      <a:pt x="766" y="657"/>
                    </a:lnTo>
                    <a:lnTo>
                      <a:pt x="766" y="654"/>
                    </a:lnTo>
                    <a:lnTo>
                      <a:pt x="766" y="652"/>
                    </a:lnTo>
                    <a:lnTo>
                      <a:pt x="768" y="654"/>
                    </a:lnTo>
                    <a:lnTo>
                      <a:pt x="771" y="654"/>
                    </a:lnTo>
                    <a:lnTo>
                      <a:pt x="771" y="657"/>
                    </a:lnTo>
                    <a:lnTo>
                      <a:pt x="773" y="657"/>
                    </a:lnTo>
                    <a:lnTo>
                      <a:pt x="773" y="659"/>
                    </a:lnTo>
                    <a:lnTo>
                      <a:pt x="773" y="657"/>
                    </a:lnTo>
                    <a:lnTo>
                      <a:pt x="773" y="654"/>
                    </a:lnTo>
                    <a:lnTo>
                      <a:pt x="771" y="654"/>
                    </a:lnTo>
                    <a:lnTo>
                      <a:pt x="768" y="652"/>
                    </a:lnTo>
                    <a:lnTo>
                      <a:pt x="768" y="650"/>
                    </a:lnTo>
                    <a:lnTo>
                      <a:pt x="768" y="647"/>
                    </a:lnTo>
                    <a:lnTo>
                      <a:pt x="768" y="645"/>
                    </a:lnTo>
                    <a:lnTo>
                      <a:pt x="766" y="645"/>
                    </a:lnTo>
                    <a:lnTo>
                      <a:pt x="766" y="643"/>
                    </a:lnTo>
                    <a:lnTo>
                      <a:pt x="764" y="643"/>
                    </a:lnTo>
                    <a:lnTo>
                      <a:pt x="764" y="645"/>
                    </a:lnTo>
                    <a:lnTo>
                      <a:pt x="761" y="645"/>
                    </a:lnTo>
                    <a:lnTo>
                      <a:pt x="759" y="645"/>
                    </a:lnTo>
                    <a:lnTo>
                      <a:pt x="757" y="647"/>
                    </a:lnTo>
                    <a:lnTo>
                      <a:pt x="754" y="647"/>
                    </a:lnTo>
                    <a:lnTo>
                      <a:pt x="752" y="647"/>
                    </a:lnTo>
                    <a:lnTo>
                      <a:pt x="750" y="647"/>
                    </a:lnTo>
                    <a:lnTo>
                      <a:pt x="747" y="647"/>
                    </a:lnTo>
                    <a:lnTo>
                      <a:pt x="745" y="647"/>
                    </a:lnTo>
                    <a:lnTo>
                      <a:pt x="743" y="647"/>
                    </a:lnTo>
                    <a:lnTo>
                      <a:pt x="740" y="645"/>
                    </a:lnTo>
                    <a:lnTo>
                      <a:pt x="738" y="643"/>
                    </a:lnTo>
                    <a:lnTo>
                      <a:pt x="736" y="643"/>
                    </a:lnTo>
                    <a:lnTo>
                      <a:pt x="736" y="640"/>
                    </a:lnTo>
                    <a:lnTo>
                      <a:pt x="733" y="640"/>
                    </a:lnTo>
                    <a:lnTo>
                      <a:pt x="731" y="636"/>
                    </a:lnTo>
                    <a:lnTo>
                      <a:pt x="729" y="633"/>
                    </a:lnTo>
                    <a:lnTo>
                      <a:pt x="729" y="631"/>
                    </a:lnTo>
                    <a:lnTo>
                      <a:pt x="727" y="629"/>
                    </a:lnTo>
                    <a:lnTo>
                      <a:pt x="724" y="629"/>
                    </a:lnTo>
                    <a:lnTo>
                      <a:pt x="724" y="626"/>
                    </a:lnTo>
                    <a:lnTo>
                      <a:pt x="727" y="626"/>
                    </a:lnTo>
                    <a:lnTo>
                      <a:pt x="729" y="626"/>
                    </a:lnTo>
                    <a:lnTo>
                      <a:pt x="731" y="626"/>
                    </a:lnTo>
                    <a:lnTo>
                      <a:pt x="731" y="624"/>
                    </a:lnTo>
                    <a:lnTo>
                      <a:pt x="731" y="622"/>
                    </a:lnTo>
                    <a:lnTo>
                      <a:pt x="733" y="622"/>
                    </a:lnTo>
                    <a:lnTo>
                      <a:pt x="731" y="622"/>
                    </a:lnTo>
                    <a:lnTo>
                      <a:pt x="731" y="619"/>
                    </a:lnTo>
                    <a:lnTo>
                      <a:pt x="731" y="617"/>
                    </a:lnTo>
                    <a:lnTo>
                      <a:pt x="729" y="617"/>
                    </a:lnTo>
                    <a:lnTo>
                      <a:pt x="729" y="619"/>
                    </a:lnTo>
                    <a:lnTo>
                      <a:pt x="729" y="622"/>
                    </a:lnTo>
                    <a:lnTo>
                      <a:pt x="729" y="624"/>
                    </a:lnTo>
                    <a:lnTo>
                      <a:pt x="727" y="622"/>
                    </a:lnTo>
                    <a:lnTo>
                      <a:pt x="724" y="622"/>
                    </a:lnTo>
                    <a:lnTo>
                      <a:pt x="722" y="622"/>
                    </a:lnTo>
                    <a:lnTo>
                      <a:pt x="720" y="617"/>
                    </a:lnTo>
                    <a:lnTo>
                      <a:pt x="717" y="617"/>
                    </a:lnTo>
                    <a:lnTo>
                      <a:pt x="715" y="615"/>
                    </a:lnTo>
                    <a:lnTo>
                      <a:pt x="715" y="612"/>
                    </a:lnTo>
                    <a:lnTo>
                      <a:pt x="713" y="610"/>
                    </a:lnTo>
                    <a:lnTo>
                      <a:pt x="710" y="608"/>
                    </a:lnTo>
                    <a:lnTo>
                      <a:pt x="708" y="605"/>
                    </a:lnTo>
                    <a:lnTo>
                      <a:pt x="703" y="603"/>
                    </a:lnTo>
                    <a:lnTo>
                      <a:pt x="701" y="603"/>
                    </a:lnTo>
                    <a:lnTo>
                      <a:pt x="696" y="601"/>
                    </a:lnTo>
                    <a:lnTo>
                      <a:pt x="689" y="598"/>
                    </a:lnTo>
                    <a:lnTo>
                      <a:pt x="687" y="596"/>
                    </a:lnTo>
                    <a:lnTo>
                      <a:pt x="685" y="596"/>
                    </a:lnTo>
                    <a:lnTo>
                      <a:pt x="682" y="596"/>
                    </a:lnTo>
                    <a:lnTo>
                      <a:pt x="680" y="596"/>
                    </a:lnTo>
                    <a:lnTo>
                      <a:pt x="678" y="594"/>
                    </a:lnTo>
                    <a:lnTo>
                      <a:pt x="678" y="591"/>
                    </a:lnTo>
                    <a:lnTo>
                      <a:pt x="675" y="589"/>
                    </a:lnTo>
                    <a:lnTo>
                      <a:pt x="678" y="591"/>
                    </a:lnTo>
                    <a:lnTo>
                      <a:pt x="680" y="591"/>
                    </a:lnTo>
                    <a:lnTo>
                      <a:pt x="680" y="594"/>
                    </a:lnTo>
                    <a:lnTo>
                      <a:pt x="680" y="591"/>
                    </a:lnTo>
                    <a:lnTo>
                      <a:pt x="678" y="587"/>
                    </a:lnTo>
                    <a:lnTo>
                      <a:pt x="678" y="584"/>
                    </a:lnTo>
                    <a:lnTo>
                      <a:pt x="680" y="584"/>
                    </a:lnTo>
                    <a:lnTo>
                      <a:pt x="678" y="584"/>
                    </a:lnTo>
                    <a:lnTo>
                      <a:pt x="678" y="582"/>
                    </a:lnTo>
                    <a:lnTo>
                      <a:pt x="675" y="582"/>
                    </a:lnTo>
                    <a:lnTo>
                      <a:pt x="675" y="580"/>
                    </a:lnTo>
                    <a:lnTo>
                      <a:pt x="673" y="580"/>
                    </a:lnTo>
                    <a:lnTo>
                      <a:pt x="671" y="577"/>
                    </a:lnTo>
                    <a:lnTo>
                      <a:pt x="673" y="577"/>
                    </a:lnTo>
                    <a:lnTo>
                      <a:pt x="673" y="575"/>
                    </a:lnTo>
                    <a:lnTo>
                      <a:pt x="671" y="575"/>
                    </a:lnTo>
                    <a:lnTo>
                      <a:pt x="671" y="573"/>
                    </a:lnTo>
                    <a:lnTo>
                      <a:pt x="668" y="573"/>
                    </a:lnTo>
                    <a:lnTo>
                      <a:pt x="668" y="571"/>
                    </a:lnTo>
                    <a:lnTo>
                      <a:pt x="671" y="571"/>
                    </a:lnTo>
                    <a:lnTo>
                      <a:pt x="671" y="568"/>
                    </a:lnTo>
                    <a:lnTo>
                      <a:pt x="673" y="568"/>
                    </a:lnTo>
                    <a:lnTo>
                      <a:pt x="675" y="568"/>
                    </a:lnTo>
                    <a:lnTo>
                      <a:pt x="675" y="566"/>
                    </a:lnTo>
                    <a:lnTo>
                      <a:pt x="673" y="566"/>
                    </a:lnTo>
                    <a:lnTo>
                      <a:pt x="675" y="566"/>
                    </a:lnTo>
                    <a:lnTo>
                      <a:pt x="675" y="564"/>
                    </a:lnTo>
                    <a:lnTo>
                      <a:pt x="678" y="564"/>
                    </a:lnTo>
                    <a:lnTo>
                      <a:pt x="678" y="561"/>
                    </a:lnTo>
                    <a:lnTo>
                      <a:pt x="680" y="561"/>
                    </a:lnTo>
                    <a:lnTo>
                      <a:pt x="680" y="559"/>
                    </a:lnTo>
                    <a:lnTo>
                      <a:pt x="682" y="561"/>
                    </a:lnTo>
                    <a:lnTo>
                      <a:pt x="685" y="561"/>
                    </a:lnTo>
                    <a:lnTo>
                      <a:pt x="685" y="559"/>
                    </a:lnTo>
                    <a:lnTo>
                      <a:pt x="682" y="559"/>
                    </a:lnTo>
                    <a:lnTo>
                      <a:pt x="680" y="559"/>
                    </a:lnTo>
                    <a:lnTo>
                      <a:pt x="680" y="561"/>
                    </a:lnTo>
                    <a:lnTo>
                      <a:pt x="678" y="561"/>
                    </a:lnTo>
                    <a:lnTo>
                      <a:pt x="675" y="561"/>
                    </a:lnTo>
                    <a:lnTo>
                      <a:pt x="675" y="564"/>
                    </a:lnTo>
                    <a:lnTo>
                      <a:pt x="673" y="564"/>
                    </a:lnTo>
                    <a:lnTo>
                      <a:pt x="671" y="564"/>
                    </a:lnTo>
                    <a:lnTo>
                      <a:pt x="668" y="564"/>
                    </a:lnTo>
                    <a:lnTo>
                      <a:pt x="668" y="566"/>
                    </a:lnTo>
                    <a:lnTo>
                      <a:pt x="666" y="566"/>
                    </a:lnTo>
                    <a:lnTo>
                      <a:pt x="664" y="566"/>
                    </a:lnTo>
                    <a:lnTo>
                      <a:pt x="661" y="564"/>
                    </a:lnTo>
                    <a:lnTo>
                      <a:pt x="661" y="561"/>
                    </a:lnTo>
                    <a:lnTo>
                      <a:pt x="661" y="559"/>
                    </a:lnTo>
                    <a:lnTo>
                      <a:pt x="659" y="559"/>
                    </a:lnTo>
                    <a:lnTo>
                      <a:pt x="659" y="557"/>
                    </a:lnTo>
                    <a:lnTo>
                      <a:pt x="657" y="557"/>
                    </a:lnTo>
                    <a:lnTo>
                      <a:pt x="654" y="557"/>
                    </a:lnTo>
                    <a:lnTo>
                      <a:pt x="654" y="554"/>
                    </a:lnTo>
                    <a:lnTo>
                      <a:pt x="657" y="554"/>
                    </a:lnTo>
                    <a:lnTo>
                      <a:pt x="659" y="552"/>
                    </a:lnTo>
                    <a:lnTo>
                      <a:pt x="661" y="552"/>
                    </a:lnTo>
                    <a:lnTo>
                      <a:pt x="664" y="552"/>
                    </a:lnTo>
                    <a:lnTo>
                      <a:pt x="664" y="550"/>
                    </a:lnTo>
                    <a:lnTo>
                      <a:pt x="659" y="550"/>
                    </a:lnTo>
                    <a:lnTo>
                      <a:pt x="661" y="550"/>
                    </a:lnTo>
                    <a:lnTo>
                      <a:pt x="661" y="547"/>
                    </a:lnTo>
                    <a:lnTo>
                      <a:pt x="659" y="547"/>
                    </a:lnTo>
                    <a:lnTo>
                      <a:pt x="661" y="547"/>
                    </a:lnTo>
                    <a:lnTo>
                      <a:pt x="659" y="547"/>
                    </a:lnTo>
                    <a:lnTo>
                      <a:pt x="657" y="547"/>
                    </a:lnTo>
                    <a:lnTo>
                      <a:pt x="659" y="545"/>
                    </a:lnTo>
                    <a:lnTo>
                      <a:pt x="657" y="545"/>
                    </a:lnTo>
                    <a:lnTo>
                      <a:pt x="652" y="545"/>
                    </a:lnTo>
                    <a:lnTo>
                      <a:pt x="652" y="543"/>
                    </a:lnTo>
                    <a:lnTo>
                      <a:pt x="654" y="543"/>
                    </a:lnTo>
                    <a:lnTo>
                      <a:pt x="657" y="543"/>
                    </a:lnTo>
                    <a:lnTo>
                      <a:pt x="659" y="543"/>
                    </a:lnTo>
                    <a:lnTo>
                      <a:pt x="659" y="540"/>
                    </a:lnTo>
                    <a:lnTo>
                      <a:pt x="657" y="540"/>
                    </a:lnTo>
                    <a:lnTo>
                      <a:pt x="654" y="540"/>
                    </a:lnTo>
                    <a:lnTo>
                      <a:pt x="654" y="538"/>
                    </a:lnTo>
                    <a:lnTo>
                      <a:pt x="652" y="538"/>
                    </a:lnTo>
                    <a:lnTo>
                      <a:pt x="650" y="540"/>
                    </a:lnTo>
                    <a:lnTo>
                      <a:pt x="650" y="538"/>
                    </a:lnTo>
                    <a:lnTo>
                      <a:pt x="647" y="538"/>
                    </a:lnTo>
                    <a:lnTo>
                      <a:pt x="647" y="536"/>
                    </a:lnTo>
                    <a:lnTo>
                      <a:pt x="645" y="536"/>
                    </a:lnTo>
                    <a:lnTo>
                      <a:pt x="647" y="536"/>
                    </a:lnTo>
                    <a:lnTo>
                      <a:pt x="647" y="533"/>
                    </a:lnTo>
                    <a:lnTo>
                      <a:pt x="647" y="536"/>
                    </a:lnTo>
                    <a:lnTo>
                      <a:pt x="650" y="536"/>
                    </a:lnTo>
                    <a:lnTo>
                      <a:pt x="652" y="536"/>
                    </a:lnTo>
                    <a:lnTo>
                      <a:pt x="654" y="538"/>
                    </a:lnTo>
                    <a:lnTo>
                      <a:pt x="657" y="538"/>
                    </a:lnTo>
                    <a:lnTo>
                      <a:pt x="657" y="536"/>
                    </a:lnTo>
                    <a:lnTo>
                      <a:pt x="659" y="536"/>
                    </a:lnTo>
                    <a:lnTo>
                      <a:pt x="659" y="538"/>
                    </a:lnTo>
                    <a:lnTo>
                      <a:pt x="659" y="536"/>
                    </a:lnTo>
                    <a:lnTo>
                      <a:pt x="659" y="533"/>
                    </a:lnTo>
                    <a:lnTo>
                      <a:pt x="657" y="536"/>
                    </a:lnTo>
                    <a:lnTo>
                      <a:pt x="654" y="536"/>
                    </a:lnTo>
                    <a:lnTo>
                      <a:pt x="654" y="533"/>
                    </a:lnTo>
                    <a:lnTo>
                      <a:pt x="652" y="533"/>
                    </a:lnTo>
                    <a:lnTo>
                      <a:pt x="652" y="531"/>
                    </a:lnTo>
                    <a:lnTo>
                      <a:pt x="650" y="531"/>
                    </a:lnTo>
                    <a:lnTo>
                      <a:pt x="652" y="531"/>
                    </a:lnTo>
                    <a:lnTo>
                      <a:pt x="652" y="529"/>
                    </a:lnTo>
                    <a:lnTo>
                      <a:pt x="650" y="529"/>
                    </a:lnTo>
                    <a:lnTo>
                      <a:pt x="650" y="526"/>
                    </a:lnTo>
                    <a:lnTo>
                      <a:pt x="652" y="526"/>
                    </a:lnTo>
                    <a:lnTo>
                      <a:pt x="652" y="529"/>
                    </a:lnTo>
                    <a:lnTo>
                      <a:pt x="654" y="529"/>
                    </a:lnTo>
                    <a:lnTo>
                      <a:pt x="652" y="526"/>
                    </a:lnTo>
                    <a:lnTo>
                      <a:pt x="652" y="524"/>
                    </a:lnTo>
                    <a:lnTo>
                      <a:pt x="654" y="524"/>
                    </a:lnTo>
                    <a:lnTo>
                      <a:pt x="657" y="526"/>
                    </a:lnTo>
                    <a:lnTo>
                      <a:pt x="657" y="524"/>
                    </a:lnTo>
                    <a:lnTo>
                      <a:pt x="654" y="524"/>
                    </a:lnTo>
                    <a:lnTo>
                      <a:pt x="654" y="522"/>
                    </a:lnTo>
                    <a:lnTo>
                      <a:pt x="657" y="524"/>
                    </a:lnTo>
                    <a:lnTo>
                      <a:pt x="661" y="526"/>
                    </a:lnTo>
                    <a:lnTo>
                      <a:pt x="664" y="526"/>
                    </a:lnTo>
                    <a:lnTo>
                      <a:pt x="664" y="524"/>
                    </a:lnTo>
                    <a:lnTo>
                      <a:pt x="661" y="524"/>
                    </a:lnTo>
                    <a:lnTo>
                      <a:pt x="661" y="522"/>
                    </a:lnTo>
                    <a:lnTo>
                      <a:pt x="659" y="522"/>
                    </a:lnTo>
                    <a:lnTo>
                      <a:pt x="657" y="522"/>
                    </a:lnTo>
                    <a:lnTo>
                      <a:pt x="654" y="522"/>
                    </a:lnTo>
                    <a:lnTo>
                      <a:pt x="652" y="522"/>
                    </a:lnTo>
                    <a:lnTo>
                      <a:pt x="650" y="522"/>
                    </a:lnTo>
                    <a:lnTo>
                      <a:pt x="650" y="524"/>
                    </a:lnTo>
                    <a:lnTo>
                      <a:pt x="647" y="524"/>
                    </a:lnTo>
                    <a:lnTo>
                      <a:pt x="645" y="524"/>
                    </a:lnTo>
                    <a:lnTo>
                      <a:pt x="645" y="522"/>
                    </a:lnTo>
                    <a:lnTo>
                      <a:pt x="647" y="522"/>
                    </a:lnTo>
                    <a:lnTo>
                      <a:pt x="645" y="522"/>
                    </a:lnTo>
                    <a:lnTo>
                      <a:pt x="647" y="522"/>
                    </a:lnTo>
                    <a:lnTo>
                      <a:pt x="647" y="519"/>
                    </a:lnTo>
                    <a:lnTo>
                      <a:pt x="645" y="519"/>
                    </a:lnTo>
                    <a:lnTo>
                      <a:pt x="643" y="519"/>
                    </a:lnTo>
                    <a:lnTo>
                      <a:pt x="643" y="522"/>
                    </a:lnTo>
                    <a:lnTo>
                      <a:pt x="643" y="519"/>
                    </a:lnTo>
                    <a:lnTo>
                      <a:pt x="643" y="517"/>
                    </a:lnTo>
                    <a:lnTo>
                      <a:pt x="643" y="519"/>
                    </a:lnTo>
                    <a:lnTo>
                      <a:pt x="643" y="517"/>
                    </a:lnTo>
                    <a:lnTo>
                      <a:pt x="643" y="519"/>
                    </a:lnTo>
                    <a:lnTo>
                      <a:pt x="640" y="519"/>
                    </a:lnTo>
                    <a:lnTo>
                      <a:pt x="640" y="522"/>
                    </a:lnTo>
                    <a:lnTo>
                      <a:pt x="640" y="519"/>
                    </a:lnTo>
                    <a:lnTo>
                      <a:pt x="638" y="522"/>
                    </a:lnTo>
                    <a:lnTo>
                      <a:pt x="638" y="519"/>
                    </a:lnTo>
                    <a:lnTo>
                      <a:pt x="636" y="519"/>
                    </a:lnTo>
                    <a:lnTo>
                      <a:pt x="638" y="519"/>
                    </a:lnTo>
                    <a:lnTo>
                      <a:pt x="640" y="517"/>
                    </a:lnTo>
                    <a:lnTo>
                      <a:pt x="638" y="517"/>
                    </a:lnTo>
                    <a:lnTo>
                      <a:pt x="640" y="517"/>
                    </a:lnTo>
                    <a:lnTo>
                      <a:pt x="640" y="515"/>
                    </a:lnTo>
                    <a:lnTo>
                      <a:pt x="638" y="515"/>
                    </a:lnTo>
                    <a:lnTo>
                      <a:pt x="638" y="517"/>
                    </a:lnTo>
                    <a:lnTo>
                      <a:pt x="636" y="517"/>
                    </a:lnTo>
                    <a:lnTo>
                      <a:pt x="636" y="519"/>
                    </a:lnTo>
                    <a:lnTo>
                      <a:pt x="636" y="517"/>
                    </a:lnTo>
                    <a:lnTo>
                      <a:pt x="638" y="515"/>
                    </a:lnTo>
                    <a:lnTo>
                      <a:pt x="638" y="512"/>
                    </a:lnTo>
                    <a:lnTo>
                      <a:pt x="640" y="512"/>
                    </a:lnTo>
                    <a:lnTo>
                      <a:pt x="640" y="510"/>
                    </a:lnTo>
                    <a:lnTo>
                      <a:pt x="643" y="510"/>
                    </a:lnTo>
                    <a:lnTo>
                      <a:pt x="640" y="510"/>
                    </a:lnTo>
                    <a:lnTo>
                      <a:pt x="640" y="508"/>
                    </a:lnTo>
                    <a:lnTo>
                      <a:pt x="640" y="510"/>
                    </a:lnTo>
                    <a:lnTo>
                      <a:pt x="638" y="510"/>
                    </a:lnTo>
                    <a:lnTo>
                      <a:pt x="638" y="512"/>
                    </a:lnTo>
                    <a:lnTo>
                      <a:pt x="636" y="512"/>
                    </a:lnTo>
                    <a:lnTo>
                      <a:pt x="636" y="515"/>
                    </a:lnTo>
                    <a:lnTo>
                      <a:pt x="633" y="517"/>
                    </a:lnTo>
                    <a:lnTo>
                      <a:pt x="633" y="519"/>
                    </a:lnTo>
                    <a:lnTo>
                      <a:pt x="631" y="519"/>
                    </a:lnTo>
                    <a:lnTo>
                      <a:pt x="631" y="517"/>
                    </a:lnTo>
                    <a:lnTo>
                      <a:pt x="633" y="517"/>
                    </a:lnTo>
                    <a:lnTo>
                      <a:pt x="631" y="517"/>
                    </a:lnTo>
                    <a:lnTo>
                      <a:pt x="631" y="515"/>
                    </a:lnTo>
                    <a:lnTo>
                      <a:pt x="633" y="515"/>
                    </a:lnTo>
                    <a:lnTo>
                      <a:pt x="631" y="515"/>
                    </a:lnTo>
                    <a:lnTo>
                      <a:pt x="629" y="517"/>
                    </a:lnTo>
                    <a:lnTo>
                      <a:pt x="626" y="517"/>
                    </a:lnTo>
                    <a:lnTo>
                      <a:pt x="626" y="515"/>
                    </a:lnTo>
                    <a:lnTo>
                      <a:pt x="629" y="515"/>
                    </a:lnTo>
                    <a:lnTo>
                      <a:pt x="629" y="512"/>
                    </a:lnTo>
                    <a:lnTo>
                      <a:pt x="626" y="510"/>
                    </a:lnTo>
                    <a:lnTo>
                      <a:pt x="629" y="510"/>
                    </a:lnTo>
                    <a:lnTo>
                      <a:pt x="631" y="510"/>
                    </a:lnTo>
                    <a:lnTo>
                      <a:pt x="631" y="508"/>
                    </a:lnTo>
                    <a:lnTo>
                      <a:pt x="633" y="508"/>
                    </a:lnTo>
                    <a:lnTo>
                      <a:pt x="631" y="508"/>
                    </a:lnTo>
                    <a:lnTo>
                      <a:pt x="633" y="508"/>
                    </a:lnTo>
                    <a:lnTo>
                      <a:pt x="633" y="505"/>
                    </a:lnTo>
                    <a:lnTo>
                      <a:pt x="636" y="505"/>
                    </a:lnTo>
                    <a:lnTo>
                      <a:pt x="638" y="505"/>
                    </a:lnTo>
                    <a:lnTo>
                      <a:pt x="640" y="505"/>
                    </a:lnTo>
                    <a:lnTo>
                      <a:pt x="640" y="503"/>
                    </a:lnTo>
                    <a:lnTo>
                      <a:pt x="640" y="505"/>
                    </a:lnTo>
                    <a:lnTo>
                      <a:pt x="638" y="505"/>
                    </a:lnTo>
                    <a:lnTo>
                      <a:pt x="638" y="503"/>
                    </a:lnTo>
                    <a:lnTo>
                      <a:pt x="640" y="503"/>
                    </a:lnTo>
                    <a:lnTo>
                      <a:pt x="638" y="503"/>
                    </a:lnTo>
                    <a:lnTo>
                      <a:pt x="636" y="503"/>
                    </a:lnTo>
                    <a:lnTo>
                      <a:pt x="636" y="505"/>
                    </a:lnTo>
                    <a:lnTo>
                      <a:pt x="633" y="505"/>
                    </a:lnTo>
                    <a:lnTo>
                      <a:pt x="631" y="508"/>
                    </a:lnTo>
                    <a:lnTo>
                      <a:pt x="629" y="508"/>
                    </a:lnTo>
                    <a:lnTo>
                      <a:pt x="629" y="505"/>
                    </a:lnTo>
                    <a:lnTo>
                      <a:pt x="629" y="503"/>
                    </a:lnTo>
                    <a:lnTo>
                      <a:pt x="626" y="503"/>
                    </a:lnTo>
                    <a:lnTo>
                      <a:pt x="624" y="501"/>
                    </a:lnTo>
                    <a:lnTo>
                      <a:pt x="624" y="503"/>
                    </a:lnTo>
                    <a:lnTo>
                      <a:pt x="622" y="503"/>
                    </a:lnTo>
                    <a:lnTo>
                      <a:pt x="622" y="505"/>
                    </a:lnTo>
                    <a:lnTo>
                      <a:pt x="624" y="503"/>
                    </a:lnTo>
                    <a:lnTo>
                      <a:pt x="626" y="503"/>
                    </a:lnTo>
                    <a:lnTo>
                      <a:pt x="629" y="503"/>
                    </a:lnTo>
                    <a:lnTo>
                      <a:pt x="629" y="505"/>
                    </a:lnTo>
                    <a:lnTo>
                      <a:pt x="626" y="505"/>
                    </a:lnTo>
                    <a:lnTo>
                      <a:pt x="624" y="508"/>
                    </a:lnTo>
                    <a:lnTo>
                      <a:pt x="622" y="508"/>
                    </a:lnTo>
                    <a:lnTo>
                      <a:pt x="622" y="505"/>
                    </a:lnTo>
                    <a:lnTo>
                      <a:pt x="622" y="508"/>
                    </a:lnTo>
                    <a:lnTo>
                      <a:pt x="622" y="510"/>
                    </a:lnTo>
                    <a:lnTo>
                      <a:pt x="619" y="510"/>
                    </a:lnTo>
                    <a:lnTo>
                      <a:pt x="619" y="512"/>
                    </a:lnTo>
                    <a:lnTo>
                      <a:pt x="617" y="512"/>
                    </a:lnTo>
                    <a:lnTo>
                      <a:pt x="617" y="510"/>
                    </a:lnTo>
                    <a:lnTo>
                      <a:pt x="615" y="508"/>
                    </a:lnTo>
                    <a:lnTo>
                      <a:pt x="610" y="508"/>
                    </a:lnTo>
                    <a:lnTo>
                      <a:pt x="612" y="508"/>
                    </a:lnTo>
                    <a:lnTo>
                      <a:pt x="612" y="510"/>
                    </a:lnTo>
                    <a:lnTo>
                      <a:pt x="615" y="510"/>
                    </a:lnTo>
                    <a:lnTo>
                      <a:pt x="617" y="510"/>
                    </a:lnTo>
                    <a:lnTo>
                      <a:pt x="615" y="510"/>
                    </a:lnTo>
                    <a:lnTo>
                      <a:pt x="612" y="510"/>
                    </a:lnTo>
                    <a:lnTo>
                      <a:pt x="610" y="510"/>
                    </a:lnTo>
                    <a:lnTo>
                      <a:pt x="610" y="512"/>
                    </a:lnTo>
                    <a:lnTo>
                      <a:pt x="608" y="512"/>
                    </a:lnTo>
                    <a:lnTo>
                      <a:pt x="610" y="512"/>
                    </a:lnTo>
                    <a:lnTo>
                      <a:pt x="612" y="512"/>
                    </a:lnTo>
                    <a:lnTo>
                      <a:pt x="615" y="512"/>
                    </a:lnTo>
                    <a:lnTo>
                      <a:pt x="617" y="512"/>
                    </a:lnTo>
                    <a:lnTo>
                      <a:pt x="617" y="515"/>
                    </a:lnTo>
                    <a:lnTo>
                      <a:pt x="615" y="515"/>
                    </a:lnTo>
                    <a:lnTo>
                      <a:pt x="615" y="517"/>
                    </a:lnTo>
                    <a:lnTo>
                      <a:pt x="612" y="515"/>
                    </a:lnTo>
                    <a:lnTo>
                      <a:pt x="612" y="517"/>
                    </a:lnTo>
                    <a:lnTo>
                      <a:pt x="615" y="517"/>
                    </a:lnTo>
                    <a:lnTo>
                      <a:pt x="617" y="515"/>
                    </a:lnTo>
                    <a:lnTo>
                      <a:pt x="619" y="515"/>
                    </a:lnTo>
                    <a:lnTo>
                      <a:pt x="617" y="515"/>
                    </a:lnTo>
                    <a:lnTo>
                      <a:pt x="617" y="517"/>
                    </a:lnTo>
                    <a:lnTo>
                      <a:pt x="617" y="519"/>
                    </a:lnTo>
                    <a:lnTo>
                      <a:pt x="615" y="522"/>
                    </a:lnTo>
                    <a:lnTo>
                      <a:pt x="612" y="522"/>
                    </a:lnTo>
                    <a:lnTo>
                      <a:pt x="610" y="522"/>
                    </a:lnTo>
                    <a:lnTo>
                      <a:pt x="612" y="522"/>
                    </a:lnTo>
                    <a:lnTo>
                      <a:pt x="610" y="519"/>
                    </a:lnTo>
                    <a:lnTo>
                      <a:pt x="608" y="519"/>
                    </a:lnTo>
                    <a:lnTo>
                      <a:pt x="605" y="519"/>
                    </a:lnTo>
                    <a:lnTo>
                      <a:pt x="603" y="519"/>
                    </a:lnTo>
                    <a:lnTo>
                      <a:pt x="603" y="522"/>
                    </a:lnTo>
                    <a:lnTo>
                      <a:pt x="605" y="519"/>
                    </a:lnTo>
                    <a:lnTo>
                      <a:pt x="608" y="519"/>
                    </a:lnTo>
                    <a:lnTo>
                      <a:pt x="610" y="519"/>
                    </a:lnTo>
                    <a:lnTo>
                      <a:pt x="610" y="522"/>
                    </a:lnTo>
                    <a:lnTo>
                      <a:pt x="610" y="524"/>
                    </a:lnTo>
                    <a:lnTo>
                      <a:pt x="612" y="524"/>
                    </a:lnTo>
                    <a:lnTo>
                      <a:pt x="610" y="526"/>
                    </a:lnTo>
                    <a:lnTo>
                      <a:pt x="612" y="526"/>
                    </a:lnTo>
                    <a:lnTo>
                      <a:pt x="612" y="524"/>
                    </a:lnTo>
                    <a:lnTo>
                      <a:pt x="615" y="524"/>
                    </a:lnTo>
                    <a:lnTo>
                      <a:pt x="612" y="524"/>
                    </a:lnTo>
                    <a:lnTo>
                      <a:pt x="612" y="526"/>
                    </a:lnTo>
                    <a:lnTo>
                      <a:pt x="615" y="524"/>
                    </a:lnTo>
                    <a:lnTo>
                      <a:pt x="617" y="524"/>
                    </a:lnTo>
                    <a:lnTo>
                      <a:pt x="617" y="522"/>
                    </a:lnTo>
                    <a:lnTo>
                      <a:pt x="617" y="524"/>
                    </a:lnTo>
                    <a:lnTo>
                      <a:pt x="617" y="526"/>
                    </a:lnTo>
                    <a:lnTo>
                      <a:pt x="617" y="529"/>
                    </a:lnTo>
                    <a:lnTo>
                      <a:pt x="615" y="529"/>
                    </a:lnTo>
                    <a:lnTo>
                      <a:pt x="617" y="529"/>
                    </a:lnTo>
                    <a:lnTo>
                      <a:pt x="617" y="531"/>
                    </a:lnTo>
                    <a:lnTo>
                      <a:pt x="615" y="531"/>
                    </a:lnTo>
                    <a:lnTo>
                      <a:pt x="612" y="531"/>
                    </a:lnTo>
                    <a:lnTo>
                      <a:pt x="612" y="529"/>
                    </a:lnTo>
                    <a:lnTo>
                      <a:pt x="612" y="531"/>
                    </a:lnTo>
                    <a:lnTo>
                      <a:pt x="612" y="529"/>
                    </a:lnTo>
                    <a:lnTo>
                      <a:pt x="610" y="529"/>
                    </a:lnTo>
                    <a:lnTo>
                      <a:pt x="610" y="531"/>
                    </a:lnTo>
                    <a:lnTo>
                      <a:pt x="610" y="529"/>
                    </a:lnTo>
                    <a:lnTo>
                      <a:pt x="608" y="529"/>
                    </a:lnTo>
                    <a:lnTo>
                      <a:pt x="608" y="531"/>
                    </a:lnTo>
                    <a:lnTo>
                      <a:pt x="605" y="533"/>
                    </a:lnTo>
                    <a:lnTo>
                      <a:pt x="605" y="531"/>
                    </a:lnTo>
                    <a:lnTo>
                      <a:pt x="603" y="531"/>
                    </a:lnTo>
                    <a:lnTo>
                      <a:pt x="603" y="533"/>
                    </a:lnTo>
                    <a:lnTo>
                      <a:pt x="601" y="533"/>
                    </a:lnTo>
                    <a:lnTo>
                      <a:pt x="603" y="533"/>
                    </a:lnTo>
                    <a:lnTo>
                      <a:pt x="605" y="533"/>
                    </a:lnTo>
                    <a:lnTo>
                      <a:pt x="608" y="533"/>
                    </a:lnTo>
                    <a:lnTo>
                      <a:pt x="608" y="536"/>
                    </a:lnTo>
                    <a:lnTo>
                      <a:pt x="605" y="533"/>
                    </a:lnTo>
                    <a:lnTo>
                      <a:pt x="605" y="536"/>
                    </a:lnTo>
                    <a:lnTo>
                      <a:pt x="605" y="538"/>
                    </a:lnTo>
                    <a:lnTo>
                      <a:pt x="603" y="538"/>
                    </a:lnTo>
                    <a:lnTo>
                      <a:pt x="605" y="538"/>
                    </a:lnTo>
                    <a:lnTo>
                      <a:pt x="605" y="536"/>
                    </a:lnTo>
                    <a:lnTo>
                      <a:pt x="608" y="536"/>
                    </a:lnTo>
                    <a:lnTo>
                      <a:pt x="608" y="538"/>
                    </a:lnTo>
                    <a:lnTo>
                      <a:pt x="605" y="538"/>
                    </a:lnTo>
                    <a:lnTo>
                      <a:pt x="603" y="538"/>
                    </a:lnTo>
                    <a:lnTo>
                      <a:pt x="603" y="536"/>
                    </a:lnTo>
                    <a:lnTo>
                      <a:pt x="601" y="538"/>
                    </a:lnTo>
                    <a:lnTo>
                      <a:pt x="599" y="538"/>
                    </a:lnTo>
                    <a:lnTo>
                      <a:pt x="599" y="540"/>
                    </a:lnTo>
                    <a:lnTo>
                      <a:pt x="596" y="540"/>
                    </a:lnTo>
                    <a:lnTo>
                      <a:pt x="596" y="543"/>
                    </a:lnTo>
                    <a:lnTo>
                      <a:pt x="594" y="543"/>
                    </a:lnTo>
                    <a:lnTo>
                      <a:pt x="594" y="540"/>
                    </a:lnTo>
                    <a:lnTo>
                      <a:pt x="596" y="540"/>
                    </a:lnTo>
                    <a:lnTo>
                      <a:pt x="596" y="538"/>
                    </a:lnTo>
                    <a:lnTo>
                      <a:pt x="594" y="538"/>
                    </a:lnTo>
                    <a:lnTo>
                      <a:pt x="594" y="540"/>
                    </a:lnTo>
                    <a:lnTo>
                      <a:pt x="592" y="540"/>
                    </a:lnTo>
                    <a:lnTo>
                      <a:pt x="589" y="540"/>
                    </a:lnTo>
                    <a:lnTo>
                      <a:pt x="592" y="540"/>
                    </a:lnTo>
                    <a:lnTo>
                      <a:pt x="592" y="538"/>
                    </a:lnTo>
                    <a:lnTo>
                      <a:pt x="589" y="538"/>
                    </a:lnTo>
                    <a:lnTo>
                      <a:pt x="587" y="538"/>
                    </a:lnTo>
                    <a:lnTo>
                      <a:pt x="587" y="536"/>
                    </a:lnTo>
                    <a:lnTo>
                      <a:pt x="585" y="536"/>
                    </a:lnTo>
                    <a:lnTo>
                      <a:pt x="585" y="533"/>
                    </a:lnTo>
                    <a:lnTo>
                      <a:pt x="582" y="533"/>
                    </a:lnTo>
                    <a:lnTo>
                      <a:pt x="585" y="531"/>
                    </a:lnTo>
                    <a:lnTo>
                      <a:pt x="587" y="531"/>
                    </a:lnTo>
                    <a:lnTo>
                      <a:pt x="585" y="531"/>
                    </a:lnTo>
                    <a:lnTo>
                      <a:pt x="582" y="531"/>
                    </a:lnTo>
                    <a:lnTo>
                      <a:pt x="580" y="531"/>
                    </a:lnTo>
                    <a:lnTo>
                      <a:pt x="580" y="533"/>
                    </a:lnTo>
                    <a:lnTo>
                      <a:pt x="578" y="533"/>
                    </a:lnTo>
                    <a:lnTo>
                      <a:pt x="580" y="531"/>
                    </a:lnTo>
                    <a:lnTo>
                      <a:pt x="580" y="529"/>
                    </a:lnTo>
                    <a:lnTo>
                      <a:pt x="582" y="526"/>
                    </a:lnTo>
                    <a:lnTo>
                      <a:pt x="582" y="524"/>
                    </a:lnTo>
                    <a:lnTo>
                      <a:pt x="580" y="524"/>
                    </a:lnTo>
                    <a:lnTo>
                      <a:pt x="580" y="526"/>
                    </a:lnTo>
                    <a:lnTo>
                      <a:pt x="578" y="526"/>
                    </a:lnTo>
                    <a:lnTo>
                      <a:pt x="578" y="529"/>
                    </a:lnTo>
                    <a:lnTo>
                      <a:pt x="575" y="529"/>
                    </a:lnTo>
                    <a:lnTo>
                      <a:pt x="575" y="531"/>
                    </a:lnTo>
                    <a:lnTo>
                      <a:pt x="575" y="529"/>
                    </a:lnTo>
                    <a:lnTo>
                      <a:pt x="573" y="529"/>
                    </a:lnTo>
                    <a:lnTo>
                      <a:pt x="571" y="531"/>
                    </a:lnTo>
                    <a:lnTo>
                      <a:pt x="571" y="533"/>
                    </a:lnTo>
                    <a:lnTo>
                      <a:pt x="571" y="536"/>
                    </a:lnTo>
                    <a:lnTo>
                      <a:pt x="568" y="536"/>
                    </a:lnTo>
                    <a:lnTo>
                      <a:pt x="568" y="538"/>
                    </a:lnTo>
                    <a:lnTo>
                      <a:pt x="568" y="536"/>
                    </a:lnTo>
                    <a:lnTo>
                      <a:pt x="568" y="533"/>
                    </a:lnTo>
                    <a:lnTo>
                      <a:pt x="568" y="531"/>
                    </a:lnTo>
                    <a:lnTo>
                      <a:pt x="571" y="531"/>
                    </a:lnTo>
                    <a:lnTo>
                      <a:pt x="571" y="529"/>
                    </a:lnTo>
                    <a:lnTo>
                      <a:pt x="573" y="526"/>
                    </a:lnTo>
                    <a:lnTo>
                      <a:pt x="571" y="526"/>
                    </a:lnTo>
                    <a:lnTo>
                      <a:pt x="571" y="529"/>
                    </a:lnTo>
                    <a:lnTo>
                      <a:pt x="568" y="529"/>
                    </a:lnTo>
                    <a:lnTo>
                      <a:pt x="566" y="529"/>
                    </a:lnTo>
                    <a:lnTo>
                      <a:pt x="566" y="531"/>
                    </a:lnTo>
                    <a:lnTo>
                      <a:pt x="564" y="536"/>
                    </a:lnTo>
                    <a:lnTo>
                      <a:pt x="564" y="533"/>
                    </a:lnTo>
                    <a:lnTo>
                      <a:pt x="564" y="531"/>
                    </a:lnTo>
                    <a:lnTo>
                      <a:pt x="564" y="529"/>
                    </a:lnTo>
                    <a:lnTo>
                      <a:pt x="561" y="529"/>
                    </a:lnTo>
                    <a:lnTo>
                      <a:pt x="561" y="526"/>
                    </a:lnTo>
                    <a:lnTo>
                      <a:pt x="561" y="529"/>
                    </a:lnTo>
                    <a:lnTo>
                      <a:pt x="561" y="531"/>
                    </a:lnTo>
                    <a:lnTo>
                      <a:pt x="559" y="533"/>
                    </a:lnTo>
                    <a:lnTo>
                      <a:pt x="557" y="533"/>
                    </a:lnTo>
                    <a:lnTo>
                      <a:pt x="559" y="531"/>
                    </a:lnTo>
                    <a:lnTo>
                      <a:pt x="557" y="531"/>
                    </a:lnTo>
                    <a:lnTo>
                      <a:pt x="557" y="533"/>
                    </a:lnTo>
                    <a:lnTo>
                      <a:pt x="554" y="533"/>
                    </a:lnTo>
                    <a:lnTo>
                      <a:pt x="552" y="533"/>
                    </a:lnTo>
                    <a:lnTo>
                      <a:pt x="552" y="536"/>
                    </a:lnTo>
                    <a:lnTo>
                      <a:pt x="552" y="533"/>
                    </a:lnTo>
                    <a:lnTo>
                      <a:pt x="550" y="533"/>
                    </a:lnTo>
                    <a:lnTo>
                      <a:pt x="550" y="536"/>
                    </a:lnTo>
                    <a:lnTo>
                      <a:pt x="547" y="536"/>
                    </a:lnTo>
                    <a:lnTo>
                      <a:pt x="547" y="533"/>
                    </a:lnTo>
                    <a:lnTo>
                      <a:pt x="550" y="533"/>
                    </a:lnTo>
                    <a:lnTo>
                      <a:pt x="550" y="531"/>
                    </a:lnTo>
                    <a:lnTo>
                      <a:pt x="550" y="533"/>
                    </a:lnTo>
                    <a:lnTo>
                      <a:pt x="552" y="533"/>
                    </a:lnTo>
                    <a:lnTo>
                      <a:pt x="552" y="531"/>
                    </a:lnTo>
                    <a:lnTo>
                      <a:pt x="554" y="531"/>
                    </a:lnTo>
                    <a:lnTo>
                      <a:pt x="554" y="529"/>
                    </a:lnTo>
                    <a:lnTo>
                      <a:pt x="557" y="529"/>
                    </a:lnTo>
                    <a:lnTo>
                      <a:pt x="554" y="529"/>
                    </a:lnTo>
                    <a:lnTo>
                      <a:pt x="552" y="531"/>
                    </a:lnTo>
                    <a:lnTo>
                      <a:pt x="550" y="531"/>
                    </a:lnTo>
                    <a:lnTo>
                      <a:pt x="547" y="531"/>
                    </a:lnTo>
                    <a:lnTo>
                      <a:pt x="545" y="533"/>
                    </a:lnTo>
                    <a:lnTo>
                      <a:pt x="545" y="531"/>
                    </a:lnTo>
                    <a:lnTo>
                      <a:pt x="545" y="529"/>
                    </a:lnTo>
                    <a:lnTo>
                      <a:pt x="547" y="529"/>
                    </a:lnTo>
                    <a:lnTo>
                      <a:pt x="545" y="529"/>
                    </a:lnTo>
                    <a:lnTo>
                      <a:pt x="545" y="531"/>
                    </a:lnTo>
                    <a:lnTo>
                      <a:pt x="543" y="531"/>
                    </a:lnTo>
                    <a:lnTo>
                      <a:pt x="543" y="533"/>
                    </a:lnTo>
                    <a:lnTo>
                      <a:pt x="540" y="533"/>
                    </a:lnTo>
                    <a:lnTo>
                      <a:pt x="540" y="531"/>
                    </a:lnTo>
                    <a:lnTo>
                      <a:pt x="538" y="531"/>
                    </a:lnTo>
                    <a:lnTo>
                      <a:pt x="538" y="533"/>
                    </a:lnTo>
                    <a:lnTo>
                      <a:pt x="536" y="533"/>
                    </a:lnTo>
                    <a:lnTo>
                      <a:pt x="533" y="533"/>
                    </a:lnTo>
                    <a:lnTo>
                      <a:pt x="533" y="536"/>
                    </a:lnTo>
                    <a:lnTo>
                      <a:pt x="531" y="536"/>
                    </a:lnTo>
                    <a:lnTo>
                      <a:pt x="529" y="536"/>
                    </a:lnTo>
                    <a:lnTo>
                      <a:pt x="531" y="533"/>
                    </a:lnTo>
                    <a:lnTo>
                      <a:pt x="531" y="531"/>
                    </a:lnTo>
                    <a:lnTo>
                      <a:pt x="529" y="531"/>
                    </a:lnTo>
                    <a:lnTo>
                      <a:pt x="526" y="529"/>
                    </a:lnTo>
                    <a:lnTo>
                      <a:pt x="526" y="531"/>
                    </a:lnTo>
                    <a:lnTo>
                      <a:pt x="529" y="533"/>
                    </a:lnTo>
                    <a:lnTo>
                      <a:pt x="526" y="533"/>
                    </a:lnTo>
                    <a:lnTo>
                      <a:pt x="524" y="533"/>
                    </a:lnTo>
                    <a:lnTo>
                      <a:pt x="524" y="531"/>
                    </a:lnTo>
                    <a:lnTo>
                      <a:pt x="524" y="529"/>
                    </a:lnTo>
                    <a:lnTo>
                      <a:pt x="522" y="529"/>
                    </a:lnTo>
                    <a:lnTo>
                      <a:pt x="519" y="529"/>
                    </a:lnTo>
                    <a:lnTo>
                      <a:pt x="517" y="529"/>
                    </a:lnTo>
                    <a:lnTo>
                      <a:pt x="515" y="529"/>
                    </a:lnTo>
                    <a:lnTo>
                      <a:pt x="515" y="526"/>
                    </a:lnTo>
                    <a:lnTo>
                      <a:pt x="515" y="524"/>
                    </a:lnTo>
                    <a:lnTo>
                      <a:pt x="512" y="524"/>
                    </a:lnTo>
                    <a:lnTo>
                      <a:pt x="512" y="522"/>
                    </a:lnTo>
                    <a:lnTo>
                      <a:pt x="515" y="522"/>
                    </a:lnTo>
                    <a:lnTo>
                      <a:pt x="512" y="522"/>
                    </a:lnTo>
                    <a:lnTo>
                      <a:pt x="512" y="519"/>
                    </a:lnTo>
                    <a:lnTo>
                      <a:pt x="515" y="519"/>
                    </a:lnTo>
                    <a:lnTo>
                      <a:pt x="517" y="519"/>
                    </a:lnTo>
                    <a:lnTo>
                      <a:pt x="517" y="517"/>
                    </a:lnTo>
                    <a:lnTo>
                      <a:pt x="519" y="517"/>
                    </a:lnTo>
                    <a:lnTo>
                      <a:pt x="522" y="517"/>
                    </a:lnTo>
                    <a:lnTo>
                      <a:pt x="524" y="517"/>
                    </a:lnTo>
                    <a:lnTo>
                      <a:pt x="526" y="519"/>
                    </a:lnTo>
                    <a:lnTo>
                      <a:pt x="529" y="522"/>
                    </a:lnTo>
                    <a:lnTo>
                      <a:pt x="529" y="519"/>
                    </a:lnTo>
                    <a:lnTo>
                      <a:pt x="531" y="519"/>
                    </a:lnTo>
                    <a:lnTo>
                      <a:pt x="533" y="519"/>
                    </a:lnTo>
                    <a:lnTo>
                      <a:pt x="536" y="519"/>
                    </a:lnTo>
                    <a:lnTo>
                      <a:pt x="536" y="517"/>
                    </a:lnTo>
                    <a:lnTo>
                      <a:pt x="538" y="517"/>
                    </a:lnTo>
                    <a:lnTo>
                      <a:pt x="540" y="517"/>
                    </a:lnTo>
                    <a:lnTo>
                      <a:pt x="545" y="515"/>
                    </a:lnTo>
                    <a:lnTo>
                      <a:pt x="543" y="515"/>
                    </a:lnTo>
                    <a:lnTo>
                      <a:pt x="540" y="515"/>
                    </a:lnTo>
                    <a:lnTo>
                      <a:pt x="538" y="515"/>
                    </a:lnTo>
                    <a:lnTo>
                      <a:pt x="533" y="515"/>
                    </a:lnTo>
                    <a:lnTo>
                      <a:pt x="531" y="515"/>
                    </a:lnTo>
                    <a:lnTo>
                      <a:pt x="531" y="517"/>
                    </a:lnTo>
                    <a:lnTo>
                      <a:pt x="531" y="515"/>
                    </a:lnTo>
                    <a:lnTo>
                      <a:pt x="529" y="510"/>
                    </a:lnTo>
                    <a:lnTo>
                      <a:pt x="526" y="508"/>
                    </a:lnTo>
                    <a:lnTo>
                      <a:pt x="526" y="505"/>
                    </a:lnTo>
                    <a:lnTo>
                      <a:pt x="529" y="503"/>
                    </a:lnTo>
                    <a:lnTo>
                      <a:pt x="531" y="503"/>
                    </a:lnTo>
                    <a:lnTo>
                      <a:pt x="531" y="501"/>
                    </a:lnTo>
                    <a:lnTo>
                      <a:pt x="536" y="498"/>
                    </a:lnTo>
                    <a:lnTo>
                      <a:pt x="538" y="496"/>
                    </a:lnTo>
                    <a:lnTo>
                      <a:pt x="545" y="494"/>
                    </a:lnTo>
                    <a:lnTo>
                      <a:pt x="547" y="494"/>
                    </a:lnTo>
                    <a:lnTo>
                      <a:pt x="550" y="494"/>
                    </a:lnTo>
                    <a:lnTo>
                      <a:pt x="550" y="491"/>
                    </a:lnTo>
                    <a:lnTo>
                      <a:pt x="552" y="489"/>
                    </a:lnTo>
                    <a:lnTo>
                      <a:pt x="554" y="489"/>
                    </a:lnTo>
                    <a:lnTo>
                      <a:pt x="557" y="487"/>
                    </a:lnTo>
                    <a:lnTo>
                      <a:pt x="559" y="487"/>
                    </a:lnTo>
                    <a:lnTo>
                      <a:pt x="559" y="484"/>
                    </a:lnTo>
                    <a:lnTo>
                      <a:pt x="559" y="482"/>
                    </a:lnTo>
                    <a:lnTo>
                      <a:pt x="559" y="480"/>
                    </a:lnTo>
                    <a:lnTo>
                      <a:pt x="561" y="480"/>
                    </a:lnTo>
                    <a:lnTo>
                      <a:pt x="561" y="477"/>
                    </a:lnTo>
                    <a:lnTo>
                      <a:pt x="561" y="475"/>
                    </a:lnTo>
                    <a:lnTo>
                      <a:pt x="564" y="477"/>
                    </a:lnTo>
                    <a:lnTo>
                      <a:pt x="566" y="477"/>
                    </a:lnTo>
                    <a:lnTo>
                      <a:pt x="568" y="477"/>
                    </a:lnTo>
                    <a:lnTo>
                      <a:pt x="571" y="477"/>
                    </a:lnTo>
                    <a:lnTo>
                      <a:pt x="578" y="477"/>
                    </a:lnTo>
                    <a:lnTo>
                      <a:pt x="582" y="477"/>
                    </a:lnTo>
                    <a:lnTo>
                      <a:pt x="587" y="477"/>
                    </a:lnTo>
                    <a:lnTo>
                      <a:pt x="589" y="480"/>
                    </a:lnTo>
                    <a:lnTo>
                      <a:pt x="587" y="480"/>
                    </a:lnTo>
                    <a:lnTo>
                      <a:pt x="587" y="482"/>
                    </a:lnTo>
                    <a:lnTo>
                      <a:pt x="587" y="484"/>
                    </a:lnTo>
                    <a:lnTo>
                      <a:pt x="592" y="487"/>
                    </a:lnTo>
                    <a:lnTo>
                      <a:pt x="594" y="487"/>
                    </a:lnTo>
                    <a:lnTo>
                      <a:pt x="596" y="487"/>
                    </a:lnTo>
                    <a:lnTo>
                      <a:pt x="596" y="489"/>
                    </a:lnTo>
                    <a:lnTo>
                      <a:pt x="599" y="489"/>
                    </a:lnTo>
                    <a:lnTo>
                      <a:pt x="599" y="491"/>
                    </a:lnTo>
                    <a:lnTo>
                      <a:pt x="601" y="491"/>
                    </a:lnTo>
                    <a:lnTo>
                      <a:pt x="601" y="494"/>
                    </a:lnTo>
                    <a:lnTo>
                      <a:pt x="605" y="498"/>
                    </a:lnTo>
                    <a:lnTo>
                      <a:pt x="605" y="501"/>
                    </a:lnTo>
                    <a:lnTo>
                      <a:pt x="608" y="501"/>
                    </a:lnTo>
                    <a:lnTo>
                      <a:pt x="608" y="498"/>
                    </a:lnTo>
                    <a:lnTo>
                      <a:pt x="608" y="496"/>
                    </a:lnTo>
                    <a:lnTo>
                      <a:pt x="605" y="496"/>
                    </a:lnTo>
                    <a:lnTo>
                      <a:pt x="603" y="496"/>
                    </a:lnTo>
                    <a:lnTo>
                      <a:pt x="603" y="494"/>
                    </a:lnTo>
                    <a:lnTo>
                      <a:pt x="603" y="491"/>
                    </a:lnTo>
                    <a:lnTo>
                      <a:pt x="601" y="491"/>
                    </a:lnTo>
                    <a:lnTo>
                      <a:pt x="601" y="489"/>
                    </a:lnTo>
                    <a:lnTo>
                      <a:pt x="599" y="484"/>
                    </a:lnTo>
                    <a:lnTo>
                      <a:pt x="599" y="482"/>
                    </a:lnTo>
                    <a:lnTo>
                      <a:pt x="596" y="477"/>
                    </a:lnTo>
                    <a:lnTo>
                      <a:pt x="599" y="477"/>
                    </a:lnTo>
                    <a:lnTo>
                      <a:pt x="601" y="477"/>
                    </a:lnTo>
                    <a:lnTo>
                      <a:pt x="603" y="475"/>
                    </a:lnTo>
                    <a:lnTo>
                      <a:pt x="605" y="475"/>
                    </a:lnTo>
                    <a:lnTo>
                      <a:pt x="608" y="475"/>
                    </a:lnTo>
                    <a:lnTo>
                      <a:pt x="608" y="473"/>
                    </a:lnTo>
                    <a:lnTo>
                      <a:pt x="610" y="473"/>
                    </a:lnTo>
                    <a:lnTo>
                      <a:pt x="617" y="475"/>
                    </a:lnTo>
                    <a:lnTo>
                      <a:pt x="619" y="475"/>
                    </a:lnTo>
                    <a:lnTo>
                      <a:pt x="617" y="473"/>
                    </a:lnTo>
                    <a:lnTo>
                      <a:pt x="612" y="470"/>
                    </a:lnTo>
                    <a:lnTo>
                      <a:pt x="610" y="470"/>
                    </a:lnTo>
                    <a:lnTo>
                      <a:pt x="608" y="470"/>
                    </a:lnTo>
                    <a:lnTo>
                      <a:pt x="605" y="470"/>
                    </a:lnTo>
                    <a:lnTo>
                      <a:pt x="605" y="473"/>
                    </a:lnTo>
                    <a:lnTo>
                      <a:pt x="603" y="473"/>
                    </a:lnTo>
                    <a:lnTo>
                      <a:pt x="603" y="475"/>
                    </a:lnTo>
                    <a:lnTo>
                      <a:pt x="601" y="475"/>
                    </a:lnTo>
                    <a:lnTo>
                      <a:pt x="596" y="470"/>
                    </a:lnTo>
                    <a:lnTo>
                      <a:pt x="594" y="470"/>
                    </a:lnTo>
                    <a:lnTo>
                      <a:pt x="592" y="470"/>
                    </a:lnTo>
                    <a:lnTo>
                      <a:pt x="592" y="468"/>
                    </a:lnTo>
                    <a:lnTo>
                      <a:pt x="592" y="466"/>
                    </a:lnTo>
                    <a:lnTo>
                      <a:pt x="594" y="463"/>
                    </a:lnTo>
                    <a:lnTo>
                      <a:pt x="592" y="463"/>
                    </a:lnTo>
                    <a:lnTo>
                      <a:pt x="592" y="466"/>
                    </a:lnTo>
                    <a:lnTo>
                      <a:pt x="589" y="466"/>
                    </a:lnTo>
                    <a:lnTo>
                      <a:pt x="589" y="463"/>
                    </a:lnTo>
                    <a:lnTo>
                      <a:pt x="589" y="466"/>
                    </a:lnTo>
                    <a:lnTo>
                      <a:pt x="587" y="466"/>
                    </a:lnTo>
                    <a:lnTo>
                      <a:pt x="582" y="466"/>
                    </a:lnTo>
                    <a:lnTo>
                      <a:pt x="582" y="463"/>
                    </a:lnTo>
                    <a:lnTo>
                      <a:pt x="582" y="466"/>
                    </a:lnTo>
                    <a:lnTo>
                      <a:pt x="580" y="466"/>
                    </a:lnTo>
                    <a:lnTo>
                      <a:pt x="580" y="463"/>
                    </a:lnTo>
                    <a:lnTo>
                      <a:pt x="580" y="466"/>
                    </a:lnTo>
                    <a:lnTo>
                      <a:pt x="575" y="466"/>
                    </a:lnTo>
                    <a:lnTo>
                      <a:pt x="575" y="468"/>
                    </a:lnTo>
                    <a:lnTo>
                      <a:pt x="573" y="468"/>
                    </a:lnTo>
                    <a:lnTo>
                      <a:pt x="571" y="466"/>
                    </a:lnTo>
                    <a:lnTo>
                      <a:pt x="568" y="466"/>
                    </a:lnTo>
                    <a:lnTo>
                      <a:pt x="566" y="463"/>
                    </a:lnTo>
                    <a:lnTo>
                      <a:pt x="564" y="466"/>
                    </a:lnTo>
                    <a:lnTo>
                      <a:pt x="561" y="466"/>
                    </a:lnTo>
                    <a:lnTo>
                      <a:pt x="559" y="466"/>
                    </a:lnTo>
                    <a:lnTo>
                      <a:pt x="557" y="466"/>
                    </a:lnTo>
                    <a:lnTo>
                      <a:pt x="557" y="468"/>
                    </a:lnTo>
                    <a:lnTo>
                      <a:pt x="557" y="470"/>
                    </a:lnTo>
                    <a:lnTo>
                      <a:pt x="557" y="473"/>
                    </a:lnTo>
                    <a:lnTo>
                      <a:pt x="554" y="473"/>
                    </a:lnTo>
                    <a:lnTo>
                      <a:pt x="554" y="470"/>
                    </a:lnTo>
                    <a:lnTo>
                      <a:pt x="554" y="468"/>
                    </a:lnTo>
                    <a:lnTo>
                      <a:pt x="554" y="470"/>
                    </a:lnTo>
                    <a:lnTo>
                      <a:pt x="552" y="470"/>
                    </a:lnTo>
                    <a:lnTo>
                      <a:pt x="550" y="470"/>
                    </a:lnTo>
                    <a:lnTo>
                      <a:pt x="547" y="470"/>
                    </a:lnTo>
                    <a:lnTo>
                      <a:pt x="545" y="470"/>
                    </a:lnTo>
                    <a:lnTo>
                      <a:pt x="543" y="470"/>
                    </a:lnTo>
                    <a:lnTo>
                      <a:pt x="540" y="473"/>
                    </a:lnTo>
                    <a:lnTo>
                      <a:pt x="538" y="473"/>
                    </a:lnTo>
                    <a:lnTo>
                      <a:pt x="538" y="475"/>
                    </a:lnTo>
                    <a:lnTo>
                      <a:pt x="538" y="477"/>
                    </a:lnTo>
                    <a:lnTo>
                      <a:pt x="536" y="477"/>
                    </a:lnTo>
                    <a:lnTo>
                      <a:pt x="533" y="477"/>
                    </a:lnTo>
                    <a:lnTo>
                      <a:pt x="531" y="477"/>
                    </a:lnTo>
                    <a:lnTo>
                      <a:pt x="529" y="477"/>
                    </a:lnTo>
                    <a:lnTo>
                      <a:pt x="526" y="477"/>
                    </a:lnTo>
                    <a:lnTo>
                      <a:pt x="524" y="475"/>
                    </a:lnTo>
                    <a:lnTo>
                      <a:pt x="524" y="473"/>
                    </a:lnTo>
                    <a:lnTo>
                      <a:pt x="522" y="473"/>
                    </a:lnTo>
                    <a:lnTo>
                      <a:pt x="524" y="473"/>
                    </a:lnTo>
                    <a:lnTo>
                      <a:pt x="524" y="470"/>
                    </a:lnTo>
                    <a:lnTo>
                      <a:pt x="522" y="470"/>
                    </a:lnTo>
                    <a:lnTo>
                      <a:pt x="519" y="468"/>
                    </a:lnTo>
                    <a:lnTo>
                      <a:pt x="519" y="470"/>
                    </a:lnTo>
                    <a:lnTo>
                      <a:pt x="522" y="470"/>
                    </a:lnTo>
                    <a:lnTo>
                      <a:pt x="522" y="473"/>
                    </a:lnTo>
                    <a:lnTo>
                      <a:pt x="522" y="475"/>
                    </a:lnTo>
                    <a:lnTo>
                      <a:pt x="524" y="477"/>
                    </a:lnTo>
                    <a:lnTo>
                      <a:pt x="524" y="480"/>
                    </a:lnTo>
                    <a:lnTo>
                      <a:pt x="524" y="482"/>
                    </a:lnTo>
                    <a:lnTo>
                      <a:pt x="524" y="484"/>
                    </a:lnTo>
                    <a:lnTo>
                      <a:pt x="522" y="484"/>
                    </a:lnTo>
                    <a:lnTo>
                      <a:pt x="519" y="487"/>
                    </a:lnTo>
                    <a:lnTo>
                      <a:pt x="517" y="487"/>
                    </a:lnTo>
                    <a:lnTo>
                      <a:pt x="515" y="487"/>
                    </a:lnTo>
                    <a:lnTo>
                      <a:pt x="512" y="487"/>
                    </a:lnTo>
                    <a:lnTo>
                      <a:pt x="510" y="484"/>
                    </a:lnTo>
                    <a:lnTo>
                      <a:pt x="508" y="484"/>
                    </a:lnTo>
                    <a:lnTo>
                      <a:pt x="505" y="482"/>
                    </a:lnTo>
                    <a:lnTo>
                      <a:pt x="503" y="484"/>
                    </a:lnTo>
                    <a:lnTo>
                      <a:pt x="505" y="484"/>
                    </a:lnTo>
                    <a:lnTo>
                      <a:pt x="508" y="484"/>
                    </a:lnTo>
                    <a:lnTo>
                      <a:pt x="508" y="487"/>
                    </a:lnTo>
                    <a:lnTo>
                      <a:pt x="510" y="487"/>
                    </a:lnTo>
                    <a:lnTo>
                      <a:pt x="508" y="487"/>
                    </a:lnTo>
                    <a:lnTo>
                      <a:pt x="508" y="489"/>
                    </a:lnTo>
                    <a:lnTo>
                      <a:pt x="505" y="489"/>
                    </a:lnTo>
                    <a:lnTo>
                      <a:pt x="505" y="491"/>
                    </a:lnTo>
                    <a:lnTo>
                      <a:pt x="503" y="489"/>
                    </a:lnTo>
                    <a:lnTo>
                      <a:pt x="503" y="491"/>
                    </a:lnTo>
                    <a:lnTo>
                      <a:pt x="501" y="491"/>
                    </a:lnTo>
                    <a:lnTo>
                      <a:pt x="501" y="489"/>
                    </a:lnTo>
                    <a:lnTo>
                      <a:pt x="498" y="489"/>
                    </a:lnTo>
                    <a:lnTo>
                      <a:pt x="498" y="487"/>
                    </a:lnTo>
                    <a:lnTo>
                      <a:pt x="496" y="487"/>
                    </a:lnTo>
                    <a:lnTo>
                      <a:pt x="498" y="487"/>
                    </a:lnTo>
                    <a:lnTo>
                      <a:pt x="501" y="487"/>
                    </a:lnTo>
                    <a:lnTo>
                      <a:pt x="501" y="484"/>
                    </a:lnTo>
                    <a:lnTo>
                      <a:pt x="501" y="482"/>
                    </a:lnTo>
                    <a:lnTo>
                      <a:pt x="498" y="482"/>
                    </a:lnTo>
                    <a:lnTo>
                      <a:pt x="498" y="484"/>
                    </a:lnTo>
                    <a:lnTo>
                      <a:pt x="496" y="487"/>
                    </a:lnTo>
                    <a:lnTo>
                      <a:pt x="494" y="487"/>
                    </a:lnTo>
                    <a:lnTo>
                      <a:pt x="494" y="484"/>
                    </a:lnTo>
                    <a:lnTo>
                      <a:pt x="496" y="484"/>
                    </a:lnTo>
                    <a:lnTo>
                      <a:pt x="494" y="482"/>
                    </a:lnTo>
                    <a:lnTo>
                      <a:pt x="494" y="484"/>
                    </a:lnTo>
                    <a:lnTo>
                      <a:pt x="491" y="484"/>
                    </a:lnTo>
                    <a:lnTo>
                      <a:pt x="494" y="484"/>
                    </a:lnTo>
                    <a:lnTo>
                      <a:pt x="494" y="487"/>
                    </a:lnTo>
                    <a:lnTo>
                      <a:pt x="491" y="489"/>
                    </a:lnTo>
                    <a:lnTo>
                      <a:pt x="487" y="487"/>
                    </a:lnTo>
                    <a:lnTo>
                      <a:pt x="487" y="484"/>
                    </a:lnTo>
                    <a:lnTo>
                      <a:pt x="487" y="487"/>
                    </a:lnTo>
                    <a:lnTo>
                      <a:pt x="487" y="489"/>
                    </a:lnTo>
                    <a:lnTo>
                      <a:pt x="484" y="491"/>
                    </a:lnTo>
                    <a:lnTo>
                      <a:pt x="484" y="489"/>
                    </a:lnTo>
                    <a:lnTo>
                      <a:pt x="482" y="489"/>
                    </a:lnTo>
                    <a:lnTo>
                      <a:pt x="480" y="489"/>
                    </a:lnTo>
                    <a:lnTo>
                      <a:pt x="480" y="487"/>
                    </a:lnTo>
                    <a:lnTo>
                      <a:pt x="477" y="487"/>
                    </a:lnTo>
                    <a:lnTo>
                      <a:pt x="477" y="489"/>
                    </a:lnTo>
                    <a:lnTo>
                      <a:pt x="480" y="489"/>
                    </a:lnTo>
                    <a:lnTo>
                      <a:pt x="477" y="489"/>
                    </a:lnTo>
                    <a:lnTo>
                      <a:pt x="475" y="489"/>
                    </a:lnTo>
                    <a:lnTo>
                      <a:pt x="475" y="491"/>
                    </a:lnTo>
                    <a:lnTo>
                      <a:pt x="473" y="491"/>
                    </a:lnTo>
                    <a:lnTo>
                      <a:pt x="473" y="494"/>
                    </a:lnTo>
                    <a:lnTo>
                      <a:pt x="471" y="491"/>
                    </a:lnTo>
                    <a:lnTo>
                      <a:pt x="471" y="494"/>
                    </a:lnTo>
                    <a:lnTo>
                      <a:pt x="468" y="494"/>
                    </a:lnTo>
                    <a:lnTo>
                      <a:pt x="471" y="494"/>
                    </a:lnTo>
                    <a:lnTo>
                      <a:pt x="468" y="494"/>
                    </a:lnTo>
                    <a:lnTo>
                      <a:pt x="468" y="496"/>
                    </a:lnTo>
                    <a:lnTo>
                      <a:pt x="466" y="498"/>
                    </a:lnTo>
                    <a:lnTo>
                      <a:pt x="468" y="498"/>
                    </a:lnTo>
                    <a:lnTo>
                      <a:pt x="471" y="498"/>
                    </a:lnTo>
                    <a:lnTo>
                      <a:pt x="473" y="501"/>
                    </a:lnTo>
                    <a:lnTo>
                      <a:pt x="473" y="503"/>
                    </a:lnTo>
                    <a:lnTo>
                      <a:pt x="475" y="503"/>
                    </a:lnTo>
                    <a:lnTo>
                      <a:pt x="475" y="505"/>
                    </a:lnTo>
                    <a:lnTo>
                      <a:pt x="475" y="508"/>
                    </a:lnTo>
                    <a:lnTo>
                      <a:pt x="477" y="508"/>
                    </a:lnTo>
                    <a:lnTo>
                      <a:pt x="477" y="510"/>
                    </a:lnTo>
                    <a:lnTo>
                      <a:pt x="480" y="510"/>
                    </a:lnTo>
                    <a:lnTo>
                      <a:pt x="480" y="512"/>
                    </a:lnTo>
                    <a:lnTo>
                      <a:pt x="477" y="512"/>
                    </a:lnTo>
                    <a:lnTo>
                      <a:pt x="480" y="515"/>
                    </a:lnTo>
                    <a:lnTo>
                      <a:pt x="477" y="515"/>
                    </a:lnTo>
                    <a:lnTo>
                      <a:pt x="477" y="517"/>
                    </a:lnTo>
                    <a:lnTo>
                      <a:pt x="477" y="515"/>
                    </a:lnTo>
                    <a:lnTo>
                      <a:pt x="477" y="517"/>
                    </a:lnTo>
                    <a:lnTo>
                      <a:pt x="480" y="517"/>
                    </a:lnTo>
                    <a:lnTo>
                      <a:pt x="477" y="517"/>
                    </a:lnTo>
                    <a:lnTo>
                      <a:pt x="475" y="517"/>
                    </a:lnTo>
                    <a:lnTo>
                      <a:pt x="473" y="517"/>
                    </a:lnTo>
                    <a:lnTo>
                      <a:pt x="473" y="519"/>
                    </a:lnTo>
                    <a:lnTo>
                      <a:pt x="468" y="519"/>
                    </a:lnTo>
                    <a:lnTo>
                      <a:pt x="466" y="519"/>
                    </a:lnTo>
                    <a:lnTo>
                      <a:pt x="464" y="519"/>
                    </a:lnTo>
                    <a:lnTo>
                      <a:pt x="461" y="519"/>
                    </a:lnTo>
                    <a:lnTo>
                      <a:pt x="461" y="517"/>
                    </a:lnTo>
                    <a:lnTo>
                      <a:pt x="459" y="517"/>
                    </a:lnTo>
                    <a:lnTo>
                      <a:pt x="459" y="519"/>
                    </a:lnTo>
                    <a:lnTo>
                      <a:pt x="457" y="519"/>
                    </a:lnTo>
                    <a:lnTo>
                      <a:pt x="454" y="519"/>
                    </a:lnTo>
                    <a:lnTo>
                      <a:pt x="452" y="519"/>
                    </a:lnTo>
                    <a:lnTo>
                      <a:pt x="452" y="522"/>
                    </a:lnTo>
                    <a:lnTo>
                      <a:pt x="452" y="524"/>
                    </a:lnTo>
                    <a:lnTo>
                      <a:pt x="450" y="524"/>
                    </a:lnTo>
                    <a:lnTo>
                      <a:pt x="447" y="522"/>
                    </a:lnTo>
                    <a:lnTo>
                      <a:pt x="445" y="522"/>
                    </a:lnTo>
                    <a:lnTo>
                      <a:pt x="443" y="522"/>
                    </a:lnTo>
                    <a:lnTo>
                      <a:pt x="443" y="524"/>
                    </a:lnTo>
                    <a:lnTo>
                      <a:pt x="443" y="522"/>
                    </a:lnTo>
                    <a:lnTo>
                      <a:pt x="443" y="524"/>
                    </a:lnTo>
                    <a:lnTo>
                      <a:pt x="445" y="524"/>
                    </a:lnTo>
                    <a:lnTo>
                      <a:pt x="445" y="522"/>
                    </a:lnTo>
                    <a:lnTo>
                      <a:pt x="447" y="524"/>
                    </a:lnTo>
                    <a:lnTo>
                      <a:pt x="447" y="526"/>
                    </a:lnTo>
                    <a:lnTo>
                      <a:pt x="445" y="524"/>
                    </a:lnTo>
                    <a:lnTo>
                      <a:pt x="445" y="526"/>
                    </a:lnTo>
                    <a:lnTo>
                      <a:pt x="443" y="526"/>
                    </a:lnTo>
                    <a:lnTo>
                      <a:pt x="443" y="529"/>
                    </a:lnTo>
                    <a:lnTo>
                      <a:pt x="440" y="529"/>
                    </a:lnTo>
                    <a:lnTo>
                      <a:pt x="440" y="526"/>
                    </a:lnTo>
                    <a:lnTo>
                      <a:pt x="438" y="529"/>
                    </a:lnTo>
                    <a:lnTo>
                      <a:pt x="438" y="526"/>
                    </a:lnTo>
                    <a:lnTo>
                      <a:pt x="438" y="524"/>
                    </a:lnTo>
                    <a:lnTo>
                      <a:pt x="438" y="522"/>
                    </a:lnTo>
                    <a:lnTo>
                      <a:pt x="438" y="524"/>
                    </a:lnTo>
                    <a:lnTo>
                      <a:pt x="436" y="526"/>
                    </a:lnTo>
                    <a:lnTo>
                      <a:pt x="436" y="524"/>
                    </a:lnTo>
                    <a:lnTo>
                      <a:pt x="433" y="524"/>
                    </a:lnTo>
                    <a:lnTo>
                      <a:pt x="433" y="526"/>
                    </a:lnTo>
                    <a:lnTo>
                      <a:pt x="431" y="526"/>
                    </a:lnTo>
                    <a:lnTo>
                      <a:pt x="431" y="524"/>
                    </a:lnTo>
                    <a:lnTo>
                      <a:pt x="429" y="524"/>
                    </a:lnTo>
                    <a:lnTo>
                      <a:pt x="429" y="526"/>
                    </a:lnTo>
                    <a:lnTo>
                      <a:pt x="426" y="524"/>
                    </a:lnTo>
                    <a:lnTo>
                      <a:pt x="424" y="522"/>
                    </a:lnTo>
                    <a:lnTo>
                      <a:pt x="422" y="522"/>
                    </a:lnTo>
                    <a:lnTo>
                      <a:pt x="419" y="522"/>
                    </a:lnTo>
                    <a:lnTo>
                      <a:pt x="419" y="524"/>
                    </a:lnTo>
                    <a:lnTo>
                      <a:pt x="417" y="524"/>
                    </a:lnTo>
                    <a:lnTo>
                      <a:pt x="415" y="522"/>
                    </a:lnTo>
                    <a:lnTo>
                      <a:pt x="415" y="524"/>
                    </a:lnTo>
                    <a:lnTo>
                      <a:pt x="412" y="524"/>
                    </a:lnTo>
                    <a:lnTo>
                      <a:pt x="412" y="526"/>
                    </a:lnTo>
                    <a:lnTo>
                      <a:pt x="410" y="526"/>
                    </a:lnTo>
                    <a:lnTo>
                      <a:pt x="408" y="526"/>
                    </a:lnTo>
                    <a:lnTo>
                      <a:pt x="408" y="524"/>
                    </a:lnTo>
                    <a:lnTo>
                      <a:pt x="408" y="522"/>
                    </a:lnTo>
                    <a:lnTo>
                      <a:pt x="408" y="519"/>
                    </a:lnTo>
                    <a:lnTo>
                      <a:pt x="405" y="522"/>
                    </a:lnTo>
                    <a:lnTo>
                      <a:pt x="403" y="524"/>
                    </a:lnTo>
                    <a:lnTo>
                      <a:pt x="405" y="524"/>
                    </a:lnTo>
                    <a:lnTo>
                      <a:pt x="403" y="524"/>
                    </a:lnTo>
                    <a:lnTo>
                      <a:pt x="401" y="524"/>
                    </a:lnTo>
                    <a:lnTo>
                      <a:pt x="398" y="524"/>
                    </a:lnTo>
                    <a:lnTo>
                      <a:pt x="398" y="526"/>
                    </a:lnTo>
                    <a:lnTo>
                      <a:pt x="396" y="526"/>
                    </a:lnTo>
                    <a:lnTo>
                      <a:pt x="396" y="524"/>
                    </a:lnTo>
                    <a:lnTo>
                      <a:pt x="394" y="524"/>
                    </a:lnTo>
                    <a:lnTo>
                      <a:pt x="394" y="522"/>
                    </a:lnTo>
                    <a:lnTo>
                      <a:pt x="391" y="524"/>
                    </a:lnTo>
                    <a:lnTo>
                      <a:pt x="391" y="522"/>
                    </a:lnTo>
                    <a:lnTo>
                      <a:pt x="391" y="524"/>
                    </a:lnTo>
                    <a:lnTo>
                      <a:pt x="389" y="524"/>
                    </a:lnTo>
                    <a:lnTo>
                      <a:pt x="389" y="526"/>
                    </a:lnTo>
                    <a:lnTo>
                      <a:pt x="389" y="524"/>
                    </a:lnTo>
                    <a:lnTo>
                      <a:pt x="387" y="524"/>
                    </a:lnTo>
                    <a:lnTo>
                      <a:pt x="387" y="522"/>
                    </a:lnTo>
                    <a:lnTo>
                      <a:pt x="387" y="524"/>
                    </a:lnTo>
                    <a:lnTo>
                      <a:pt x="384" y="524"/>
                    </a:lnTo>
                    <a:lnTo>
                      <a:pt x="384" y="522"/>
                    </a:lnTo>
                    <a:lnTo>
                      <a:pt x="382" y="522"/>
                    </a:lnTo>
                    <a:lnTo>
                      <a:pt x="380" y="522"/>
                    </a:lnTo>
                    <a:lnTo>
                      <a:pt x="377" y="522"/>
                    </a:lnTo>
                    <a:lnTo>
                      <a:pt x="375" y="522"/>
                    </a:lnTo>
                    <a:lnTo>
                      <a:pt x="375" y="524"/>
                    </a:lnTo>
                    <a:lnTo>
                      <a:pt x="380" y="524"/>
                    </a:lnTo>
                    <a:lnTo>
                      <a:pt x="380" y="526"/>
                    </a:lnTo>
                    <a:lnTo>
                      <a:pt x="377" y="526"/>
                    </a:lnTo>
                    <a:lnTo>
                      <a:pt x="375" y="526"/>
                    </a:lnTo>
                    <a:lnTo>
                      <a:pt x="377" y="529"/>
                    </a:lnTo>
                    <a:lnTo>
                      <a:pt x="375" y="529"/>
                    </a:lnTo>
                    <a:lnTo>
                      <a:pt x="377" y="529"/>
                    </a:lnTo>
                    <a:lnTo>
                      <a:pt x="377" y="531"/>
                    </a:lnTo>
                    <a:lnTo>
                      <a:pt x="375" y="531"/>
                    </a:lnTo>
                    <a:lnTo>
                      <a:pt x="373" y="531"/>
                    </a:lnTo>
                    <a:lnTo>
                      <a:pt x="370" y="531"/>
                    </a:lnTo>
                    <a:lnTo>
                      <a:pt x="368" y="531"/>
                    </a:lnTo>
                    <a:lnTo>
                      <a:pt x="368" y="529"/>
                    </a:lnTo>
                    <a:lnTo>
                      <a:pt x="368" y="531"/>
                    </a:lnTo>
                    <a:lnTo>
                      <a:pt x="368" y="529"/>
                    </a:lnTo>
                    <a:lnTo>
                      <a:pt x="368" y="533"/>
                    </a:lnTo>
                    <a:lnTo>
                      <a:pt x="366" y="533"/>
                    </a:lnTo>
                    <a:lnTo>
                      <a:pt x="366" y="531"/>
                    </a:lnTo>
                    <a:lnTo>
                      <a:pt x="366" y="529"/>
                    </a:lnTo>
                    <a:lnTo>
                      <a:pt x="363" y="529"/>
                    </a:lnTo>
                    <a:lnTo>
                      <a:pt x="363" y="531"/>
                    </a:lnTo>
                    <a:lnTo>
                      <a:pt x="361" y="531"/>
                    </a:lnTo>
                    <a:lnTo>
                      <a:pt x="361" y="533"/>
                    </a:lnTo>
                    <a:lnTo>
                      <a:pt x="359" y="533"/>
                    </a:lnTo>
                    <a:lnTo>
                      <a:pt x="359" y="531"/>
                    </a:lnTo>
                    <a:lnTo>
                      <a:pt x="361" y="529"/>
                    </a:lnTo>
                    <a:lnTo>
                      <a:pt x="359" y="529"/>
                    </a:lnTo>
                    <a:lnTo>
                      <a:pt x="359" y="531"/>
                    </a:lnTo>
                    <a:lnTo>
                      <a:pt x="359" y="529"/>
                    </a:lnTo>
                    <a:lnTo>
                      <a:pt x="356" y="529"/>
                    </a:lnTo>
                    <a:lnTo>
                      <a:pt x="354" y="529"/>
                    </a:lnTo>
                    <a:lnTo>
                      <a:pt x="354" y="531"/>
                    </a:lnTo>
                    <a:lnTo>
                      <a:pt x="352" y="531"/>
                    </a:lnTo>
                    <a:lnTo>
                      <a:pt x="352" y="529"/>
                    </a:lnTo>
                    <a:lnTo>
                      <a:pt x="352" y="531"/>
                    </a:lnTo>
                    <a:lnTo>
                      <a:pt x="349" y="531"/>
                    </a:lnTo>
                    <a:lnTo>
                      <a:pt x="349" y="529"/>
                    </a:lnTo>
                    <a:lnTo>
                      <a:pt x="349" y="526"/>
                    </a:lnTo>
                    <a:lnTo>
                      <a:pt x="349" y="524"/>
                    </a:lnTo>
                    <a:lnTo>
                      <a:pt x="347" y="524"/>
                    </a:lnTo>
                    <a:lnTo>
                      <a:pt x="345" y="524"/>
                    </a:lnTo>
                    <a:lnTo>
                      <a:pt x="345" y="526"/>
                    </a:lnTo>
                    <a:lnTo>
                      <a:pt x="347" y="526"/>
                    </a:lnTo>
                    <a:lnTo>
                      <a:pt x="345" y="526"/>
                    </a:lnTo>
                    <a:lnTo>
                      <a:pt x="345" y="529"/>
                    </a:lnTo>
                    <a:lnTo>
                      <a:pt x="345" y="526"/>
                    </a:lnTo>
                    <a:lnTo>
                      <a:pt x="343" y="526"/>
                    </a:lnTo>
                    <a:lnTo>
                      <a:pt x="340" y="526"/>
                    </a:lnTo>
                    <a:lnTo>
                      <a:pt x="340" y="529"/>
                    </a:lnTo>
                    <a:lnTo>
                      <a:pt x="343" y="529"/>
                    </a:lnTo>
                    <a:lnTo>
                      <a:pt x="340" y="531"/>
                    </a:lnTo>
                    <a:lnTo>
                      <a:pt x="338" y="529"/>
                    </a:lnTo>
                    <a:lnTo>
                      <a:pt x="336" y="529"/>
                    </a:lnTo>
                    <a:lnTo>
                      <a:pt x="336" y="526"/>
                    </a:lnTo>
                    <a:lnTo>
                      <a:pt x="338" y="526"/>
                    </a:lnTo>
                    <a:lnTo>
                      <a:pt x="336" y="524"/>
                    </a:lnTo>
                    <a:lnTo>
                      <a:pt x="333" y="524"/>
                    </a:lnTo>
                    <a:lnTo>
                      <a:pt x="331" y="524"/>
                    </a:lnTo>
                    <a:lnTo>
                      <a:pt x="329" y="524"/>
                    </a:lnTo>
                    <a:lnTo>
                      <a:pt x="326" y="524"/>
                    </a:lnTo>
                    <a:lnTo>
                      <a:pt x="331" y="526"/>
                    </a:lnTo>
                    <a:lnTo>
                      <a:pt x="331" y="529"/>
                    </a:lnTo>
                    <a:lnTo>
                      <a:pt x="329" y="529"/>
                    </a:lnTo>
                    <a:lnTo>
                      <a:pt x="329" y="531"/>
                    </a:lnTo>
                    <a:lnTo>
                      <a:pt x="329" y="529"/>
                    </a:lnTo>
                    <a:lnTo>
                      <a:pt x="326" y="526"/>
                    </a:lnTo>
                    <a:lnTo>
                      <a:pt x="326" y="524"/>
                    </a:lnTo>
                    <a:lnTo>
                      <a:pt x="324" y="524"/>
                    </a:lnTo>
                    <a:lnTo>
                      <a:pt x="324" y="526"/>
                    </a:lnTo>
                    <a:lnTo>
                      <a:pt x="322" y="524"/>
                    </a:lnTo>
                    <a:lnTo>
                      <a:pt x="319" y="522"/>
                    </a:lnTo>
                    <a:lnTo>
                      <a:pt x="317" y="522"/>
                    </a:lnTo>
                    <a:lnTo>
                      <a:pt x="317" y="524"/>
                    </a:lnTo>
                    <a:lnTo>
                      <a:pt x="315" y="524"/>
                    </a:lnTo>
                    <a:lnTo>
                      <a:pt x="312" y="524"/>
                    </a:lnTo>
                    <a:lnTo>
                      <a:pt x="310" y="524"/>
                    </a:lnTo>
                    <a:lnTo>
                      <a:pt x="310" y="526"/>
                    </a:lnTo>
                    <a:lnTo>
                      <a:pt x="312" y="524"/>
                    </a:lnTo>
                    <a:lnTo>
                      <a:pt x="315" y="524"/>
                    </a:lnTo>
                    <a:lnTo>
                      <a:pt x="315" y="526"/>
                    </a:lnTo>
                    <a:lnTo>
                      <a:pt x="317" y="526"/>
                    </a:lnTo>
                    <a:lnTo>
                      <a:pt x="317" y="529"/>
                    </a:lnTo>
                    <a:lnTo>
                      <a:pt x="317" y="531"/>
                    </a:lnTo>
                    <a:lnTo>
                      <a:pt x="315" y="531"/>
                    </a:lnTo>
                    <a:lnTo>
                      <a:pt x="312" y="531"/>
                    </a:lnTo>
                    <a:lnTo>
                      <a:pt x="312" y="529"/>
                    </a:lnTo>
                    <a:lnTo>
                      <a:pt x="312" y="531"/>
                    </a:lnTo>
                    <a:lnTo>
                      <a:pt x="312" y="533"/>
                    </a:lnTo>
                    <a:lnTo>
                      <a:pt x="315" y="533"/>
                    </a:lnTo>
                    <a:lnTo>
                      <a:pt x="317" y="533"/>
                    </a:lnTo>
                    <a:lnTo>
                      <a:pt x="315" y="533"/>
                    </a:lnTo>
                    <a:lnTo>
                      <a:pt x="312" y="533"/>
                    </a:lnTo>
                    <a:lnTo>
                      <a:pt x="310" y="533"/>
                    </a:lnTo>
                    <a:lnTo>
                      <a:pt x="310" y="531"/>
                    </a:lnTo>
                    <a:lnTo>
                      <a:pt x="310" y="533"/>
                    </a:lnTo>
                    <a:lnTo>
                      <a:pt x="308" y="533"/>
                    </a:lnTo>
                    <a:lnTo>
                      <a:pt x="308" y="536"/>
                    </a:lnTo>
                    <a:lnTo>
                      <a:pt x="308" y="533"/>
                    </a:lnTo>
                    <a:lnTo>
                      <a:pt x="305" y="533"/>
                    </a:lnTo>
                    <a:lnTo>
                      <a:pt x="305" y="536"/>
                    </a:lnTo>
                    <a:lnTo>
                      <a:pt x="305" y="533"/>
                    </a:lnTo>
                    <a:lnTo>
                      <a:pt x="305" y="536"/>
                    </a:lnTo>
                    <a:lnTo>
                      <a:pt x="303" y="536"/>
                    </a:lnTo>
                    <a:lnTo>
                      <a:pt x="303" y="533"/>
                    </a:lnTo>
                    <a:lnTo>
                      <a:pt x="305" y="533"/>
                    </a:lnTo>
                    <a:lnTo>
                      <a:pt x="303" y="533"/>
                    </a:lnTo>
                    <a:lnTo>
                      <a:pt x="303" y="531"/>
                    </a:lnTo>
                    <a:lnTo>
                      <a:pt x="305" y="531"/>
                    </a:lnTo>
                    <a:lnTo>
                      <a:pt x="308" y="531"/>
                    </a:lnTo>
                    <a:lnTo>
                      <a:pt x="310" y="531"/>
                    </a:lnTo>
                    <a:lnTo>
                      <a:pt x="310" y="529"/>
                    </a:lnTo>
                    <a:lnTo>
                      <a:pt x="308" y="529"/>
                    </a:lnTo>
                    <a:lnTo>
                      <a:pt x="308" y="526"/>
                    </a:lnTo>
                    <a:lnTo>
                      <a:pt x="308" y="529"/>
                    </a:lnTo>
                    <a:lnTo>
                      <a:pt x="305" y="529"/>
                    </a:lnTo>
                    <a:lnTo>
                      <a:pt x="303" y="529"/>
                    </a:lnTo>
                    <a:lnTo>
                      <a:pt x="305" y="529"/>
                    </a:lnTo>
                    <a:lnTo>
                      <a:pt x="303" y="529"/>
                    </a:lnTo>
                    <a:lnTo>
                      <a:pt x="303" y="531"/>
                    </a:lnTo>
                    <a:lnTo>
                      <a:pt x="301" y="531"/>
                    </a:lnTo>
                    <a:lnTo>
                      <a:pt x="303" y="533"/>
                    </a:lnTo>
                    <a:lnTo>
                      <a:pt x="301" y="533"/>
                    </a:lnTo>
                    <a:lnTo>
                      <a:pt x="298" y="533"/>
                    </a:lnTo>
                    <a:lnTo>
                      <a:pt x="298" y="531"/>
                    </a:lnTo>
                    <a:lnTo>
                      <a:pt x="301" y="531"/>
                    </a:lnTo>
                    <a:lnTo>
                      <a:pt x="298" y="531"/>
                    </a:lnTo>
                    <a:lnTo>
                      <a:pt x="298" y="529"/>
                    </a:lnTo>
                    <a:lnTo>
                      <a:pt x="296" y="531"/>
                    </a:lnTo>
                    <a:lnTo>
                      <a:pt x="294" y="531"/>
                    </a:lnTo>
                    <a:lnTo>
                      <a:pt x="294" y="529"/>
                    </a:lnTo>
                    <a:lnTo>
                      <a:pt x="291" y="529"/>
                    </a:lnTo>
                    <a:lnTo>
                      <a:pt x="291" y="531"/>
                    </a:lnTo>
                    <a:lnTo>
                      <a:pt x="291" y="529"/>
                    </a:lnTo>
                    <a:lnTo>
                      <a:pt x="289" y="529"/>
                    </a:lnTo>
                    <a:lnTo>
                      <a:pt x="287" y="526"/>
                    </a:lnTo>
                    <a:lnTo>
                      <a:pt x="284" y="526"/>
                    </a:lnTo>
                    <a:lnTo>
                      <a:pt x="282" y="526"/>
                    </a:lnTo>
                    <a:lnTo>
                      <a:pt x="282" y="529"/>
                    </a:lnTo>
                    <a:lnTo>
                      <a:pt x="280" y="526"/>
                    </a:lnTo>
                    <a:lnTo>
                      <a:pt x="282" y="526"/>
                    </a:lnTo>
                    <a:lnTo>
                      <a:pt x="282" y="524"/>
                    </a:lnTo>
                    <a:lnTo>
                      <a:pt x="284" y="524"/>
                    </a:lnTo>
                    <a:lnTo>
                      <a:pt x="282" y="524"/>
                    </a:lnTo>
                    <a:lnTo>
                      <a:pt x="282" y="522"/>
                    </a:lnTo>
                    <a:lnTo>
                      <a:pt x="282" y="524"/>
                    </a:lnTo>
                    <a:lnTo>
                      <a:pt x="280" y="524"/>
                    </a:lnTo>
                    <a:lnTo>
                      <a:pt x="280" y="526"/>
                    </a:lnTo>
                    <a:lnTo>
                      <a:pt x="277" y="526"/>
                    </a:lnTo>
                    <a:lnTo>
                      <a:pt x="277" y="529"/>
                    </a:lnTo>
                    <a:lnTo>
                      <a:pt x="275" y="529"/>
                    </a:lnTo>
                    <a:lnTo>
                      <a:pt x="275" y="531"/>
                    </a:lnTo>
                    <a:lnTo>
                      <a:pt x="273" y="531"/>
                    </a:lnTo>
                    <a:lnTo>
                      <a:pt x="270" y="531"/>
                    </a:lnTo>
                    <a:lnTo>
                      <a:pt x="268" y="529"/>
                    </a:lnTo>
                    <a:lnTo>
                      <a:pt x="270" y="529"/>
                    </a:lnTo>
                    <a:lnTo>
                      <a:pt x="273" y="531"/>
                    </a:lnTo>
                    <a:lnTo>
                      <a:pt x="273" y="529"/>
                    </a:lnTo>
                    <a:lnTo>
                      <a:pt x="273" y="526"/>
                    </a:lnTo>
                    <a:lnTo>
                      <a:pt x="275" y="526"/>
                    </a:lnTo>
                    <a:lnTo>
                      <a:pt x="275" y="524"/>
                    </a:lnTo>
                    <a:lnTo>
                      <a:pt x="277" y="524"/>
                    </a:lnTo>
                    <a:lnTo>
                      <a:pt x="277" y="522"/>
                    </a:lnTo>
                    <a:lnTo>
                      <a:pt x="275" y="519"/>
                    </a:lnTo>
                    <a:lnTo>
                      <a:pt x="273" y="519"/>
                    </a:lnTo>
                    <a:lnTo>
                      <a:pt x="273" y="522"/>
                    </a:lnTo>
                    <a:lnTo>
                      <a:pt x="273" y="519"/>
                    </a:lnTo>
                    <a:lnTo>
                      <a:pt x="273" y="517"/>
                    </a:lnTo>
                    <a:lnTo>
                      <a:pt x="273" y="519"/>
                    </a:lnTo>
                    <a:lnTo>
                      <a:pt x="270" y="519"/>
                    </a:lnTo>
                    <a:lnTo>
                      <a:pt x="270" y="517"/>
                    </a:lnTo>
                    <a:lnTo>
                      <a:pt x="268" y="517"/>
                    </a:lnTo>
                    <a:lnTo>
                      <a:pt x="268" y="519"/>
                    </a:lnTo>
                    <a:lnTo>
                      <a:pt x="266" y="519"/>
                    </a:lnTo>
                    <a:lnTo>
                      <a:pt x="266" y="517"/>
                    </a:lnTo>
                    <a:lnTo>
                      <a:pt x="266" y="519"/>
                    </a:lnTo>
                    <a:lnTo>
                      <a:pt x="263" y="519"/>
                    </a:lnTo>
                    <a:lnTo>
                      <a:pt x="261" y="519"/>
                    </a:lnTo>
                    <a:lnTo>
                      <a:pt x="261" y="517"/>
                    </a:lnTo>
                    <a:lnTo>
                      <a:pt x="259" y="517"/>
                    </a:lnTo>
                    <a:lnTo>
                      <a:pt x="259" y="515"/>
                    </a:lnTo>
                    <a:lnTo>
                      <a:pt x="259" y="517"/>
                    </a:lnTo>
                    <a:lnTo>
                      <a:pt x="259" y="519"/>
                    </a:lnTo>
                    <a:lnTo>
                      <a:pt x="259" y="517"/>
                    </a:lnTo>
                    <a:lnTo>
                      <a:pt x="256" y="517"/>
                    </a:lnTo>
                    <a:lnTo>
                      <a:pt x="256" y="519"/>
                    </a:lnTo>
                    <a:lnTo>
                      <a:pt x="254" y="519"/>
                    </a:lnTo>
                    <a:lnTo>
                      <a:pt x="252" y="519"/>
                    </a:lnTo>
                    <a:lnTo>
                      <a:pt x="252" y="517"/>
                    </a:lnTo>
                    <a:lnTo>
                      <a:pt x="254" y="515"/>
                    </a:lnTo>
                    <a:lnTo>
                      <a:pt x="252" y="515"/>
                    </a:lnTo>
                    <a:lnTo>
                      <a:pt x="249" y="515"/>
                    </a:lnTo>
                    <a:lnTo>
                      <a:pt x="249" y="512"/>
                    </a:lnTo>
                    <a:lnTo>
                      <a:pt x="249" y="515"/>
                    </a:lnTo>
                    <a:lnTo>
                      <a:pt x="252" y="515"/>
                    </a:lnTo>
                    <a:lnTo>
                      <a:pt x="249" y="517"/>
                    </a:lnTo>
                    <a:lnTo>
                      <a:pt x="247" y="517"/>
                    </a:lnTo>
                    <a:lnTo>
                      <a:pt x="247" y="515"/>
                    </a:lnTo>
                    <a:lnTo>
                      <a:pt x="247" y="512"/>
                    </a:lnTo>
                    <a:lnTo>
                      <a:pt x="245" y="512"/>
                    </a:lnTo>
                    <a:lnTo>
                      <a:pt x="242" y="512"/>
                    </a:lnTo>
                    <a:lnTo>
                      <a:pt x="240" y="512"/>
                    </a:lnTo>
                    <a:lnTo>
                      <a:pt x="235" y="510"/>
                    </a:lnTo>
                    <a:lnTo>
                      <a:pt x="233" y="510"/>
                    </a:lnTo>
                    <a:lnTo>
                      <a:pt x="235" y="510"/>
                    </a:lnTo>
                    <a:lnTo>
                      <a:pt x="233" y="508"/>
                    </a:lnTo>
                    <a:lnTo>
                      <a:pt x="231" y="508"/>
                    </a:lnTo>
                    <a:lnTo>
                      <a:pt x="231" y="505"/>
                    </a:lnTo>
                    <a:lnTo>
                      <a:pt x="233" y="505"/>
                    </a:lnTo>
                    <a:lnTo>
                      <a:pt x="235" y="503"/>
                    </a:lnTo>
                    <a:lnTo>
                      <a:pt x="238" y="503"/>
                    </a:lnTo>
                    <a:lnTo>
                      <a:pt x="240" y="503"/>
                    </a:lnTo>
                    <a:lnTo>
                      <a:pt x="240" y="505"/>
                    </a:lnTo>
                    <a:lnTo>
                      <a:pt x="242" y="508"/>
                    </a:lnTo>
                    <a:lnTo>
                      <a:pt x="242" y="505"/>
                    </a:lnTo>
                    <a:lnTo>
                      <a:pt x="240" y="505"/>
                    </a:lnTo>
                    <a:lnTo>
                      <a:pt x="242" y="505"/>
                    </a:lnTo>
                    <a:lnTo>
                      <a:pt x="242" y="503"/>
                    </a:lnTo>
                    <a:lnTo>
                      <a:pt x="240" y="501"/>
                    </a:lnTo>
                    <a:lnTo>
                      <a:pt x="240" y="498"/>
                    </a:lnTo>
                    <a:lnTo>
                      <a:pt x="235" y="496"/>
                    </a:lnTo>
                    <a:lnTo>
                      <a:pt x="235" y="498"/>
                    </a:lnTo>
                    <a:lnTo>
                      <a:pt x="233" y="498"/>
                    </a:lnTo>
                    <a:lnTo>
                      <a:pt x="231" y="498"/>
                    </a:lnTo>
                    <a:lnTo>
                      <a:pt x="231" y="501"/>
                    </a:lnTo>
                    <a:lnTo>
                      <a:pt x="228" y="501"/>
                    </a:lnTo>
                    <a:lnTo>
                      <a:pt x="228" y="503"/>
                    </a:lnTo>
                    <a:lnTo>
                      <a:pt x="224" y="503"/>
                    </a:lnTo>
                    <a:lnTo>
                      <a:pt x="221" y="503"/>
                    </a:lnTo>
                    <a:lnTo>
                      <a:pt x="219" y="505"/>
                    </a:lnTo>
                    <a:lnTo>
                      <a:pt x="219" y="503"/>
                    </a:lnTo>
                    <a:lnTo>
                      <a:pt x="219" y="505"/>
                    </a:lnTo>
                    <a:lnTo>
                      <a:pt x="219" y="503"/>
                    </a:lnTo>
                    <a:lnTo>
                      <a:pt x="217" y="501"/>
                    </a:lnTo>
                    <a:lnTo>
                      <a:pt x="217" y="503"/>
                    </a:lnTo>
                    <a:lnTo>
                      <a:pt x="217" y="505"/>
                    </a:lnTo>
                    <a:lnTo>
                      <a:pt x="217" y="508"/>
                    </a:lnTo>
                    <a:lnTo>
                      <a:pt x="215" y="508"/>
                    </a:lnTo>
                    <a:lnTo>
                      <a:pt x="212" y="508"/>
                    </a:lnTo>
                    <a:lnTo>
                      <a:pt x="212" y="505"/>
                    </a:lnTo>
                    <a:lnTo>
                      <a:pt x="212" y="503"/>
                    </a:lnTo>
                    <a:lnTo>
                      <a:pt x="215" y="503"/>
                    </a:lnTo>
                    <a:lnTo>
                      <a:pt x="212" y="503"/>
                    </a:lnTo>
                    <a:lnTo>
                      <a:pt x="210" y="503"/>
                    </a:lnTo>
                    <a:lnTo>
                      <a:pt x="210" y="505"/>
                    </a:lnTo>
                    <a:lnTo>
                      <a:pt x="208" y="505"/>
                    </a:lnTo>
                    <a:lnTo>
                      <a:pt x="208" y="503"/>
                    </a:lnTo>
                    <a:lnTo>
                      <a:pt x="205" y="503"/>
                    </a:lnTo>
                    <a:lnTo>
                      <a:pt x="205" y="501"/>
                    </a:lnTo>
                    <a:lnTo>
                      <a:pt x="205" y="498"/>
                    </a:lnTo>
                    <a:lnTo>
                      <a:pt x="208" y="498"/>
                    </a:lnTo>
                    <a:lnTo>
                      <a:pt x="208" y="501"/>
                    </a:lnTo>
                    <a:lnTo>
                      <a:pt x="208" y="498"/>
                    </a:lnTo>
                    <a:lnTo>
                      <a:pt x="208" y="496"/>
                    </a:lnTo>
                    <a:lnTo>
                      <a:pt x="210" y="494"/>
                    </a:lnTo>
                    <a:lnTo>
                      <a:pt x="210" y="491"/>
                    </a:lnTo>
                    <a:lnTo>
                      <a:pt x="208" y="491"/>
                    </a:lnTo>
                    <a:lnTo>
                      <a:pt x="210" y="491"/>
                    </a:lnTo>
                    <a:lnTo>
                      <a:pt x="210" y="489"/>
                    </a:lnTo>
                    <a:lnTo>
                      <a:pt x="208" y="489"/>
                    </a:lnTo>
                    <a:lnTo>
                      <a:pt x="205" y="491"/>
                    </a:lnTo>
                    <a:lnTo>
                      <a:pt x="205" y="494"/>
                    </a:lnTo>
                    <a:lnTo>
                      <a:pt x="205" y="496"/>
                    </a:lnTo>
                    <a:lnTo>
                      <a:pt x="203" y="496"/>
                    </a:lnTo>
                    <a:lnTo>
                      <a:pt x="203" y="498"/>
                    </a:lnTo>
                    <a:lnTo>
                      <a:pt x="201" y="501"/>
                    </a:lnTo>
                    <a:lnTo>
                      <a:pt x="201" y="498"/>
                    </a:lnTo>
                    <a:lnTo>
                      <a:pt x="201" y="496"/>
                    </a:lnTo>
                    <a:lnTo>
                      <a:pt x="201" y="498"/>
                    </a:lnTo>
                    <a:lnTo>
                      <a:pt x="198" y="498"/>
                    </a:lnTo>
                    <a:lnTo>
                      <a:pt x="196" y="498"/>
                    </a:lnTo>
                    <a:lnTo>
                      <a:pt x="194" y="498"/>
                    </a:lnTo>
                    <a:lnTo>
                      <a:pt x="194" y="496"/>
                    </a:lnTo>
                    <a:lnTo>
                      <a:pt x="194" y="494"/>
                    </a:lnTo>
                    <a:lnTo>
                      <a:pt x="196" y="494"/>
                    </a:lnTo>
                    <a:lnTo>
                      <a:pt x="196" y="491"/>
                    </a:lnTo>
                    <a:lnTo>
                      <a:pt x="196" y="489"/>
                    </a:lnTo>
                    <a:lnTo>
                      <a:pt x="196" y="487"/>
                    </a:lnTo>
                    <a:lnTo>
                      <a:pt x="194" y="487"/>
                    </a:lnTo>
                    <a:lnTo>
                      <a:pt x="196" y="487"/>
                    </a:lnTo>
                    <a:lnTo>
                      <a:pt x="194" y="484"/>
                    </a:lnTo>
                    <a:lnTo>
                      <a:pt x="194" y="487"/>
                    </a:lnTo>
                    <a:lnTo>
                      <a:pt x="191" y="487"/>
                    </a:lnTo>
                    <a:lnTo>
                      <a:pt x="191" y="484"/>
                    </a:lnTo>
                    <a:lnTo>
                      <a:pt x="191" y="487"/>
                    </a:lnTo>
                    <a:lnTo>
                      <a:pt x="191" y="489"/>
                    </a:lnTo>
                    <a:lnTo>
                      <a:pt x="191" y="491"/>
                    </a:lnTo>
                    <a:lnTo>
                      <a:pt x="191" y="494"/>
                    </a:lnTo>
                    <a:lnTo>
                      <a:pt x="189" y="494"/>
                    </a:lnTo>
                    <a:lnTo>
                      <a:pt x="187" y="494"/>
                    </a:lnTo>
                    <a:lnTo>
                      <a:pt x="184" y="494"/>
                    </a:lnTo>
                    <a:lnTo>
                      <a:pt x="182" y="494"/>
                    </a:lnTo>
                    <a:lnTo>
                      <a:pt x="182" y="491"/>
                    </a:lnTo>
                    <a:lnTo>
                      <a:pt x="184" y="491"/>
                    </a:lnTo>
                    <a:lnTo>
                      <a:pt x="184" y="489"/>
                    </a:lnTo>
                    <a:lnTo>
                      <a:pt x="184" y="491"/>
                    </a:lnTo>
                    <a:lnTo>
                      <a:pt x="187" y="491"/>
                    </a:lnTo>
                    <a:lnTo>
                      <a:pt x="187" y="489"/>
                    </a:lnTo>
                    <a:lnTo>
                      <a:pt x="184" y="489"/>
                    </a:lnTo>
                    <a:lnTo>
                      <a:pt x="187" y="489"/>
                    </a:lnTo>
                    <a:lnTo>
                      <a:pt x="189" y="489"/>
                    </a:lnTo>
                    <a:lnTo>
                      <a:pt x="189" y="487"/>
                    </a:lnTo>
                    <a:lnTo>
                      <a:pt x="191" y="484"/>
                    </a:lnTo>
                    <a:lnTo>
                      <a:pt x="196" y="484"/>
                    </a:lnTo>
                    <a:lnTo>
                      <a:pt x="201" y="484"/>
                    </a:lnTo>
                    <a:lnTo>
                      <a:pt x="198" y="484"/>
                    </a:lnTo>
                    <a:lnTo>
                      <a:pt x="198" y="487"/>
                    </a:lnTo>
                    <a:lnTo>
                      <a:pt x="198" y="489"/>
                    </a:lnTo>
                    <a:lnTo>
                      <a:pt x="201" y="489"/>
                    </a:lnTo>
                    <a:lnTo>
                      <a:pt x="203" y="489"/>
                    </a:lnTo>
                    <a:lnTo>
                      <a:pt x="203" y="487"/>
                    </a:lnTo>
                    <a:lnTo>
                      <a:pt x="205" y="487"/>
                    </a:lnTo>
                    <a:lnTo>
                      <a:pt x="208" y="487"/>
                    </a:lnTo>
                    <a:lnTo>
                      <a:pt x="210" y="487"/>
                    </a:lnTo>
                    <a:lnTo>
                      <a:pt x="212" y="487"/>
                    </a:lnTo>
                    <a:lnTo>
                      <a:pt x="210" y="487"/>
                    </a:lnTo>
                    <a:lnTo>
                      <a:pt x="210" y="489"/>
                    </a:lnTo>
                    <a:lnTo>
                      <a:pt x="212" y="489"/>
                    </a:lnTo>
                    <a:lnTo>
                      <a:pt x="215" y="489"/>
                    </a:lnTo>
                    <a:lnTo>
                      <a:pt x="215" y="487"/>
                    </a:lnTo>
                    <a:lnTo>
                      <a:pt x="212" y="487"/>
                    </a:lnTo>
                    <a:lnTo>
                      <a:pt x="215" y="487"/>
                    </a:lnTo>
                    <a:lnTo>
                      <a:pt x="228" y="484"/>
                    </a:lnTo>
                    <a:lnTo>
                      <a:pt x="231" y="484"/>
                    </a:lnTo>
                    <a:lnTo>
                      <a:pt x="233" y="484"/>
                    </a:lnTo>
                    <a:lnTo>
                      <a:pt x="238" y="484"/>
                    </a:lnTo>
                    <a:lnTo>
                      <a:pt x="240" y="484"/>
                    </a:lnTo>
                    <a:lnTo>
                      <a:pt x="242" y="484"/>
                    </a:lnTo>
                    <a:lnTo>
                      <a:pt x="242" y="487"/>
                    </a:lnTo>
                    <a:lnTo>
                      <a:pt x="245" y="487"/>
                    </a:lnTo>
                    <a:lnTo>
                      <a:pt x="247" y="489"/>
                    </a:lnTo>
                    <a:lnTo>
                      <a:pt x="249" y="489"/>
                    </a:lnTo>
                    <a:lnTo>
                      <a:pt x="252" y="489"/>
                    </a:lnTo>
                    <a:lnTo>
                      <a:pt x="256" y="491"/>
                    </a:lnTo>
                    <a:lnTo>
                      <a:pt x="254" y="491"/>
                    </a:lnTo>
                    <a:lnTo>
                      <a:pt x="252" y="491"/>
                    </a:lnTo>
                    <a:lnTo>
                      <a:pt x="254" y="494"/>
                    </a:lnTo>
                    <a:lnTo>
                      <a:pt x="256" y="494"/>
                    </a:lnTo>
                    <a:lnTo>
                      <a:pt x="256" y="496"/>
                    </a:lnTo>
                    <a:lnTo>
                      <a:pt x="259" y="496"/>
                    </a:lnTo>
                    <a:lnTo>
                      <a:pt x="261" y="498"/>
                    </a:lnTo>
                    <a:lnTo>
                      <a:pt x="259" y="498"/>
                    </a:lnTo>
                    <a:lnTo>
                      <a:pt x="259" y="501"/>
                    </a:lnTo>
                    <a:lnTo>
                      <a:pt x="259" y="498"/>
                    </a:lnTo>
                    <a:lnTo>
                      <a:pt x="256" y="498"/>
                    </a:lnTo>
                    <a:lnTo>
                      <a:pt x="254" y="498"/>
                    </a:lnTo>
                    <a:lnTo>
                      <a:pt x="254" y="501"/>
                    </a:lnTo>
                    <a:lnTo>
                      <a:pt x="256" y="501"/>
                    </a:lnTo>
                    <a:lnTo>
                      <a:pt x="254" y="501"/>
                    </a:lnTo>
                    <a:lnTo>
                      <a:pt x="254" y="503"/>
                    </a:lnTo>
                    <a:lnTo>
                      <a:pt x="254" y="505"/>
                    </a:lnTo>
                    <a:lnTo>
                      <a:pt x="254" y="508"/>
                    </a:lnTo>
                    <a:lnTo>
                      <a:pt x="256" y="508"/>
                    </a:lnTo>
                    <a:lnTo>
                      <a:pt x="256" y="510"/>
                    </a:lnTo>
                    <a:lnTo>
                      <a:pt x="256" y="508"/>
                    </a:lnTo>
                    <a:lnTo>
                      <a:pt x="256" y="505"/>
                    </a:lnTo>
                    <a:lnTo>
                      <a:pt x="259" y="503"/>
                    </a:lnTo>
                    <a:lnTo>
                      <a:pt x="261" y="503"/>
                    </a:lnTo>
                    <a:lnTo>
                      <a:pt x="261" y="505"/>
                    </a:lnTo>
                    <a:lnTo>
                      <a:pt x="263" y="508"/>
                    </a:lnTo>
                    <a:lnTo>
                      <a:pt x="263" y="510"/>
                    </a:lnTo>
                    <a:lnTo>
                      <a:pt x="263" y="512"/>
                    </a:lnTo>
                    <a:lnTo>
                      <a:pt x="266" y="515"/>
                    </a:lnTo>
                    <a:lnTo>
                      <a:pt x="266" y="512"/>
                    </a:lnTo>
                    <a:lnTo>
                      <a:pt x="268" y="512"/>
                    </a:lnTo>
                    <a:lnTo>
                      <a:pt x="268" y="510"/>
                    </a:lnTo>
                    <a:lnTo>
                      <a:pt x="266" y="505"/>
                    </a:lnTo>
                    <a:lnTo>
                      <a:pt x="263" y="505"/>
                    </a:lnTo>
                    <a:lnTo>
                      <a:pt x="266" y="503"/>
                    </a:lnTo>
                    <a:lnTo>
                      <a:pt x="268" y="501"/>
                    </a:lnTo>
                    <a:lnTo>
                      <a:pt x="270" y="501"/>
                    </a:lnTo>
                    <a:lnTo>
                      <a:pt x="273" y="501"/>
                    </a:lnTo>
                    <a:lnTo>
                      <a:pt x="273" y="498"/>
                    </a:lnTo>
                    <a:lnTo>
                      <a:pt x="275" y="498"/>
                    </a:lnTo>
                    <a:lnTo>
                      <a:pt x="277" y="498"/>
                    </a:lnTo>
                    <a:lnTo>
                      <a:pt x="277" y="496"/>
                    </a:lnTo>
                    <a:lnTo>
                      <a:pt x="282" y="496"/>
                    </a:lnTo>
                    <a:lnTo>
                      <a:pt x="284" y="496"/>
                    </a:lnTo>
                    <a:lnTo>
                      <a:pt x="289" y="496"/>
                    </a:lnTo>
                    <a:lnTo>
                      <a:pt x="291" y="496"/>
                    </a:lnTo>
                    <a:lnTo>
                      <a:pt x="296" y="496"/>
                    </a:lnTo>
                    <a:lnTo>
                      <a:pt x="298" y="496"/>
                    </a:lnTo>
                    <a:lnTo>
                      <a:pt x="305" y="498"/>
                    </a:lnTo>
                    <a:lnTo>
                      <a:pt x="303" y="498"/>
                    </a:lnTo>
                    <a:lnTo>
                      <a:pt x="305" y="501"/>
                    </a:lnTo>
                    <a:lnTo>
                      <a:pt x="308" y="501"/>
                    </a:lnTo>
                    <a:lnTo>
                      <a:pt x="310" y="501"/>
                    </a:lnTo>
                    <a:lnTo>
                      <a:pt x="312" y="501"/>
                    </a:lnTo>
                    <a:lnTo>
                      <a:pt x="315" y="501"/>
                    </a:lnTo>
                    <a:lnTo>
                      <a:pt x="317" y="501"/>
                    </a:lnTo>
                    <a:lnTo>
                      <a:pt x="319" y="501"/>
                    </a:lnTo>
                    <a:lnTo>
                      <a:pt x="322" y="501"/>
                    </a:lnTo>
                    <a:lnTo>
                      <a:pt x="324" y="501"/>
                    </a:lnTo>
                    <a:lnTo>
                      <a:pt x="322" y="501"/>
                    </a:lnTo>
                    <a:lnTo>
                      <a:pt x="319" y="501"/>
                    </a:lnTo>
                    <a:lnTo>
                      <a:pt x="317" y="501"/>
                    </a:lnTo>
                    <a:lnTo>
                      <a:pt x="317" y="503"/>
                    </a:lnTo>
                    <a:lnTo>
                      <a:pt x="319" y="501"/>
                    </a:lnTo>
                    <a:lnTo>
                      <a:pt x="319" y="503"/>
                    </a:lnTo>
                    <a:lnTo>
                      <a:pt x="319" y="505"/>
                    </a:lnTo>
                    <a:lnTo>
                      <a:pt x="322" y="505"/>
                    </a:lnTo>
                    <a:lnTo>
                      <a:pt x="324" y="508"/>
                    </a:lnTo>
                    <a:lnTo>
                      <a:pt x="324" y="505"/>
                    </a:lnTo>
                    <a:lnTo>
                      <a:pt x="326" y="505"/>
                    </a:lnTo>
                    <a:lnTo>
                      <a:pt x="326" y="503"/>
                    </a:lnTo>
                    <a:lnTo>
                      <a:pt x="329" y="501"/>
                    </a:lnTo>
                    <a:lnTo>
                      <a:pt x="331" y="498"/>
                    </a:lnTo>
                    <a:lnTo>
                      <a:pt x="333" y="498"/>
                    </a:lnTo>
                    <a:lnTo>
                      <a:pt x="345" y="496"/>
                    </a:lnTo>
                    <a:lnTo>
                      <a:pt x="349" y="496"/>
                    </a:lnTo>
                    <a:lnTo>
                      <a:pt x="352" y="498"/>
                    </a:lnTo>
                    <a:lnTo>
                      <a:pt x="352" y="496"/>
                    </a:lnTo>
                    <a:lnTo>
                      <a:pt x="349" y="496"/>
                    </a:lnTo>
                    <a:lnTo>
                      <a:pt x="352" y="496"/>
                    </a:lnTo>
                    <a:lnTo>
                      <a:pt x="354" y="496"/>
                    </a:lnTo>
                    <a:lnTo>
                      <a:pt x="356" y="496"/>
                    </a:lnTo>
                    <a:lnTo>
                      <a:pt x="359" y="496"/>
                    </a:lnTo>
                    <a:lnTo>
                      <a:pt x="361" y="496"/>
                    </a:lnTo>
                    <a:lnTo>
                      <a:pt x="363" y="496"/>
                    </a:lnTo>
                    <a:lnTo>
                      <a:pt x="363" y="498"/>
                    </a:lnTo>
                    <a:lnTo>
                      <a:pt x="361" y="498"/>
                    </a:lnTo>
                    <a:lnTo>
                      <a:pt x="361" y="501"/>
                    </a:lnTo>
                    <a:lnTo>
                      <a:pt x="363" y="503"/>
                    </a:lnTo>
                    <a:lnTo>
                      <a:pt x="366" y="503"/>
                    </a:lnTo>
                    <a:lnTo>
                      <a:pt x="368" y="501"/>
                    </a:lnTo>
                    <a:lnTo>
                      <a:pt x="366" y="501"/>
                    </a:lnTo>
                    <a:lnTo>
                      <a:pt x="366" y="503"/>
                    </a:lnTo>
                    <a:lnTo>
                      <a:pt x="363" y="501"/>
                    </a:lnTo>
                    <a:lnTo>
                      <a:pt x="366" y="498"/>
                    </a:lnTo>
                    <a:lnTo>
                      <a:pt x="366" y="496"/>
                    </a:lnTo>
                    <a:lnTo>
                      <a:pt x="366" y="494"/>
                    </a:lnTo>
                    <a:lnTo>
                      <a:pt x="366" y="491"/>
                    </a:lnTo>
                    <a:lnTo>
                      <a:pt x="368" y="491"/>
                    </a:lnTo>
                    <a:lnTo>
                      <a:pt x="368" y="489"/>
                    </a:lnTo>
                    <a:lnTo>
                      <a:pt x="370" y="489"/>
                    </a:lnTo>
                    <a:lnTo>
                      <a:pt x="373" y="487"/>
                    </a:lnTo>
                    <a:lnTo>
                      <a:pt x="375" y="484"/>
                    </a:lnTo>
                    <a:lnTo>
                      <a:pt x="377" y="482"/>
                    </a:lnTo>
                    <a:lnTo>
                      <a:pt x="380" y="480"/>
                    </a:lnTo>
                    <a:lnTo>
                      <a:pt x="382" y="480"/>
                    </a:lnTo>
                    <a:lnTo>
                      <a:pt x="384" y="480"/>
                    </a:lnTo>
                    <a:lnTo>
                      <a:pt x="387" y="480"/>
                    </a:lnTo>
                    <a:lnTo>
                      <a:pt x="389" y="484"/>
                    </a:lnTo>
                    <a:lnTo>
                      <a:pt x="389" y="482"/>
                    </a:lnTo>
                    <a:lnTo>
                      <a:pt x="389" y="480"/>
                    </a:lnTo>
                    <a:lnTo>
                      <a:pt x="387" y="480"/>
                    </a:lnTo>
                    <a:lnTo>
                      <a:pt x="387" y="477"/>
                    </a:lnTo>
                    <a:lnTo>
                      <a:pt x="384" y="475"/>
                    </a:lnTo>
                    <a:lnTo>
                      <a:pt x="387" y="475"/>
                    </a:lnTo>
                    <a:lnTo>
                      <a:pt x="387" y="473"/>
                    </a:lnTo>
                    <a:lnTo>
                      <a:pt x="389" y="473"/>
                    </a:lnTo>
                    <a:lnTo>
                      <a:pt x="391" y="470"/>
                    </a:lnTo>
                    <a:lnTo>
                      <a:pt x="394" y="468"/>
                    </a:lnTo>
                    <a:lnTo>
                      <a:pt x="396" y="468"/>
                    </a:lnTo>
                    <a:lnTo>
                      <a:pt x="401" y="468"/>
                    </a:lnTo>
                    <a:lnTo>
                      <a:pt x="405" y="468"/>
                    </a:lnTo>
                    <a:lnTo>
                      <a:pt x="408" y="468"/>
                    </a:lnTo>
                    <a:lnTo>
                      <a:pt x="410" y="468"/>
                    </a:lnTo>
                    <a:lnTo>
                      <a:pt x="408" y="468"/>
                    </a:lnTo>
                    <a:lnTo>
                      <a:pt x="408" y="466"/>
                    </a:lnTo>
                    <a:lnTo>
                      <a:pt x="412" y="463"/>
                    </a:lnTo>
                    <a:lnTo>
                      <a:pt x="415" y="461"/>
                    </a:lnTo>
                    <a:lnTo>
                      <a:pt x="417" y="461"/>
                    </a:lnTo>
                    <a:lnTo>
                      <a:pt x="419" y="461"/>
                    </a:lnTo>
                    <a:lnTo>
                      <a:pt x="422" y="459"/>
                    </a:lnTo>
                    <a:lnTo>
                      <a:pt x="422" y="456"/>
                    </a:lnTo>
                    <a:lnTo>
                      <a:pt x="424" y="456"/>
                    </a:lnTo>
                    <a:lnTo>
                      <a:pt x="422" y="456"/>
                    </a:lnTo>
                    <a:lnTo>
                      <a:pt x="419" y="459"/>
                    </a:lnTo>
                    <a:lnTo>
                      <a:pt x="419" y="461"/>
                    </a:lnTo>
                    <a:lnTo>
                      <a:pt x="417" y="461"/>
                    </a:lnTo>
                    <a:lnTo>
                      <a:pt x="415" y="459"/>
                    </a:lnTo>
                    <a:lnTo>
                      <a:pt x="412" y="461"/>
                    </a:lnTo>
                    <a:lnTo>
                      <a:pt x="410" y="461"/>
                    </a:lnTo>
                    <a:lnTo>
                      <a:pt x="408" y="461"/>
                    </a:lnTo>
                    <a:lnTo>
                      <a:pt x="405" y="459"/>
                    </a:lnTo>
                    <a:lnTo>
                      <a:pt x="403" y="459"/>
                    </a:lnTo>
                    <a:lnTo>
                      <a:pt x="398" y="459"/>
                    </a:lnTo>
                    <a:lnTo>
                      <a:pt x="396" y="459"/>
                    </a:lnTo>
                    <a:lnTo>
                      <a:pt x="394" y="456"/>
                    </a:lnTo>
                    <a:lnTo>
                      <a:pt x="389" y="456"/>
                    </a:lnTo>
                    <a:lnTo>
                      <a:pt x="384" y="454"/>
                    </a:lnTo>
                    <a:lnTo>
                      <a:pt x="382" y="452"/>
                    </a:lnTo>
                    <a:lnTo>
                      <a:pt x="384" y="449"/>
                    </a:lnTo>
                    <a:lnTo>
                      <a:pt x="384" y="447"/>
                    </a:lnTo>
                    <a:lnTo>
                      <a:pt x="384" y="445"/>
                    </a:lnTo>
                    <a:lnTo>
                      <a:pt x="384" y="442"/>
                    </a:lnTo>
                    <a:lnTo>
                      <a:pt x="384" y="440"/>
                    </a:lnTo>
                    <a:lnTo>
                      <a:pt x="387" y="440"/>
                    </a:lnTo>
                    <a:lnTo>
                      <a:pt x="389" y="440"/>
                    </a:lnTo>
                    <a:lnTo>
                      <a:pt x="389" y="438"/>
                    </a:lnTo>
                    <a:lnTo>
                      <a:pt x="391" y="438"/>
                    </a:lnTo>
                    <a:lnTo>
                      <a:pt x="389" y="438"/>
                    </a:lnTo>
                    <a:lnTo>
                      <a:pt x="391" y="438"/>
                    </a:lnTo>
                    <a:lnTo>
                      <a:pt x="394" y="438"/>
                    </a:lnTo>
                    <a:lnTo>
                      <a:pt x="396" y="440"/>
                    </a:lnTo>
                    <a:lnTo>
                      <a:pt x="396" y="442"/>
                    </a:lnTo>
                    <a:lnTo>
                      <a:pt x="396" y="445"/>
                    </a:lnTo>
                    <a:lnTo>
                      <a:pt x="394" y="447"/>
                    </a:lnTo>
                    <a:lnTo>
                      <a:pt x="396" y="447"/>
                    </a:lnTo>
                    <a:lnTo>
                      <a:pt x="396" y="445"/>
                    </a:lnTo>
                    <a:lnTo>
                      <a:pt x="398" y="442"/>
                    </a:lnTo>
                    <a:lnTo>
                      <a:pt x="398" y="440"/>
                    </a:lnTo>
                    <a:lnTo>
                      <a:pt x="396" y="440"/>
                    </a:lnTo>
                    <a:lnTo>
                      <a:pt x="396" y="438"/>
                    </a:lnTo>
                    <a:lnTo>
                      <a:pt x="394" y="435"/>
                    </a:lnTo>
                    <a:lnTo>
                      <a:pt x="394" y="433"/>
                    </a:lnTo>
                    <a:lnTo>
                      <a:pt x="394" y="431"/>
                    </a:lnTo>
                    <a:lnTo>
                      <a:pt x="394" y="433"/>
                    </a:lnTo>
                    <a:lnTo>
                      <a:pt x="394" y="435"/>
                    </a:lnTo>
                    <a:lnTo>
                      <a:pt x="391" y="435"/>
                    </a:lnTo>
                    <a:lnTo>
                      <a:pt x="389" y="435"/>
                    </a:lnTo>
                    <a:lnTo>
                      <a:pt x="387" y="438"/>
                    </a:lnTo>
                    <a:lnTo>
                      <a:pt x="384" y="438"/>
                    </a:lnTo>
                    <a:lnTo>
                      <a:pt x="382" y="438"/>
                    </a:lnTo>
                    <a:lnTo>
                      <a:pt x="382" y="435"/>
                    </a:lnTo>
                    <a:lnTo>
                      <a:pt x="384" y="435"/>
                    </a:lnTo>
                    <a:lnTo>
                      <a:pt x="384" y="433"/>
                    </a:lnTo>
                    <a:lnTo>
                      <a:pt x="387" y="433"/>
                    </a:lnTo>
                    <a:lnTo>
                      <a:pt x="384" y="433"/>
                    </a:lnTo>
                    <a:lnTo>
                      <a:pt x="382" y="435"/>
                    </a:lnTo>
                    <a:lnTo>
                      <a:pt x="380" y="438"/>
                    </a:lnTo>
                    <a:lnTo>
                      <a:pt x="380" y="440"/>
                    </a:lnTo>
                    <a:lnTo>
                      <a:pt x="377" y="440"/>
                    </a:lnTo>
                    <a:lnTo>
                      <a:pt x="375" y="440"/>
                    </a:lnTo>
                    <a:lnTo>
                      <a:pt x="377" y="438"/>
                    </a:lnTo>
                    <a:lnTo>
                      <a:pt x="377" y="440"/>
                    </a:lnTo>
                    <a:lnTo>
                      <a:pt x="380" y="440"/>
                    </a:lnTo>
                    <a:lnTo>
                      <a:pt x="380" y="438"/>
                    </a:lnTo>
                    <a:lnTo>
                      <a:pt x="377" y="438"/>
                    </a:lnTo>
                    <a:lnTo>
                      <a:pt x="375" y="438"/>
                    </a:lnTo>
                    <a:lnTo>
                      <a:pt x="375" y="440"/>
                    </a:lnTo>
                    <a:lnTo>
                      <a:pt x="375" y="442"/>
                    </a:lnTo>
                    <a:lnTo>
                      <a:pt x="373" y="445"/>
                    </a:lnTo>
                    <a:lnTo>
                      <a:pt x="373" y="447"/>
                    </a:lnTo>
                    <a:lnTo>
                      <a:pt x="370" y="449"/>
                    </a:lnTo>
                    <a:lnTo>
                      <a:pt x="373" y="449"/>
                    </a:lnTo>
                    <a:lnTo>
                      <a:pt x="370" y="449"/>
                    </a:lnTo>
                    <a:lnTo>
                      <a:pt x="370" y="452"/>
                    </a:lnTo>
                    <a:lnTo>
                      <a:pt x="368" y="452"/>
                    </a:lnTo>
                    <a:lnTo>
                      <a:pt x="366" y="452"/>
                    </a:lnTo>
                    <a:lnTo>
                      <a:pt x="366" y="449"/>
                    </a:lnTo>
                    <a:lnTo>
                      <a:pt x="363" y="449"/>
                    </a:lnTo>
                    <a:lnTo>
                      <a:pt x="363" y="447"/>
                    </a:lnTo>
                    <a:lnTo>
                      <a:pt x="366" y="447"/>
                    </a:lnTo>
                    <a:lnTo>
                      <a:pt x="363" y="447"/>
                    </a:lnTo>
                    <a:lnTo>
                      <a:pt x="363" y="445"/>
                    </a:lnTo>
                    <a:lnTo>
                      <a:pt x="366" y="445"/>
                    </a:lnTo>
                    <a:lnTo>
                      <a:pt x="366" y="442"/>
                    </a:lnTo>
                    <a:lnTo>
                      <a:pt x="366" y="440"/>
                    </a:lnTo>
                    <a:lnTo>
                      <a:pt x="366" y="435"/>
                    </a:lnTo>
                    <a:lnTo>
                      <a:pt x="368" y="431"/>
                    </a:lnTo>
                    <a:lnTo>
                      <a:pt x="368" y="428"/>
                    </a:lnTo>
                    <a:lnTo>
                      <a:pt x="368" y="426"/>
                    </a:lnTo>
                    <a:lnTo>
                      <a:pt x="366" y="426"/>
                    </a:lnTo>
                    <a:lnTo>
                      <a:pt x="366" y="424"/>
                    </a:lnTo>
                    <a:lnTo>
                      <a:pt x="368" y="424"/>
                    </a:lnTo>
                    <a:lnTo>
                      <a:pt x="368" y="422"/>
                    </a:lnTo>
                    <a:lnTo>
                      <a:pt x="366" y="422"/>
                    </a:lnTo>
                    <a:lnTo>
                      <a:pt x="363" y="422"/>
                    </a:lnTo>
                    <a:lnTo>
                      <a:pt x="363" y="424"/>
                    </a:lnTo>
                    <a:lnTo>
                      <a:pt x="363" y="422"/>
                    </a:lnTo>
                    <a:lnTo>
                      <a:pt x="363" y="424"/>
                    </a:lnTo>
                    <a:lnTo>
                      <a:pt x="361" y="424"/>
                    </a:lnTo>
                    <a:lnTo>
                      <a:pt x="359" y="424"/>
                    </a:lnTo>
                    <a:lnTo>
                      <a:pt x="359" y="422"/>
                    </a:lnTo>
                    <a:lnTo>
                      <a:pt x="359" y="419"/>
                    </a:lnTo>
                    <a:lnTo>
                      <a:pt x="361" y="419"/>
                    </a:lnTo>
                    <a:lnTo>
                      <a:pt x="361" y="417"/>
                    </a:lnTo>
                    <a:lnTo>
                      <a:pt x="359" y="417"/>
                    </a:lnTo>
                    <a:lnTo>
                      <a:pt x="359" y="415"/>
                    </a:lnTo>
                    <a:lnTo>
                      <a:pt x="356" y="415"/>
                    </a:lnTo>
                    <a:lnTo>
                      <a:pt x="356" y="412"/>
                    </a:lnTo>
                    <a:lnTo>
                      <a:pt x="359" y="412"/>
                    </a:lnTo>
                    <a:lnTo>
                      <a:pt x="356" y="412"/>
                    </a:lnTo>
                    <a:lnTo>
                      <a:pt x="359" y="412"/>
                    </a:lnTo>
                    <a:lnTo>
                      <a:pt x="356" y="410"/>
                    </a:lnTo>
                    <a:lnTo>
                      <a:pt x="359" y="410"/>
                    </a:lnTo>
                    <a:lnTo>
                      <a:pt x="361" y="410"/>
                    </a:lnTo>
                    <a:lnTo>
                      <a:pt x="361" y="408"/>
                    </a:lnTo>
                    <a:lnTo>
                      <a:pt x="359" y="408"/>
                    </a:lnTo>
                    <a:lnTo>
                      <a:pt x="356" y="405"/>
                    </a:lnTo>
                    <a:lnTo>
                      <a:pt x="352" y="405"/>
                    </a:lnTo>
                    <a:lnTo>
                      <a:pt x="349" y="405"/>
                    </a:lnTo>
                    <a:lnTo>
                      <a:pt x="345" y="408"/>
                    </a:lnTo>
                    <a:lnTo>
                      <a:pt x="347" y="405"/>
                    </a:lnTo>
                    <a:lnTo>
                      <a:pt x="345" y="405"/>
                    </a:lnTo>
                    <a:lnTo>
                      <a:pt x="345" y="403"/>
                    </a:lnTo>
                    <a:lnTo>
                      <a:pt x="343" y="403"/>
                    </a:lnTo>
                    <a:lnTo>
                      <a:pt x="340" y="403"/>
                    </a:lnTo>
                    <a:lnTo>
                      <a:pt x="338" y="403"/>
                    </a:lnTo>
                    <a:lnTo>
                      <a:pt x="338" y="401"/>
                    </a:lnTo>
                    <a:lnTo>
                      <a:pt x="336" y="401"/>
                    </a:lnTo>
                    <a:lnTo>
                      <a:pt x="338" y="401"/>
                    </a:lnTo>
                    <a:lnTo>
                      <a:pt x="336" y="401"/>
                    </a:lnTo>
                    <a:lnTo>
                      <a:pt x="336" y="403"/>
                    </a:lnTo>
                    <a:lnTo>
                      <a:pt x="336" y="401"/>
                    </a:lnTo>
                    <a:lnTo>
                      <a:pt x="336" y="403"/>
                    </a:lnTo>
                    <a:lnTo>
                      <a:pt x="333" y="403"/>
                    </a:lnTo>
                    <a:lnTo>
                      <a:pt x="331" y="403"/>
                    </a:lnTo>
                    <a:lnTo>
                      <a:pt x="333" y="405"/>
                    </a:lnTo>
                    <a:lnTo>
                      <a:pt x="331" y="405"/>
                    </a:lnTo>
                    <a:lnTo>
                      <a:pt x="329" y="403"/>
                    </a:lnTo>
                    <a:lnTo>
                      <a:pt x="326" y="403"/>
                    </a:lnTo>
                    <a:lnTo>
                      <a:pt x="324" y="403"/>
                    </a:lnTo>
                    <a:lnTo>
                      <a:pt x="324" y="401"/>
                    </a:lnTo>
                    <a:lnTo>
                      <a:pt x="324" y="403"/>
                    </a:lnTo>
                    <a:lnTo>
                      <a:pt x="322" y="403"/>
                    </a:lnTo>
                    <a:lnTo>
                      <a:pt x="322" y="401"/>
                    </a:lnTo>
                    <a:lnTo>
                      <a:pt x="324" y="401"/>
                    </a:lnTo>
                    <a:lnTo>
                      <a:pt x="324" y="398"/>
                    </a:lnTo>
                    <a:lnTo>
                      <a:pt x="322" y="401"/>
                    </a:lnTo>
                    <a:lnTo>
                      <a:pt x="324" y="398"/>
                    </a:lnTo>
                    <a:lnTo>
                      <a:pt x="322" y="398"/>
                    </a:lnTo>
                    <a:lnTo>
                      <a:pt x="322" y="396"/>
                    </a:lnTo>
                    <a:lnTo>
                      <a:pt x="319" y="396"/>
                    </a:lnTo>
                    <a:lnTo>
                      <a:pt x="319" y="394"/>
                    </a:lnTo>
                    <a:lnTo>
                      <a:pt x="317" y="394"/>
                    </a:lnTo>
                    <a:lnTo>
                      <a:pt x="317" y="391"/>
                    </a:lnTo>
                    <a:lnTo>
                      <a:pt x="319" y="391"/>
                    </a:lnTo>
                    <a:lnTo>
                      <a:pt x="319" y="394"/>
                    </a:lnTo>
                    <a:lnTo>
                      <a:pt x="322" y="394"/>
                    </a:lnTo>
                    <a:lnTo>
                      <a:pt x="322" y="396"/>
                    </a:lnTo>
                    <a:lnTo>
                      <a:pt x="324" y="396"/>
                    </a:lnTo>
                    <a:lnTo>
                      <a:pt x="324" y="394"/>
                    </a:lnTo>
                    <a:lnTo>
                      <a:pt x="326" y="394"/>
                    </a:lnTo>
                    <a:lnTo>
                      <a:pt x="329" y="396"/>
                    </a:lnTo>
                    <a:lnTo>
                      <a:pt x="331" y="396"/>
                    </a:lnTo>
                    <a:lnTo>
                      <a:pt x="331" y="394"/>
                    </a:lnTo>
                    <a:lnTo>
                      <a:pt x="329" y="394"/>
                    </a:lnTo>
                    <a:lnTo>
                      <a:pt x="331" y="394"/>
                    </a:lnTo>
                    <a:lnTo>
                      <a:pt x="331" y="391"/>
                    </a:lnTo>
                    <a:lnTo>
                      <a:pt x="331" y="389"/>
                    </a:lnTo>
                    <a:lnTo>
                      <a:pt x="333" y="387"/>
                    </a:lnTo>
                    <a:lnTo>
                      <a:pt x="333" y="384"/>
                    </a:lnTo>
                    <a:lnTo>
                      <a:pt x="336" y="384"/>
                    </a:lnTo>
                    <a:lnTo>
                      <a:pt x="336" y="387"/>
                    </a:lnTo>
                    <a:lnTo>
                      <a:pt x="338" y="387"/>
                    </a:lnTo>
                    <a:lnTo>
                      <a:pt x="340" y="387"/>
                    </a:lnTo>
                    <a:lnTo>
                      <a:pt x="343" y="387"/>
                    </a:lnTo>
                    <a:lnTo>
                      <a:pt x="340" y="384"/>
                    </a:lnTo>
                    <a:lnTo>
                      <a:pt x="343" y="384"/>
                    </a:lnTo>
                    <a:lnTo>
                      <a:pt x="340" y="384"/>
                    </a:lnTo>
                    <a:lnTo>
                      <a:pt x="338" y="382"/>
                    </a:lnTo>
                    <a:lnTo>
                      <a:pt x="336" y="382"/>
                    </a:lnTo>
                    <a:lnTo>
                      <a:pt x="336" y="384"/>
                    </a:lnTo>
                    <a:lnTo>
                      <a:pt x="336" y="382"/>
                    </a:lnTo>
                    <a:lnTo>
                      <a:pt x="336" y="380"/>
                    </a:lnTo>
                    <a:lnTo>
                      <a:pt x="338" y="375"/>
                    </a:lnTo>
                    <a:lnTo>
                      <a:pt x="338" y="373"/>
                    </a:lnTo>
                    <a:lnTo>
                      <a:pt x="340" y="373"/>
                    </a:lnTo>
                    <a:lnTo>
                      <a:pt x="338" y="373"/>
                    </a:lnTo>
                    <a:lnTo>
                      <a:pt x="338" y="375"/>
                    </a:lnTo>
                    <a:lnTo>
                      <a:pt x="340" y="375"/>
                    </a:lnTo>
                    <a:lnTo>
                      <a:pt x="340" y="373"/>
                    </a:lnTo>
                    <a:lnTo>
                      <a:pt x="343" y="373"/>
                    </a:lnTo>
                    <a:lnTo>
                      <a:pt x="345" y="373"/>
                    </a:lnTo>
                    <a:lnTo>
                      <a:pt x="347" y="370"/>
                    </a:lnTo>
                    <a:lnTo>
                      <a:pt x="347" y="373"/>
                    </a:lnTo>
                    <a:lnTo>
                      <a:pt x="347" y="370"/>
                    </a:lnTo>
                    <a:lnTo>
                      <a:pt x="349" y="370"/>
                    </a:lnTo>
                    <a:lnTo>
                      <a:pt x="349" y="373"/>
                    </a:lnTo>
                    <a:lnTo>
                      <a:pt x="352" y="373"/>
                    </a:lnTo>
                    <a:lnTo>
                      <a:pt x="352" y="366"/>
                    </a:lnTo>
                    <a:lnTo>
                      <a:pt x="354" y="363"/>
                    </a:lnTo>
                    <a:lnTo>
                      <a:pt x="354" y="361"/>
                    </a:lnTo>
                    <a:lnTo>
                      <a:pt x="356" y="356"/>
                    </a:lnTo>
                    <a:lnTo>
                      <a:pt x="356" y="354"/>
                    </a:lnTo>
                    <a:lnTo>
                      <a:pt x="356" y="352"/>
                    </a:lnTo>
                    <a:lnTo>
                      <a:pt x="359" y="352"/>
                    </a:lnTo>
                    <a:lnTo>
                      <a:pt x="359" y="349"/>
                    </a:lnTo>
                    <a:lnTo>
                      <a:pt x="359" y="347"/>
                    </a:lnTo>
                    <a:lnTo>
                      <a:pt x="359" y="345"/>
                    </a:lnTo>
                    <a:lnTo>
                      <a:pt x="361" y="345"/>
                    </a:lnTo>
                    <a:lnTo>
                      <a:pt x="363" y="342"/>
                    </a:lnTo>
                    <a:lnTo>
                      <a:pt x="363" y="340"/>
                    </a:lnTo>
                    <a:lnTo>
                      <a:pt x="366" y="342"/>
                    </a:lnTo>
                    <a:lnTo>
                      <a:pt x="366" y="340"/>
                    </a:lnTo>
                    <a:lnTo>
                      <a:pt x="363" y="340"/>
                    </a:lnTo>
                    <a:lnTo>
                      <a:pt x="363" y="338"/>
                    </a:lnTo>
                    <a:lnTo>
                      <a:pt x="363" y="340"/>
                    </a:lnTo>
                    <a:lnTo>
                      <a:pt x="361" y="340"/>
                    </a:lnTo>
                    <a:lnTo>
                      <a:pt x="363" y="342"/>
                    </a:lnTo>
                    <a:lnTo>
                      <a:pt x="361" y="342"/>
                    </a:lnTo>
                    <a:lnTo>
                      <a:pt x="359" y="342"/>
                    </a:lnTo>
                    <a:lnTo>
                      <a:pt x="361" y="342"/>
                    </a:lnTo>
                    <a:lnTo>
                      <a:pt x="361" y="340"/>
                    </a:lnTo>
                    <a:lnTo>
                      <a:pt x="363" y="338"/>
                    </a:lnTo>
                    <a:lnTo>
                      <a:pt x="363" y="335"/>
                    </a:lnTo>
                    <a:lnTo>
                      <a:pt x="366" y="335"/>
                    </a:lnTo>
                    <a:lnTo>
                      <a:pt x="368" y="333"/>
                    </a:lnTo>
                    <a:lnTo>
                      <a:pt x="370" y="331"/>
                    </a:lnTo>
                    <a:lnTo>
                      <a:pt x="373" y="331"/>
                    </a:lnTo>
                    <a:lnTo>
                      <a:pt x="375" y="331"/>
                    </a:lnTo>
                    <a:lnTo>
                      <a:pt x="375" y="328"/>
                    </a:lnTo>
                    <a:lnTo>
                      <a:pt x="377" y="328"/>
                    </a:lnTo>
                    <a:lnTo>
                      <a:pt x="380" y="328"/>
                    </a:lnTo>
                    <a:lnTo>
                      <a:pt x="382" y="331"/>
                    </a:lnTo>
                    <a:lnTo>
                      <a:pt x="384" y="331"/>
                    </a:lnTo>
                    <a:lnTo>
                      <a:pt x="384" y="328"/>
                    </a:lnTo>
                    <a:lnTo>
                      <a:pt x="380" y="328"/>
                    </a:lnTo>
                    <a:lnTo>
                      <a:pt x="382" y="328"/>
                    </a:lnTo>
                    <a:lnTo>
                      <a:pt x="382" y="326"/>
                    </a:lnTo>
                    <a:lnTo>
                      <a:pt x="380" y="324"/>
                    </a:lnTo>
                    <a:lnTo>
                      <a:pt x="380" y="326"/>
                    </a:lnTo>
                    <a:lnTo>
                      <a:pt x="380" y="328"/>
                    </a:lnTo>
                    <a:lnTo>
                      <a:pt x="377" y="328"/>
                    </a:lnTo>
                    <a:lnTo>
                      <a:pt x="377" y="326"/>
                    </a:lnTo>
                    <a:lnTo>
                      <a:pt x="375" y="326"/>
                    </a:lnTo>
                    <a:lnTo>
                      <a:pt x="375" y="328"/>
                    </a:lnTo>
                    <a:lnTo>
                      <a:pt x="373" y="328"/>
                    </a:lnTo>
                    <a:lnTo>
                      <a:pt x="370" y="331"/>
                    </a:lnTo>
                    <a:lnTo>
                      <a:pt x="368" y="331"/>
                    </a:lnTo>
                    <a:lnTo>
                      <a:pt x="366" y="331"/>
                    </a:lnTo>
                    <a:lnTo>
                      <a:pt x="366" y="333"/>
                    </a:lnTo>
                    <a:lnTo>
                      <a:pt x="366" y="331"/>
                    </a:lnTo>
                    <a:lnTo>
                      <a:pt x="363" y="331"/>
                    </a:lnTo>
                    <a:lnTo>
                      <a:pt x="361" y="331"/>
                    </a:lnTo>
                    <a:lnTo>
                      <a:pt x="361" y="333"/>
                    </a:lnTo>
                    <a:lnTo>
                      <a:pt x="359" y="331"/>
                    </a:lnTo>
                    <a:lnTo>
                      <a:pt x="359" y="333"/>
                    </a:lnTo>
                    <a:lnTo>
                      <a:pt x="359" y="335"/>
                    </a:lnTo>
                    <a:lnTo>
                      <a:pt x="361" y="338"/>
                    </a:lnTo>
                    <a:lnTo>
                      <a:pt x="359" y="338"/>
                    </a:lnTo>
                    <a:lnTo>
                      <a:pt x="359" y="340"/>
                    </a:lnTo>
                    <a:lnTo>
                      <a:pt x="356" y="340"/>
                    </a:lnTo>
                    <a:lnTo>
                      <a:pt x="356" y="342"/>
                    </a:lnTo>
                    <a:lnTo>
                      <a:pt x="354" y="342"/>
                    </a:lnTo>
                    <a:lnTo>
                      <a:pt x="352" y="342"/>
                    </a:lnTo>
                    <a:lnTo>
                      <a:pt x="349" y="342"/>
                    </a:lnTo>
                    <a:lnTo>
                      <a:pt x="349" y="340"/>
                    </a:lnTo>
                    <a:lnTo>
                      <a:pt x="347" y="340"/>
                    </a:lnTo>
                    <a:lnTo>
                      <a:pt x="340" y="338"/>
                    </a:lnTo>
                    <a:lnTo>
                      <a:pt x="336" y="335"/>
                    </a:lnTo>
                    <a:lnTo>
                      <a:pt x="329" y="333"/>
                    </a:lnTo>
                    <a:lnTo>
                      <a:pt x="326" y="328"/>
                    </a:lnTo>
                    <a:lnTo>
                      <a:pt x="322" y="324"/>
                    </a:lnTo>
                    <a:lnTo>
                      <a:pt x="322" y="321"/>
                    </a:lnTo>
                    <a:lnTo>
                      <a:pt x="324" y="321"/>
                    </a:lnTo>
                    <a:lnTo>
                      <a:pt x="324" y="319"/>
                    </a:lnTo>
                    <a:lnTo>
                      <a:pt x="326" y="319"/>
                    </a:lnTo>
                    <a:lnTo>
                      <a:pt x="329" y="319"/>
                    </a:lnTo>
                    <a:lnTo>
                      <a:pt x="326" y="319"/>
                    </a:lnTo>
                    <a:lnTo>
                      <a:pt x="329" y="319"/>
                    </a:lnTo>
                    <a:lnTo>
                      <a:pt x="329" y="317"/>
                    </a:lnTo>
                    <a:lnTo>
                      <a:pt x="326" y="317"/>
                    </a:lnTo>
                    <a:lnTo>
                      <a:pt x="326" y="312"/>
                    </a:lnTo>
                    <a:lnTo>
                      <a:pt x="326" y="310"/>
                    </a:lnTo>
                    <a:lnTo>
                      <a:pt x="326" y="307"/>
                    </a:lnTo>
                    <a:lnTo>
                      <a:pt x="329" y="307"/>
                    </a:lnTo>
                    <a:lnTo>
                      <a:pt x="326" y="305"/>
                    </a:lnTo>
                    <a:lnTo>
                      <a:pt x="329" y="305"/>
                    </a:lnTo>
                    <a:lnTo>
                      <a:pt x="326" y="303"/>
                    </a:lnTo>
                    <a:lnTo>
                      <a:pt x="329" y="300"/>
                    </a:lnTo>
                    <a:lnTo>
                      <a:pt x="326" y="298"/>
                    </a:lnTo>
                    <a:lnTo>
                      <a:pt x="324" y="293"/>
                    </a:lnTo>
                    <a:lnTo>
                      <a:pt x="324" y="291"/>
                    </a:lnTo>
                    <a:lnTo>
                      <a:pt x="326" y="289"/>
                    </a:lnTo>
                    <a:lnTo>
                      <a:pt x="329" y="289"/>
                    </a:lnTo>
                    <a:lnTo>
                      <a:pt x="331" y="289"/>
                    </a:lnTo>
                    <a:lnTo>
                      <a:pt x="331" y="286"/>
                    </a:lnTo>
                    <a:lnTo>
                      <a:pt x="329" y="286"/>
                    </a:lnTo>
                    <a:lnTo>
                      <a:pt x="326" y="286"/>
                    </a:lnTo>
                    <a:lnTo>
                      <a:pt x="326" y="284"/>
                    </a:lnTo>
                    <a:lnTo>
                      <a:pt x="324" y="282"/>
                    </a:lnTo>
                    <a:lnTo>
                      <a:pt x="324" y="280"/>
                    </a:lnTo>
                    <a:lnTo>
                      <a:pt x="326" y="280"/>
                    </a:lnTo>
                    <a:lnTo>
                      <a:pt x="326" y="282"/>
                    </a:lnTo>
                    <a:lnTo>
                      <a:pt x="329" y="282"/>
                    </a:lnTo>
                    <a:lnTo>
                      <a:pt x="331" y="282"/>
                    </a:lnTo>
                    <a:lnTo>
                      <a:pt x="333" y="282"/>
                    </a:lnTo>
                    <a:lnTo>
                      <a:pt x="336" y="282"/>
                    </a:lnTo>
                    <a:lnTo>
                      <a:pt x="338" y="282"/>
                    </a:lnTo>
                    <a:lnTo>
                      <a:pt x="338" y="280"/>
                    </a:lnTo>
                    <a:lnTo>
                      <a:pt x="340" y="280"/>
                    </a:lnTo>
                    <a:lnTo>
                      <a:pt x="343" y="280"/>
                    </a:lnTo>
                    <a:lnTo>
                      <a:pt x="343" y="277"/>
                    </a:lnTo>
                    <a:lnTo>
                      <a:pt x="345" y="275"/>
                    </a:lnTo>
                    <a:lnTo>
                      <a:pt x="345" y="277"/>
                    </a:lnTo>
                    <a:lnTo>
                      <a:pt x="345" y="280"/>
                    </a:lnTo>
                    <a:lnTo>
                      <a:pt x="343" y="280"/>
                    </a:lnTo>
                    <a:lnTo>
                      <a:pt x="345" y="280"/>
                    </a:lnTo>
                    <a:lnTo>
                      <a:pt x="347" y="280"/>
                    </a:lnTo>
                    <a:lnTo>
                      <a:pt x="347" y="282"/>
                    </a:lnTo>
                    <a:lnTo>
                      <a:pt x="345" y="282"/>
                    </a:lnTo>
                    <a:lnTo>
                      <a:pt x="345" y="284"/>
                    </a:lnTo>
                    <a:lnTo>
                      <a:pt x="347" y="286"/>
                    </a:lnTo>
                    <a:lnTo>
                      <a:pt x="347" y="289"/>
                    </a:lnTo>
                    <a:lnTo>
                      <a:pt x="349" y="289"/>
                    </a:lnTo>
                    <a:lnTo>
                      <a:pt x="349" y="291"/>
                    </a:lnTo>
                    <a:lnTo>
                      <a:pt x="349" y="293"/>
                    </a:lnTo>
                    <a:lnTo>
                      <a:pt x="347" y="293"/>
                    </a:lnTo>
                    <a:lnTo>
                      <a:pt x="347" y="296"/>
                    </a:lnTo>
                    <a:lnTo>
                      <a:pt x="345" y="293"/>
                    </a:lnTo>
                    <a:lnTo>
                      <a:pt x="345" y="296"/>
                    </a:lnTo>
                    <a:lnTo>
                      <a:pt x="343" y="296"/>
                    </a:lnTo>
                    <a:lnTo>
                      <a:pt x="340" y="296"/>
                    </a:lnTo>
                    <a:lnTo>
                      <a:pt x="343" y="296"/>
                    </a:lnTo>
                    <a:lnTo>
                      <a:pt x="345" y="296"/>
                    </a:lnTo>
                    <a:lnTo>
                      <a:pt x="347" y="296"/>
                    </a:lnTo>
                    <a:lnTo>
                      <a:pt x="347" y="298"/>
                    </a:lnTo>
                    <a:lnTo>
                      <a:pt x="349" y="296"/>
                    </a:lnTo>
                    <a:lnTo>
                      <a:pt x="352" y="296"/>
                    </a:lnTo>
                    <a:lnTo>
                      <a:pt x="354" y="296"/>
                    </a:lnTo>
                    <a:lnTo>
                      <a:pt x="356" y="298"/>
                    </a:lnTo>
                    <a:lnTo>
                      <a:pt x="356" y="300"/>
                    </a:lnTo>
                    <a:lnTo>
                      <a:pt x="354" y="300"/>
                    </a:lnTo>
                    <a:lnTo>
                      <a:pt x="354" y="303"/>
                    </a:lnTo>
                    <a:lnTo>
                      <a:pt x="352" y="303"/>
                    </a:lnTo>
                    <a:lnTo>
                      <a:pt x="352" y="305"/>
                    </a:lnTo>
                    <a:lnTo>
                      <a:pt x="354" y="307"/>
                    </a:lnTo>
                    <a:lnTo>
                      <a:pt x="359" y="307"/>
                    </a:lnTo>
                    <a:lnTo>
                      <a:pt x="361" y="307"/>
                    </a:lnTo>
                    <a:lnTo>
                      <a:pt x="361" y="305"/>
                    </a:lnTo>
                    <a:lnTo>
                      <a:pt x="363" y="305"/>
                    </a:lnTo>
                    <a:lnTo>
                      <a:pt x="361" y="300"/>
                    </a:lnTo>
                    <a:lnTo>
                      <a:pt x="359" y="296"/>
                    </a:lnTo>
                    <a:lnTo>
                      <a:pt x="356" y="293"/>
                    </a:lnTo>
                    <a:lnTo>
                      <a:pt x="359" y="293"/>
                    </a:lnTo>
                    <a:lnTo>
                      <a:pt x="361" y="296"/>
                    </a:lnTo>
                    <a:lnTo>
                      <a:pt x="361" y="298"/>
                    </a:lnTo>
                    <a:lnTo>
                      <a:pt x="363" y="298"/>
                    </a:lnTo>
                    <a:lnTo>
                      <a:pt x="366" y="298"/>
                    </a:lnTo>
                    <a:lnTo>
                      <a:pt x="363" y="296"/>
                    </a:lnTo>
                    <a:lnTo>
                      <a:pt x="363" y="293"/>
                    </a:lnTo>
                    <a:lnTo>
                      <a:pt x="366" y="293"/>
                    </a:lnTo>
                    <a:lnTo>
                      <a:pt x="363" y="293"/>
                    </a:lnTo>
                    <a:lnTo>
                      <a:pt x="363" y="291"/>
                    </a:lnTo>
                    <a:lnTo>
                      <a:pt x="363" y="293"/>
                    </a:lnTo>
                    <a:lnTo>
                      <a:pt x="361" y="293"/>
                    </a:lnTo>
                    <a:lnTo>
                      <a:pt x="359" y="293"/>
                    </a:lnTo>
                    <a:lnTo>
                      <a:pt x="356" y="293"/>
                    </a:lnTo>
                    <a:lnTo>
                      <a:pt x="354" y="291"/>
                    </a:lnTo>
                    <a:lnTo>
                      <a:pt x="352" y="286"/>
                    </a:lnTo>
                    <a:lnTo>
                      <a:pt x="347" y="284"/>
                    </a:lnTo>
                    <a:lnTo>
                      <a:pt x="349" y="282"/>
                    </a:lnTo>
                    <a:lnTo>
                      <a:pt x="347" y="280"/>
                    </a:lnTo>
                    <a:lnTo>
                      <a:pt x="345" y="280"/>
                    </a:lnTo>
                    <a:lnTo>
                      <a:pt x="345" y="277"/>
                    </a:lnTo>
                    <a:lnTo>
                      <a:pt x="347" y="277"/>
                    </a:lnTo>
                    <a:lnTo>
                      <a:pt x="345" y="277"/>
                    </a:lnTo>
                    <a:lnTo>
                      <a:pt x="345" y="275"/>
                    </a:lnTo>
                    <a:lnTo>
                      <a:pt x="343" y="275"/>
                    </a:lnTo>
                    <a:lnTo>
                      <a:pt x="340" y="273"/>
                    </a:lnTo>
                    <a:lnTo>
                      <a:pt x="343" y="270"/>
                    </a:lnTo>
                    <a:lnTo>
                      <a:pt x="345" y="270"/>
                    </a:lnTo>
                    <a:lnTo>
                      <a:pt x="347" y="273"/>
                    </a:lnTo>
                    <a:lnTo>
                      <a:pt x="349" y="270"/>
                    </a:lnTo>
                    <a:lnTo>
                      <a:pt x="349" y="273"/>
                    </a:lnTo>
                    <a:lnTo>
                      <a:pt x="352" y="273"/>
                    </a:lnTo>
                    <a:lnTo>
                      <a:pt x="349" y="270"/>
                    </a:lnTo>
                    <a:lnTo>
                      <a:pt x="347" y="270"/>
                    </a:lnTo>
                    <a:lnTo>
                      <a:pt x="347" y="268"/>
                    </a:lnTo>
                    <a:lnTo>
                      <a:pt x="347" y="266"/>
                    </a:lnTo>
                    <a:lnTo>
                      <a:pt x="349" y="266"/>
                    </a:lnTo>
                    <a:lnTo>
                      <a:pt x="352" y="266"/>
                    </a:lnTo>
                    <a:lnTo>
                      <a:pt x="352" y="263"/>
                    </a:lnTo>
                    <a:lnTo>
                      <a:pt x="352" y="266"/>
                    </a:lnTo>
                    <a:lnTo>
                      <a:pt x="349" y="266"/>
                    </a:lnTo>
                    <a:lnTo>
                      <a:pt x="347" y="266"/>
                    </a:lnTo>
                    <a:lnTo>
                      <a:pt x="347" y="261"/>
                    </a:lnTo>
                    <a:lnTo>
                      <a:pt x="349" y="261"/>
                    </a:lnTo>
                    <a:lnTo>
                      <a:pt x="352" y="261"/>
                    </a:lnTo>
                    <a:lnTo>
                      <a:pt x="352" y="259"/>
                    </a:lnTo>
                    <a:lnTo>
                      <a:pt x="354" y="259"/>
                    </a:lnTo>
                    <a:lnTo>
                      <a:pt x="356" y="259"/>
                    </a:lnTo>
                    <a:lnTo>
                      <a:pt x="356" y="256"/>
                    </a:lnTo>
                    <a:lnTo>
                      <a:pt x="356" y="259"/>
                    </a:lnTo>
                    <a:lnTo>
                      <a:pt x="359" y="259"/>
                    </a:lnTo>
                    <a:lnTo>
                      <a:pt x="361" y="259"/>
                    </a:lnTo>
                    <a:lnTo>
                      <a:pt x="363" y="259"/>
                    </a:lnTo>
                    <a:lnTo>
                      <a:pt x="366" y="259"/>
                    </a:lnTo>
                    <a:lnTo>
                      <a:pt x="368" y="259"/>
                    </a:lnTo>
                    <a:lnTo>
                      <a:pt x="370" y="259"/>
                    </a:lnTo>
                    <a:lnTo>
                      <a:pt x="370" y="256"/>
                    </a:lnTo>
                    <a:lnTo>
                      <a:pt x="368" y="256"/>
                    </a:lnTo>
                    <a:lnTo>
                      <a:pt x="368" y="259"/>
                    </a:lnTo>
                    <a:lnTo>
                      <a:pt x="368" y="256"/>
                    </a:lnTo>
                    <a:lnTo>
                      <a:pt x="366" y="259"/>
                    </a:lnTo>
                    <a:lnTo>
                      <a:pt x="363" y="259"/>
                    </a:lnTo>
                    <a:lnTo>
                      <a:pt x="363" y="256"/>
                    </a:lnTo>
                    <a:lnTo>
                      <a:pt x="361" y="256"/>
                    </a:lnTo>
                    <a:lnTo>
                      <a:pt x="361" y="259"/>
                    </a:lnTo>
                    <a:lnTo>
                      <a:pt x="359" y="259"/>
                    </a:lnTo>
                    <a:lnTo>
                      <a:pt x="359" y="256"/>
                    </a:lnTo>
                    <a:lnTo>
                      <a:pt x="359" y="259"/>
                    </a:lnTo>
                    <a:lnTo>
                      <a:pt x="356" y="259"/>
                    </a:lnTo>
                    <a:lnTo>
                      <a:pt x="356" y="256"/>
                    </a:lnTo>
                    <a:lnTo>
                      <a:pt x="354" y="259"/>
                    </a:lnTo>
                    <a:lnTo>
                      <a:pt x="352" y="259"/>
                    </a:lnTo>
                    <a:lnTo>
                      <a:pt x="352" y="261"/>
                    </a:lnTo>
                    <a:lnTo>
                      <a:pt x="349" y="261"/>
                    </a:lnTo>
                    <a:lnTo>
                      <a:pt x="347" y="261"/>
                    </a:lnTo>
                    <a:lnTo>
                      <a:pt x="345" y="261"/>
                    </a:lnTo>
                    <a:lnTo>
                      <a:pt x="345" y="263"/>
                    </a:lnTo>
                    <a:lnTo>
                      <a:pt x="343" y="263"/>
                    </a:lnTo>
                    <a:lnTo>
                      <a:pt x="343" y="266"/>
                    </a:lnTo>
                    <a:lnTo>
                      <a:pt x="340" y="263"/>
                    </a:lnTo>
                    <a:lnTo>
                      <a:pt x="340" y="261"/>
                    </a:lnTo>
                    <a:lnTo>
                      <a:pt x="340" y="259"/>
                    </a:lnTo>
                    <a:lnTo>
                      <a:pt x="343" y="256"/>
                    </a:lnTo>
                    <a:lnTo>
                      <a:pt x="345" y="256"/>
                    </a:lnTo>
                    <a:lnTo>
                      <a:pt x="345" y="254"/>
                    </a:lnTo>
                    <a:lnTo>
                      <a:pt x="345" y="252"/>
                    </a:lnTo>
                    <a:lnTo>
                      <a:pt x="343" y="249"/>
                    </a:lnTo>
                    <a:lnTo>
                      <a:pt x="345" y="247"/>
                    </a:lnTo>
                    <a:lnTo>
                      <a:pt x="347" y="247"/>
                    </a:lnTo>
                    <a:lnTo>
                      <a:pt x="349" y="247"/>
                    </a:lnTo>
                    <a:lnTo>
                      <a:pt x="349" y="245"/>
                    </a:lnTo>
                    <a:lnTo>
                      <a:pt x="349" y="242"/>
                    </a:lnTo>
                    <a:lnTo>
                      <a:pt x="349" y="240"/>
                    </a:lnTo>
                    <a:lnTo>
                      <a:pt x="347" y="240"/>
                    </a:lnTo>
                    <a:lnTo>
                      <a:pt x="345" y="240"/>
                    </a:lnTo>
                    <a:lnTo>
                      <a:pt x="347" y="235"/>
                    </a:lnTo>
                    <a:lnTo>
                      <a:pt x="349" y="233"/>
                    </a:lnTo>
                    <a:lnTo>
                      <a:pt x="352" y="233"/>
                    </a:lnTo>
                    <a:lnTo>
                      <a:pt x="349" y="235"/>
                    </a:lnTo>
                    <a:lnTo>
                      <a:pt x="349" y="238"/>
                    </a:lnTo>
                    <a:lnTo>
                      <a:pt x="352" y="238"/>
                    </a:lnTo>
                    <a:lnTo>
                      <a:pt x="356" y="240"/>
                    </a:lnTo>
                    <a:lnTo>
                      <a:pt x="354" y="238"/>
                    </a:lnTo>
                    <a:lnTo>
                      <a:pt x="354" y="235"/>
                    </a:lnTo>
                    <a:lnTo>
                      <a:pt x="354" y="233"/>
                    </a:lnTo>
                    <a:lnTo>
                      <a:pt x="354" y="231"/>
                    </a:lnTo>
                    <a:lnTo>
                      <a:pt x="356" y="231"/>
                    </a:lnTo>
                    <a:lnTo>
                      <a:pt x="359" y="233"/>
                    </a:lnTo>
                    <a:lnTo>
                      <a:pt x="361" y="235"/>
                    </a:lnTo>
                    <a:lnTo>
                      <a:pt x="363" y="238"/>
                    </a:lnTo>
                    <a:lnTo>
                      <a:pt x="363" y="235"/>
                    </a:lnTo>
                    <a:lnTo>
                      <a:pt x="363" y="233"/>
                    </a:lnTo>
                    <a:lnTo>
                      <a:pt x="366" y="231"/>
                    </a:lnTo>
                    <a:lnTo>
                      <a:pt x="366" y="228"/>
                    </a:lnTo>
                    <a:lnTo>
                      <a:pt x="368" y="228"/>
                    </a:lnTo>
                    <a:lnTo>
                      <a:pt x="370" y="228"/>
                    </a:lnTo>
                    <a:lnTo>
                      <a:pt x="370" y="226"/>
                    </a:lnTo>
                    <a:lnTo>
                      <a:pt x="373" y="226"/>
                    </a:lnTo>
                    <a:lnTo>
                      <a:pt x="375" y="226"/>
                    </a:lnTo>
                    <a:lnTo>
                      <a:pt x="380" y="226"/>
                    </a:lnTo>
                    <a:lnTo>
                      <a:pt x="384" y="224"/>
                    </a:lnTo>
                    <a:lnTo>
                      <a:pt x="387" y="224"/>
                    </a:lnTo>
                    <a:lnTo>
                      <a:pt x="389" y="224"/>
                    </a:lnTo>
                    <a:lnTo>
                      <a:pt x="391" y="224"/>
                    </a:lnTo>
                    <a:lnTo>
                      <a:pt x="394" y="224"/>
                    </a:lnTo>
                    <a:lnTo>
                      <a:pt x="396" y="226"/>
                    </a:lnTo>
                    <a:lnTo>
                      <a:pt x="396" y="228"/>
                    </a:lnTo>
                    <a:lnTo>
                      <a:pt x="396" y="231"/>
                    </a:lnTo>
                    <a:lnTo>
                      <a:pt x="396" y="233"/>
                    </a:lnTo>
                    <a:lnTo>
                      <a:pt x="398" y="233"/>
                    </a:lnTo>
                    <a:lnTo>
                      <a:pt x="396" y="233"/>
                    </a:lnTo>
                    <a:lnTo>
                      <a:pt x="394" y="233"/>
                    </a:lnTo>
                    <a:lnTo>
                      <a:pt x="396" y="233"/>
                    </a:lnTo>
                    <a:lnTo>
                      <a:pt x="398" y="233"/>
                    </a:lnTo>
                    <a:lnTo>
                      <a:pt x="396" y="231"/>
                    </a:lnTo>
                    <a:lnTo>
                      <a:pt x="398" y="231"/>
                    </a:lnTo>
                    <a:lnTo>
                      <a:pt x="396" y="231"/>
                    </a:lnTo>
                    <a:lnTo>
                      <a:pt x="396" y="228"/>
                    </a:lnTo>
                    <a:lnTo>
                      <a:pt x="398" y="228"/>
                    </a:lnTo>
                    <a:lnTo>
                      <a:pt x="398" y="226"/>
                    </a:lnTo>
                    <a:lnTo>
                      <a:pt x="401" y="226"/>
                    </a:lnTo>
                    <a:lnTo>
                      <a:pt x="410" y="226"/>
                    </a:lnTo>
                    <a:lnTo>
                      <a:pt x="408" y="226"/>
                    </a:lnTo>
                    <a:lnTo>
                      <a:pt x="408" y="224"/>
                    </a:lnTo>
                    <a:lnTo>
                      <a:pt x="405" y="226"/>
                    </a:lnTo>
                    <a:lnTo>
                      <a:pt x="403" y="224"/>
                    </a:lnTo>
                    <a:lnTo>
                      <a:pt x="401" y="226"/>
                    </a:lnTo>
                    <a:lnTo>
                      <a:pt x="401" y="224"/>
                    </a:lnTo>
                    <a:lnTo>
                      <a:pt x="401" y="221"/>
                    </a:lnTo>
                    <a:lnTo>
                      <a:pt x="403" y="221"/>
                    </a:lnTo>
                    <a:lnTo>
                      <a:pt x="403" y="219"/>
                    </a:lnTo>
                    <a:lnTo>
                      <a:pt x="405" y="219"/>
                    </a:lnTo>
                    <a:lnTo>
                      <a:pt x="408" y="219"/>
                    </a:lnTo>
                    <a:lnTo>
                      <a:pt x="405" y="219"/>
                    </a:lnTo>
                    <a:lnTo>
                      <a:pt x="405" y="217"/>
                    </a:lnTo>
                    <a:lnTo>
                      <a:pt x="408" y="217"/>
                    </a:lnTo>
                    <a:lnTo>
                      <a:pt x="408" y="214"/>
                    </a:lnTo>
                    <a:lnTo>
                      <a:pt x="410" y="214"/>
                    </a:lnTo>
                    <a:lnTo>
                      <a:pt x="412" y="214"/>
                    </a:lnTo>
                    <a:lnTo>
                      <a:pt x="415" y="212"/>
                    </a:lnTo>
                    <a:lnTo>
                      <a:pt x="415" y="214"/>
                    </a:lnTo>
                    <a:lnTo>
                      <a:pt x="417" y="214"/>
                    </a:lnTo>
                    <a:lnTo>
                      <a:pt x="417" y="217"/>
                    </a:lnTo>
                    <a:lnTo>
                      <a:pt x="419" y="217"/>
                    </a:lnTo>
                    <a:lnTo>
                      <a:pt x="419" y="219"/>
                    </a:lnTo>
                    <a:lnTo>
                      <a:pt x="422" y="219"/>
                    </a:lnTo>
                    <a:lnTo>
                      <a:pt x="422" y="217"/>
                    </a:lnTo>
                    <a:lnTo>
                      <a:pt x="419" y="214"/>
                    </a:lnTo>
                    <a:lnTo>
                      <a:pt x="419" y="212"/>
                    </a:lnTo>
                    <a:lnTo>
                      <a:pt x="422" y="212"/>
                    </a:lnTo>
                    <a:lnTo>
                      <a:pt x="424" y="212"/>
                    </a:lnTo>
                    <a:lnTo>
                      <a:pt x="426" y="212"/>
                    </a:lnTo>
                    <a:lnTo>
                      <a:pt x="431" y="214"/>
                    </a:lnTo>
                    <a:lnTo>
                      <a:pt x="433" y="217"/>
                    </a:lnTo>
                    <a:lnTo>
                      <a:pt x="433" y="219"/>
                    </a:lnTo>
                    <a:lnTo>
                      <a:pt x="436" y="221"/>
                    </a:lnTo>
                    <a:lnTo>
                      <a:pt x="436" y="224"/>
                    </a:lnTo>
                    <a:lnTo>
                      <a:pt x="433" y="224"/>
                    </a:lnTo>
                    <a:lnTo>
                      <a:pt x="436" y="224"/>
                    </a:lnTo>
                    <a:lnTo>
                      <a:pt x="433" y="224"/>
                    </a:lnTo>
                    <a:lnTo>
                      <a:pt x="433" y="226"/>
                    </a:lnTo>
                    <a:lnTo>
                      <a:pt x="436" y="226"/>
                    </a:lnTo>
                    <a:lnTo>
                      <a:pt x="433" y="226"/>
                    </a:lnTo>
                    <a:lnTo>
                      <a:pt x="431" y="228"/>
                    </a:lnTo>
                    <a:lnTo>
                      <a:pt x="429" y="226"/>
                    </a:lnTo>
                    <a:lnTo>
                      <a:pt x="426" y="228"/>
                    </a:lnTo>
                    <a:lnTo>
                      <a:pt x="429" y="226"/>
                    </a:lnTo>
                    <a:lnTo>
                      <a:pt x="431" y="228"/>
                    </a:lnTo>
                    <a:lnTo>
                      <a:pt x="433" y="228"/>
                    </a:lnTo>
                    <a:lnTo>
                      <a:pt x="436" y="228"/>
                    </a:lnTo>
                    <a:lnTo>
                      <a:pt x="436" y="231"/>
                    </a:lnTo>
                    <a:lnTo>
                      <a:pt x="436" y="233"/>
                    </a:lnTo>
                    <a:lnTo>
                      <a:pt x="440" y="235"/>
                    </a:lnTo>
                    <a:lnTo>
                      <a:pt x="443" y="235"/>
                    </a:lnTo>
                    <a:lnTo>
                      <a:pt x="445" y="235"/>
                    </a:lnTo>
                    <a:lnTo>
                      <a:pt x="447" y="235"/>
                    </a:lnTo>
                    <a:lnTo>
                      <a:pt x="450" y="235"/>
                    </a:lnTo>
                    <a:lnTo>
                      <a:pt x="452" y="235"/>
                    </a:lnTo>
                    <a:lnTo>
                      <a:pt x="454" y="235"/>
                    </a:lnTo>
                    <a:lnTo>
                      <a:pt x="461" y="233"/>
                    </a:lnTo>
                    <a:lnTo>
                      <a:pt x="464" y="233"/>
                    </a:lnTo>
                    <a:lnTo>
                      <a:pt x="466" y="233"/>
                    </a:lnTo>
                    <a:lnTo>
                      <a:pt x="466" y="231"/>
                    </a:lnTo>
                    <a:lnTo>
                      <a:pt x="468" y="231"/>
                    </a:lnTo>
                    <a:lnTo>
                      <a:pt x="468" y="233"/>
                    </a:lnTo>
                    <a:lnTo>
                      <a:pt x="468" y="235"/>
                    </a:lnTo>
                    <a:lnTo>
                      <a:pt x="468" y="238"/>
                    </a:lnTo>
                    <a:lnTo>
                      <a:pt x="468" y="235"/>
                    </a:lnTo>
                    <a:lnTo>
                      <a:pt x="468" y="238"/>
                    </a:lnTo>
                    <a:lnTo>
                      <a:pt x="466" y="238"/>
                    </a:lnTo>
                    <a:lnTo>
                      <a:pt x="466" y="235"/>
                    </a:lnTo>
                    <a:lnTo>
                      <a:pt x="471" y="240"/>
                    </a:lnTo>
                    <a:lnTo>
                      <a:pt x="473" y="242"/>
                    </a:lnTo>
                    <a:lnTo>
                      <a:pt x="475" y="242"/>
                    </a:lnTo>
                    <a:lnTo>
                      <a:pt x="475" y="245"/>
                    </a:lnTo>
                    <a:lnTo>
                      <a:pt x="477" y="245"/>
                    </a:lnTo>
                    <a:lnTo>
                      <a:pt x="482" y="247"/>
                    </a:lnTo>
                    <a:lnTo>
                      <a:pt x="487" y="247"/>
                    </a:lnTo>
                    <a:lnTo>
                      <a:pt x="489" y="247"/>
                    </a:lnTo>
                    <a:lnTo>
                      <a:pt x="491" y="245"/>
                    </a:lnTo>
                    <a:lnTo>
                      <a:pt x="494" y="245"/>
                    </a:lnTo>
                    <a:lnTo>
                      <a:pt x="496" y="245"/>
                    </a:lnTo>
                    <a:lnTo>
                      <a:pt x="498" y="242"/>
                    </a:lnTo>
                    <a:lnTo>
                      <a:pt x="501" y="240"/>
                    </a:lnTo>
                    <a:lnTo>
                      <a:pt x="503" y="233"/>
                    </a:lnTo>
                    <a:lnTo>
                      <a:pt x="503" y="231"/>
                    </a:lnTo>
                    <a:lnTo>
                      <a:pt x="508" y="226"/>
                    </a:lnTo>
                    <a:lnTo>
                      <a:pt x="508" y="224"/>
                    </a:lnTo>
                    <a:lnTo>
                      <a:pt x="508" y="221"/>
                    </a:lnTo>
                    <a:lnTo>
                      <a:pt x="508" y="219"/>
                    </a:lnTo>
                    <a:lnTo>
                      <a:pt x="510" y="219"/>
                    </a:lnTo>
                    <a:lnTo>
                      <a:pt x="510" y="217"/>
                    </a:lnTo>
                    <a:lnTo>
                      <a:pt x="508" y="214"/>
                    </a:lnTo>
                    <a:lnTo>
                      <a:pt x="508" y="212"/>
                    </a:lnTo>
                    <a:lnTo>
                      <a:pt x="505" y="212"/>
                    </a:lnTo>
                    <a:lnTo>
                      <a:pt x="508" y="212"/>
                    </a:lnTo>
                    <a:lnTo>
                      <a:pt x="508" y="210"/>
                    </a:lnTo>
                    <a:lnTo>
                      <a:pt x="510" y="210"/>
                    </a:lnTo>
                    <a:lnTo>
                      <a:pt x="512" y="210"/>
                    </a:lnTo>
                    <a:lnTo>
                      <a:pt x="512" y="212"/>
                    </a:lnTo>
                    <a:lnTo>
                      <a:pt x="515" y="214"/>
                    </a:lnTo>
                    <a:lnTo>
                      <a:pt x="515" y="217"/>
                    </a:lnTo>
                    <a:lnTo>
                      <a:pt x="517" y="214"/>
                    </a:lnTo>
                    <a:lnTo>
                      <a:pt x="519" y="214"/>
                    </a:lnTo>
                    <a:lnTo>
                      <a:pt x="522" y="214"/>
                    </a:lnTo>
                    <a:lnTo>
                      <a:pt x="524" y="214"/>
                    </a:lnTo>
                    <a:lnTo>
                      <a:pt x="526" y="212"/>
                    </a:lnTo>
                    <a:lnTo>
                      <a:pt x="526" y="210"/>
                    </a:lnTo>
                    <a:lnTo>
                      <a:pt x="526" y="207"/>
                    </a:lnTo>
                    <a:lnTo>
                      <a:pt x="526" y="205"/>
                    </a:lnTo>
                    <a:lnTo>
                      <a:pt x="526" y="203"/>
                    </a:lnTo>
                    <a:lnTo>
                      <a:pt x="526" y="200"/>
                    </a:lnTo>
                    <a:lnTo>
                      <a:pt x="529" y="200"/>
                    </a:lnTo>
                    <a:lnTo>
                      <a:pt x="529" y="203"/>
                    </a:lnTo>
                    <a:lnTo>
                      <a:pt x="529" y="200"/>
                    </a:lnTo>
                    <a:lnTo>
                      <a:pt x="526" y="198"/>
                    </a:lnTo>
                    <a:lnTo>
                      <a:pt x="526" y="200"/>
                    </a:lnTo>
                    <a:lnTo>
                      <a:pt x="524" y="200"/>
                    </a:lnTo>
                    <a:lnTo>
                      <a:pt x="522" y="200"/>
                    </a:lnTo>
                    <a:lnTo>
                      <a:pt x="519" y="200"/>
                    </a:lnTo>
                    <a:lnTo>
                      <a:pt x="517" y="200"/>
                    </a:lnTo>
                    <a:lnTo>
                      <a:pt x="515" y="200"/>
                    </a:lnTo>
                    <a:lnTo>
                      <a:pt x="517" y="200"/>
                    </a:lnTo>
                    <a:lnTo>
                      <a:pt x="515" y="198"/>
                    </a:lnTo>
                    <a:lnTo>
                      <a:pt x="515" y="196"/>
                    </a:lnTo>
                    <a:lnTo>
                      <a:pt x="510" y="196"/>
                    </a:lnTo>
                    <a:lnTo>
                      <a:pt x="512" y="196"/>
                    </a:lnTo>
                    <a:lnTo>
                      <a:pt x="512" y="198"/>
                    </a:lnTo>
                    <a:lnTo>
                      <a:pt x="510" y="198"/>
                    </a:lnTo>
                    <a:lnTo>
                      <a:pt x="510" y="196"/>
                    </a:lnTo>
                    <a:lnTo>
                      <a:pt x="508" y="196"/>
                    </a:lnTo>
                    <a:lnTo>
                      <a:pt x="508" y="193"/>
                    </a:lnTo>
                    <a:lnTo>
                      <a:pt x="505" y="193"/>
                    </a:lnTo>
                    <a:lnTo>
                      <a:pt x="508" y="196"/>
                    </a:lnTo>
                    <a:lnTo>
                      <a:pt x="505" y="193"/>
                    </a:lnTo>
                    <a:lnTo>
                      <a:pt x="503" y="193"/>
                    </a:lnTo>
                    <a:lnTo>
                      <a:pt x="503" y="196"/>
                    </a:lnTo>
                    <a:lnTo>
                      <a:pt x="501" y="196"/>
                    </a:lnTo>
                    <a:lnTo>
                      <a:pt x="496" y="193"/>
                    </a:lnTo>
                    <a:lnTo>
                      <a:pt x="494" y="193"/>
                    </a:lnTo>
                    <a:lnTo>
                      <a:pt x="491" y="196"/>
                    </a:lnTo>
                    <a:lnTo>
                      <a:pt x="489" y="196"/>
                    </a:lnTo>
                    <a:lnTo>
                      <a:pt x="489" y="198"/>
                    </a:lnTo>
                    <a:lnTo>
                      <a:pt x="487" y="198"/>
                    </a:lnTo>
                    <a:lnTo>
                      <a:pt x="484" y="198"/>
                    </a:lnTo>
                    <a:lnTo>
                      <a:pt x="484" y="196"/>
                    </a:lnTo>
                    <a:lnTo>
                      <a:pt x="487" y="196"/>
                    </a:lnTo>
                    <a:lnTo>
                      <a:pt x="487" y="193"/>
                    </a:lnTo>
                    <a:lnTo>
                      <a:pt x="487" y="191"/>
                    </a:lnTo>
                    <a:lnTo>
                      <a:pt x="489" y="191"/>
                    </a:lnTo>
                    <a:lnTo>
                      <a:pt x="489" y="189"/>
                    </a:lnTo>
                    <a:lnTo>
                      <a:pt x="489" y="186"/>
                    </a:lnTo>
                    <a:lnTo>
                      <a:pt x="487" y="186"/>
                    </a:lnTo>
                    <a:lnTo>
                      <a:pt x="489" y="186"/>
                    </a:lnTo>
                    <a:lnTo>
                      <a:pt x="489" y="184"/>
                    </a:lnTo>
                    <a:lnTo>
                      <a:pt x="489" y="182"/>
                    </a:lnTo>
                    <a:lnTo>
                      <a:pt x="484" y="182"/>
                    </a:lnTo>
                    <a:lnTo>
                      <a:pt x="484" y="179"/>
                    </a:lnTo>
                    <a:lnTo>
                      <a:pt x="484" y="182"/>
                    </a:lnTo>
                    <a:lnTo>
                      <a:pt x="484" y="184"/>
                    </a:lnTo>
                    <a:lnTo>
                      <a:pt x="487" y="184"/>
                    </a:lnTo>
                    <a:lnTo>
                      <a:pt x="484" y="186"/>
                    </a:lnTo>
                    <a:lnTo>
                      <a:pt x="487" y="186"/>
                    </a:lnTo>
                    <a:lnTo>
                      <a:pt x="487" y="189"/>
                    </a:lnTo>
                    <a:lnTo>
                      <a:pt x="484" y="189"/>
                    </a:lnTo>
                    <a:lnTo>
                      <a:pt x="482" y="189"/>
                    </a:lnTo>
                    <a:lnTo>
                      <a:pt x="482" y="191"/>
                    </a:lnTo>
                    <a:lnTo>
                      <a:pt x="482" y="189"/>
                    </a:lnTo>
                    <a:lnTo>
                      <a:pt x="482" y="186"/>
                    </a:lnTo>
                    <a:lnTo>
                      <a:pt x="482" y="184"/>
                    </a:lnTo>
                    <a:lnTo>
                      <a:pt x="482" y="182"/>
                    </a:lnTo>
                    <a:lnTo>
                      <a:pt x="482" y="179"/>
                    </a:lnTo>
                    <a:lnTo>
                      <a:pt x="480" y="177"/>
                    </a:lnTo>
                    <a:lnTo>
                      <a:pt x="477" y="175"/>
                    </a:lnTo>
                    <a:lnTo>
                      <a:pt x="475" y="172"/>
                    </a:lnTo>
                    <a:lnTo>
                      <a:pt x="471" y="168"/>
                    </a:lnTo>
                    <a:lnTo>
                      <a:pt x="471" y="170"/>
                    </a:lnTo>
                    <a:lnTo>
                      <a:pt x="471" y="168"/>
                    </a:lnTo>
                    <a:lnTo>
                      <a:pt x="464" y="165"/>
                    </a:lnTo>
                    <a:lnTo>
                      <a:pt x="461" y="165"/>
                    </a:lnTo>
                    <a:lnTo>
                      <a:pt x="464" y="165"/>
                    </a:lnTo>
                    <a:lnTo>
                      <a:pt x="461" y="163"/>
                    </a:lnTo>
                    <a:lnTo>
                      <a:pt x="459" y="163"/>
                    </a:lnTo>
                    <a:lnTo>
                      <a:pt x="461" y="163"/>
                    </a:lnTo>
                    <a:lnTo>
                      <a:pt x="461" y="161"/>
                    </a:lnTo>
                    <a:lnTo>
                      <a:pt x="459" y="161"/>
                    </a:lnTo>
                    <a:lnTo>
                      <a:pt x="459" y="163"/>
                    </a:lnTo>
                    <a:lnTo>
                      <a:pt x="459" y="165"/>
                    </a:lnTo>
                    <a:lnTo>
                      <a:pt x="461" y="165"/>
                    </a:lnTo>
                    <a:lnTo>
                      <a:pt x="459" y="165"/>
                    </a:lnTo>
                    <a:lnTo>
                      <a:pt x="457" y="163"/>
                    </a:lnTo>
                    <a:lnTo>
                      <a:pt x="452" y="154"/>
                    </a:lnTo>
                    <a:lnTo>
                      <a:pt x="447" y="147"/>
                    </a:lnTo>
                    <a:lnTo>
                      <a:pt x="447" y="144"/>
                    </a:lnTo>
                    <a:lnTo>
                      <a:pt x="445" y="142"/>
                    </a:lnTo>
                    <a:lnTo>
                      <a:pt x="445" y="138"/>
                    </a:lnTo>
                    <a:lnTo>
                      <a:pt x="445" y="135"/>
                    </a:lnTo>
                    <a:lnTo>
                      <a:pt x="445" y="133"/>
                    </a:lnTo>
                    <a:lnTo>
                      <a:pt x="447" y="133"/>
                    </a:lnTo>
                    <a:lnTo>
                      <a:pt x="447" y="131"/>
                    </a:lnTo>
                    <a:lnTo>
                      <a:pt x="450" y="131"/>
                    </a:lnTo>
                    <a:lnTo>
                      <a:pt x="452" y="131"/>
                    </a:lnTo>
                    <a:lnTo>
                      <a:pt x="452" y="128"/>
                    </a:lnTo>
                    <a:lnTo>
                      <a:pt x="452" y="126"/>
                    </a:lnTo>
                    <a:lnTo>
                      <a:pt x="452" y="128"/>
                    </a:lnTo>
                    <a:lnTo>
                      <a:pt x="452" y="126"/>
                    </a:lnTo>
                    <a:lnTo>
                      <a:pt x="452" y="124"/>
                    </a:lnTo>
                    <a:lnTo>
                      <a:pt x="452" y="121"/>
                    </a:lnTo>
                    <a:lnTo>
                      <a:pt x="454" y="119"/>
                    </a:lnTo>
                    <a:lnTo>
                      <a:pt x="452" y="117"/>
                    </a:lnTo>
                    <a:lnTo>
                      <a:pt x="452" y="114"/>
                    </a:lnTo>
                    <a:lnTo>
                      <a:pt x="454" y="112"/>
                    </a:lnTo>
                    <a:lnTo>
                      <a:pt x="457" y="110"/>
                    </a:lnTo>
                    <a:lnTo>
                      <a:pt x="459" y="110"/>
                    </a:lnTo>
                    <a:lnTo>
                      <a:pt x="457" y="110"/>
                    </a:lnTo>
                    <a:lnTo>
                      <a:pt x="457" y="112"/>
                    </a:lnTo>
                    <a:lnTo>
                      <a:pt x="454" y="112"/>
                    </a:lnTo>
                    <a:lnTo>
                      <a:pt x="454" y="114"/>
                    </a:lnTo>
                    <a:lnTo>
                      <a:pt x="454" y="117"/>
                    </a:lnTo>
                    <a:lnTo>
                      <a:pt x="457" y="117"/>
                    </a:lnTo>
                    <a:lnTo>
                      <a:pt x="457" y="119"/>
                    </a:lnTo>
                    <a:lnTo>
                      <a:pt x="459" y="119"/>
                    </a:lnTo>
                    <a:lnTo>
                      <a:pt x="461" y="119"/>
                    </a:lnTo>
                    <a:lnTo>
                      <a:pt x="461" y="117"/>
                    </a:lnTo>
                    <a:lnTo>
                      <a:pt x="464" y="117"/>
                    </a:lnTo>
                    <a:lnTo>
                      <a:pt x="466" y="117"/>
                    </a:lnTo>
                    <a:lnTo>
                      <a:pt x="466" y="119"/>
                    </a:lnTo>
                    <a:lnTo>
                      <a:pt x="468" y="121"/>
                    </a:lnTo>
                    <a:lnTo>
                      <a:pt x="468" y="124"/>
                    </a:lnTo>
                    <a:lnTo>
                      <a:pt x="468" y="121"/>
                    </a:lnTo>
                    <a:lnTo>
                      <a:pt x="468" y="119"/>
                    </a:lnTo>
                    <a:lnTo>
                      <a:pt x="468" y="117"/>
                    </a:lnTo>
                    <a:lnTo>
                      <a:pt x="466" y="117"/>
                    </a:lnTo>
                    <a:lnTo>
                      <a:pt x="466" y="114"/>
                    </a:lnTo>
                    <a:lnTo>
                      <a:pt x="466" y="112"/>
                    </a:lnTo>
                    <a:lnTo>
                      <a:pt x="464" y="110"/>
                    </a:lnTo>
                    <a:lnTo>
                      <a:pt x="461" y="105"/>
                    </a:lnTo>
                    <a:lnTo>
                      <a:pt x="461" y="107"/>
                    </a:lnTo>
                    <a:lnTo>
                      <a:pt x="464" y="110"/>
                    </a:lnTo>
                    <a:lnTo>
                      <a:pt x="464" y="112"/>
                    </a:lnTo>
                    <a:lnTo>
                      <a:pt x="461" y="110"/>
                    </a:lnTo>
                    <a:lnTo>
                      <a:pt x="461" y="107"/>
                    </a:lnTo>
                    <a:lnTo>
                      <a:pt x="461" y="105"/>
                    </a:lnTo>
                    <a:lnTo>
                      <a:pt x="459" y="100"/>
                    </a:lnTo>
                    <a:lnTo>
                      <a:pt x="457" y="98"/>
                    </a:lnTo>
                    <a:lnTo>
                      <a:pt x="454" y="93"/>
                    </a:lnTo>
                    <a:lnTo>
                      <a:pt x="454" y="91"/>
                    </a:lnTo>
                    <a:lnTo>
                      <a:pt x="454" y="89"/>
                    </a:lnTo>
                    <a:lnTo>
                      <a:pt x="454" y="86"/>
                    </a:lnTo>
                    <a:lnTo>
                      <a:pt x="454" y="84"/>
                    </a:lnTo>
                    <a:lnTo>
                      <a:pt x="454" y="82"/>
                    </a:lnTo>
                    <a:lnTo>
                      <a:pt x="454" y="79"/>
                    </a:lnTo>
                    <a:lnTo>
                      <a:pt x="457" y="79"/>
                    </a:lnTo>
                    <a:lnTo>
                      <a:pt x="459" y="79"/>
                    </a:lnTo>
                    <a:lnTo>
                      <a:pt x="461" y="79"/>
                    </a:lnTo>
                    <a:lnTo>
                      <a:pt x="461" y="82"/>
                    </a:lnTo>
                    <a:lnTo>
                      <a:pt x="461" y="79"/>
                    </a:lnTo>
                    <a:lnTo>
                      <a:pt x="459" y="79"/>
                    </a:lnTo>
                    <a:lnTo>
                      <a:pt x="457" y="79"/>
                    </a:lnTo>
                    <a:lnTo>
                      <a:pt x="457" y="82"/>
                    </a:lnTo>
                    <a:lnTo>
                      <a:pt x="459" y="82"/>
                    </a:lnTo>
                    <a:lnTo>
                      <a:pt x="461" y="82"/>
                    </a:lnTo>
                    <a:lnTo>
                      <a:pt x="464" y="86"/>
                    </a:lnTo>
                    <a:lnTo>
                      <a:pt x="466" y="86"/>
                    </a:lnTo>
                    <a:lnTo>
                      <a:pt x="468" y="84"/>
                    </a:lnTo>
                    <a:lnTo>
                      <a:pt x="466" y="84"/>
                    </a:lnTo>
                    <a:lnTo>
                      <a:pt x="468" y="84"/>
                    </a:lnTo>
                    <a:lnTo>
                      <a:pt x="468" y="82"/>
                    </a:lnTo>
                    <a:lnTo>
                      <a:pt x="468" y="84"/>
                    </a:lnTo>
                    <a:lnTo>
                      <a:pt x="468" y="82"/>
                    </a:lnTo>
                    <a:lnTo>
                      <a:pt x="473" y="84"/>
                    </a:lnTo>
                    <a:lnTo>
                      <a:pt x="475" y="84"/>
                    </a:lnTo>
                    <a:lnTo>
                      <a:pt x="475" y="86"/>
                    </a:lnTo>
                    <a:lnTo>
                      <a:pt x="477" y="89"/>
                    </a:lnTo>
                    <a:lnTo>
                      <a:pt x="480" y="89"/>
                    </a:lnTo>
                    <a:lnTo>
                      <a:pt x="482" y="89"/>
                    </a:lnTo>
                    <a:lnTo>
                      <a:pt x="482" y="86"/>
                    </a:lnTo>
                    <a:lnTo>
                      <a:pt x="484" y="86"/>
                    </a:lnTo>
                    <a:lnTo>
                      <a:pt x="482" y="86"/>
                    </a:lnTo>
                    <a:lnTo>
                      <a:pt x="484" y="89"/>
                    </a:lnTo>
                    <a:lnTo>
                      <a:pt x="484" y="86"/>
                    </a:lnTo>
                    <a:lnTo>
                      <a:pt x="487" y="86"/>
                    </a:lnTo>
                    <a:lnTo>
                      <a:pt x="491" y="86"/>
                    </a:lnTo>
                    <a:lnTo>
                      <a:pt x="494" y="89"/>
                    </a:lnTo>
                    <a:lnTo>
                      <a:pt x="496" y="89"/>
                    </a:lnTo>
                    <a:lnTo>
                      <a:pt x="498" y="91"/>
                    </a:lnTo>
                    <a:lnTo>
                      <a:pt x="498" y="93"/>
                    </a:lnTo>
                    <a:lnTo>
                      <a:pt x="498" y="91"/>
                    </a:lnTo>
                    <a:lnTo>
                      <a:pt x="498" y="93"/>
                    </a:lnTo>
                    <a:lnTo>
                      <a:pt x="501" y="98"/>
                    </a:lnTo>
                    <a:lnTo>
                      <a:pt x="508" y="100"/>
                    </a:lnTo>
                    <a:lnTo>
                      <a:pt x="508" y="98"/>
                    </a:lnTo>
                    <a:lnTo>
                      <a:pt x="505" y="98"/>
                    </a:lnTo>
                    <a:lnTo>
                      <a:pt x="505" y="96"/>
                    </a:lnTo>
                    <a:lnTo>
                      <a:pt x="505" y="93"/>
                    </a:lnTo>
                    <a:lnTo>
                      <a:pt x="503" y="93"/>
                    </a:lnTo>
                    <a:lnTo>
                      <a:pt x="505" y="91"/>
                    </a:lnTo>
                    <a:lnTo>
                      <a:pt x="508" y="91"/>
                    </a:lnTo>
                    <a:lnTo>
                      <a:pt x="510" y="91"/>
                    </a:lnTo>
                    <a:lnTo>
                      <a:pt x="515" y="93"/>
                    </a:lnTo>
                    <a:lnTo>
                      <a:pt x="517" y="93"/>
                    </a:lnTo>
                    <a:lnTo>
                      <a:pt x="519" y="93"/>
                    </a:lnTo>
                    <a:lnTo>
                      <a:pt x="522" y="96"/>
                    </a:lnTo>
                    <a:lnTo>
                      <a:pt x="522" y="98"/>
                    </a:lnTo>
                    <a:lnTo>
                      <a:pt x="524" y="98"/>
                    </a:lnTo>
                    <a:lnTo>
                      <a:pt x="526" y="98"/>
                    </a:lnTo>
                    <a:lnTo>
                      <a:pt x="529" y="98"/>
                    </a:lnTo>
                    <a:lnTo>
                      <a:pt x="531" y="98"/>
                    </a:lnTo>
                    <a:lnTo>
                      <a:pt x="533" y="98"/>
                    </a:lnTo>
                    <a:lnTo>
                      <a:pt x="538" y="103"/>
                    </a:lnTo>
                    <a:lnTo>
                      <a:pt x="543" y="105"/>
                    </a:lnTo>
                    <a:lnTo>
                      <a:pt x="545" y="110"/>
                    </a:lnTo>
                    <a:lnTo>
                      <a:pt x="545" y="112"/>
                    </a:lnTo>
                    <a:lnTo>
                      <a:pt x="543" y="107"/>
                    </a:lnTo>
                    <a:lnTo>
                      <a:pt x="543" y="110"/>
                    </a:lnTo>
                    <a:lnTo>
                      <a:pt x="543" y="112"/>
                    </a:lnTo>
                    <a:lnTo>
                      <a:pt x="540" y="112"/>
                    </a:lnTo>
                    <a:lnTo>
                      <a:pt x="538" y="112"/>
                    </a:lnTo>
                    <a:lnTo>
                      <a:pt x="538" y="114"/>
                    </a:lnTo>
                    <a:lnTo>
                      <a:pt x="536" y="114"/>
                    </a:lnTo>
                    <a:lnTo>
                      <a:pt x="533" y="117"/>
                    </a:lnTo>
                    <a:lnTo>
                      <a:pt x="533" y="119"/>
                    </a:lnTo>
                    <a:lnTo>
                      <a:pt x="531" y="119"/>
                    </a:lnTo>
                    <a:lnTo>
                      <a:pt x="529" y="119"/>
                    </a:lnTo>
                    <a:lnTo>
                      <a:pt x="529" y="117"/>
                    </a:lnTo>
                    <a:lnTo>
                      <a:pt x="526" y="117"/>
                    </a:lnTo>
                    <a:lnTo>
                      <a:pt x="529" y="119"/>
                    </a:lnTo>
                    <a:lnTo>
                      <a:pt x="531" y="119"/>
                    </a:lnTo>
                    <a:lnTo>
                      <a:pt x="529" y="121"/>
                    </a:lnTo>
                    <a:lnTo>
                      <a:pt x="529" y="124"/>
                    </a:lnTo>
                    <a:lnTo>
                      <a:pt x="529" y="126"/>
                    </a:lnTo>
                    <a:lnTo>
                      <a:pt x="529" y="128"/>
                    </a:lnTo>
                    <a:lnTo>
                      <a:pt x="533" y="131"/>
                    </a:lnTo>
                    <a:lnTo>
                      <a:pt x="533" y="133"/>
                    </a:lnTo>
                    <a:lnTo>
                      <a:pt x="536" y="135"/>
                    </a:lnTo>
                    <a:lnTo>
                      <a:pt x="538" y="135"/>
                    </a:lnTo>
                    <a:lnTo>
                      <a:pt x="540" y="135"/>
                    </a:lnTo>
                    <a:lnTo>
                      <a:pt x="540" y="138"/>
                    </a:lnTo>
                    <a:lnTo>
                      <a:pt x="543" y="138"/>
                    </a:lnTo>
                    <a:lnTo>
                      <a:pt x="543" y="140"/>
                    </a:lnTo>
                    <a:lnTo>
                      <a:pt x="543" y="142"/>
                    </a:lnTo>
                    <a:lnTo>
                      <a:pt x="540" y="142"/>
                    </a:lnTo>
                    <a:lnTo>
                      <a:pt x="543" y="142"/>
                    </a:lnTo>
                    <a:lnTo>
                      <a:pt x="545" y="144"/>
                    </a:lnTo>
                    <a:lnTo>
                      <a:pt x="545" y="147"/>
                    </a:lnTo>
                    <a:lnTo>
                      <a:pt x="547" y="147"/>
                    </a:lnTo>
                    <a:lnTo>
                      <a:pt x="550" y="147"/>
                    </a:lnTo>
                    <a:lnTo>
                      <a:pt x="552" y="151"/>
                    </a:lnTo>
                    <a:lnTo>
                      <a:pt x="550" y="151"/>
                    </a:lnTo>
                    <a:lnTo>
                      <a:pt x="552" y="151"/>
                    </a:lnTo>
                    <a:lnTo>
                      <a:pt x="552" y="154"/>
                    </a:lnTo>
                    <a:lnTo>
                      <a:pt x="550" y="154"/>
                    </a:lnTo>
                    <a:lnTo>
                      <a:pt x="552" y="156"/>
                    </a:lnTo>
                    <a:lnTo>
                      <a:pt x="552" y="154"/>
                    </a:lnTo>
                    <a:lnTo>
                      <a:pt x="554" y="154"/>
                    </a:lnTo>
                    <a:lnTo>
                      <a:pt x="557" y="154"/>
                    </a:lnTo>
                    <a:lnTo>
                      <a:pt x="557" y="151"/>
                    </a:lnTo>
                    <a:lnTo>
                      <a:pt x="554" y="151"/>
                    </a:lnTo>
                    <a:lnTo>
                      <a:pt x="557" y="151"/>
                    </a:lnTo>
                    <a:lnTo>
                      <a:pt x="559" y="151"/>
                    </a:lnTo>
                    <a:lnTo>
                      <a:pt x="561" y="149"/>
                    </a:lnTo>
                    <a:lnTo>
                      <a:pt x="564" y="149"/>
                    </a:lnTo>
                    <a:lnTo>
                      <a:pt x="566" y="149"/>
                    </a:lnTo>
                    <a:lnTo>
                      <a:pt x="566" y="151"/>
                    </a:lnTo>
                    <a:lnTo>
                      <a:pt x="566" y="154"/>
                    </a:lnTo>
                    <a:lnTo>
                      <a:pt x="568" y="156"/>
                    </a:lnTo>
                    <a:lnTo>
                      <a:pt x="571" y="156"/>
                    </a:lnTo>
                    <a:lnTo>
                      <a:pt x="568" y="156"/>
                    </a:lnTo>
                    <a:lnTo>
                      <a:pt x="568" y="158"/>
                    </a:lnTo>
                    <a:lnTo>
                      <a:pt x="566" y="158"/>
                    </a:lnTo>
                    <a:lnTo>
                      <a:pt x="564" y="158"/>
                    </a:lnTo>
                    <a:lnTo>
                      <a:pt x="566" y="158"/>
                    </a:lnTo>
                    <a:lnTo>
                      <a:pt x="566" y="161"/>
                    </a:lnTo>
                    <a:lnTo>
                      <a:pt x="566" y="158"/>
                    </a:lnTo>
                    <a:lnTo>
                      <a:pt x="568" y="158"/>
                    </a:lnTo>
                    <a:lnTo>
                      <a:pt x="571" y="156"/>
                    </a:lnTo>
                    <a:lnTo>
                      <a:pt x="571" y="154"/>
                    </a:lnTo>
                    <a:lnTo>
                      <a:pt x="573" y="154"/>
                    </a:lnTo>
                    <a:lnTo>
                      <a:pt x="573" y="151"/>
                    </a:lnTo>
                    <a:lnTo>
                      <a:pt x="571" y="149"/>
                    </a:lnTo>
                    <a:lnTo>
                      <a:pt x="571" y="147"/>
                    </a:lnTo>
                    <a:lnTo>
                      <a:pt x="568" y="144"/>
                    </a:lnTo>
                    <a:lnTo>
                      <a:pt x="566" y="142"/>
                    </a:lnTo>
                    <a:lnTo>
                      <a:pt x="564" y="142"/>
                    </a:lnTo>
                    <a:lnTo>
                      <a:pt x="564" y="140"/>
                    </a:lnTo>
                    <a:lnTo>
                      <a:pt x="561" y="140"/>
                    </a:lnTo>
                    <a:lnTo>
                      <a:pt x="561" y="142"/>
                    </a:lnTo>
                    <a:lnTo>
                      <a:pt x="561" y="144"/>
                    </a:lnTo>
                    <a:lnTo>
                      <a:pt x="559" y="144"/>
                    </a:lnTo>
                    <a:lnTo>
                      <a:pt x="559" y="142"/>
                    </a:lnTo>
                    <a:lnTo>
                      <a:pt x="561" y="142"/>
                    </a:lnTo>
                    <a:lnTo>
                      <a:pt x="561" y="140"/>
                    </a:lnTo>
                    <a:lnTo>
                      <a:pt x="564" y="140"/>
                    </a:lnTo>
                    <a:lnTo>
                      <a:pt x="566" y="138"/>
                    </a:lnTo>
                    <a:lnTo>
                      <a:pt x="568" y="135"/>
                    </a:lnTo>
                    <a:lnTo>
                      <a:pt x="568" y="133"/>
                    </a:lnTo>
                    <a:lnTo>
                      <a:pt x="568" y="131"/>
                    </a:lnTo>
                    <a:lnTo>
                      <a:pt x="568" y="126"/>
                    </a:lnTo>
                    <a:lnTo>
                      <a:pt x="568" y="124"/>
                    </a:lnTo>
                    <a:lnTo>
                      <a:pt x="566" y="121"/>
                    </a:lnTo>
                    <a:lnTo>
                      <a:pt x="566" y="119"/>
                    </a:lnTo>
                    <a:lnTo>
                      <a:pt x="568" y="119"/>
                    </a:lnTo>
                    <a:lnTo>
                      <a:pt x="568" y="117"/>
                    </a:lnTo>
                    <a:lnTo>
                      <a:pt x="568" y="114"/>
                    </a:lnTo>
                    <a:lnTo>
                      <a:pt x="571" y="112"/>
                    </a:lnTo>
                    <a:lnTo>
                      <a:pt x="571" y="114"/>
                    </a:lnTo>
                    <a:lnTo>
                      <a:pt x="573" y="114"/>
                    </a:lnTo>
                    <a:lnTo>
                      <a:pt x="573" y="112"/>
                    </a:lnTo>
                    <a:lnTo>
                      <a:pt x="573" y="114"/>
                    </a:lnTo>
                    <a:lnTo>
                      <a:pt x="575" y="114"/>
                    </a:lnTo>
                    <a:lnTo>
                      <a:pt x="575" y="117"/>
                    </a:lnTo>
                    <a:lnTo>
                      <a:pt x="575" y="119"/>
                    </a:lnTo>
                    <a:lnTo>
                      <a:pt x="573" y="124"/>
                    </a:lnTo>
                    <a:lnTo>
                      <a:pt x="575" y="126"/>
                    </a:lnTo>
                    <a:lnTo>
                      <a:pt x="573" y="126"/>
                    </a:lnTo>
                    <a:lnTo>
                      <a:pt x="571" y="126"/>
                    </a:lnTo>
                    <a:lnTo>
                      <a:pt x="571" y="128"/>
                    </a:lnTo>
                    <a:lnTo>
                      <a:pt x="571" y="131"/>
                    </a:lnTo>
                    <a:lnTo>
                      <a:pt x="568" y="135"/>
                    </a:lnTo>
                    <a:lnTo>
                      <a:pt x="568" y="142"/>
                    </a:lnTo>
                    <a:lnTo>
                      <a:pt x="573" y="144"/>
                    </a:lnTo>
                    <a:lnTo>
                      <a:pt x="575" y="144"/>
                    </a:lnTo>
                    <a:lnTo>
                      <a:pt x="578" y="144"/>
                    </a:lnTo>
                    <a:lnTo>
                      <a:pt x="578" y="147"/>
                    </a:lnTo>
                    <a:lnTo>
                      <a:pt x="578" y="149"/>
                    </a:lnTo>
                    <a:lnTo>
                      <a:pt x="578" y="154"/>
                    </a:lnTo>
                    <a:lnTo>
                      <a:pt x="578" y="156"/>
                    </a:lnTo>
                    <a:lnTo>
                      <a:pt x="580" y="156"/>
                    </a:lnTo>
                    <a:lnTo>
                      <a:pt x="585" y="158"/>
                    </a:lnTo>
                    <a:lnTo>
                      <a:pt x="587" y="161"/>
                    </a:lnTo>
                    <a:lnTo>
                      <a:pt x="589" y="158"/>
                    </a:lnTo>
                    <a:lnTo>
                      <a:pt x="592" y="156"/>
                    </a:lnTo>
                    <a:lnTo>
                      <a:pt x="592" y="154"/>
                    </a:lnTo>
                    <a:lnTo>
                      <a:pt x="594" y="151"/>
                    </a:lnTo>
                    <a:lnTo>
                      <a:pt x="592" y="151"/>
                    </a:lnTo>
                    <a:lnTo>
                      <a:pt x="592" y="149"/>
                    </a:lnTo>
                    <a:lnTo>
                      <a:pt x="589" y="149"/>
                    </a:lnTo>
                    <a:lnTo>
                      <a:pt x="589" y="151"/>
                    </a:lnTo>
                    <a:lnTo>
                      <a:pt x="587" y="149"/>
                    </a:lnTo>
                    <a:lnTo>
                      <a:pt x="587" y="147"/>
                    </a:lnTo>
                    <a:lnTo>
                      <a:pt x="587" y="144"/>
                    </a:lnTo>
                    <a:lnTo>
                      <a:pt x="582" y="142"/>
                    </a:lnTo>
                    <a:lnTo>
                      <a:pt x="582" y="140"/>
                    </a:lnTo>
                    <a:lnTo>
                      <a:pt x="580" y="140"/>
                    </a:lnTo>
                    <a:lnTo>
                      <a:pt x="580" y="142"/>
                    </a:lnTo>
                    <a:lnTo>
                      <a:pt x="578" y="142"/>
                    </a:lnTo>
                    <a:lnTo>
                      <a:pt x="575" y="142"/>
                    </a:lnTo>
                    <a:lnTo>
                      <a:pt x="575" y="140"/>
                    </a:lnTo>
                    <a:lnTo>
                      <a:pt x="573" y="140"/>
                    </a:lnTo>
                    <a:lnTo>
                      <a:pt x="573" y="138"/>
                    </a:lnTo>
                    <a:lnTo>
                      <a:pt x="575" y="138"/>
                    </a:lnTo>
                    <a:lnTo>
                      <a:pt x="573" y="135"/>
                    </a:lnTo>
                    <a:lnTo>
                      <a:pt x="573" y="131"/>
                    </a:lnTo>
                    <a:lnTo>
                      <a:pt x="575" y="128"/>
                    </a:lnTo>
                    <a:lnTo>
                      <a:pt x="578" y="126"/>
                    </a:lnTo>
                    <a:lnTo>
                      <a:pt x="580" y="126"/>
                    </a:lnTo>
                    <a:lnTo>
                      <a:pt x="580" y="124"/>
                    </a:lnTo>
                    <a:lnTo>
                      <a:pt x="582" y="124"/>
                    </a:lnTo>
                    <a:lnTo>
                      <a:pt x="585" y="124"/>
                    </a:lnTo>
                    <a:lnTo>
                      <a:pt x="587" y="126"/>
                    </a:lnTo>
                    <a:lnTo>
                      <a:pt x="587" y="124"/>
                    </a:lnTo>
                    <a:lnTo>
                      <a:pt x="587" y="121"/>
                    </a:lnTo>
                    <a:lnTo>
                      <a:pt x="587" y="119"/>
                    </a:lnTo>
                    <a:lnTo>
                      <a:pt x="585" y="119"/>
                    </a:lnTo>
                    <a:lnTo>
                      <a:pt x="585" y="117"/>
                    </a:lnTo>
                    <a:lnTo>
                      <a:pt x="580" y="114"/>
                    </a:lnTo>
                    <a:lnTo>
                      <a:pt x="580" y="112"/>
                    </a:lnTo>
                    <a:lnTo>
                      <a:pt x="578" y="112"/>
                    </a:lnTo>
                    <a:lnTo>
                      <a:pt x="578" y="114"/>
                    </a:lnTo>
                    <a:lnTo>
                      <a:pt x="578" y="112"/>
                    </a:lnTo>
                    <a:lnTo>
                      <a:pt x="575" y="112"/>
                    </a:lnTo>
                    <a:lnTo>
                      <a:pt x="578" y="110"/>
                    </a:lnTo>
                    <a:lnTo>
                      <a:pt x="580" y="110"/>
                    </a:lnTo>
                    <a:lnTo>
                      <a:pt x="582" y="110"/>
                    </a:lnTo>
                    <a:lnTo>
                      <a:pt x="582" y="107"/>
                    </a:lnTo>
                    <a:lnTo>
                      <a:pt x="580" y="107"/>
                    </a:lnTo>
                    <a:lnTo>
                      <a:pt x="582" y="107"/>
                    </a:lnTo>
                    <a:lnTo>
                      <a:pt x="580" y="107"/>
                    </a:lnTo>
                    <a:lnTo>
                      <a:pt x="578" y="110"/>
                    </a:lnTo>
                    <a:lnTo>
                      <a:pt x="575" y="110"/>
                    </a:lnTo>
                    <a:lnTo>
                      <a:pt x="573" y="110"/>
                    </a:lnTo>
                    <a:lnTo>
                      <a:pt x="573" y="107"/>
                    </a:lnTo>
                    <a:lnTo>
                      <a:pt x="571" y="105"/>
                    </a:lnTo>
                    <a:lnTo>
                      <a:pt x="571" y="107"/>
                    </a:lnTo>
                    <a:lnTo>
                      <a:pt x="568" y="103"/>
                    </a:lnTo>
                    <a:lnTo>
                      <a:pt x="568" y="100"/>
                    </a:lnTo>
                    <a:lnTo>
                      <a:pt x="566" y="98"/>
                    </a:lnTo>
                    <a:lnTo>
                      <a:pt x="566" y="96"/>
                    </a:lnTo>
                    <a:lnTo>
                      <a:pt x="564" y="93"/>
                    </a:lnTo>
                    <a:lnTo>
                      <a:pt x="561" y="91"/>
                    </a:lnTo>
                    <a:lnTo>
                      <a:pt x="564" y="91"/>
                    </a:lnTo>
                    <a:lnTo>
                      <a:pt x="564" y="89"/>
                    </a:lnTo>
                    <a:lnTo>
                      <a:pt x="566" y="86"/>
                    </a:lnTo>
                    <a:lnTo>
                      <a:pt x="568" y="84"/>
                    </a:lnTo>
                    <a:lnTo>
                      <a:pt x="568" y="82"/>
                    </a:lnTo>
                    <a:lnTo>
                      <a:pt x="573" y="75"/>
                    </a:lnTo>
                    <a:lnTo>
                      <a:pt x="573" y="72"/>
                    </a:lnTo>
                    <a:lnTo>
                      <a:pt x="573" y="70"/>
                    </a:lnTo>
                    <a:lnTo>
                      <a:pt x="573" y="63"/>
                    </a:lnTo>
                    <a:lnTo>
                      <a:pt x="573" y="61"/>
                    </a:lnTo>
                    <a:lnTo>
                      <a:pt x="573" y="58"/>
                    </a:lnTo>
                    <a:lnTo>
                      <a:pt x="573" y="56"/>
                    </a:lnTo>
                    <a:lnTo>
                      <a:pt x="573" y="54"/>
                    </a:lnTo>
                    <a:lnTo>
                      <a:pt x="573" y="56"/>
                    </a:lnTo>
                    <a:lnTo>
                      <a:pt x="573" y="54"/>
                    </a:lnTo>
                    <a:lnTo>
                      <a:pt x="573" y="51"/>
                    </a:lnTo>
                    <a:lnTo>
                      <a:pt x="573" y="47"/>
                    </a:lnTo>
                    <a:lnTo>
                      <a:pt x="573" y="42"/>
                    </a:lnTo>
                    <a:lnTo>
                      <a:pt x="573" y="37"/>
                    </a:lnTo>
                    <a:lnTo>
                      <a:pt x="571" y="35"/>
                    </a:lnTo>
                    <a:lnTo>
                      <a:pt x="571" y="33"/>
                    </a:lnTo>
                    <a:lnTo>
                      <a:pt x="568" y="28"/>
                    </a:lnTo>
                    <a:lnTo>
                      <a:pt x="568" y="26"/>
                    </a:lnTo>
                    <a:lnTo>
                      <a:pt x="571" y="26"/>
                    </a:lnTo>
                    <a:lnTo>
                      <a:pt x="571" y="23"/>
                    </a:lnTo>
                    <a:lnTo>
                      <a:pt x="571" y="21"/>
                    </a:lnTo>
                    <a:lnTo>
                      <a:pt x="571" y="19"/>
                    </a:lnTo>
                    <a:lnTo>
                      <a:pt x="568" y="12"/>
                    </a:lnTo>
                    <a:lnTo>
                      <a:pt x="566" y="12"/>
                    </a:lnTo>
                    <a:lnTo>
                      <a:pt x="566" y="9"/>
                    </a:lnTo>
                    <a:lnTo>
                      <a:pt x="571" y="12"/>
                    </a:lnTo>
                    <a:lnTo>
                      <a:pt x="573" y="12"/>
                    </a:lnTo>
                    <a:lnTo>
                      <a:pt x="571" y="12"/>
                    </a:lnTo>
                    <a:lnTo>
                      <a:pt x="568" y="9"/>
                    </a:lnTo>
                    <a:lnTo>
                      <a:pt x="566" y="9"/>
                    </a:lnTo>
                    <a:lnTo>
                      <a:pt x="568" y="12"/>
                    </a:lnTo>
                    <a:lnTo>
                      <a:pt x="568" y="14"/>
                    </a:lnTo>
                    <a:lnTo>
                      <a:pt x="571" y="14"/>
                    </a:lnTo>
                    <a:lnTo>
                      <a:pt x="573" y="14"/>
                    </a:lnTo>
                    <a:lnTo>
                      <a:pt x="573" y="12"/>
                    </a:lnTo>
                    <a:lnTo>
                      <a:pt x="575" y="12"/>
                    </a:lnTo>
                    <a:lnTo>
                      <a:pt x="578" y="12"/>
                    </a:lnTo>
                    <a:lnTo>
                      <a:pt x="578" y="9"/>
                    </a:lnTo>
                    <a:lnTo>
                      <a:pt x="580" y="9"/>
                    </a:lnTo>
                    <a:lnTo>
                      <a:pt x="582" y="9"/>
                    </a:lnTo>
                    <a:lnTo>
                      <a:pt x="582" y="7"/>
                    </a:lnTo>
                    <a:lnTo>
                      <a:pt x="585" y="7"/>
                    </a:lnTo>
                    <a:lnTo>
                      <a:pt x="585" y="5"/>
                    </a:lnTo>
                    <a:lnTo>
                      <a:pt x="587" y="5"/>
                    </a:lnTo>
                    <a:lnTo>
                      <a:pt x="589" y="2"/>
                    </a:lnTo>
                    <a:lnTo>
                      <a:pt x="589" y="0"/>
                    </a:lnTo>
                    <a:lnTo>
                      <a:pt x="592" y="0"/>
                    </a:lnTo>
                    <a:lnTo>
                      <a:pt x="594" y="0"/>
                    </a:lnTo>
                    <a:lnTo>
                      <a:pt x="594" y="2"/>
                    </a:lnTo>
                    <a:lnTo>
                      <a:pt x="596" y="5"/>
                    </a:lnTo>
                    <a:lnTo>
                      <a:pt x="596" y="7"/>
                    </a:lnTo>
                    <a:lnTo>
                      <a:pt x="601" y="12"/>
                    </a:lnTo>
                    <a:lnTo>
                      <a:pt x="605" y="14"/>
                    </a:lnTo>
                    <a:lnTo>
                      <a:pt x="610" y="16"/>
                    </a:lnTo>
                    <a:lnTo>
                      <a:pt x="615" y="21"/>
                    </a:lnTo>
                    <a:lnTo>
                      <a:pt x="617" y="21"/>
                    </a:lnTo>
                    <a:lnTo>
                      <a:pt x="619" y="23"/>
                    </a:lnTo>
                    <a:lnTo>
                      <a:pt x="622" y="23"/>
                    </a:lnTo>
                    <a:lnTo>
                      <a:pt x="624" y="23"/>
                    </a:lnTo>
                    <a:lnTo>
                      <a:pt x="626" y="23"/>
                    </a:lnTo>
                    <a:lnTo>
                      <a:pt x="631" y="23"/>
                    </a:lnTo>
                    <a:lnTo>
                      <a:pt x="643" y="21"/>
                    </a:lnTo>
                    <a:lnTo>
                      <a:pt x="647" y="19"/>
                    </a:lnTo>
                    <a:lnTo>
                      <a:pt x="643" y="21"/>
                    </a:lnTo>
                    <a:lnTo>
                      <a:pt x="645" y="21"/>
                    </a:lnTo>
                    <a:lnTo>
                      <a:pt x="647" y="21"/>
                    </a:lnTo>
                    <a:lnTo>
                      <a:pt x="647" y="19"/>
                    </a:lnTo>
                    <a:lnTo>
                      <a:pt x="650" y="19"/>
                    </a:lnTo>
                    <a:lnTo>
                      <a:pt x="650" y="16"/>
                    </a:lnTo>
                    <a:lnTo>
                      <a:pt x="652" y="16"/>
                    </a:lnTo>
                    <a:lnTo>
                      <a:pt x="654" y="14"/>
                    </a:lnTo>
                    <a:lnTo>
                      <a:pt x="654" y="12"/>
                    </a:lnTo>
                    <a:lnTo>
                      <a:pt x="654" y="14"/>
                    </a:lnTo>
                    <a:lnTo>
                      <a:pt x="657" y="14"/>
                    </a:lnTo>
                    <a:lnTo>
                      <a:pt x="657" y="12"/>
                    </a:lnTo>
                    <a:lnTo>
                      <a:pt x="659" y="12"/>
                    </a:lnTo>
                    <a:lnTo>
                      <a:pt x="661" y="12"/>
                    </a:lnTo>
                    <a:lnTo>
                      <a:pt x="659" y="9"/>
                    </a:lnTo>
                    <a:lnTo>
                      <a:pt x="661" y="9"/>
                    </a:lnTo>
                    <a:lnTo>
                      <a:pt x="664" y="9"/>
                    </a:lnTo>
                    <a:lnTo>
                      <a:pt x="666" y="7"/>
                    </a:lnTo>
                    <a:lnTo>
                      <a:pt x="668" y="7"/>
                    </a:lnTo>
                    <a:lnTo>
                      <a:pt x="671" y="7"/>
                    </a:lnTo>
                    <a:lnTo>
                      <a:pt x="673" y="7"/>
                    </a:lnTo>
                    <a:lnTo>
                      <a:pt x="675" y="7"/>
                    </a:lnTo>
                    <a:lnTo>
                      <a:pt x="675" y="5"/>
                    </a:lnTo>
                    <a:lnTo>
                      <a:pt x="678" y="5"/>
                    </a:lnTo>
                    <a:lnTo>
                      <a:pt x="680" y="5"/>
                    </a:lnTo>
                    <a:lnTo>
                      <a:pt x="682" y="5"/>
                    </a:lnTo>
                    <a:lnTo>
                      <a:pt x="685" y="5"/>
                    </a:lnTo>
                    <a:lnTo>
                      <a:pt x="685" y="2"/>
                    </a:lnTo>
                    <a:lnTo>
                      <a:pt x="687" y="2"/>
                    </a:lnTo>
                    <a:lnTo>
                      <a:pt x="689" y="2"/>
                    </a:lnTo>
                    <a:lnTo>
                      <a:pt x="692" y="2"/>
                    </a:lnTo>
                    <a:lnTo>
                      <a:pt x="694" y="2"/>
                    </a:lnTo>
                    <a:lnTo>
                      <a:pt x="694" y="5"/>
                    </a:lnTo>
                    <a:lnTo>
                      <a:pt x="694" y="7"/>
                    </a:lnTo>
                    <a:lnTo>
                      <a:pt x="692" y="5"/>
                    </a:lnTo>
                    <a:lnTo>
                      <a:pt x="692" y="7"/>
                    </a:lnTo>
                    <a:lnTo>
                      <a:pt x="689" y="7"/>
                    </a:lnTo>
                    <a:lnTo>
                      <a:pt x="687" y="5"/>
                    </a:lnTo>
                    <a:lnTo>
                      <a:pt x="685" y="5"/>
                    </a:lnTo>
                    <a:lnTo>
                      <a:pt x="689" y="7"/>
                    </a:lnTo>
                    <a:lnTo>
                      <a:pt x="692" y="7"/>
                    </a:lnTo>
                    <a:lnTo>
                      <a:pt x="692" y="9"/>
                    </a:lnTo>
                    <a:lnTo>
                      <a:pt x="692" y="7"/>
                    </a:lnTo>
                    <a:lnTo>
                      <a:pt x="694" y="7"/>
                    </a:lnTo>
                    <a:lnTo>
                      <a:pt x="699" y="9"/>
                    </a:lnTo>
                    <a:lnTo>
                      <a:pt x="701" y="12"/>
                    </a:lnTo>
                    <a:lnTo>
                      <a:pt x="703" y="12"/>
                    </a:lnTo>
                    <a:lnTo>
                      <a:pt x="703" y="14"/>
                    </a:lnTo>
                    <a:lnTo>
                      <a:pt x="706" y="14"/>
                    </a:lnTo>
                    <a:lnTo>
                      <a:pt x="706" y="12"/>
                    </a:lnTo>
                    <a:lnTo>
                      <a:pt x="708" y="12"/>
                    </a:lnTo>
                    <a:lnTo>
                      <a:pt x="713" y="12"/>
                    </a:lnTo>
                    <a:lnTo>
                      <a:pt x="710" y="12"/>
                    </a:lnTo>
                    <a:lnTo>
                      <a:pt x="713" y="12"/>
                    </a:lnTo>
                    <a:lnTo>
                      <a:pt x="717" y="12"/>
                    </a:lnTo>
                    <a:lnTo>
                      <a:pt x="722" y="12"/>
                    </a:lnTo>
                    <a:lnTo>
                      <a:pt x="724" y="12"/>
                    </a:lnTo>
                    <a:lnTo>
                      <a:pt x="727" y="12"/>
                    </a:lnTo>
                    <a:lnTo>
                      <a:pt x="727" y="14"/>
                    </a:lnTo>
                    <a:lnTo>
                      <a:pt x="724" y="16"/>
                    </a:lnTo>
                    <a:lnTo>
                      <a:pt x="722" y="16"/>
                    </a:lnTo>
                    <a:lnTo>
                      <a:pt x="720" y="16"/>
                    </a:lnTo>
                    <a:lnTo>
                      <a:pt x="724" y="16"/>
                    </a:lnTo>
                    <a:lnTo>
                      <a:pt x="724" y="19"/>
                    </a:lnTo>
                    <a:lnTo>
                      <a:pt x="722" y="19"/>
                    </a:lnTo>
                    <a:lnTo>
                      <a:pt x="720" y="19"/>
                    </a:lnTo>
                    <a:lnTo>
                      <a:pt x="720" y="21"/>
                    </a:lnTo>
                    <a:lnTo>
                      <a:pt x="717" y="21"/>
                    </a:lnTo>
                    <a:lnTo>
                      <a:pt x="715" y="21"/>
                    </a:lnTo>
                    <a:lnTo>
                      <a:pt x="717" y="21"/>
                    </a:lnTo>
                    <a:lnTo>
                      <a:pt x="720" y="21"/>
                    </a:lnTo>
                    <a:lnTo>
                      <a:pt x="720" y="23"/>
                    </a:lnTo>
                    <a:lnTo>
                      <a:pt x="717" y="23"/>
                    </a:lnTo>
                    <a:lnTo>
                      <a:pt x="717" y="26"/>
                    </a:lnTo>
                    <a:lnTo>
                      <a:pt x="717" y="28"/>
                    </a:lnTo>
                    <a:lnTo>
                      <a:pt x="715" y="28"/>
                    </a:lnTo>
                    <a:lnTo>
                      <a:pt x="715" y="30"/>
                    </a:lnTo>
                    <a:lnTo>
                      <a:pt x="717" y="30"/>
                    </a:lnTo>
                    <a:lnTo>
                      <a:pt x="717" y="28"/>
                    </a:lnTo>
                    <a:lnTo>
                      <a:pt x="717" y="26"/>
                    </a:lnTo>
                    <a:lnTo>
                      <a:pt x="720" y="26"/>
                    </a:lnTo>
                    <a:lnTo>
                      <a:pt x="720" y="23"/>
                    </a:lnTo>
                    <a:lnTo>
                      <a:pt x="720" y="21"/>
                    </a:lnTo>
                    <a:lnTo>
                      <a:pt x="722" y="21"/>
                    </a:lnTo>
                    <a:lnTo>
                      <a:pt x="724" y="21"/>
                    </a:lnTo>
                    <a:lnTo>
                      <a:pt x="724" y="19"/>
                    </a:lnTo>
                    <a:lnTo>
                      <a:pt x="724" y="21"/>
                    </a:lnTo>
                    <a:lnTo>
                      <a:pt x="727" y="21"/>
                    </a:lnTo>
                    <a:lnTo>
                      <a:pt x="729" y="21"/>
                    </a:lnTo>
                    <a:lnTo>
                      <a:pt x="729" y="23"/>
                    </a:lnTo>
                    <a:lnTo>
                      <a:pt x="731" y="23"/>
                    </a:lnTo>
                    <a:lnTo>
                      <a:pt x="733" y="23"/>
                    </a:lnTo>
                    <a:lnTo>
                      <a:pt x="731" y="21"/>
                    </a:lnTo>
                    <a:lnTo>
                      <a:pt x="729" y="21"/>
                    </a:lnTo>
                    <a:lnTo>
                      <a:pt x="727" y="21"/>
                    </a:lnTo>
                    <a:lnTo>
                      <a:pt x="727" y="19"/>
                    </a:lnTo>
                    <a:lnTo>
                      <a:pt x="727" y="16"/>
                    </a:lnTo>
                    <a:lnTo>
                      <a:pt x="727" y="14"/>
                    </a:lnTo>
                    <a:lnTo>
                      <a:pt x="729" y="14"/>
                    </a:lnTo>
                    <a:lnTo>
                      <a:pt x="729" y="12"/>
                    </a:lnTo>
                    <a:lnTo>
                      <a:pt x="727" y="12"/>
                    </a:lnTo>
                    <a:lnTo>
                      <a:pt x="724" y="12"/>
                    </a:lnTo>
                    <a:lnTo>
                      <a:pt x="727" y="9"/>
                    </a:lnTo>
                    <a:lnTo>
                      <a:pt x="731" y="9"/>
                    </a:lnTo>
                    <a:lnTo>
                      <a:pt x="731" y="12"/>
                    </a:lnTo>
                    <a:lnTo>
                      <a:pt x="733" y="12"/>
                    </a:lnTo>
                    <a:lnTo>
                      <a:pt x="731" y="9"/>
                    </a:lnTo>
                    <a:lnTo>
                      <a:pt x="733" y="9"/>
                    </a:lnTo>
                    <a:lnTo>
                      <a:pt x="736" y="9"/>
                    </a:lnTo>
                    <a:lnTo>
                      <a:pt x="738" y="9"/>
                    </a:lnTo>
                    <a:lnTo>
                      <a:pt x="740" y="9"/>
                    </a:lnTo>
                    <a:lnTo>
                      <a:pt x="743" y="9"/>
                    </a:lnTo>
                    <a:lnTo>
                      <a:pt x="745" y="12"/>
                    </a:lnTo>
                    <a:lnTo>
                      <a:pt x="743" y="12"/>
                    </a:lnTo>
                    <a:lnTo>
                      <a:pt x="745" y="12"/>
                    </a:lnTo>
                    <a:lnTo>
                      <a:pt x="745" y="14"/>
                    </a:lnTo>
                    <a:lnTo>
                      <a:pt x="743" y="14"/>
                    </a:lnTo>
                    <a:lnTo>
                      <a:pt x="743" y="12"/>
                    </a:lnTo>
                    <a:lnTo>
                      <a:pt x="740" y="12"/>
                    </a:lnTo>
                    <a:lnTo>
                      <a:pt x="738" y="12"/>
                    </a:lnTo>
                    <a:lnTo>
                      <a:pt x="738" y="14"/>
                    </a:lnTo>
                    <a:lnTo>
                      <a:pt x="740" y="14"/>
                    </a:lnTo>
                    <a:lnTo>
                      <a:pt x="738" y="14"/>
                    </a:lnTo>
                    <a:lnTo>
                      <a:pt x="738" y="16"/>
                    </a:lnTo>
                    <a:lnTo>
                      <a:pt x="738" y="19"/>
                    </a:lnTo>
                    <a:lnTo>
                      <a:pt x="740" y="16"/>
                    </a:lnTo>
                    <a:lnTo>
                      <a:pt x="740" y="14"/>
                    </a:lnTo>
                    <a:lnTo>
                      <a:pt x="743" y="16"/>
                    </a:lnTo>
                    <a:lnTo>
                      <a:pt x="745" y="16"/>
                    </a:lnTo>
                    <a:lnTo>
                      <a:pt x="745" y="14"/>
                    </a:lnTo>
                    <a:lnTo>
                      <a:pt x="747" y="19"/>
                    </a:lnTo>
                    <a:lnTo>
                      <a:pt x="754" y="23"/>
                    </a:lnTo>
                    <a:lnTo>
                      <a:pt x="752" y="21"/>
                    </a:lnTo>
                    <a:lnTo>
                      <a:pt x="752" y="19"/>
                    </a:lnTo>
                    <a:lnTo>
                      <a:pt x="754" y="21"/>
                    </a:lnTo>
                    <a:lnTo>
                      <a:pt x="759" y="26"/>
                    </a:lnTo>
                    <a:lnTo>
                      <a:pt x="761" y="26"/>
                    </a:lnTo>
                    <a:lnTo>
                      <a:pt x="766" y="26"/>
                    </a:lnTo>
                    <a:lnTo>
                      <a:pt x="768" y="26"/>
                    </a:lnTo>
                    <a:lnTo>
                      <a:pt x="775" y="26"/>
                    </a:lnTo>
                    <a:lnTo>
                      <a:pt x="780" y="23"/>
                    </a:lnTo>
                    <a:lnTo>
                      <a:pt x="782" y="21"/>
                    </a:lnTo>
                    <a:lnTo>
                      <a:pt x="789" y="21"/>
                    </a:lnTo>
                    <a:lnTo>
                      <a:pt x="792" y="21"/>
                    </a:lnTo>
                    <a:lnTo>
                      <a:pt x="794" y="21"/>
                    </a:lnTo>
                    <a:lnTo>
                      <a:pt x="796" y="19"/>
                    </a:lnTo>
                    <a:lnTo>
                      <a:pt x="796" y="21"/>
                    </a:lnTo>
                    <a:lnTo>
                      <a:pt x="794" y="21"/>
                    </a:lnTo>
                    <a:lnTo>
                      <a:pt x="792" y="21"/>
                    </a:lnTo>
                    <a:lnTo>
                      <a:pt x="792" y="23"/>
                    </a:lnTo>
                    <a:lnTo>
                      <a:pt x="794" y="26"/>
                    </a:lnTo>
                    <a:lnTo>
                      <a:pt x="792" y="26"/>
                    </a:lnTo>
                    <a:lnTo>
                      <a:pt x="794" y="28"/>
                    </a:lnTo>
                    <a:lnTo>
                      <a:pt x="796" y="30"/>
                    </a:lnTo>
                    <a:lnTo>
                      <a:pt x="794" y="30"/>
                    </a:lnTo>
                    <a:lnTo>
                      <a:pt x="796" y="33"/>
                    </a:lnTo>
                    <a:lnTo>
                      <a:pt x="794" y="33"/>
                    </a:lnTo>
                    <a:lnTo>
                      <a:pt x="796" y="33"/>
                    </a:lnTo>
                    <a:lnTo>
                      <a:pt x="796" y="35"/>
                    </a:lnTo>
                    <a:lnTo>
                      <a:pt x="799" y="35"/>
                    </a:lnTo>
                    <a:lnTo>
                      <a:pt x="799" y="37"/>
                    </a:lnTo>
                    <a:lnTo>
                      <a:pt x="799" y="40"/>
                    </a:lnTo>
                    <a:lnTo>
                      <a:pt x="799" y="42"/>
                    </a:lnTo>
                    <a:lnTo>
                      <a:pt x="796" y="42"/>
                    </a:lnTo>
                    <a:lnTo>
                      <a:pt x="794" y="42"/>
                    </a:lnTo>
                    <a:lnTo>
                      <a:pt x="792" y="44"/>
                    </a:lnTo>
                    <a:lnTo>
                      <a:pt x="792" y="42"/>
                    </a:lnTo>
                    <a:lnTo>
                      <a:pt x="787" y="42"/>
                    </a:lnTo>
                    <a:lnTo>
                      <a:pt x="785" y="42"/>
                    </a:lnTo>
                    <a:lnTo>
                      <a:pt x="787" y="44"/>
                    </a:lnTo>
                    <a:lnTo>
                      <a:pt x="785" y="44"/>
                    </a:lnTo>
                    <a:lnTo>
                      <a:pt x="787" y="44"/>
                    </a:lnTo>
                    <a:lnTo>
                      <a:pt x="785" y="44"/>
                    </a:lnTo>
                    <a:lnTo>
                      <a:pt x="785" y="47"/>
                    </a:lnTo>
                    <a:lnTo>
                      <a:pt x="782" y="49"/>
                    </a:lnTo>
                    <a:lnTo>
                      <a:pt x="782" y="51"/>
                    </a:lnTo>
                    <a:lnTo>
                      <a:pt x="785" y="49"/>
                    </a:lnTo>
                    <a:lnTo>
                      <a:pt x="787" y="49"/>
                    </a:lnTo>
                    <a:lnTo>
                      <a:pt x="787" y="51"/>
                    </a:lnTo>
                    <a:lnTo>
                      <a:pt x="789" y="51"/>
                    </a:lnTo>
                    <a:lnTo>
                      <a:pt x="789" y="49"/>
                    </a:lnTo>
                    <a:lnTo>
                      <a:pt x="789" y="51"/>
                    </a:lnTo>
                    <a:lnTo>
                      <a:pt x="792" y="51"/>
                    </a:lnTo>
                    <a:lnTo>
                      <a:pt x="792" y="49"/>
                    </a:lnTo>
                    <a:lnTo>
                      <a:pt x="794" y="49"/>
                    </a:lnTo>
                    <a:lnTo>
                      <a:pt x="794" y="47"/>
                    </a:lnTo>
                    <a:lnTo>
                      <a:pt x="796" y="47"/>
                    </a:lnTo>
                    <a:lnTo>
                      <a:pt x="799" y="47"/>
                    </a:lnTo>
                    <a:lnTo>
                      <a:pt x="799" y="49"/>
                    </a:lnTo>
                    <a:lnTo>
                      <a:pt x="801" y="49"/>
                    </a:lnTo>
                    <a:lnTo>
                      <a:pt x="801" y="47"/>
                    </a:lnTo>
                    <a:lnTo>
                      <a:pt x="801" y="44"/>
                    </a:lnTo>
                    <a:lnTo>
                      <a:pt x="803" y="44"/>
                    </a:lnTo>
                    <a:lnTo>
                      <a:pt x="803" y="47"/>
                    </a:lnTo>
                    <a:lnTo>
                      <a:pt x="803" y="44"/>
                    </a:lnTo>
                    <a:lnTo>
                      <a:pt x="806" y="44"/>
                    </a:lnTo>
                    <a:lnTo>
                      <a:pt x="806" y="47"/>
                    </a:lnTo>
                    <a:lnTo>
                      <a:pt x="803" y="47"/>
                    </a:lnTo>
                    <a:lnTo>
                      <a:pt x="803" y="49"/>
                    </a:lnTo>
                    <a:lnTo>
                      <a:pt x="801" y="49"/>
                    </a:lnTo>
                    <a:lnTo>
                      <a:pt x="803" y="49"/>
                    </a:lnTo>
                    <a:lnTo>
                      <a:pt x="803" y="47"/>
                    </a:lnTo>
                    <a:lnTo>
                      <a:pt x="806" y="47"/>
                    </a:lnTo>
                    <a:lnTo>
                      <a:pt x="806" y="49"/>
                    </a:lnTo>
                    <a:lnTo>
                      <a:pt x="808" y="49"/>
                    </a:lnTo>
                    <a:lnTo>
                      <a:pt x="808" y="51"/>
                    </a:lnTo>
                    <a:lnTo>
                      <a:pt x="808" y="54"/>
                    </a:lnTo>
                    <a:lnTo>
                      <a:pt x="808" y="56"/>
                    </a:lnTo>
                    <a:lnTo>
                      <a:pt x="806" y="56"/>
                    </a:lnTo>
                    <a:lnTo>
                      <a:pt x="803" y="56"/>
                    </a:lnTo>
                    <a:lnTo>
                      <a:pt x="803" y="58"/>
                    </a:lnTo>
                    <a:lnTo>
                      <a:pt x="801" y="58"/>
                    </a:lnTo>
                    <a:lnTo>
                      <a:pt x="801" y="61"/>
                    </a:lnTo>
                    <a:lnTo>
                      <a:pt x="801" y="63"/>
                    </a:lnTo>
                    <a:lnTo>
                      <a:pt x="803" y="63"/>
                    </a:lnTo>
                    <a:lnTo>
                      <a:pt x="806" y="63"/>
                    </a:lnTo>
                    <a:lnTo>
                      <a:pt x="806" y="65"/>
                    </a:lnTo>
                    <a:lnTo>
                      <a:pt x="806" y="68"/>
                    </a:lnTo>
                    <a:lnTo>
                      <a:pt x="808" y="68"/>
                    </a:lnTo>
                    <a:lnTo>
                      <a:pt x="810" y="68"/>
                    </a:lnTo>
                    <a:lnTo>
                      <a:pt x="813" y="68"/>
                    </a:lnTo>
                    <a:lnTo>
                      <a:pt x="813" y="65"/>
                    </a:lnTo>
                    <a:lnTo>
                      <a:pt x="817" y="70"/>
                    </a:lnTo>
                    <a:lnTo>
                      <a:pt x="820" y="70"/>
                    </a:lnTo>
                    <a:lnTo>
                      <a:pt x="820" y="72"/>
                    </a:lnTo>
                    <a:lnTo>
                      <a:pt x="822" y="70"/>
                    </a:lnTo>
                    <a:lnTo>
                      <a:pt x="822" y="72"/>
                    </a:lnTo>
                    <a:lnTo>
                      <a:pt x="824" y="72"/>
                    </a:lnTo>
                    <a:lnTo>
                      <a:pt x="822" y="75"/>
                    </a:lnTo>
                    <a:lnTo>
                      <a:pt x="824" y="75"/>
                    </a:lnTo>
                    <a:lnTo>
                      <a:pt x="824" y="77"/>
                    </a:lnTo>
                    <a:lnTo>
                      <a:pt x="824" y="79"/>
                    </a:lnTo>
                    <a:lnTo>
                      <a:pt x="827" y="77"/>
                    </a:lnTo>
                    <a:lnTo>
                      <a:pt x="827" y="79"/>
                    </a:lnTo>
                    <a:lnTo>
                      <a:pt x="827" y="82"/>
                    </a:lnTo>
                    <a:lnTo>
                      <a:pt x="827" y="79"/>
                    </a:lnTo>
                    <a:lnTo>
                      <a:pt x="829" y="79"/>
                    </a:lnTo>
                    <a:lnTo>
                      <a:pt x="831" y="84"/>
                    </a:lnTo>
                    <a:lnTo>
                      <a:pt x="831" y="86"/>
                    </a:lnTo>
                    <a:lnTo>
                      <a:pt x="829" y="89"/>
                    </a:lnTo>
                    <a:lnTo>
                      <a:pt x="827" y="86"/>
                    </a:lnTo>
                    <a:lnTo>
                      <a:pt x="827" y="89"/>
                    </a:lnTo>
                    <a:lnTo>
                      <a:pt x="824" y="89"/>
                    </a:lnTo>
                    <a:lnTo>
                      <a:pt x="824" y="91"/>
                    </a:lnTo>
                    <a:lnTo>
                      <a:pt x="824" y="96"/>
                    </a:lnTo>
                    <a:lnTo>
                      <a:pt x="827" y="96"/>
                    </a:lnTo>
                    <a:lnTo>
                      <a:pt x="827" y="98"/>
                    </a:lnTo>
                    <a:lnTo>
                      <a:pt x="827" y="96"/>
                    </a:lnTo>
                    <a:lnTo>
                      <a:pt x="822" y="93"/>
                    </a:lnTo>
                    <a:lnTo>
                      <a:pt x="822" y="91"/>
                    </a:lnTo>
                    <a:lnTo>
                      <a:pt x="820" y="91"/>
                    </a:lnTo>
                    <a:lnTo>
                      <a:pt x="820" y="93"/>
                    </a:lnTo>
                    <a:lnTo>
                      <a:pt x="822" y="93"/>
                    </a:lnTo>
                    <a:lnTo>
                      <a:pt x="829" y="98"/>
                    </a:lnTo>
                    <a:lnTo>
                      <a:pt x="829" y="100"/>
                    </a:lnTo>
                    <a:lnTo>
                      <a:pt x="831" y="100"/>
                    </a:lnTo>
                    <a:lnTo>
                      <a:pt x="831" y="103"/>
                    </a:lnTo>
                    <a:lnTo>
                      <a:pt x="829" y="103"/>
                    </a:lnTo>
                    <a:lnTo>
                      <a:pt x="827" y="103"/>
                    </a:lnTo>
                    <a:lnTo>
                      <a:pt x="824" y="103"/>
                    </a:lnTo>
                    <a:lnTo>
                      <a:pt x="827" y="107"/>
                    </a:lnTo>
                    <a:lnTo>
                      <a:pt x="831" y="110"/>
                    </a:lnTo>
                    <a:lnTo>
                      <a:pt x="831" y="112"/>
                    </a:lnTo>
                    <a:lnTo>
                      <a:pt x="831" y="114"/>
                    </a:lnTo>
                    <a:lnTo>
                      <a:pt x="834" y="114"/>
                    </a:lnTo>
                    <a:lnTo>
                      <a:pt x="834" y="112"/>
                    </a:lnTo>
                    <a:lnTo>
                      <a:pt x="836" y="112"/>
                    </a:lnTo>
                    <a:lnTo>
                      <a:pt x="838" y="112"/>
                    </a:lnTo>
                    <a:lnTo>
                      <a:pt x="841" y="114"/>
                    </a:lnTo>
                    <a:lnTo>
                      <a:pt x="843" y="112"/>
                    </a:lnTo>
                    <a:lnTo>
                      <a:pt x="845" y="114"/>
                    </a:lnTo>
                    <a:lnTo>
                      <a:pt x="845" y="117"/>
                    </a:lnTo>
                    <a:lnTo>
                      <a:pt x="848" y="117"/>
                    </a:lnTo>
                    <a:lnTo>
                      <a:pt x="848" y="119"/>
                    </a:lnTo>
                    <a:lnTo>
                      <a:pt x="845" y="119"/>
                    </a:lnTo>
                    <a:lnTo>
                      <a:pt x="845" y="121"/>
                    </a:lnTo>
                    <a:lnTo>
                      <a:pt x="848" y="121"/>
                    </a:lnTo>
                    <a:lnTo>
                      <a:pt x="850" y="121"/>
                    </a:lnTo>
                    <a:lnTo>
                      <a:pt x="855" y="121"/>
                    </a:lnTo>
                    <a:lnTo>
                      <a:pt x="855" y="124"/>
                    </a:lnTo>
                    <a:lnTo>
                      <a:pt x="857" y="124"/>
                    </a:lnTo>
                    <a:lnTo>
                      <a:pt x="859" y="124"/>
                    </a:lnTo>
                    <a:lnTo>
                      <a:pt x="859" y="126"/>
                    </a:lnTo>
                    <a:lnTo>
                      <a:pt x="861" y="128"/>
                    </a:lnTo>
                    <a:lnTo>
                      <a:pt x="861" y="126"/>
                    </a:lnTo>
                    <a:lnTo>
                      <a:pt x="864" y="131"/>
                    </a:lnTo>
                    <a:lnTo>
                      <a:pt x="864" y="133"/>
                    </a:lnTo>
                    <a:lnTo>
                      <a:pt x="866" y="133"/>
                    </a:lnTo>
                    <a:lnTo>
                      <a:pt x="866" y="135"/>
                    </a:lnTo>
                    <a:lnTo>
                      <a:pt x="868" y="135"/>
                    </a:lnTo>
                    <a:lnTo>
                      <a:pt x="868" y="138"/>
                    </a:lnTo>
                    <a:lnTo>
                      <a:pt x="868" y="140"/>
                    </a:lnTo>
                    <a:lnTo>
                      <a:pt x="868" y="142"/>
                    </a:lnTo>
                    <a:lnTo>
                      <a:pt x="868" y="144"/>
                    </a:lnTo>
                    <a:lnTo>
                      <a:pt x="871" y="144"/>
                    </a:lnTo>
                    <a:lnTo>
                      <a:pt x="873" y="142"/>
                    </a:lnTo>
                    <a:lnTo>
                      <a:pt x="873" y="144"/>
                    </a:lnTo>
                    <a:lnTo>
                      <a:pt x="873" y="147"/>
                    </a:lnTo>
                    <a:lnTo>
                      <a:pt x="875" y="147"/>
                    </a:lnTo>
                    <a:lnTo>
                      <a:pt x="875" y="149"/>
                    </a:lnTo>
                    <a:lnTo>
                      <a:pt x="878" y="149"/>
                    </a:lnTo>
                    <a:lnTo>
                      <a:pt x="875" y="151"/>
                    </a:lnTo>
                    <a:lnTo>
                      <a:pt x="875" y="154"/>
                    </a:lnTo>
                    <a:lnTo>
                      <a:pt x="880" y="158"/>
                    </a:lnTo>
                    <a:lnTo>
                      <a:pt x="882" y="161"/>
                    </a:lnTo>
                    <a:lnTo>
                      <a:pt x="887" y="163"/>
                    </a:lnTo>
                    <a:lnTo>
                      <a:pt x="889" y="163"/>
                    </a:lnTo>
                    <a:lnTo>
                      <a:pt x="892" y="168"/>
                    </a:lnTo>
                    <a:lnTo>
                      <a:pt x="896" y="170"/>
                    </a:lnTo>
                    <a:lnTo>
                      <a:pt x="896" y="172"/>
                    </a:lnTo>
                    <a:lnTo>
                      <a:pt x="899" y="172"/>
                    </a:lnTo>
                    <a:lnTo>
                      <a:pt x="899" y="175"/>
                    </a:lnTo>
                    <a:lnTo>
                      <a:pt x="901" y="172"/>
                    </a:lnTo>
                    <a:lnTo>
                      <a:pt x="901" y="175"/>
                    </a:lnTo>
                    <a:lnTo>
                      <a:pt x="901" y="177"/>
                    </a:lnTo>
                    <a:lnTo>
                      <a:pt x="901" y="179"/>
                    </a:lnTo>
                    <a:lnTo>
                      <a:pt x="903" y="179"/>
                    </a:lnTo>
                    <a:lnTo>
                      <a:pt x="903" y="182"/>
                    </a:lnTo>
                    <a:lnTo>
                      <a:pt x="903" y="184"/>
                    </a:lnTo>
                    <a:lnTo>
                      <a:pt x="906" y="184"/>
                    </a:lnTo>
                    <a:lnTo>
                      <a:pt x="903" y="186"/>
                    </a:lnTo>
                    <a:lnTo>
                      <a:pt x="906" y="186"/>
                    </a:lnTo>
                    <a:lnTo>
                      <a:pt x="908" y="189"/>
                    </a:lnTo>
                    <a:lnTo>
                      <a:pt x="910" y="189"/>
                    </a:lnTo>
                    <a:lnTo>
                      <a:pt x="910" y="191"/>
                    </a:lnTo>
                    <a:lnTo>
                      <a:pt x="913" y="191"/>
                    </a:lnTo>
                    <a:lnTo>
                      <a:pt x="913" y="193"/>
                    </a:lnTo>
                    <a:lnTo>
                      <a:pt x="915" y="193"/>
                    </a:lnTo>
                    <a:lnTo>
                      <a:pt x="915" y="191"/>
                    </a:lnTo>
                    <a:lnTo>
                      <a:pt x="917" y="191"/>
                    </a:lnTo>
                    <a:lnTo>
                      <a:pt x="922" y="193"/>
                    </a:lnTo>
                    <a:lnTo>
                      <a:pt x="922" y="196"/>
                    </a:lnTo>
                    <a:lnTo>
                      <a:pt x="924" y="196"/>
                    </a:lnTo>
                    <a:lnTo>
                      <a:pt x="924" y="193"/>
                    </a:lnTo>
                    <a:lnTo>
                      <a:pt x="924" y="196"/>
                    </a:lnTo>
                    <a:lnTo>
                      <a:pt x="927" y="196"/>
                    </a:lnTo>
                    <a:lnTo>
                      <a:pt x="927" y="193"/>
                    </a:lnTo>
                    <a:lnTo>
                      <a:pt x="927" y="196"/>
                    </a:lnTo>
                    <a:lnTo>
                      <a:pt x="929" y="196"/>
                    </a:lnTo>
                    <a:lnTo>
                      <a:pt x="931" y="196"/>
                    </a:lnTo>
                    <a:lnTo>
                      <a:pt x="931" y="198"/>
                    </a:lnTo>
                    <a:lnTo>
                      <a:pt x="934" y="198"/>
                    </a:lnTo>
                    <a:lnTo>
                      <a:pt x="934" y="200"/>
                    </a:lnTo>
                    <a:lnTo>
                      <a:pt x="936" y="198"/>
                    </a:lnTo>
                    <a:lnTo>
                      <a:pt x="938" y="200"/>
                    </a:lnTo>
                    <a:lnTo>
                      <a:pt x="938" y="203"/>
                    </a:lnTo>
                    <a:lnTo>
                      <a:pt x="941" y="203"/>
                    </a:lnTo>
                    <a:lnTo>
                      <a:pt x="943" y="207"/>
                    </a:lnTo>
                    <a:lnTo>
                      <a:pt x="943" y="210"/>
                    </a:lnTo>
                    <a:lnTo>
                      <a:pt x="943" y="212"/>
                    </a:lnTo>
                    <a:lnTo>
                      <a:pt x="943" y="214"/>
                    </a:lnTo>
                    <a:lnTo>
                      <a:pt x="943" y="217"/>
                    </a:lnTo>
                    <a:lnTo>
                      <a:pt x="943" y="219"/>
                    </a:lnTo>
                    <a:lnTo>
                      <a:pt x="945" y="219"/>
                    </a:lnTo>
                    <a:lnTo>
                      <a:pt x="948" y="221"/>
                    </a:lnTo>
                    <a:lnTo>
                      <a:pt x="945" y="221"/>
                    </a:lnTo>
                    <a:lnTo>
                      <a:pt x="945" y="224"/>
                    </a:lnTo>
                    <a:lnTo>
                      <a:pt x="948" y="224"/>
                    </a:lnTo>
                    <a:lnTo>
                      <a:pt x="950" y="224"/>
                    </a:lnTo>
                    <a:lnTo>
                      <a:pt x="950" y="228"/>
                    </a:lnTo>
                    <a:lnTo>
                      <a:pt x="952" y="231"/>
                    </a:lnTo>
                    <a:lnTo>
                      <a:pt x="952" y="233"/>
                    </a:lnTo>
                    <a:lnTo>
                      <a:pt x="952" y="235"/>
                    </a:lnTo>
                    <a:lnTo>
                      <a:pt x="955" y="235"/>
                    </a:lnTo>
                    <a:lnTo>
                      <a:pt x="955" y="233"/>
                    </a:lnTo>
                    <a:lnTo>
                      <a:pt x="957" y="238"/>
                    </a:lnTo>
                    <a:lnTo>
                      <a:pt x="955" y="245"/>
                    </a:lnTo>
                    <a:lnTo>
                      <a:pt x="950" y="249"/>
                    </a:lnTo>
                    <a:lnTo>
                      <a:pt x="948" y="256"/>
                    </a:lnTo>
                    <a:lnTo>
                      <a:pt x="943" y="263"/>
                    </a:lnTo>
                    <a:lnTo>
                      <a:pt x="941" y="268"/>
                    </a:lnTo>
                    <a:lnTo>
                      <a:pt x="936" y="275"/>
                    </a:lnTo>
                    <a:lnTo>
                      <a:pt x="934" y="282"/>
                    </a:lnTo>
                    <a:lnTo>
                      <a:pt x="929" y="286"/>
                    </a:lnTo>
                    <a:lnTo>
                      <a:pt x="927" y="293"/>
                    </a:lnTo>
                    <a:lnTo>
                      <a:pt x="922" y="300"/>
                    </a:lnTo>
                    <a:lnTo>
                      <a:pt x="920" y="305"/>
                    </a:lnTo>
                    <a:lnTo>
                      <a:pt x="915" y="312"/>
                    </a:lnTo>
                    <a:lnTo>
                      <a:pt x="913" y="317"/>
                    </a:lnTo>
                    <a:lnTo>
                      <a:pt x="908" y="324"/>
                    </a:lnTo>
                    <a:lnTo>
                      <a:pt x="906" y="331"/>
                    </a:lnTo>
                    <a:lnTo>
                      <a:pt x="901" y="335"/>
                    </a:lnTo>
                    <a:lnTo>
                      <a:pt x="899" y="342"/>
                    </a:lnTo>
                    <a:lnTo>
                      <a:pt x="894" y="347"/>
                    </a:lnTo>
                    <a:lnTo>
                      <a:pt x="892" y="354"/>
                    </a:lnTo>
                    <a:lnTo>
                      <a:pt x="889" y="361"/>
                    </a:lnTo>
                    <a:lnTo>
                      <a:pt x="885" y="366"/>
                    </a:lnTo>
                    <a:lnTo>
                      <a:pt x="882" y="373"/>
                    </a:lnTo>
                    <a:lnTo>
                      <a:pt x="878" y="377"/>
                    </a:lnTo>
                    <a:lnTo>
                      <a:pt x="875" y="384"/>
                    </a:lnTo>
                    <a:lnTo>
                      <a:pt x="871" y="389"/>
                    </a:lnTo>
                    <a:lnTo>
                      <a:pt x="868" y="396"/>
                    </a:lnTo>
                    <a:lnTo>
                      <a:pt x="864" y="403"/>
                    </a:lnTo>
                    <a:lnTo>
                      <a:pt x="861" y="408"/>
                    </a:lnTo>
                    <a:lnTo>
                      <a:pt x="857" y="415"/>
                    </a:lnTo>
                    <a:lnTo>
                      <a:pt x="855" y="419"/>
                    </a:lnTo>
                    <a:lnTo>
                      <a:pt x="852" y="426"/>
                    </a:lnTo>
                    <a:lnTo>
                      <a:pt x="848" y="431"/>
                    </a:lnTo>
                    <a:lnTo>
                      <a:pt x="845" y="438"/>
                    </a:lnTo>
                    <a:lnTo>
                      <a:pt x="841" y="442"/>
                    </a:lnTo>
                    <a:lnTo>
                      <a:pt x="838" y="449"/>
                    </a:lnTo>
                    <a:lnTo>
                      <a:pt x="834" y="454"/>
                    </a:lnTo>
                    <a:lnTo>
                      <a:pt x="831" y="461"/>
                    </a:lnTo>
                    <a:lnTo>
                      <a:pt x="829" y="466"/>
                    </a:lnTo>
                    <a:lnTo>
                      <a:pt x="824" y="473"/>
                    </a:lnTo>
                    <a:lnTo>
                      <a:pt x="822" y="477"/>
                    </a:lnTo>
                    <a:lnTo>
                      <a:pt x="817" y="484"/>
                    </a:lnTo>
                    <a:lnTo>
                      <a:pt x="815" y="489"/>
                    </a:lnTo>
                    <a:lnTo>
                      <a:pt x="813" y="496"/>
                    </a:lnTo>
                    <a:lnTo>
                      <a:pt x="808" y="501"/>
                    </a:lnTo>
                    <a:lnTo>
                      <a:pt x="806" y="508"/>
                    </a:lnTo>
                    <a:lnTo>
                      <a:pt x="801" y="512"/>
                    </a:lnTo>
                    <a:lnTo>
                      <a:pt x="799" y="519"/>
                    </a:lnTo>
                    <a:lnTo>
                      <a:pt x="794" y="524"/>
                    </a:lnTo>
                    <a:lnTo>
                      <a:pt x="792" y="531"/>
                    </a:lnTo>
                    <a:lnTo>
                      <a:pt x="789" y="536"/>
                    </a:lnTo>
                    <a:lnTo>
                      <a:pt x="785" y="543"/>
                    </a:lnTo>
                    <a:lnTo>
                      <a:pt x="782" y="547"/>
                    </a:lnTo>
                    <a:lnTo>
                      <a:pt x="778" y="554"/>
                    </a:lnTo>
                    <a:lnTo>
                      <a:pt x="775" y="559"/>
                    </a:lnTo>
                    <a:lnTo>
                      <a:pt x="773" y="564"/>
                    </a:lnTo>
                    <a:lnTo>
                      <a:pt x="768" y="571"/>
                    </a:lnTo>
                    <a:lnTo>
                      <a:pt x="766" y="575"/>
                    </a:lnTo>
                    <a:lnTo>
                      <a:pt x="764" y="582"/>
                    </a:lnTo>
                    <a:lnTo>
                      <a:pt x="759" y="587"/>
                    </a:lnTo>
                    <a:lnTo>
                      <a:pt x="757" y="594"/>
                    </a:lnTo>
                    <a:lnTo>
                      <a:pt x="752" y="598"/>
                    </a:lnTo>
                    <a:lnTo>
                      <a:pt x="750" y="605"/>
                    </a:lnTo>
                    <a:lnTo>
                      <a:pt x="747" y="610"/>
                    </a:lnTo>
                    <a:lnTo>
                      <a:pt x="743" y="615"/>
                    </a:lnTo>
                    <a:lnTo>
                      <a:pt x="743" y="617"/>
                    </a:lnTo>
                    <a:lnTo>
                      <a:pt x="745" y="617"/>
                    </a:lnTo>
                    <a:lnTo>
                      <a:pt x="747" y="622"/>
                    </a:lnTo>
                    <a:lnTo>
                      <a:pt x="750" y="624"/>
                    </a:lnTo>
                    <a:lnTo>
                      <a:pt x="752" y="624"/>
                    </a:lnTo>
                    <a:lnTo>
                      <a:pt x="752" y="622"/>
                    </a:lnTo>
                    <a:lnTo>
                      <a:pt x="754" y="622"/>
                    </a:lnTo>
                    <a:lnTo>
                      <a:pt x="754" y="624"/>
                    </a:lnTo>
                    <a:lnTo>
                      <a:pt x="757" y="629"/>
                    </a:lnTo>
                    <a:lnTo>
                      <a:pt x="759" y="631"/>
                    </a:lnTo>
                    <a:lnTo>
                      <a:pt x="761" y="631"/>
                    </a:lnTo>
                    <a:lnTo>
                      <a:pt x="764" y="631"/>
                    </a:lnTo>
                    <a:lnTo>
                      <a:pt x="768" y="631"/>
                    </a:lnTo>
                    <a:lnTo>
                      <a:pt x="768" y="629"/>
                    </a:lnTo>
                    <a:lnTo>
                      <a:pt x="771" y="631"/>
                    </a:lnTo>
                    <a:lnTo>
                      <a:pt x="773" y="631"/>
                    </a:lnTo>
                    <a:lnTo>
                      <a:pt x="775" y="631"/>
                    </a:lnTo>
                    <a:lnTo>
                      <a:pt x="778" y="633"/>
                    </a:lnTo>
                    <a:lnTo>
                      <a:pt x="780" y="636"/>
                    </a:lnTo>
                    <a:lnTo>
                      <a:pt x="780" y="638"/>
                    </a:lnTo>
                    <a:lnTo>
                      <a:pt x="778" y="640"/>
                    </a:lnTo>
                    <a:lnTo>
                      <a:pt x="775" y="643"/>
                    </a:lnTo>
                    <a:lnTo>
                      <a:pt x="773" y="645"/>
                    </a:lnTo>
                    <a:lnTo>
                      <a:pt x="773" y="647"/>
                    </a:lnTo>
                    <a:lnTo>
                      <a:pt x="773" y="650"/>
                    </a:lnTo>
                    <a:lnTo>
                      <a:pt x="775" y="650"/>
                    </a:lnTo>
                    <a:lnTo>
                      <a:pt x="778" y="654"/>
                    </a:lnTo>
                    <a:lnTo>
                      <a:pt x="778" y="657"/>
                    </a:lnTo>
                    <a:lnTo>
                      <a:pt x="780" y="657"/>
                    </a:lnTo>
                    <a:lnTo>
                      <a:pt x="778" y="661"/>
                    </a:lnTo>
                    <a:lnTo>
                      <a:pt x="778" y="664"/>
                    </a:lnTo>
                    <a:lnTo>
                      <a:pt x="780" y="666"/>
                    </a:lnTo>
                    <a:lnTo>
                      <a:pt x="780" y="671"/>
                    </a:lnTo>
                    <a:lnTo>
                      <a:pt x="782" y="675"/>
                    </a:lnTo>
                    <a:lnTo>
                      <a:pt x="782" y="680"/>
                    </a:lnTo>
                    <a:lnTo>
                      <a:pt x="785" y="685"/>
                    </a:lnTo>
                    <a:lnTo>
                      <a:pt x="785" y="689"/>
                    </a:lnTo>
                    <a:lnTo>
                      <a:pt x="787" y="694"/>
                    </a:lnTo>
                    <a:lnTo>
                      <a:pt x="787" y="696"/>
                    </a:lnTo>
                    <a:lnTo>
                      <a:pt x="787" y="699"/>
                    </a:lnTo>
                    <a:lnTo>
                      <a:pt x="785" y="701"/>
                    </a:lnTo>
                    <a:lnTo>
                      <a:pt x="785" y="706"/>
                    </a:lnTo>
                    <a:lnTo>
                      <a:pt x="782" y="708"/>
                    </a:lnTo>
                    <a:lnTo>
                      <a:pt x="782" y="710"/>
                    </a:lnTo>
                    <a:lnTo>
                      <a:pt x="785" y="710"/>
                    </a:lnTo>
                    <a:lnTo>
                      <a:pt x="787" y="708"/>
                    </a:lnTo>
                    <a:lnTo>
                      <a:pt x="789" y="708"/>
                    </a:lnTo>
                    <a:lnTo>
                      <a:pt x="792" y="708"/>
                    </a:lnTo>
                    <a:lnTo>
                      <a:pt x="794" y="706"/>
                    </a:lnTo>
                    <a:lnTo>
                      <a:pt x="796" y="706"/>
                    </a:lnTo>
                    <a:lnTo>
                      <a:pt x="799" y="706"/>
                    </a:lnTo>
                    <a:lnTo>
                      <a:pt x="801" y="706"/>
                    </a:lnTo>
                    <a:lnTo>
                      <a:pt x="803" y="706"/>
                    </a:lnTo>
                    <a:lnTo>
                      <a:pt x="803" y="708"/>
                    </a:lnTo>
                    <a:lnTo>
                      <a:pt x="806" y="708"/>
                    </a:lnTo>
                    <a:lnTo>
                      <a:pt x="808" y="708"/>
                    </a:lnTo>
                    <a:lnTo>
                      <a:pt x="810" y="706"/>
                    </a:lnTo>
                    <a:lnTo>
                      <a:pt x="810" y="703"/>
                    </a:lnTo>
                    <a:lnTo>
                      <a:pt x="813" y="701"/>
                    </a:lnTo>
                    <a:lnTo>
                      <a:pt x="815" y="696"/>
                    </a:lnTo>
                    <a:lnTo>
                      <a:pt x="815" y="699"/>
                    </a:lnTo>
                    <a:lnTo>
                      <a:pt x="817" y="699"/>
                    </a:lnTo>
                    <a:lnTo>
                      <a:pt x="820" y="699"/>
                    </a:lnTo>
                    <a:lnTo>
                      <a:pt x="820" y="696"/>
                    </a:lnTo>
                    <a:lnTo>
                      <a:pt x="820" y="694"/>
                    </a:lnTo>
                    <a:lnTo>
                      <a:pt x="822" y="694"/>
                    </a:lnTo>
                    <a:lnTo>
                      <a:pt x="824" y="694"/>
                    </a:lnTo>
                    <a:lnTo>
                      <a:pt x="827" y="694"/>
                    </a:lnTo>
                    <a:lnTo>
                      <a:pt x="829" y="694"/>
                    </a:lnTo>
                    <a:lnTo>
                      <a:pt x="831" y="694"/>
                    </a:lnTo>
                    <a:lnTo>
                      <a:pt x="836" y="694"/>
                    </a:lnTo>
                    <a:lnTo>
                      <a:pt x="841" y="694"/>
                    </a:lnTo>
                    <a:lnTo>
                      <a:pt x="843" y="696"/>
                    </a:lnTo>
                    <a:lnTo>
                      <a:pt x="843" y="699"/>
                    </a:lnTo>
                    <a:lnTo>
                      <a:pt x="843" y="701"/>
                    </a:lnTo>
                    <a:lnTo>
                      <a:pt x="843" y="703"/>
                    </a:lnTo>
                    <a:lnTo>
                      <a:pt x="845" y="703"/>
                    </a:lnTo>
                    <a:lnTo>
                      <a:pt x="845" y="706"/>
                    </a:lnTo>
                    <a:lnTo>
                      <a:pt x="845" y="708"/>
                    </a:lnTo>
                    <a:lnTo>
                      <a:pt x="845" y="710"/>
                    </a:lnTo>
                    <a:lnTo>
                      <a:pt x="843" y="710"/>
                    </a:lnTo>
                    <a:lnTo>
                      <a:pt x="843" y="713"/>
                    </a:lnTo>
                    <a:lnTo>
                      <a:pt x="841" y="713"/>
                    </a:lnTo>
                    <a:lnTo>
                      <a:pt x="843" y="715"/>
                    </a:lnTo>
                    <a:lnTo>
                      <a:pt x="841" y="717"/>
                    </a:lnTo>
                    <a:lnTo>
                      <a:pt x="834" y="717"/>
                    </a:lnTo>
                    <a:close/>
                    <a:moveTo>
                      <a:pt x="675" y="591"/>
                    </a:moveTo>
                    <a:lnTo>
                      <a:pt x="673" y="591"/>
                    </a:lnTo>
                    <a:lnTo>
                      <a:pt x="671" y="591"/>
                    </a:lnTo>
                    <a:lnTo>
                      <a:pt x="668" y="591"/>
                    </a:lnTo>
                    <a:lnTo>
                      <a:pt x="668" y="594"/>
                    </a:lnTo>
                    <a:lnTo>
                      <a:pt x="664" y="594"/>
                    </a:lnTo>
                    <a:lnTo>
                      <a:pt x="666" y="591"/>
                    </a:lnTo>
                    <a:lnTo>
                      <a:pt x="668" y="591"/>
                    </a:lnTo>
                    <a:lnTo>
                      <a:pt x="671" y="591"/>
                    </a:lnTo>
                    <a:lnTo>
                      <a:pt x="673" y="591"/>
                    </a:lnTo>
                    <a:lnTo>
                      <a:pt x="675" y="591"/>
                    </a:lnTo>
                    <a:close/>
                    <a:moveTo>
                      <a:pt x="622" y="589"/>
                    </a:moveTo>
                    <a:lnTo>
                      <a:pt x="619" y="589"/>
                    </a:lnTo>
                    <a:lnTo>
                      <a:pt x="619" y="587"/>
                    </a:lnTo>
                    <a:lnTo>
                      <a:pt x="622" y="587"/>
                    </a:lnTo>
                    <a:lnTo>
                      <a:pt x="622" y="589"/>
                    </a:lnTo>
                    <a:close/>
                    <a:moveTo>
                      <a:pt x="401" y="587"/>
                    </a:moveTo>
                    <a:lnTo>
                      <a:pt x="403" y="587"/>
                    </a:lnTo>
                    <a:lnTo>
                      <a:pt x="405" y="587"/>
                    </a:lnTo>
                    <a:lnTo>
                      <a:pt x="405" y="589"/>
                    </a:lnTo>
                    <a:lnTo>
                      <a:pt x="403" y="589"/>
                    </a:lnTo>
                    <a:lnTo>
                      <a:pt x="401" y="589"/>
                    </a:lnTo>
                    <a:lnTo>
                      <a:pt x="401" y="587"/>
                    </a:lnTo>
                    <a:lnTo>
                      <a:pt x="398" y="587"/>
                    </a:lnTo>
                    <a:lnTo>
                      <a:pt x="401" y="584"/>
                    </a:lnTo>
                    <a:lnTo>
                      <a:pt x="401" y="587"/>
                    </a:lnTo>
                    <a:close/>
                    <a:moveTo>
                      <a:pt x="356" y="584"/>
                    </a:moveTo>
                    <a:lnTo>
                      <a:pt x="354" y="587"/>
                    </a:lnTo>
                    <a:lnTo>
                      <a:pt x="354" y="589"/>
                    </a:lnTo>
                    <a:lnTo>
                      <a:pt x="352" y="589"/>
                    </a:lnTo>
                    <a:lnTo>
                      <a:pt x="349" y="587"/>
                    </a:lnTo>
                    <a:lnTo>
                      <a:pt x="349" y="584"/>
                    </a:lnTo>
                    <a:lnTo>
                      <a:pt x="352" y="584"/>
                    </a:lnTo>
                    <a:lnTo>
                      <a:pt x="354" y="584"/>
                    </a:lnTo>
                    <a:lnTo>
                      <a:pt x="356" y="584"/>
                    </a:lnTo>
                    <a:close/>
                    <a:moveTo>
                      <a:pt x="459" y="582"/>
                    </a:moveTo>
                    <a:lnTo>
                      <a:pt x="457" y="582"/>
                    </a:lnTo>
                    <a:lnTo>
                      <a:pt x="459" y="582"/>
                    </a:lnTo>
                    <a:close/>
                    <a:moveTo>
                      <a:pt x="403" y="584"/>
                    </a:moveTo>
                    <a:lnTo>
                      <a:pt x="401" y="584"/>
                    </a:lnTo>
                    <a:lnTo>
                      <a:pt x="398" y="584"/>
                    </a:lnTo>
                    <a:lnTo>
                      <a:pt x="396" y="584"/>
                    </a:lnTo>
                    <a:lnTo>
                      <a:pt x="396" y="582"/>
                    </a:lnTo>
                    <a:lnTo>
                      <a:pt x="396" y="580"/>
                    </a:lnTo>
                    <a:lnTo>
                      <a:pt x="398" y="580"/>
                    </a:lnTo>
                    <a:lnTo>
                      <a:pt x="401" y="580"/>
                    </a:lnTo>
                    <a:lnTo>
                      <a:pt x="401" y="582"/>
                    </a:lnTo>
                    <a:lnTo>
                      <a:pt x="403" y="582"/>
                    </a:lnTo>
                    <a:lnTo>
                      <a:pt x="403" y="584"/>
                    </a:lnTo>
                    <a:close/>
                    <a:moveTo>
                      <a:pt x="394" y="577"/>
                    </a:moveTo>
                    <a:lnTo>
                      <a:pt x="396" y="577"/>
                    </a:lnTo>
                    <a:lnTo>
                      <a:pt x="396" y="580"/>
                    </a:lnTo>
                    <a:lnTo>
                      <a:pt x="394" y="580"/>
                    </a:lnTo>
                    <a:lnTo>
                      <a:pt x="396" y="580"/>
                    </a:lnTo>
                    <a:lnTo>
                      <a:pt x="394" y="580"/>
                    </a:lnTo>
                    <a:lnTo>
                      <a:pt x="396" y="580"/>
                    </a:lnTo>
                    <a:lnTo>
                      <a:pt x="396" y="577"/>
                    </a:lnTo>
                    <a:lnTo>
                      <a:pt x="394" y="577"/>
                    </a:lnTo>
                    <a:lnTo>
                      <a:pt x="394" y="580"/>
                    </a:lnTo>
                    <a:lnTo>
                      <a:pt x="391" y="580"/>
                    </a:lnTo>
                    <a:lnTo>
                      <a:pt x="389" y="580"/>
                    </a:lnTo>
                    <a:lnTo>
                      <a:pt x="387" y="580"/>
                    </a:lnTo>
                    <a:lnTo>
                      <a:pt x="384" y="580"/>
                    </a:lnTo>
                    <a:lnTo>
                      <a:pt x="387" y="577"/>
                    </a:lnTo>
                    <a:lnTo>
                      <a:pt x="389" y="577"/>
                    </a:lnTo>
                    <a:lnTo>
                      <a:pt x="394" y="577"/>
                    </a:lnTo>
                    <a:close/>
                    <a:moveTo>
                      <a:pt x="436" y="575"/>
                    </a:moveTo>
                    <a:lnTo>
                      <a:pt x="433" y="575"/>
                    </a:lnTo>
                    <a:lnTo>
                      <a:pt x="436" y="577"/>
                    </a:lnTo>
                    <a:lnTo>
                      <a:pt x="433" y="577"/>
                    </a:lnTo>
                    <a:lnTo>
                      <a:pt x="436" y="577"/>
                    </a:lnTo>
                    <a:lnTo>
                      <a:pt x="438" y="577"/>
                    </a:lnTo>
                    <a:lnTo>
                      <a:pt x="438" y="580"/>
                    </a:lnTo>
                    <a:lnTo>
                      <a:pt x="440" y="580"/>
                    </a:lnTo>
                    <a:lnTo>
                      <a:pt x="440" y="582"/>
                    </a:lnTo>
                    <a:lnTo>
                      <a:pt x="438" y="582"/>
                    </a:lnTo>
                    <a:lnTo>
                      <a:pt x="436" y="582"/>
                    </a:lnTo>
                    <a:lnTo>
                      <a:pt x="436" y="580"/>
                    </a:lnTo>
                    <a:lnTo>
                      <a:pt x="436" y="582"/>
                    </a:lnTo>
                    <a:lnTo>
                      <a:pt x="433" y="580"/>
                    </a:lnTo>
                    <a:lnTo>
                      <a:pt x="431" y="580"/>
                    </a:lnTo>
                    <a:lnTo>
                      <a:pt x="431" y="582"/>
                    </a:lnTo>
                    <a:lnTo>
                      <a:pt x="429" y="582"/>
                    </a:lnTo>
                    <a:lnTo>
                      <a:pt x="426" y="580"/>
                    </a:lnTo>
                    <a:lnTo>
                      <a:pt x="429" y="580"/>
                    </a:lnTo>
                    <a:lnTo>
                      <a:pt x="429" y="577"/>
                    </a:lnTo>
                    <a:lnTo>
                      <a:pt x="431" y="577"/>
                    </a:lnTo>
                    <a:lnTo>
                      <a:pt x="429" y="577"/>
                    </a:lnTo>
                    <a:lnTo>
                      <a:pt x="429" y="575"/>
                    </a:lnTo>
                    <a:lnTo>
                      <a:pt x="431" y="575"/>
                    </a:lnTo>
                    <a:lnTo>
                      <a:pt x="433" y="575"/>
                    </a:lnTo>
                    <a:lnTo>
                      <a:pt x="436" y="575"/>
                    </a:lnTo>
                    <a:close/>
                    <a:moveTo>
                      <a:pt x="666" y="568"/>
                    </a:moveTo>
                    <a:lnTo>
                      <a:pt x="664" y="571"/>
                    </a:lnTo>
                    <a:lnTo>
                      <a:pt x="664" y="568"/>
                    </a:lnTo>
                    <a:lnTo>
                      <a:pt x="664" y="566"/>
                    </a:lnTo>
                    <a:lnTo>
                      <a:pt x="666" y="566"/>
                    </a:lnTo>
                    <a:lnTo>
                      <a:pt x="668" y="566"/>
                    </a:lnTo>
                    <a:lnTo>
                      <a:pt x="666" y="568"/>
                    </a:lnTo>
                    <a:close/>
                    <a:moveTo>
                      <a:pt x="338" y="561"/>
                    </a:moveTo>
                    <a:lnTo>
                      <a:pt x="338" y="564"/>
                    </a:lnTo>
                    <a:lnTo>
                      <a:pt x="338" y="561"/>
                    </a:lnTo>
                    <a:close/>
                    <a:moveTo>
                      <a:pt x="468" y="564"/>
                    </a:moveTo>
                    <a:lnTo>
                      <a:pt x="468" y="561"/>
                    </a:lnTo>
                    <a:lnTo>
                      <a:pt x="468" y="559"/>
                    </a:lnTo>
                    <a:lnTo>
                      <a:pt x="471" y="559"/>
                    </a:lnTo>
                    <a:lnTo>
                      <a:pt x="471" y="561"/>
                    </a:lnTo>
                    <a:lnTo>
                      <a:pt x="468" y="561"/>
                    </a:lnTo>
                    <a:lnTo>
                      <a:pt x="471" y="561"/>
                    </a:lnTo>
                    <a:lnTo>
                      <a:pt x="471" y="564"/>
                    </a:lnTo>
                    <a:lnTo>
                      <a:pt x="468" y="564"/>
                    </a:lnTo>
                    <a:close/>
                    <a:moveTo>
                      <a:pt x="487" y="561"/>
                    </a:moveTo>
                    <a:lnTo>
                      <a:pt x="484" y="561"/>
                    </a:lnTo>
                    <a:lnTo>
                      <a:pt x="487" y="559"/>
                    </a:lnTo>
                    <a:lnTo>
                      <a:pt x="489" y="559"/>
                    </a:lnTo>
                    <a:lnTo>
                      <a:pt x="487" y="561"/>
                    </a:lnTo>
                    <a:close/>
                    <a:moveTo>
                      <a:pt x="259" y="557"/>
                    </a:moveTo>
                    <a:lnTo>
                      <a:pt x="259" y="559"/>
                    </a:lnTo>
                    <a:lnTo>
                      <a:pt x="261" y="559"/>
                    </a:lnTo>
                    <a:lnTo>
                      <a:pt x="259" y="559"/>
                    </a:lnTo>
                    <a:lnTo>
                      <a:pt x="256" y="559"/>
                    </a:lnTo>
                    <a:lnTo>
                      <a:pt x="256" y="557"/>
                    </a:lnTo>
                    <a:lnTo>
                      <a:pt x="259" y="559"/>
                    </a:lnTo>
                    <a:lnTo>
                      <a:pt x="259" y="557"/>
                    </a:lnTo>
                    <a:close/>
                    <a:moveTo>
                      <a:pt x="249" y="559"/>
                    </a:moveTo>
                    <a:lnTo>
                      <a:pt x="249" y="557"/>
                    </a:lnTo>
                    <a:lnTo>
                      <a:pt x="252" y="557"/>
                    </a:lnTo>
                    <a:lnTo>
                      <a:pt x="249" y="557"/>
                    </a:lnTo>
                    <a:lnTo>
                      <a:pt x="252" y="559"/>
                    </a:lnTo>
                    <a:lnTo>
                      <a:pt x="249" y="559"/>
                    </a:lnTo>
                    <a:close/>
                    <a:moveTo>
                      <a:pt x="340" y="557"/>
                    </a:moveTo>
                    <a:lnTo>
                      <a:pt x="340" y="559"/>
                    </a:lnTo>
                    <a:lnTo>
                      <a:pt x="340" y="557"/>
                    </a:lnTo>
                    <a:lnTo>
                      <a:pt x="343" y="554"/>
                    </a:lnTo>
                    <a:lnTo>
                      <a:pt x="343" y="557"/>
                    </a:lnTo>
                    <a:lnTo>
                      <a:pt x="340" y="557"/>
                    </a:lnTo>
                    <a:close/>
                    <a:moveTo>
                      <a:pt x="431" y="559"/>
                    </a:moveTo>
                    <a:lnTo>
                      <a:pt x="429" y="559"/>
                    </a:lnTo>
                    <a:lnTo>
                      <a:pt x="429" y="557"/>
                    </a:lnTo>
                    <a:lnTo>
                      <a:pt x="431" y="557"/>
                    </a:lnTo>
                    <a:lnTo>
                      <a:pt x="431" y="554"/>
                    </a:lnTo>
                    <a:lnTo>
                      <a:pt x="433" y="554"/>
                    </a:lnTo>
                    <a:lnTo>
                      <a:pt x="433" y="557"/>
                    </a:lnTo>
                    <a:lnTo>
                      <a:pt x="431" y="557"/>
                    </a:lnTo>
                    <a:lnTo>
                      <a:pt x="431" y="559"/>
                    </a:lnTo>
                    <a:close/>
                    <a:moveTo>
                      <a:pt x="464" y="557"/>
                    </a:moveTo>
                    <a:lnTo>
                      <a:pt x="461" y="557"/>
                    </a:lnTo>
                    <a:lnTo>
                      <a:pt x="461" y="554"/>
                    </a:lnTo>
                    <a:lnTo>
                      <a:pt x="464" y="554"/>
                    </a:lnTo>
                    <a:lnTo>
                      <a:pt x="466" y="554"/>
                    </a:lnTo>
                    <a:lnTo>
                      <a:pt x="464" y="557"/>
                    </a:lnTo>
                    <a:close/>
                    <a:moveTo>
                      <a:pt x="261" y="552"/>
                    </a:moveTo>
                    <a:lnTo>
                      <a:pt x="259" y="552"/>
                    </a:lnTo>
                    <a:lnTo>
                      <a:pt x="259" y="554"/>
                    </a:lnTo>
                    <a:lnTo>
                      <a:pt x="256" y="554"/>
                    </a:lnTo>
                    <a:lnTo>
                      <a:pt x="259" y="554"/>
                    </a:lnTo>
                    <a:lnTo>
                      <a:pt x="259" y="552"/>
                    </a:lnTo>
                    <a:lnTo>
                      <a:pt x="259" y="550"/>
                    </a:lnTo>
                    <a:lnTo>
                      <a:pt x="259" y="552"/>
                    </a:lnTo>
                    <a:lnTo>
                      <a:pt x="261" y="552"/>
                    </a:lnTo>
                    <a:close/>
                    <a:moveTo>
                      <a:pt x="652" y="550"/>
                    </a:moveTo>
                    <a:lnTo>
                      <a:pt x="654" y="550"/>
                    </a:lnTo>
                    <a:lnTo>
                      <a:pt x="657" y="550"/>
                    </a:lnTo>
                    <a:lnTo>
                      <a:pt x="659" y="550"/>
                    </a:lnTo>
                    <a:lnTo>
                      <a:pt x="661" y="550"/>
                    </a:lnTo>
                    <a:lnTo>
                      <a:pt x="659" y="550"/>
                    </a:lnTo>
                    <a:lnTo>
                      <a:pt x="661" y="552"/>
                    </a:lnTo>
                    <a:lnTo>
                      <a:pt x="659" y="552"/>
                    </a:lnTo>
                    <a:lnTo>
                      <a:pt x="657" y="552"/>
                    </a:lnTo>
                    <a:lnTo>
                      <a:pt x="654" y="552"/>
                    </a:lnTo>
                    <a:lnTo>
                      <a:pt x="652" y="552"/>
                    </a:lnTo>
                    <a:lnTo>
                      <a:pt x="647" y="550"/>
                    </a:lnTo>
                    <a:lnTo>
                      <a:pt x="647" y="547"/>
                    </a:lnTo>
                    <a:lnTo>
                      <a:pt x="652" y="550"/>
                    </a:lnTo>
                    <a:close/>
                    <a:moveTo>
                      <a:pt x="643" y="547"/>
                    </a:moveTo>
                    <a:lnTo>
                      <a:pt x="645" y="547"/>
                    </a:lnTo>
                    <a:lnTo>
                      <a:pt x="645" y="550"/>
                    </a:lnTo>
                    <a:lnTo>
                      <a:pt x="645" y="552"/>
                    </a:lnTo>
                    <a:lnTo>
                      <a:pt x="647" y="552"/>
                    </a:lnTo>
                    <a:lnTo>
                      <a:pt x="650" y="552"/>
                    </a:lnTo>
                    <a:lnTo>
                      <a:pt x="650" y="554"/>
                    </a:lnTo>
                    <a:lnTo>
                      <a:pt x="647" y="554"/>
                    </a:lnTo>
                    <a:lnTo>
                      <a:pt x="650" y="554"/>
                    </a:lnTo>
                    <a:lnTo>
                      <a:pt x="647" y="554"/>
                    </a:lnTo>
                    <a:lnTo>
                      <a:pt x="645" y="554"/>
                    </a:lnTo>
                    <a:lnTo>
                      <a:pt x="643" y="554"/>
                    </a:lnTo>
                    <a:lnTo>
                      <a:pt x="640" y="554"/>
                    </a:lnTo>
                    <a:lnTo>
                      <a:pt x="638" y="554"/>
                    </a:lnTo>
                    <a:lnTo>
                      <a:pt x="636" y="554"/>
                    </a:lnTo>
                    <a:lnTo>
                      <a:pt x="636" y="552"/>
                    </a:lnTo>
                    <a:lnTo>
                      <a:pt x="640" y="552"/>
                    </a:lnTo>
                    <a:lnTo>
                      <a:pt x="640" y="550"/>
                    </a:lnTo>
                    <a:lnTo>
                      <a:pt x="638" y="550"/>
                    </a:lnTo>
                    <a:lnTo>
                      <a:pt x="640" y="550"/>
                    </a:lnTo>
                    <a:lnTo>
                      <a:pt x="638" y="550"/>
                    </a:lnTo>
                    <a:lnTo>
                      <a:pt x="636" y="550"/>
                    </a:lnTo>
                    <a:lnTo>
                      <a:pt x="638" y="547"/>
                    </a:lnTo>
                    <a:lnTo>
                      <a:pt x="640" y="547"/>
                    </a:lnTo>
                    <a:lnTo>
                      <a:pt x="640" y="545"/>
                    </a:lnTo>
                    <a:lnTo>
                      <a:pt x="643" y="545"/>
                    </a:lnTo>
                    <a:lnTo>
                      <a:pt x="643" y="547"/>
                    </a:lnTo>
                    <a:close/>
                    <a:moveTo>
                      <a:pt x="452" y="552"/>
                    </a:moveTo>
                    <a:lnTo>
                      <a:pt x="452" y="554"/>
                    </a:lnTo>
                    <a:lnTo>
                      <a:pt x="450" y="554"/>
                    </a:lnTo>
                    <a:lnTo>
                      <a:pt x="450" y="552"/>
                    </a:lnTo>
                    <a:lnTo>
                      <a:pt x="450" y="550"/>
                    </a:lnTo>
                    <a:lnTo>
                      <a:pt x="450" y="547"/>
                    </a:lnTo>
                    <a:lnTo>
                      <a:pt x="450" y="545"/>
                    </a:lnTo>
                    <a:lnTo>
                      <a:pt x="452" y="545"/>
                    </a:lnTo>
                    <a:lnTo>
                      <a:pt x="452" y="550"/>
                    </a:lnTo>
                    <a:lnTo>
                      <a:pt x="452" y="552"/>
                    </a:lnTo>
                    <a:close/>
                    <a:moveTo>
                      <a:pt x="605" y="547"/>
                    </a:moveTo>
                    <a:lnTo>
                      <a:pt x="603" y="547"/>
                    </a:lnTo>
                    <a:lnTo>
                      <a:pt x="603" y="545"/>
                    </a:lnTo>
                    <a:lnTo>
                      <a:pt x="605" y="545"/>
                    </a:lnTo>
                    <a:lnTo>
                      <a:pt x="608" y="545"/>
                    </a:lnTo>
                    <a:lnTo>
                      <a:pt x="610" y="545"/>
                    </a:lnTo>
                    <a:lnTo>
                      <a:pt x="608" y="547"/>
                    </a:lnTo>
                    <a:lnTo>
                      <a:pt x="605" y="547"/>
                    </a:lnTo>
                    <a:close/>
                    <a:moveTo>
                      <a:pt x="601" y="545"/>
                    </a:moveTo>
                    <a:lnTo>
                      <a:pt x="603" y="545"/>
                    </a:lnTo>
                    <a:lnTo>
                      <a:pt x="605" y="545"/>
                    </a:lnTo>
                    <a:lnTo>
                      <a:pt x="601" y="545"/>
                    </a:lnTo>
                    <a:lnTo>
                      <a:pt x="601" y="547"/>
                    </a:lnTo>
                    <a:lnTo>
                      <a:pt x="599" y="545"/>
                    </a:lnTo>
                    <a:lnTo>
                      <a:pt x="601" y="545"/>
                    </a:lnTo>
                    <a:lnTo>
                      <a:pt x="599" y="545"/>
                    </a:lnTo>
                    <a:lnTo>
                      <a:pt x="601" y="545"/>
                    </a:lnTo>
                    <a:lnTo>
                      <a:pt x="599" y="545"/>
                    </a:lnTo>
                    <a:lnTo>
                      <a:pt x="601" y="543"/>
                    </a:lnTo>
                    <a:lnTo>
                      <a:pt x="601" y="545"/>
                    </a:lnTo>
                    <a:close/>
                    <a:moveTo>
                      <a:pt x="443" y="545"/>
                    </a:moveTo>
                    <a:lnTo>
                      <a:pt x="443" y="543"/>
                    </a:lnTo>
                    <a:lnTo>
                      <a:pt x="445" y="545"/>
                    </a:lnTo>
                    <a:lnTo>
                      <a:pt x="445" y="547"/>
                    </a:lnTo>
                    <a:lnTo>
                      <a:pt x="445" y="550"/>
                    </a:lnTo>
                    <a:lnTo>
                      <a:pt x="443" y="552"/>
                    </a:lnTo>
                    <a:lnTo>
                      <a:pt x="443" y="554"/>
                    </a:lnTo>
                    <a:lnTo>
                      <a:pt x="440" y="554"/>
                    </a:lnTo>
                    <a:lnTo>
                      <a:pt x="440" y="557"/>
                    </a:lnTo>
                    <a:lnTo>
                      <a:pt x="443" y="557"/>
                    </a:lnTo>
                    <a:lnTo>
                      <a:pt x="443" y="554"/>
                    </a:lnTo>
                    <a:lnTo>
                      <a:pt x="443" y="552"/>
                    </a:lnTo>
                    <a:lnTo>
                      <a:pt x="443" y="554"/>
                    </a:lnTo>
                    <a:lnTo>
                      <a:pt x="445" y="554"/>
                    </a:lnTo>
                    <a:lnTo>
                      <a:pt x="445" y="552"/>
                    </a:lnTo>
                    <a:lnTo>
                      <a:pt x="447" y="552"/>
                    </a:lnTo>
                    <a:lnTo>
                      <a:pt x="445" y="554"/>
                    </a:lnTo>
                    <a:lnTo>
                      <a:pt x="445" y="557"/>
                    </a:lnTo>
                    <a:lnTo>
                      <a:pt x="447" y="557"/>
                    </a:lnTo>
                    <a:lnTo>
                      <a:pt x="447" y="554"/>
                    </a:lnTo>
                    <a:lnTo>
                      <a:pt x="447" y="552"/>
                    </a:lnTo>
                    <a:lnTo>
                      <a:pt x="447" y="550"/>
                    </a:lnTo>
                    <a:lnTo>
                      <a:pt x="450" y="552"/>
                    </a:lnTo>
                    <a:lnTo>
                      <a:pt x="450" y="554"/>
                    </a:lnTo>
                    <a:lnTo>
                      <a:pt x="450" y="557"/>
                    </a:lnTo>
                    <a:lnTo>
                      <a:pt x="450" y="559"/>
                    </a:lnTo>
                    <a:lnTo>
                      <a:pt x="450" y="557"/>
                    </a:lnTo>
                    <a:lnTo>
                      <a:pt x="452" y="554"/>
                    </a:lnTo>
                    <a:lnTo>
                      <a:pt x="452" y="552"/>
                    </a:lnTo>
                    <a:lnTo>
                      <a:pt x="454" y="552"/>
                    </a:lnTo>
                    <a:lnTo>
                      <a:pt x="454" y="554"/>
                    </a:lnTo>
                    <a:lnTo>
                      <a:pt x="454" y="557"/>
                    </a:lnTo>
                    <a:lnTo>
                      <a:pt x="454" y="554"/>
                    </a:lnTo>
                    <a:lnTo>
                      <a:pt x="454" y="552"/>
                    </a:lnTo>
                    <a:lnTo>
                      <a:pt x="454" y="550"/>
                    </a:lnTo>
                    <a:lnTo>
                      <a:pt x="454" y="547"/>
                    </a:lnTo>
                    <a:lnTo>
                      <a:pt x="457" y="547"/>
                    </a:lnTo>
                    <a:lnTo>
                      <a:pt x="457" y="550"/>
                    </a:lnTo>
                    <a:lnTo>
                      <a:pt x="457" y="552"/>
                    </a:lnTo>
                    <a:lnTo>
                      <a:pt x="459" y="552"/>
                    </a:lnTo>
                    <a:lnTo>
                      <a:pt x="459" y="554"/>
                    </a:lnTo>
                    <a:lnTo>
                      <a:pt x="459" y="552"/>
                    </a:lnTo>
                    <a:lnTo>
                      <a:pt x="461" y="554"/>
                    </a:lnTo>
                    <a:lnTo>
                      <a:pt x="461" y="557"/>
                    </a:lnTo>
                    <a:lnTo>
                      <a:pt x="459" y="557"/>
                    </a:lnTo>
                    <a:lnTo>
                      <a:pt x="457" y="559"/>
                    </a:lnTo>
                    <a:lnTo>
                      <a:pt x="457" y="561"/>
                    </a:lnTo>
                    <a:lnTo>
                      <a:pt x="454" y="561"/>
                    </a:lnTo>
                    <a:lnTo>
                      <a:pt x="457" y="561"/>
                    </a:lnTo>
                    <a:lnTo>
                      <a:pt x="459" y="559"/>
                    </a:lnTo>
                    <a:lnTo>
                      <a:pt x="461" y="559"/>
                    </a:lnTo>
                    <a:lnTo>
                      <a:pt x="461" y="561"/>
                    </a:lnTo>
                    <a:lnTo>
                      <a:pt x="464" y="559"/>
                    </a:lnTo>
                    <a:lnTo>
                      <a:pt x="464" y="561"/>
                    </a:lnTo>
                    <a:lnTo>
                      <a:pt x="464" y="559"/>
                    </a:lnTo>
                    <a:lnTo>
                      <a:pt x="466" y="559"/>
                    </a:lnTo>
                    <a:lnTo>
                      <a:pt x="466" y="561"/>
                    </a:lnTo>
                    <a:lnTo>
                      <a:pt x="468" y="561"/>
                    </a:lnTo>
                    <a:lnTo>
                      <a:pt x="468" y="564"/>
                    </a:lnTo>
                    <a:lnTo>
                      <a:pt x="466" y="564"/>
                    </a:lnTo>
                    <a:lnTo>
                      <a:pt x="466" y="566"/>
                    </a:lnTo>
                    <a:lnTo>
                      <a:pt x="468" y="566"/>
                    </a:lnTo>
                    <a:lnTo>
                      <a:pt x="466" y="566"/>
                    </a:lnTo>
                    <a:lnTo>
                      <a:pt x="464" y="566"/>
                    </a:lnTo>
                    <a:lnTo>
                      <a:pt x="461" y="568"/>
                    </a:lnTo>
                    <a:lnTo>
                      <a:pt x="464" y="568"/>
                    </a:lnTo>
                    <a:lnTo>
                      <a:pt x="461" y="568"/>
                    </a:lnTo>
                    <a:lnTo>
                      <a:pt x="461" y="571"/>
                    </a:lnTo>
                    <a:lnTo>
                      <a:pt x="464" y="571"/>
                    </a:lnTo>
                    <a:lnTo>
                      <a:pt x="461" y="571"/>
                    </a:lnTo>
                    <a:lnTo>
                      <a:pt x="461" y="573"/>
                    </a:lnTo>
                    <a:lnTo>
                      <a:pt x="464" y="573"/>
                    </a:lnTo>
                    <a:lnTo>
                      <a:pt x="466" y="575"/>
                    </a:lnTo>
                    <a:lnTo>
                      <a:pt x="466" y="577"/>
                    </a:lnTo>
                    <a:lnTo>
                      <a:pt x="461" y="577"/>
                    </a:lnTo>
                    <a:lnTo>
                      <a:pt x="459" y="577"/>
                    </a:lnTo>
                    <a:lnTo>
                      <a:pt x="459" y="580"/>
                    </a:lnTo>
                    <a:lnTo>
                      <a:pt x="457" y="580"/>
                    </a:lnTo>
                    <a:lnTo>
                      <a:pt x="457" y="577"/>
                    </a:lnTo>
                    <a:lnTo>
                      <a:pt x="454" y="577"/>
                    </a:lnTo>
                    <a:lnTo>
                      <a:pt x="457" y="577"/>
                    </a:lnTo>
                    <a:lnTo>
                      <a:pt x="454" y="577"/>
                    </a:lnTo>
                    <a:lnTo>
                      <a:pt x="454" y="575"/>
                    </a:lnTo>
                    <a:lnTo>
                      <a:pt x="452" y="575"/>
                    </a:lnTo>
                    <a:lnTo>
                      <a:pt x="452" y="573"/>
                    </a:lnTo>
                    <a:lnTo>
                      <a:pt x="452" y="571"/>
                    </a:lnTo>
                    <a:lnTo>
                      <a:pt x="450" y="571"/>
                    </a:lnTo>
                    <a:lnTo>
                      <a:pt x="450" y="568"/>
                    </a:lnTo>
                    <a:lnTo>
                      <a:pt x="447" y="568"/>
                    </a:lnTo>
                    <a:lnTo>
                      <a:pt x="450" y="571"/>
                    </a:lnTo>
                    <a:lnTo>
                      <a:pt x="447" y="571"/>
                    </a:lnTo>
                    <a:lnTo>
                      <a:pt x="445" y="568"/>
                    </a:lnTo>
                    <a:lnTo>
                      <a:pt x="445" y="571"/>
                    </a:lnTo>
                    <a:lnTo>
                      <a:pt x="450" y="571"/>
                    </a:lnTo>
                    <a:lnTo>
                      <a:pt x="450" y="573"/>
                    </a:lnTo>
                    <a:lnTo>
                      <a:pt x="450" y="575"/>
                    </a:lnTo>
                    <a:lnTo>
                      <a:pt x="452" y="577"/>
                    </a:lnTo>
                    <a:lnTo>
                      <a:pt x="450" y="580"/>
                    </a:lnTo>
                    <a:lnTo>
                      <a:pt x="447" y="580"/>
                    </a:lnTo>
                    <a:lnTo>
                      <a:pt x="445" y="577"/>
                    </a:lnTo>
                    <a:lnTo>
                      <a:pt x="443" y="577"/>
                    </a:lnTo>
                    <a:lnTo>
                      <a:pt x="445" y="577"/>
                    </a:lnTo>
                    <a:lnTo>
                      <a:pt x="443" y="577"/>
                    </a:lnTo>
                    <a:lnTo>
                      <a:pt x="445" y="575"/>
                    </a:lnTo>
                    <a:lnTo>
                      <a:pt x="443" y="575"/>
                    </a:lnTo>
                    <a:lnTo>
                      <a:pt x="443" y="573"/>
                    </a:lnTo>
                    <a:lnTo>
                      <a:pt x="440" y="573"/>
                    </a:lnTo>
                    <a:lnTo>
                      <a:pt x="440" y="571"/>
                    </a:lnTo>
                    <a:lnTo>
                      <a:pt x="438" y="573"/>
                    </a:lnTo>
                    <a:lnTo>
                      <a:pt x="440" y="575"/>
                    </a:lnTo>
                    <a:lnTo>
                      <a:pt x="440" y="577"/>
                    </a:lnTo>
                    <a:lnTo>
                      <a:pt x="438" y="577"/>
                    </a:lnTo>
                    <a:lnTo>
                      <a:pt x="436" y="575"/>
                    </a:lnTo>
                    <a:lnTo>
                      <a:pt x="436" y="573"/>
                    </a:lnTo>
                    <a:lnTo>
                      <a:pt x="433" y="573"/>
                    </a:lnTo>
                    <a:lnTo>
                      <a:pt x="433" y="575"/>
                    </a:lnTo>
                    <a:lnTo>
                      <a:pt x="433" y="573"/>
                    </a:lnTo>
                    <a:lnTo>
                      <a:pt x="431" y="573"/>
                    </a:lnTo>
                    <a:lnTo>
                      <a:pt x="431" y="575"/>
                    </a:lnTo>
                    <a:lnTo>
                      <a:pt x="429" y="575"/>
                    </a:lnTo>
                    <a:lnTo>
                      <a:pt x="429" y="573"/>
                    </a:lnTo>
                    <a:lnTo>
                      <a:pt x="426" y="573"/>
                    </a:lnTo>
                    <a:lnTo>
                      <a:pt x="426" y="575"/>
                    </a:lnTo>
                    <a:lnTo>
                      <a:pt x="422" y="573"/>
                    </a:lnTo>
                    <a:lnTo>
                      <a:pt x="424" y="575"/>
                    </a:lnTo>
                    <a:lnTo>
                      <a:pt x="422" y="575"/>
                    </a:lnTo>
                    <a:lnTo>
                      <a:pt x="424" y="577"/>
                    </a:lnTo>
                    <a:lnTo>
                      <a:pt x="422" y="577"/>
                    </a:lnTo>
                    <a:lnTo>
                      <a:pt x="419" y="580"/>
                    </a:lnTo>
                    <a:lnTo>
                      <a:pt x="419" y="577"/>
                    </a:lnTo>
                    <a:lnTo>
                      <a:pt x="417" y="577"/>
                    </a:lnTo>
                    <a:lnTo>
                      <a:pt x="417" y="580"/>
                    </a:lnTo>
                    <a:lnTo>
                      <a:pt x="417" y="577"/>
                    </a:lnTo>
                    <a:lnTo>
                      <a:pt x="415" y="577"/>
                    </a:lnTo>
                    <a:lnTo>
                      <a:pt x="417" y="580"/>
                    </a:lnTo>
                    <a:lnTo>
                      <a:pt x="415" y="580"/>
                    </a:lnTo>
                    <a:lnTo>
                      <a:pt x="412" y="580"/>
                    </a:lnTo>
                    <a:lnTo>
                      <a:pt x="410" y="580"/>
                    </a:lnTo>
                    <a:lnTo>
                      <a:pt x="408" y="580"/>
                    </a:lnTo>
                    <a:lnTo>
                      <a:pt x="408" y="577"/>
                    </a:lnTo>
                    <a:lnTo>
                      <a:pt x="405" y="577"/>
                    </a:lnTo>
                    <a:lnTo>
                      <a:pt x="408" y="577"/>
                    </a:lnTo>
                    <a:lnTo>
                      <a:pt x="410" y="575"/>
                    </a:lnTo>
                    <a:lnTo>
                      <a:pt x="412" y="575"/>
                    </a:lnTo>
                    <a:lnTo>
                      <a:pt x="415" y="575"/>
                    </a:lnTo>
                    <a:lnTo>
                      <a:pt x="417" y="575"/>
                    </a:lnTo>
                    <a:lnTo>
                      <a:pt x="419" y="575"/>
                    </a:lnTo>
                    <a:lnTo>
                      <a:pt x="417" y="575"/>
                    </a:lnTo>
                    <a:lnTo>
                      <a:pt x="417" y="573"/>
                    </a:lnTo>
                    <a:lnTo>
                      <a:pt x="419" y="573"/>
                    </a:lnTo>
                    <a:lnTo>
                      <a:pt x="417" y="573"/>
                    </a:lnTo>
                    <a:lnTo>
                      <a:pt x="415" y="573"/>
                    </a:lnTo>
                    <a:lnTo>
                      <a:pt x="417" y="571"/>
                    </a:lnTo>
                    <a:lnTo>
                      <a:pt x="419" y="571"/>
                    </a:lnTo>
                    <a:lnTo>
                      <a:pt x="422" y="571"/>
                    </a:lnTo>
                    <a:lnTo>
                      <a:pt x="424" y="571"/>
                    </a:lnTo>
                    <a:lnTo>
                      <a:pt x="424" y="568"/>
                    </a:lnTo>
                    <a:lnTo>
                      <a:pt x="422" y="568"/>
                    </a:lnTo>
                    <a:lnTo>
                      <a:pt x="417" y="568"/>
                    </a:lnTo>
                    <a:lnTo>
                      <a:pt x="415" y="571"/>
                    </a:lnTo>
                    <a:lnTo>
                      <a:pt x="412" y="571"/>
                    </a:lnTo>
                    <a:lnTo>
                      <a:pt x="412" y="568"/>
                    </a:lnTo>
                    <a:lnTo>
                      <a:pt x="415" y="568"/>
                    </a:lnTo>
                    <a:lnTo>
                      <a:pt x="419" y="568"/>
                    </a:lnTo>
                    <a:lnTo>
                      <a:pt x="417" y="566"/>
                    </a:lnTo>
                    <a:lnTo>
                      <a:pt x="417" y="564"/>
                    </a:lnTo>
                    <a:lnTo>
                      <a:pt x="415" y="564"/>
                    </a:lnTo>
                    <a:lnTo>
                      <a:pt x="415" y="561"/>
                    </a:lnTo>
                    <a:lnTo>
                      <a:pt x="412" y="561"/>
                    </a:lnTo>
                    <a:lnTo>
                      <a:pt x="410" y="561"/>
                    </a:lnTo>
                    <a:lnTo>
                      <a:pt x="410" y="559"/>
                    </a:lnTo>
                    <a:lnTo>
                      <a:pt x="408" y="559"/>
                    </a:lnTo>
                    <a:lnTo>
                      <a:pt x="408" y="561"/>
                    </a:lnTo>
                    <a:lnTo>
                      <a:pt x="408" y="564"/>
                    </a:lnTo>
                    <a:lnTo>
                      <a:pt x="410" y="564"/>
                    </a:lnTo>
                    <a:lnTo>
                      <a:pt x="412" y="564"/>
                    </a:lnTo>
                    <a:lnTo>
                      <a:pt x="417" y="566"/>
                    </a:lnTo>
                    <a:lnTo>
                      <a:pt x="415" y="566"/>
                    </a:lnTo>
                    <a:lnTo>
                      <a:pt x="415" y="568"/>
                    </a:lnTo>
                    <a:lnTo>
                      <a:pt x="412" y="568"/>
                    </a:lnTo>
                    <a:lnTo>
                      <a:pt x="412" y="571"/>
                    </a:lnTo>
                    <a:lnTo>
                      <a:pt x="410" y="571"/>
                    </a:lnTo>
                    <a:lnTo>
                      <a:pt x="408" y="571"/>
                    </a:lnTo>
                    <a:lnTo>
                      <a:pt x="405" y="571"/>
                    </a:lnTo>
                    <a:lnTo>
                      <a:pt x="408" y="571"/>
                    </a:lnTo>
                    <a:lnTo>
                      <a:pt x="405" y="573"/>
                    </a:lnTo>
                    <a:lnTo>
                      <a:pt x="405" y="571"/>
                    </a:lnTo>
                    <a:lnTo>
                      <a:pt x="408" y="571"/>
                    </a:lnTo>
                    <a:lnTo>
                      <a:pt x="408" y="568"/>
                    </a:lnTo>
                    <a:lnTo>
                      <a:pt x="408" y="566"/>
                    </a:lnTo>
                    <a:lnTo>
                      <a:pt x="405" y="566"/>
                    </a:lnTo>
                    <a:lnTo>
                      <a:pt x="405" y="564"/>
                    </a:lnTo>
                    <a:lnTo>
                      <a:pt x="405" y="561"/>
                    </a:lnTo>
                    <a:lnTo>
                      <a:pt x="408" y="561"/>
                    </a:lnTo>
                    <a:lnTo>
                      <a:pt x="408" y="559"/>
                    </a:lnTo>
                    <a:lnTo>
                      <a:pt x="410" y="559"/>
                    </a:lnTo>
                    <a:lnTo>
                      <a:pt x="410" y="557"/>
                    </a:lnTo>
                    <a:lnTo>
                      <a:pt x="410" y="554"/>
                    </a:lnTo>
                    <a:lnTo>
                      <a:pt x="410" y="552"/>
                    </a:lnTo>
                    <a:lnTo>
                      <a:pt x="408" y="550"/>
                    </a:lnTo>
                    <a:lnTo>
                      <a:pt x="410" y="550"/>
                    </a:lnTo>
                    <a:lnTo>
                      <a:pt x="410" y="547"/>
                    </a:lnTo>
                    <a:lnTo>
                      <a:pt x="410" y="550"/>
                    </a:lnTo>
                    <a:lnTo>
                      <a:pt x="410" y="547"/>
                    </a:lnTo>
                    <a:lnTo>
                      <a:pt x="412" y="547"/>
                    </a:lnTo>
                    <a:lnTo>
                      <a:pt x="412" y="545"/>
                    </a:lnTo>
                    <a:lnTo>
                      <a:pt x="415" y="545"/>
                    </a:lnTo>
                    <a:lnTo>
                      <a:pt x="417" y="545"/>
                    </a:lnTo>
                    <a:lnTo>
                      <a:pt x="419" y="545"/>
                    </a:lnTo>
                    <a:lnTo>
                      <a:pt x="422" y="545"/>
                    </a:lnTo>
                    <a:lnTo>
                      <a:pt x="422" y="543"/>
                    </a:lnTo>
                    <a:lnTo>
                      <a:pt x="422" y="545"/>
                    </a:lnTo>
                    <a:lnTo>
                      <a:pt x="424" y="545"/>
                    </a:lnTo>
                    <a:lnTo>
                      <a:pt x="426" y="545"/>
                    </a:lnTo>
                    <a:lnTo>
                      <a:pt x="426" y="543"/>
                    </a:lnTo>
                    <a:lnTo>
                      <a:pt x="426" y="545"/>
                    </a:lnTo>
                    <a:lnTo>
                      <a:pt x="429" y="545"/>
                    </a:lnTo>
                    <a:lnTo>
                      <a:pt x="429" y="547"/>
                    </a:lnTo>
                    <a:lnTo>
                      <a:pt x="431" y="547"/>
                    </a:lnTo>
                    <a:lnTo>
                      <a:pt x="431" y="550"/>
                    </a:lnTo>
                    <a:lnTo>
                      <a:pt x="431" y="552"/>
                    </a:lnTo>
                    <a:lnTo>
                      <a:pt x="429" y="552"/>
                    </a:lnTo>
                    <a:lnTo>
                      <a:pt x="431" y="552"/>
                    </a:lnTo>
                    <a:lnTo>
                      <a:pt x="431" y="554"/>
                    </a:lnTo>
                    <a:lnTo>
                      <a:pt x="429" y="557"/>
                    </a:lnTo>
                    <a:lnTo>
                      <a:pt x="429" y="559"/>
                    </a:lnTo>
                    <a:lnTo>
                      <a:pt x="429" y="561"/>
                    </a:lnTo>
                    <a:lnTo>
                      <a:pt x="429" y="564"/>
                    </a:lnTo>
                    <a:lnTo>
                      <a:pt x="429" y="568"/>
                    </a:lnTo>
                    <a:lnTo>
                      <a:pt x="429" y="566"/>
                    </a:lnTo>
                    <a:lnTo>
                      <a:pt x="429" y="564"/>
                    </a:lnTo>
                    <a:lnTo>
                      <a:pt x="429" y="561"/>
                    </a:lnTo>
                    <a:lnTo>
                      <a:pt x="429" y="559"/>
                    </a:lnTo>
                    <a:lnTo>
                      <a:pt x="431" y="557"/>
                    </a:lnTo>
                    <a:lnTo>
                      <a:pt x="433" y="557"/>
                    </a:lnTo>
                    <a:lnTo>
                      <a:pt x="433" y="554"/>
                    </a:lnTo>
                    <a:lnTo>
                      <a:pt x="433" y="557"/>
                    </a:lnTo>
                    <a:lnTo>
                      <a:pt x="436" y="557"/>
                    </a:lnTo>
                    <a:lnTo>
                      <a:pt x="436" y="554"/>
                    </a:lnTo>
                    <a:lnTo>
                      <a:pt x="433" y="552"/>
                    </a:lnTo>
                    <a:lnTo>
                      <a:pt x="436" y="550"/>
                    </a:lnTo>
                    <a:lnTo>
                      <a:pt x="436" y="552"/>
                    </a:lnTo>
                    <a:lnTo>
                      <a:pt x="438" y="554"/>
                    </a:lnTo>
                    <a:lnTo>
                      <a:pt x="438" y="557"/>
                    </a:lnTo>
                    <a:lnTo>
                      <a:pt x="440" y="557"/>
                    </a:lnTo>
                    <a:lnTo>
                      <a:pt x="440" y="554"/>
                    </a:lnTo>
                    <a:lnTo>
                      <a:pt x="438" y="554"/>
                    </a:lnTo>
                    <a:lnTo>
                      <a:pt x="438" y="552"/>
                    </a:lnTo>
                    <a:lnTo>
                      <a:pt x="436" y="550"/>
                    </a:lnTo>
                    <a:lnTo>
                      <a:pt x="436" y="547"/>
                    </a:lnTo>
                    <a:lnTo>
                      <a:pt x="438" y="545"/>
                    </a:lnTo>
                    <a:lnTo>
                      <a:pt x="440" y="545"/>
                    </a:lnTo>
                    <a:lnTo>
                      <a:pt x="440" y="543"/>
                    </a:lnTo>
                    <a:lnTo>
                      <a:pt x="443" y="543"/>
                    </a:lnTo>
                    <a:lnTo>
                      <a:pt x="443" y="545"/>
                    </a:lnTo>
                    <a:close/>
                    <a:moveTo>
                      <a:pt x="263" y="543"/>
                    </a:moveTo>
                    <a:lnTo>
                      <a:pt x="263" y="545"/>
                    </a:lnTo>
                    <a:lnTo>
                      <a:pt x="261" y="545"/>
                    </a:lnTo>
                    <a:lnTo>
                      <a:pt x="261" y="547"/>
                    </a:lnTo>
                    <a:lnTo>
                      <a:pt x="259" y="550"/>
                    </a:lnTo>
                    <a:lnTo>
                      <a:pt x="259" y="547"/>
                    </a:lnTo>
                    <a:lnTo>
                      <a:pt x="256" y="547"/>
                    </a:lnTo>
                    <a:lnTo>
                      <a:pt x="256" y="550"/>
                    </a:lnTo>
                    <a:lnTo>
                      <a:pt x="256" y="547"/>
                    </a:lnTo>
                    <a:lnTo>
                      <a:pt x="259" y="547"/>
                    </a:lnTo>
                    <a:lnTo>
                      <a:pt x="256" y="545"/>
                    </a:lnTo>
                    <a:lnTo>
                      <a:pt x="259" y="545"/>
                    </a:lnTo>
                    <a:lnTo>
                      <a:pt x="259" y="547"/>
                    </a:lnTo>
                    <a:lnTo>
                      <a:pt x="259" y="545"/>
                    </a:lnTo>
                    <a:lnTo>
                      <a:pt x="261" y="547"/>
                    </a:lnTo>
                    <a:lnTo>
                      <a:pt x="261" y="545"/>
                    </a:lnTo>
                    <a:lnTo>
                      <a:pt x="259" y="545"/>
                    </a:lnTo>
                    <a:lnTo>
                      <a:pt x="261" y="545"/>
                    </a:lnTo>
                    <a:lnTo>
                      <a:pt x="261" y="543"/>
                    </a:lnTo>
                    <a:lnTo>
                      <a:pt x="261" y="545"/>
                    </a:lnTo>
                    <a:lnTo>
                      <a:pt x="263" y="545"/>
                    </a:lnTo>
                    <a:lnTo>
                      <a:pt x="263" y="543"/>
                    </a:lnTo>
                    <a:close/>
                    <a:moveTo>
                      <a:pt x="622" y="543"/>
                    </a:moveTo>
                    <a:lnTo>
                      <a:pt x="624" y="543"/>
                    </a:lnTo>
                    <a:lnTo>
                      <a:pt x="622" y="545"/>
                    </a:lnTo>
                    <a:lnTo>
                      <a:pt x="619" y="545"/>
                    </a:lnTo>
                    <a:lnTo>
                      <a:pt x="619" y="543"/>
                    </a:lnTo>
                    <a:lnTo>
                      <a:pt x="622" y="543"/>
                    </a:lnTo>
                    <a:close/>
                    <a:moveTo>
                      <a:pt x="629" y="547"/>
                    </a:moveTo>
                    <a:lnTo>
                      <a:pt x="631" y="547"/>
                    </a:lnTo>
                    <a:lnTo>
                      <a:pt x="629" y="550"/>
                    </a:lnTo>
                    <a:lnTo>
                      <a:pt x="622" y="550"/>
                    </a:lnTo>
                    <a:lnTo>
                      <a:pt x="617" y="552"/>
                    </a:lnTo>
                    <a:lnTo>
                      <a:pt x="617" y="554"/>
                    </a:lnTo>
                    <a:lnTo>
                      <a:pt x="615" y="554"/>
                    </a:lnTo>
                    <a:lnTo>
                      <a:pt x="612" y="554"/>
                    </a:lnTo>
                    <a:lnTo>
                      <a:pt x="612" y="557"/>
                    </a:lnTo>
                    <a:lnTo>
                      <a:pt x="610" y="557"/>
                    </a:lnTo>
                    <a:lnTo>
                      <a:pt x="608" y="557"/>
                    </a:lnTo>
                    <a:lnTo>
                      <a:pt x="605" y="557"/>
                    </a:lnTo>
                    <a:lnTo>
                      <a:pt x="603" y="557"/>
                    </a:lnTo>
                    <a:lnTo>
                      <a:pt x="601" y="557"/>
                    </a:lnTo>
                    <a:lnTo>
                      <a:pt x="601" y="554"/>
                    </a:lnTo>
                    <a:lnTo>
                      <a:pt x="603" y="552"/>
                    </a:lnTo>
                    <a:lnTo>
                      <a:pt x="605" y="552"/>
                    </a:lnTo>
                    <a:lnTo>
                      <a:pt x="608" y="552"/>
                    </a:lnTo>
                    <a:lnTo>
                      <a:pt x="610" y="552"/>
                    </a:lnTo>
                    <a:lnTo>
                      <a:pt x="610" y="550"/>
                    </a:lnTo>
                    <a:lnTo>
                      <a:pt x="615" y="550"/>
                    </a:lnTo>
                    <a:lnTo>
                      <a:pt x="617" y="550"/>
                    </a:lnTo>
                    <a:lnTo>
                      <a:pt x="619" y="550"/>
                    </a:lnTo>
                    <a:lnTo>
                      <a:pt x="619" y="547"/>
                    </a:lnTo>
                    <a:lnTo>
                      <a:pt x="622" y="547"/>
                    </a:lnTo>
                    <a:lnTo>
                      <a:pt x="624" y="547"/>
                    </a:lnTo>
                    <a:lnTo>
                      <a:pt x="626" y="545"/>
                    </a:lnTo>
                    <a:lnTo>
                      <a:pt x="626" y="543"/>
                    </a:lnTo>
                    <a:lnTo>
                      <a:pt x="629" y="543"/>
                    </a:lnTo>
                    <a:lnTo>
                      <a:pt x="631" y="543"/>
                    </a:lnTo>
                    <a:lnTo>
                      <a:pt x="629" y="543"/>
                    </a:lnTo>
                    <a:lnTo>
                      <a:pt x="629" y="545"/>
                    </a:lnTo>
                    <a:lnTo>
                      <a:pt x="631" y="545"/>
                    </a:lnTo>
                    <a:lnTo>
                      <a:pt x="629" y="547"/>
                    </a:lnTo>
                    <a:close/>
                    <a:moveTo>
                      <a:pt x="459" y="545"/>
                    </a:moveTo>
                    <a:lnTo>
                      <a:pt x="461" y="545"/>
                    </a:lnTo>
                    <a:lnTo>
                      <a:pt x="461" y="547"/>
                    </a:lnTo>
                    <a:lnTo>
                      <a:pt x="461" y="550"/>
                    </a:lnTo>
                    <a:lnTo>
                      <a:pt x="461" y="552"/>
                    </a:lnTo>
                    <a:lnTo>
                      <a:pt x="459" y="552"/>
                    </a:lnTo>
                    <a:lnTo>
                      <a:pt x="459" y="550"/>
                    </a:lnTo>
                    <a:lnTo>
                      <a:pt x="459" y="547"/>
                    </a:lnTo>
                    <a:lnTo>
                      <a:pt x="457" y="547"/>
                    </a:lnTo>
                    <a:lnTo>
                      <a:pt x="457" y="545"/>
                    </a:lnTo>
                    <a:lnTo>
                      <a:pt x="454" y="545"/>
                    </a:lnTo>
                    <a:lnTo>
                      <a:pt x="454" y="543"/>
                    </a:lnTo>
                    <a:lnTo>
                      <a:pt x="457" y="543"/>
                    </a:lnTo>
                    <a:lnTo>
                      <a:pt x="459" y="543"/>
                    </a:lnTo>
                    <a:lnTo>
                      <a:pt x="459" y="545"/>
                    </a:lnTo>
                    <a:close/>
                    <a:moveTo>
                      <a:pt x="608" y="540"/>
                    </a:moveTo>
                    <a:lnTo>
                      <a:pt x="608" y="543"/>
                    </a:lnTo>
                    <a:lnTo>
                      <a:pt x="610" y="543"/>
                    </a:lnTo>
                    <a:lnTo>
                      <a:pt x="608" y="543"/>
                    </a:lnTo>
                    <a:lnTo>
                      <a:pt x="608" y="545"/>
                    </a:lnTo>
                    <a:lnTo>
                      <a:pt x="605" y="543"/>
                    </a:lnTo>
                    <a:lnTo>
                      <a:pt x="603" y="543"/>
                    </a:lnTo>
                    <a:lnTo>
                      <a:pt x="605" y="543"/>
                    </a:lnTo>
                    <a:lnTo>
                      <a:pt x="603" y="545"/>
                    </a:lnTo>
                    <a:lnTo>
                      <a:pt x="601" y="545"/>
                    </a:lnTo>
                    <a:lnTo>
                      <a:pt x="603" y="543"/>
                    </a:lnTo>
                    <a:lnTo>
                      <a:pt x="605" y="543"/>
                    </a:lnTo>
                    <a:lnTo>
                      <a:pt x="608" y="543"/>
                    </a:lnTo>
                    <a:lnTo>
                      <a:pt x="608" y="540"/>
                    </a:lnTo>
                    <a:close/>
                    <a:moveTo>
                      <a:pt x="473" y="543"/>
                    </a:moveTo>
                    <a:lnTo>
                      <a:pt x="473" y="545"/>
                    </a:lnTo>
                    <a:lnTo>
                      <a:pt x="471" y="545"/>
                    </a:lnTo>
                    <a:lnTo>
                      <a:pt x="471" y="543"/>
                    </a:lnTo>
                    <a:lnTo>
                      <a:pt x="471" y="540"/>
                    </a:lnTo>
                    <a:lnTo>
                      <a:pt x="473" y="540"/>
                    </a:lnTo>
                    <a:lnTo>
                      <a:pt x="473" y="543"/>
                    </a:lnTo>
                    <a:close/>
                    <a:moveTo>
                      <a:pt x="475" y="540"/>
                    </a:moveTo>
                    <a:lnTo>
                      <a:pt x="477" y="538"/>
                    </a:lnTo>
                    <a:lnTo>
                      <a:pt x="477" y="540"/>
                    </a:lnTo>
                    <a:lnTo>
                      <a:pt x="480" y="538"/>
                    </a:lnTo>
                    <a:lnTo>
                      <a:pt x="480" y="540"/>
                    </a:lnTo>
                    <a:lnTo>
                      <a:pt x="482" y="543"/>
                    </a:lnTo>
                    <a:lnTo>
                      <a:pt x="480" y="543"/>
                    </a:lnTo>
                    <a:lnTo>
                      <a:pt x="480" y="545"/>
                    </a:lnTo>
                    <a:lnTo>
                      <a:pt x="480" y="547"/>
                    </a:lnTo>
                    <a:lnTo>
                      <a:pt x="482" y="547"/>
                    </a:lnTo>
                    <a:lnTo>
                      <a:pt x="482" y="545"/>
                    </a:lnTo>
                    <a:lnTo>
                      <a:pt x="484" y="545"/>
                    </a:lnTo>
                    <a:lnTo>
                      <a:pt x="484" y="547"/>
                    </a:lnTo>
                    <a:lnTo>
                      <a:pt x="484" y="550"/>
                    </a:lnTo>
                    <a:lnTo>
                      <a:pt x="487" y="550"/>
                    </a:lnTo>
                    <a:lnTo>
                      <a:pt x="487" y="552"/>
                    </a:lnTo>
                    <a:lnTo>
                      <a:pt x="484" y="552"/>
                    </a:lnTo>
                    <a:lnTo>
                      <a:pt x="482" y="554"/>
                    </a:lnTo>
                    <a:lnTo>
                      <a:pt x="484" y="554"/>
                    </a:lnTo>
                    <a:lnTo>
                      <a:pt x="484" y="552"/>
                    </a:lnTo>
                    <a:lnTo>
                      <a:pt x="484" y="554"/>
                    </a:lnTo>
                    <a:lnTo>
                      <a:pt x="487" y="554"/>
                    </a:lnTo>
                    <a:lnTo>
                      <a:pt x="487" y="552"/>
                    </a:lnTo>
                    <a:lnTo>
                      <a:pt x="489" y="552"/>
                    </a:lnTo>
                    <a:lnTo>
                      <a:pt x="489" y="554"/>
                    </a:lnTo>
                    <a:lnTo>
                      <a:pt x="487" y="554"/>
                    </a:lnTo>
                    <a:lnTo>
                      <a:pt x="487" y="557"/>
                    </a:lnTo>
                    <a:lnTo>
                      <a:pt x="484" y="557"/>
                    </a:lnTo>
                    <a:lnTo>
                      <a:pt x="482" y="557"/>
                    </a:lnTo>
                    <a:lnTo>
                      <a:pt x="482" y="559"/>
                    </a:lnTo>
                    <a:lnTo>
                      <a:pt x="480" y="559"/>
                    </a:lnTo>
                    <a:lnTo>
                      <a:pt x="480" y="557"/>
                    </a:lnTo>
                    <a:lnTo>
                      <a:pt x="480" y="554"/>
                    </a:lnTo>
                    <a:lnTo>
                      <a:pt x="482" y="552"/>
                    </a:lnTo>
                    <a:lnTo>
                      <a:pt x="480" y="552"/>
                    </a:lnTo>
                    <a:lnTo>
                      <a:pt x="477" y="552"/>
                    </a:lnTo>
                    <a:lnTo>
                      <a:pt x="480" y="554"/>
                    </a:lnTo>
                    <a:lnTo>
                      <a:pt x="477" y="554"/>
                    </a:lnTo>
                    <a:lnTo>
                      <a:pt x="477" y="552"/>
                    </a:lnTo>
                    <a:lnTo>
                      <a:pt x="477" y="554"/>
                    </a:lnTo>
                    <a:lnTo>
                      <a:pt x="477" y="557"/>
                    </a:lnTo>
                    <a:lnTo>
                      <a:pt x="475" y="557"/>
                    </a:lnTo>
                    <a:lnTo>
                      <a:pt x="475" y="554"/>
                    </a:lnTo>
                    <a:lnTo>
                      <a:pt x="473" y="554"/>
                    </a:lnTo>
                    <a:lnTo>
                      <a:pt x="471" y="554"/>
                    </a:lnTo>
                    <a:lnTo>
                      <a:pt x="473" y="552"/>
                    </a:lnTo>
                    <a:lnTo>
                      <a:pt x="473" y="550"/>
                    </a:lnTo>
                    <a:lnTo>
                      <a:pt x="471" y="552"/>
                    </a:lnTo>
                    <a:lnTo>
                      <a:pt x="468" y="552"/>
                    </a:lnTo>
                    <a:lnTo>
                      <a:pt x="468" y="554"/>
                    </a:lnTo>
                    <a:lnTo>
                      <a:pt x="466" y="554"/>
                    </a:lnTo>
                    <a:lnTo>
                      <a:pt x="466" y="552"/>
                    </a:lnTo>
                    <a:lnTo>
                      <a:pt x="466" y="554"/>
                    </a:lnTo>
                    <a:lnTo>
                      <a:pt x="464" y="554"/>
                    </a:lnTo>
                    <a:lnTo>
                      <a:pt x="461" y="552"/>
                    </a:lnTo>
                    <a:lnTo>
                      <a:pt x="461" y="550"/>
                    </a:lnTo>
                    <a:lnTo>
                      <a:pt x="461" y="547"/>
                    </a:lnTo>
                    <a:lnTo>
                      <a:pt x="461" y="545"/>
                    </a:lnTo>
                    <a:lnTo>
                      <a:pt x="461" y="543"/>
                    </a:lnTo>
                    <a:lnTo>
                      <a:pt x="461" y="540"/>
                    </a:lnTo>
                    <a:lnTo>
                      <a:pt x="464" y="540"/>
                    </a:lnTo>
                    <a:lnTo>
                      <a:pt x="466" y="543"/>
                    </a:lnTo>
                    <a:lnTo>
                      <a:pt x="466" y="545"/>
                    </a:lnTo>
                    <a:lnTo>
                      <a:pt x="466" y="547"/>
                    </a:lnTo>
                    <a:lnTo>
                      <a:pt x="466" y="543"/>
                    </a:lnTo>
                    <a:lnTo>
                      <a:pt x="466" y="540"/>
                    </a:lnTo>
                    <a:lnTo>
                      <a:pt x="468" y="540"/>
                    </a:lnTo>
                    <a:lnTo>
                      <a:pt x="468" y="543"/>
                    </a:lnTo>
                    <a:lnTo>
                      <a:pt x="471" y="543"/>
                    </a:lnTo>
                    <a:lnTo>
                      <a:pt x="471" y="545"/>
                    </a:lnTo>
                    <a:lnTo>
                      <a:pt x="473" y="545"/>
                    </a:lnTo>
                    <a:lnTo>
                      <a:pt x="473" y="543"/>
                    </a:lnTo>
                    <a:lnTo>
                      <a:pt x="473" y="540"/>
                    </a:lnTo>
                    <a:lnTo>
                      <a:pt x="473" y="543"/>
                    </a:lnTo>
                    <a:lnTo>
                      <a:pt x="475" y="543"/>
                    </a:lnTo>
                    <a:lnTo>
                      <a:pt x="475" y="540"/>
                    </a:lnTo>
                    <a:lnTo>
                      <a:pt x="473" y="538"/>
                    </a:lnTo>
                    <a:lnTo>
                      <a:pt x="475" y="540"/>
                    </a:lnTo>
                    <a:close/>
                    <a:moveTo>
                      <a:pt x="608" y="540"/>
                    </a:moveTo>
                    <a:lnTo>
                      <a:pt x="605" y="540"/>
                    </a:lnTo>
                    <a:lnTo>
                      <a:pt x="605" y="543"/>
                    </a:lnTo>
                    <a:lnTo>
                      <a:pt x="603" y="543"/>
                    </a:lnTo>
                    <a:lnTo>
                      <a:pt x="601" y="543"/>
                    </a:lnTo>
                    <a:lnTo>
                      <a:pt x="599" y="543"/>
                    </a:lnTo>
                    <a:lnTo>
                      <a:pt x="599" y="540"/>
                    </a:lnTo>
                    <a:lnTo>
                      <a:pt x="601" y="540"/>
                    </a:lnTo>
                    <a:lnTo>
                      <a:pt x="601" y="543"/>
                    </a:lnTo>
                    <a:lnTo>
                      <a:pt x="601" y="540"/>
                    </a:lnTo>
                    <a:lnTo>
                      <a:pt x="603" y="540"/>
                    </a:lnTo>
                    <a:lnTo>
                      <a:pt x="601" y="540"/>
                    </a:lnTo>
                    <a:lnTo>
                      <a:pt x="601" y="538"/>
                    </a:lnTo>
                    <a:lnTo>
                      <a:pt x="605" y="538"/>
                    </a:lnTo>
                    <a:lnTo>
                      <a:pt x="605" y="540"/>
                    </a:lnTo>
                    <a:lnTo>
                      <a:pt x="608" y="540"/>
                    </a:lnTo>
                    <a:lnTo>
                      <a:pt x="608" y="538"/>
                    </a:lnTo>
                    <a:lnTo>
                      <a:pt x="608" y="540"/>
                    </a:lnTo>
                    <a:close/>
                    <a:moveTo>
                      <a:pt x="480" y="536"/>
                    </a:moveTo>
                    <a:lnTo>
                      <a:pt x="482" y="538"/>
                    </a:lnTo>
                    <a:lnTo>
                      <a:pt x="484" y="536"/>
                    </a:lnTo>
                    <a:lnTo>
                      <a:pt x="484" y="538"/>
                    </a:lnTo>
                    <a:lnTo>
                      <a:pt x="487" y="536"/>
                    </a:lnTo>
                    <a:lnTo>
                      <a:pt x="487" y="538"/>
                    </a:lnTo>
                    <a:lnTo>
                      <a:pt x="489" y="538"/>
                    </a:lnTo>
                    <a:lnTo>
                      <a:pt x="489" y="540"/>
                    </a:lnTo>
                    <a:lnTo>
                      <a:pt x="487" y="540"/>
                    </a:lnTo>
                    <a:lnTo>
                      <a:pt x="484" y="540"/>
                    </a:lnTo>
                    <a:lnTo>
                      <a:pt x="482" y="540"/>
                    </a:lnTo>
                    <a:lnTo>
                      <a:pt x="480" y="538"/>
                    </a:lnTo>
                    <a:lnTo>
                      <a:pt x="482" y="538"/>
                    </a:lnTo>
                    <a:lnTo>
                      <a:pt x="480" y="536"/>
                    </a:lnTo>
                    <a:close/>
                    <a:moveTo>
                      <a:pt x="259" y="536"/>
                    </a:moveTo>
                    <a:lnTo>
                      <a:pt x="256" y="538"/>
                    </a:lnTo>
                    <a:lnTo>
                      <a:pt x="254" y="540"/>
                    </a:lnTo>
                    <a:lnTo>
                      <a:pt x="256" y="540"/>
                    </a:lnTo>
                    <a:lnTo>
                      <a:pt x="254" y="543"/>
                    </a:lnTo>
                    <a:lnTo>
                      <a:pt x="252" y="543"/>
                    </a:lnTo>
                    <a:lnTo>
                      <a:pt x="252" y="540"/>
                    </a:lnTo>
                    <a:lnTo>
                      <a:pt x="252" y="543"/>
                    </a:lnTo>
                    <a:lnTo>
                      <a:pt x="249" y="543"/>
                    </a:lnTo>
                    <a:lnTo>
                      <a:pt x="249" y="540"/>
                    </a:lnTo>
                    <a:lnTo>
                      <a:pt x="249" y="543"/>
                    </a:lnTo>
                    <a:lnTo>
                      <a:pt x="247" y="543"/>
                    </a:lnTo>
                    <a:lnTo>
                      <a:pt x="245" y="543"/>
                    </a:lnTo>
                    <a:lnTo>
                      <a:pt x="242" y="543"/>
                    </a:lnTo>
                    <a:lnTo>
                      <a:pt x="240" y="545"/>
                    </a:lnTo>
                    <a:lnTo>
                      <a:pt x="240" y="543"/>
                    </a:lnTo>
                    <a:lnTo>
                      <a:pt x="242" y="543"/>
                    </a:lnTo>
                    <a:lnTo>
                      <a:pt x="245" y="540"/>
                    </a:lnTo>
                    <a:lnTo>
                      <a:pt x="247" y="540"/>
                    </a:lnTo>
                    <a:lnTo>
                      <a:pt x="247" y="538"/>
                    </a:lnTo>
                    <a:lnTo>
                      <a:pt x="247" y="540"/>
                    </a:lnTo>
                    <a:lnTo>
                      <a:pt x="247" y="538"/>
                    </a:lnTo>
                    <a:lnTo>
                      <a:pt x="247" y="536"/>
                    </a:lnTo>
                    <a:lnTo>
                      <a:pt x="249" y="538"/>
                    </a:lnTo>
                    <a:lnTo>
                      <a:pt x="249" y="540"/>
                    </a:lnTo>
                    <a:lnTo>
                      <a:pt x="249" y="538"/>
                    </a:lnTo>
                    <a:lnTo>
                      <a:pt x="249" y="536"/>
                    </a:lnTo>
                    <a:lnTo>
                      <a:pt x="249" y="538"/>
                    </a:lnTo>
                    <a:lnTo>
                      <a:pt x="249" y="540"/>
                    </a:lnTo>
                    <a:lnTo>
                      <a:pt x="252" y="540"/>
                    </a:lnTo>
                    <a:lnTo>
                      <a:pt x="252" y="538"/>
                    </a:lnTo>
                    <a:lnTo>
                      <a:pt x="252" y="536"/>
                    </a:lnTo>
                    <a:lnTo>
                      <a:pt x="254" y="538"/>
                    </a:lnTo>
                    <a:lnTo>
                      <a:pt x="256" y="538"/>
                    </a:lnTo>
                    <a:lnTo>
                      <a:pt x="256" y="536"/>
                    </a:lnTo>
                    <a:lnTo>
                      <a:pt x="259" y="536"/>
                    </a:lnTo>
                    <a:close/>
                    <a:moveTo>
                      <a:pt x="343" y="536"/>
                    </a:moveTo>
                    <a:lnTo>
                      <a:pt x="345" y="538"/>
                    </a:lnTo>
                    <a:lnTo>
                      <a:pt x="347" y="538"/>
                    </a:lnTo>
                    <a:lnTo>
                      <a:pt x="347" y="540"/>
                    </a:lnTo>
                    <a:lnTo>
                      <a:pt x="347" y="543"/>
                    </a:lnTo>
                    <a:lnTo>
                      <a:pt x="347" y="540"/>
                    </a:lnTo>
                    <a:lnTo>
                      <a:pt x="345" y="538"/>
                    </a:lnTo>
                    <a:lnTo>
                      <a:pt x="343" y="540"/>
                    </a:lnTo>
                    <a:lnTo>
                      <a:pt x="343" y="538"/>
                    </a:lnTo>
                    <a:lnTo>
                      <a:pt x="340" y="538"/>
                    </a:lnTo>
                    <a:lnTo>
                      <a:pt x="340" y="536"/>
                    </a:lnTo>
                    <a:lnTo>
                      <a:pt x="343" y="536"/>
                    </a:lnTo>
                    <a:close/>
                    <a:moveTo>
                      <a:pt x="547" y="536"/>
                    </a:moveTo>
                    <a:lnTo>
                      <a:pt x="547" y="538"/>
                    </a:lnTo>
                    <a:lnTo>
                      <a:pt x="547" y="536"/>
                    </a:lnTo>
                    <a:lnTo>
                      <a:pt x="545" y="536"/>
                    </a:lnTo>
                    <a:lnTo>
                      <a:pt x="547" y="536"/>
                    </a:lnTo>
                    <a:close/>
                    <a:moveTo>
                      <a:pt x="326" y="536"/>
                    </a:moveTo>
                    <a:lnTo>
                      <a:pt x="324" y="536"/>
                    </a:lnTo>
                    <a:lnTo>
                      <a:pt x="324" y="533"/>
                    </a:lnTo>
                    <a:lnTo>
                      <a:pt x="326" y="533"/>
                    </a:lnTo>
                    <a:lnTo>
                      <a:pt x="326" y="536"/>
                    </a:lnTo>
                    <a:close/>
                    <a:moveTo>
                      <a:pt x="296" y="533"/>
                    </a:moveTo>
                    <a:lnTo>
                      <a:pt x="296" y="536"/>
                    </a:lnTo>
                    <a:lnTo>
                      <a:pt x="296" y="538"/>
                    </a:lnTo>
                    <a:lnTo>
                      <a:pt x="294" y="536"/>
                    </a:lnTo>
                    <a:lnTo>
                      <a:pt x="294" y="533"/>
                    </a:lnTo>
                    <a:lnTo>
                      <a:pt x="291" y="536"/>
                    </a:lnTo>
                    <a:lnTo>
                      <a:pt x="291" y="533"/>
                    </a:lnTo>
                    <a:lnTo>
                      <a:pt x="294" y="533"/>
                    </a:lnTo>
                    <a:lnTo>
                      <a:pt x="296" y="533"/>
                    </a:lnTo>
                    <a:close/>
                    <a:moveTo>
                      <a:pt x="540" y="533"/>
                    </a:moveTo>
                    <a:lnTo>
                      <a:pt x="540" y="536"/>
                    </a:lnTo>
                    <a:lnTo>
                      <a:pt x="538" y="536"/>
                    </a:lnTo>
                    <a:lnTo>
                      <a:pt x="536" y="536"/>
                    </a:lnTo>
                    <a:lnTo>
                      <a:pt x="536" y="533"/>
                    </a:lnTo>
                    <a:lnTo>
                      <a:pt x="538" y="533"/>
                    </a:lnTo>
                    <a:lnTo>
                      <a:pt x="540" y="533"/>
                    </a:lnTo>
                    <a:close/>
                    <a:moveTo>
                      <a:pt x="519" y="533"/>
                    </a:moveTo>
                    <a:lnTo>
                      <a:pt x="517" y="533"/>
                    </a:lnTo>
                    <a:lnTo>
                      <a:pt x="517" y="531"/>
                    </a:lnTo>
                    <a:lnTo>
                      <a:pt x="519" y="533"/>
                    </a:lnTo>
                    <a:close/>
                    <a:moveTo>
                      <a:pt x="612" y="533"/>
                    </a:moveTo>
                    <a:lnTo>
                      <a:pt x="612" y="536"/>
                    </a:lnTo>
                    <a:lnTo>
                      <a:pt x="610" y="536"/>
                    </a:lnTo>
                    <a:lnTo>
                      <a:pt x="610" y="533"/>
                    </a:lnTo>
                    <a:lnTo>
                      <a:pt x="610" y="531"/>
                    </a:lnTo>
                    <a:lnTo>
                      <a:pt x="612" y="531"/>
                    </a:lnTo>
                    <a:lnTo>
                      <a:pt x="615" y="533"/>
                    </a:lnTo>
                    <a:lnTo>
                      <a:pt x="612" y="533"/>
                    </a:lnTo>
                    <a:close/>
                    <a:moveTo>
                      <a:pt x="256" y="533"/>
                    </a:moveTo>
                    <a:lnTo>
                      <a:pt x="254" y="531"/>
                    </a:lnTo>
                    <a:lnTo>
                      <a:pt x="256" y="531"/>
                    </a:lnTo>
                    <a:lnTo>
                      <a:pt x="256" y="533"/>
                    </a:lnTo>
                    <a:close/>
                    <a:moveTo>
                      <a:pt x="503" y="531"/>
                    </a:moveTo>
                    <a:lnTo>
                      <a:pt x="501" y="531"/>
                    </a:lnTo>
                    <a:lnTo>
                      <a:pt x="503" y="531"/>
                    </a:lnTo>
                    <a:close/>
                    <a:moveTo>
                      <a:pt x="622" y="531"/>
                    </a:moveTo>
                    <a:lnTo>
                      <a:pt x="622" y="533"/>
                    </a:lnTo>
                    <a:lnTo>
                      <a:pt x="622" y="536"/>
                    </a:lnTo>
                    <a:lnTo>
                      <a:pt x="619" y="536"/>
                    </a:lnTo>
                    <a:lnTo>
                      <a:pt x="622" y="536"/>
                    </a:lnTo>
                    <a:lnTo>
                      <a:pt x="619" y="536"/>
                    </a:lnTo>
                    <a:lnTo>
                      <a:pt x="619" y="538"/>
                    </a:lnTo>
                    <a:lnTo>
                      <a:pt x="617" y="538"/>
                    </a:lnTo>
                    <a:lnTo>
                      <a:pt x="615" y="540"/>
                    </a:lnTo>
                    <a:lnTo>
                      <a:pt x="615" y="543"/>
                    </a:lnTo>
                    <a:lnTo>
                      <a:pt x="612" y="543"/>
                    </a:lnTo>
                    <a:lnTo>
                      <a:pt x="612" y="540"/>
                    </a:lnTo>
                    <a:lnTo>
                      <a:pt x="615" y="540"/>
                    </a:lnTo>
                    <a:lnTo>
                      <a:pt x="612" y="540"/>
                    </a:lnTo>
                    <a:lnTo>
                      <a:pt x="612" y="538"/>
                    </a:lnTo>
                    <a:lnTo>
                      <a:pt x="612" y="536"/>
                    </a:lnTo>
                    <a:lnTo>
                      <a:pt x="615" y="538"/>
                    </a:lnTo>
                    <a:lnTo>
                      <a:pt x="617" y="538"/>
                    </a:lnTo>
                    <a:lnTo>
                      <a:pt x="617" y="536"/>
                    </a:lnTo>
                    <a:lnTo>
                      <a:pt x="615" y="536"/>
                    </a:lnTo>
                    <a:lnTo>
                      <a:pt x="617" y="536"/>
                    </a:lnTo>
                    <a:lnTo>
                      <a:pt x="617" y="533"/>
                    </a:lnTo>
                    <a:lnTo>
                      <a:pt x="619" y="533"/>
                    </a:lnTo>
                    <a:lnTo>
                      <a:pt x="617" y="533"/>
                    </a:lnTo>
                    <a:lnTo>
                      <a:pt x="619" y="531"/>
                    </a:lnTo>
                    <a:lnTo>
                      <a:pt x="619" y="533"/>
                    </a:lnTo>
                    <a:lnTo>
                      <a:pt x="622" y="533"/>
                    </a:lnTo>
                    <a:lnTo>
                      <a:pt x="622" y="531"/>
                    </a:lnTo>
                    <a:close/>
                    <a:moveTo>
                      <a:pt x="515" y="531"/>
                    </a:moveTo>
                    <a:lnTo>
                      <a:pt x="512" y="531"/>
                    </a:lnTo>
                    <a:lnTo>
                      <a:pt x="512" y="529"/>
                    </a:lnTo>
                    <a:lnTo>
                      <a:pt x="515" y="529"/>
                    </a:lnTo>
                    <a:lnTo>
                      <a:pt x="515" y="531"/>
                    </a:lnTo>
                    <a:close/>
                    <a:moveTo>
                      <a:pt x="650" y="529"/>
                    </a:moveTo>
                    <a:lnTo>
                      <a:pt x="650" y="531"/>
                    </a:lnTo>
                    <a:lnTo>
                      <a:pt x="647" y="531"/>
                    </a:lnTo>
                    <a:lnTo>
                      <a:pt x="645" y="531"/>
                    </a:lnTo>
                    <a:lnTo>
                      <a:pt x="647" y="529"/>
                    </a:lnTo>
                    <a:lnTo>
                      <a:pt x="650" y="529"/>
                    </a:lnTo>
                    <a:close/>
                    <a:moveTo>
                      <a:pt x="282" y="531"/>
                    </a:moveTo>
                    <a:lnTo>
                      <a:pt x="282" y="529"/>
                    </a:lnTo>
                    <a:lnTo>
                      <a:pt x="284" y="529"/>
                    </a:lnTo>
                    <a:lnTo>
                      <a:pt x="284" y="531"/>
                    </a:lnTo>
                    <a:lnTo>
                      <a:pt x="282" y="531"/>
                    </a:lnTo>
                    <a:close/>
                    <a:moveTo>
                      <a:pt x="633" y="529"/>
                    </a:moveTo>
                    <a:lnTo>
                      <a:pt x="631" y="529"/>
                    </a:lnTo>
                    <a:lnTo>
                      <a:pt x="633" y="529"/>
                    </a:lnTo>
                    <a:lnTo>
                      <a:pt x="633" y="531"/>
                    </a:lnTo>
                    <a:lnTo>
                      <a:pt x="631" y="531"/>
                    </a:lnTo>
                    <a:lnTo>
                      <a:pt x="631" y="529"/>
                    </a:lnTo>
                    <a:lnTo>
                      <a:pt x="629" y="529"/>
                    </a:lnTo>
                    <a:lnTo>
                      <a:pt x="631" y="529"/>
                    </a:lnTo>
                    <a:lnTo>
                      <a:pt x="629" y="529"/>
                    </a:lnTo>
                    <a:lnTo>
                      <a:pt x="631" y="529"/>
                    </a:lnTo>
                    <a:lnTo>
                      <a:pt x="631" y="526"/>
                    </a:lnTo>
                    <a:lnTo>
                      <a:pt x="633" y="526"/>
                    </a:lnTo>
                    <a:lnTo>
                      <a:pt x="633" y="529"/>
                    </a:lnTo>
                    <a:close/>
                    <a:moveTo>
                      <a:pt x="498" y="529"/>
                    </a:moveTo>
                    <a:lnTo>
                      <a:pt x="501" y="529"/>
                    </a:lnTo>
                    <a:lnTo>
                      <a:pt x="498" y="529"/>
                    </a:lnTo>
                    <a:lnTo>
                      <a:pt x="496" y="529"/>
                    </a:lnTo>
                    <a:lnTo>
                      <a:pt x="498" y="529"/>
                    </a:lnTo>
                    <a:lnTo>
                      <a:pt x="498" y="526"/>
                    </a:lnTo>
                    <a:lnTo>
                      <a:pt x="498" y="529"/>
                    </a:lnTo>
                    <a:close/>
                    <a:moveTo>
                      <a:pt x="512" y="526"/>
                    </a:moveTo>
                    <a:lnTo>
                      <a:pt x="512" y="529"/>
                    </a:lnTo>
                    <a:lnTo>
                      <a:pt x="512" y="526"/>
                    </a:lnTo>
                    <a:lnTo>
                      <a:pt x="510" y="526"/>
                    </a:lnTo>
                    <a:lnTo>
                      <a:pt x="512" y="526"/>
                    </a:lnTo>
                    <a:close/>
                    <a:moveTo>
                      <a:pt x="249" y="524"/>
                    </a:moveTo>
                    <a:lnTo>
                      <a:pt x="249" y="526"/>
                    </a:lnTo>
                    <a:lnTo>
                      <a:pt x="252" y="526"/>
                    </a:lnTo>
                    <a:lnTo>
                      <a:pt x="252" y="529"/>
                    </a:lnTo>
                    <a:lnTo>
                      <a:pt x="249" y="529"/>
                    </a:lnTo>
                    <a:lnTo>
                      <a:pt x="249" y="531"/>
                    </a:lnTo>
                    <a:lnTo>
                      <a:pt x="249" y="529"/>
                    </a:lnTo>
                    <a:lnTo>
                      <a:pt x="247" y="526"/>
                    </a:lnTo>
                    <a:lnTo>
                      <a:pt x="247" y="524"/>
                    </a:lnTo>
                    <a:lnTo>
                      <a:pt x="249" y="524"/>
                    </a:lnTo>
                    <a:close/>
                    <a:moveTo>
                      <a:pt x="256" y="526"/>
                    </a:moveTo>
                    <a:lnTo>
                      <a:pt x="259" y="526"/>
                    </a:lnTo>
                    <a:lnTo>
                      <a:pt x="256" y="526"/>
                    </a:lnTo>
                    <a:lnTo>
                      <a:pt x="256" y="529"/>
                    </a:lnTo>
                    <a:lnTo>
                      <a:pt x="256" y="526"/>
                    </a:lnTo>
                    <a:lnTo>
                      <a:pt x="254" y="526"/>
                    </a:lnTo>
                    <a:lnTo>
                      <a:pt x="254" y="524"/>
                    </a:lnTo>
                    <a:lnTo>
                      <a:pt x="256" y="524"/>
                    </a:lnTo>
                    <a:lnTo>
                      <a:pt x="256" y="526"/>
                    </a:lnTo>
                    <a:close/>
                    <a:moveTo>
                      <a:pt x="638" y="522"/>
                    </a:moveTo>
                    <a:lnTo>
                      <a:pt x="640" y="522"/>
                    </a:lnTo>
                    <a:lnTo>
                      <a:pt x="640" y="524"/>
                    </a:lnTo>
                    <a:lnTo>
                      <a:pt x="643" y="524"/>
                    </a:lnTo>
                    <a:lnTo>
                      <a:pt x="640" y="524"/>
                    </a:lnTo>
                    <a:lnTo>
                      <a:pt x="643" y="524"/>
                    </a:lnTo>
                    <a:lnTo>
                      <a:pt x="640" y="524"/>
                    </a:lnTo>
                    <a:lnTo>
                      <a:pt x="638" y="522"/>
                    </a:lnTo>
                    <a:close/>
                    <a:moveTo>
                      <a:pt x="187" y="522"/>
                    </a:moveTo>
                    <a:lnTo>
                      <a:pt x="187" y="524"/>
                    </a:lnTo>
                    <a:lnTo>
                      <a:pt x="184" y="522"/>
                    </a:lnTo>
                    <a:lnTo>
                      <a:pt x="184" y="519"/>
                    </a:lnTo>
                    <a:lnTo>
                      <a:pt x="187" y="519"/>
                    </a:lnTo>
                    <a:lnTo>
                      <a:pt x="187" y="522"/>
                    </a:lnTo>
                    <a:close/>
                    <a:moveTo>
                      <a:pt x="624" y="519"/>
                    </a:moveTo>
                    <a:lnTo>
                      <a:pt x="624" y="522"/>
                    </a:lnTo>
                    <a:lnTo>
                      <a:pt x="622" y="522"/>
                    </a:lnTo>
                    <a:lnTo>
                      <a:pt x="622" y="519"/>
                    </a:lnTo>
                    <a:lnTo>
                      <a:pt x="624" y="519"/>
                    </a:lnTo>
                    <a:close/>
                    <a:moveTo>
                      <a:pt x="245" y="522"/>
                    </a:moveTo>
                    <a:lnTo>
                      <a:pt x="245" y="524"/>
                    </a:lnTo>
                    <a:lnTo>
                      <a:pt x="247" y="524"/>
                    </a:lnTo>
                    <a:lnTo>
                      <a:pt x="247" y="522"/>
                    </a:lnTo>
                    <a:lnTo>
                      <a:pt x="249" y="522"/>
                    </a:lnTo>
                    <a:lnTo>
                      <a:pt x="249" y="524"/>
                    </a:lnTo>
                    <a:lnTo>
                      <a:pt x="247" y="524"/>
                    </a:lnTo>
                    <a:lnTo>
                      <a:pt x="245" y="524"/>
                    </a:lnTo>
                    <a:lnTo>
                      <a:pt x="245" y="526"/>
                    </a:lnTo>
                    <a:lnTo>
                      <a:pt x="245" y="529"/>
                    </a:lnTo>
                    <a:lnTo>
                      <a:pt x="245" y="531"/>
                    </a:lnTo>
                    <a:lnTo>
                      <a:pt x="245" y="529"/>
                    </a:lnTo>
                    <a:lnTo>
                      <a:pt x="242" y="529"/>
                    </a:lnTo>
                    <a:lnTo>
                      <a:pt x="242" y="531"/>
                    </a:lnTo>
                    <a:lnTo>
                      <a:pt x="242" y="529"/>
                    </a:lnTo>
                    <a:lnTo>
                      <a:pt x="240" y="529"/>
                    </a:lnTo>
                    <a:lnTo>
                      <a:pt x="240" y="526"/>
                    </a:lnTo>
                    <a:lnTo>
                      <a:pt x="242" y="526"/>
                    </a:lnTo>
                    <a:lnTo>
                      <a:pt x="240" y="526"/>
                    </a:lnTo>
                    <a:lnTo>
                      <a:pt x="240" y="524"/>
                    </a:lnTo>
                    <a:lnTo>
                      <a:pt x="238" y="524"/>
                    </a:lnTo>
                    <a:lnTo>
                      <a:pt x="238" y="526"/>
                    </a:lnTo>
                    <a:lnTo>
                      <a:pt x="235" y="526"/>
                    </a:lnTo>
                    <a:lnTo>
                      <a:pt x="238" y="526"/>
                    </a:lnTo>
                    <a:lnTo>
                      <a:pt x="238" y="524"/>
                    </a:lnTo>
                    <a:lnTo>
                      <a:pt x="238" y="522"/>
                    </a:lnTo>
                    <a:lnTo>
                      <a:pt x="240" y="522"/>
                    </a:lnTo>
                    <a:lnTo>
                      <a:pt x="240" y="519"/>
                    </a:lnTo>
                    <a:lnTo>
                      <a:pt x="242" y="519"/>
                    </a:lnTo>
                    <a:lnTo>
                      <a:pt x="245" y="517"/>
                    </a:lnTo>
                    <a:lnTo>
                      <a:pt x="247" y="519"/>
                    </a:lnTo>
                    <a:lnTo>
                      <a:pt x="247" y="522"/>
                    </a:lnTo>
                    <a:lnTo>
                      <a:pt x="245" y="522"/>
                    </a:lnTo>
                    <a:close/>
                    <a:moveTo>
                      <a:pt x="619" y="519"/>
                    </a:moveTo>
                    <a:lnTo>
                      <a:pt x="617" y="519"/>
                    </a:lnTo>
                    <a:lnTo>
                      <a:pt x="617" y="517"/>
                    </a:lnTo>
                    <a:lnTo>
                      <a:pt x="619" y="517"/>
                    </a:lnTo>
                    <a:lnTo>
                      <a:pt x="619" y="515"/>
                    </a:lnTo>
                    <a:lnTo>
                      <a:pt x="619" y="517"/>
                    </a:lnTo>
                    <a:lnTo>
                      <a:pt x="622" y="517"/>
                    </a:lnTo>
                    <a:lnTo>
                      <a:pt x="619" y="517"/>
                    </a:lnTo>
                    <a:lnTo>
                      <a:pt x="619" y="519"/>
                    </a:lnTo>
                    <a:close/>
                    <a:moveTo>
                      <a:pt x="228" y="517"/>
                    </a:moveTo>
                    <a:lnTo>
                      <a:pt x="228" y="515"/>
                    </a:lnTo>
                    <a:lnTo>
                      <a:pt x="226" y="515"/>
                    </a:lnTo>
                    <a:lnTo>
                      <a:pt x="226" y="512"/>
                    </a:lnTo>
                    <a:lnTo>
                      <a:pt x="228" y="512"/>
                    </a:lnTo>
                    <a:lnTo>
                      <a:pt x="228" y="515"/>
                    </a:lnTo>
                    <a:lnTo>
                      <a:pt x="231" y="515"/>
                    </a:lnTo>
                    <a:lnTo>
                      <a:pt x="228" y="515"/>
                    </a:lnTo>
                    <a:lnTo>
                      <a:pt x="228" y="517"/>
                    </a:lnTo>
                    <a:close/>
                    <a:moveTo>
                      <a:pt x="182" y="512"/>
                    </a:moveTo>
                    <a:lnTo>
                      <a:pt x="184" y="515"/>
                    </a:lnTo>
                    <a:lnTo>
                      <a:pt x="184" y="517"/>
                    </a:lnTo>
                    <a:lnTo>
                      <a:pt x="184" y="519"/>
                    </a:lnTo>
                    <a:lnTo>
                      <a:pt x="182" y="517"/>
                    </a:lnTo>
                    <a:lnTo>
                      <a:pt x="182" y="519"/>
                    </a:lnTo>
                    <a:lnTo>
                      <a:pt x="182" y="517"/>
                    </a:lnTo>
                    <a:lnTo>
                      <a:pt x="180" y="517"/>
                    </a:lnTo>
                    <a:lnTo>
                      <a:pt x="180" y="515"/>
                    </a:lnTo>
                    <a:lnTo>
                      <a:pt x="180" y="512"/>
                    </a:lnTo>
                    <a:lnTo>
                      <a:pt x="182" y="512"/>
                    </a:lnTo>
                    <a:close/>
                    <a:moveTo>
                      <a:pt x="626" y="515"/>
                    </a:moveTo>
                    <a:lnTo>
                      <a:pt x="626" y="517"/>
                    </a:lnTo>
                    <a:lnTo>
                      <a:pt x="624" y="517"/>
                    </a:lnTo>
                    <a:lnTo>
                      <a:pt x="622" y="515"/>
                    </a:lnTo>
                    <a:lnTo>
                      <a:pt x="622" y="512"/>
                    </a:lnTo>
                    <a:lnTo>
                      <a:pt x="624" y="512"/>
                    </a:lnTo>
                    <a:lnTo>
                      <a:pt x="626" y="512"/>
                    </a:lnTo>
                    <a:lnTo>
                      <a:pt x="624" y="510"/>
                    </a:lnTo>
                    <a:lnTo>
                      <a:pt x="626" y="510"/>
                    </a:lnTo>
                    <a:lnTo>
                      <a:pt x="626" y="512"/>
                    </a:lnTo>
                    <a:lnTo>
                      <a:pt x="626" y="515"/>
                    </a:lnTo>
                    <a:close/>
                    <a:moveTo>
                      <a:pt x="226" y="510"/>
                    </a:moveTo>
                    <a:lnTo>
                      <a:pt x="224" y="510"/>
                    </a:lnTo>
                    <a:lnTo>
                      <a:pt x="224" y="508"/>
                    </a:lnTo>
                    <a:lnTo>
                      <a:pt x="226" y="510"/>
                    </a:lnTo>
                    <a:close/>
                    <a:moveTo>
                      <a:pt x="219" y="508"/>
                    </a:moveTo>
                    <a:lnTo>
                      <a:pt x="221" y="510"/>
                    </a:lnTo>
                    <a:lnTo>
                      <a:pt x="221" y="512"/>
                    </a:lnTo>
                    <a:lnTo>
                      <a:pt x="219" y="512"/>
                    </a:lnTo>
                    <a:lnTo>
                      <a:pt x="217" y="512"/>
                    </a:lnTo>
                    <a:lnTo>
                      <a:pt x="217" y="510"/>
                    </a:lnTo>
                    <a:lnTo>
                      <a:pt x="219" y="510"/>
                    </a:lnTo>
                    <a:lnTo>
                      <a:pt x="219" y="508"/>
                    </a:lnTo>
                    <a:lnTo>
                      <a:pt x="219" y="510"/>
                    </a:lnTo>
                    <a:lnTo>
                      <a:pt x="217" y="510"/>
                    </a:lnTo>
                    <a:lnTo>
                      <a:pt x="217" y="508"/>
                    </a:lnTo>
                    <a:lnTo>
                      <a:pt x="219" y="508"/>
                    </a:lnTo>
                    <a:close/>
                    <a:moveTo>
                      <a:pt x="203" y="510"/>
                    </a:moveTo>
                    <a:lnTo>
                      <a:pt x="201" y="510"/>
                    </a:lnTo>
                    <a:lnTo>
                      <a:pt x="201" y="508"/>
                    </a:lnTo>
                    <a:lnTo>
                      <a:pt x="201" y="505"/>
                    </a:lnTo>
                    <a:lnTo>
                      <a:pt x="203" y="505"/>
                    </a:lnTo>
                    <a:lnTo>
                      <a:pt x="205" y="505"/>
                    </a:lnTo>
                    <a:lnTo>
                      <a:pt x="205" y="508"/>
                    </a:lnTo>
                    <a:lnTo>
                      <a:pt x="205" y="510"/>
                    </a:lnTo>
                    <a:lnTo>
                      <a:pt x="203" y="510"/>
                    </a:lnTo>
                    <a:close/>
                    <a:moveTo>
                      <a:pt x="489" y="496"/>
                    </a:moveTo>
                    <a:lnTo>
                      <a:pt x="491" y="496"/>
                    </a:lnTo>
                    <a:lnTo>
                      <a:pt x="491" y="498"/>
                    </a:lnTo>
                    <a:lnTo>
                      <a:pt x="489" y="498"/>
                    </a:lnTo>
                    <a:lnTo>
                      <a:pt x="487" y="498"/>
                    </a:lnTo>
                    <a:lnTo>
                      <a:pt x="487" y="496"/>
                    </a:lnTo>
                    <a:lnTo>
                      <a:pt x="489" y="496"/>
                    </a:lnTo>
                    <a:close/>
                    <a:moveTo>
                      <a:pt x="128" y="482"/>
                    </a:moveTo>
                    <a:lnTo>
                      <a:pt x="131" y="482"/>
                    </a:lnTo>
                    <a:lnTo>
                      <a:pt x="131" y="484"/>
                    </a:lnTo>
                    <a:lnTo>
                      <a:pt x="133" y="484"/>
                    </a:lnTo>
                    <a:lnTo>
                      <a:pt x="133" y="487"/>
                    </a:lnTo>
                    <a:lnTo>
                      <a:pt x="131" y="487"/>
                    </a:lnTo>
                    <a:lnTo>
                      <a:pt x="128" y="484"/>
                    </a:lnTo>
                    <a:lnTo>
                      <a:pt x="126" y="482"/>
                    </a:lnTo>
                    <a:lnTo>
                      <a:pt x="128" y="482"/>
                    </a:lnTo>
                    <a:close/>
                    <a:moveTo>
                      <a:pt x="526" y="482"/>
                    </a:moveTo>
                    <a:lnTo>
                      <a:pt x="524" y="482"/>
                    </a:lnTo>
                    <a:lnTo>
                      <a:pt x="524" y="480"/>
                    </a:lnTo>
                    <a:lnTo>
                      <a:pt x="526" y="480"/>
                    </a:lnTo>
                    <a:lnTo>
                      <a:pt x="526" y="482"/>
                    </a:lnTo>
                    <a:close/>
                    <a:moveTo>
                      <a:pt x="126" y="482"/>
                    </a:moveTo>
                    <a:lnTo>
                      <a:pt x="124" y="482"/>
                    </a:lnTo>
                    <a:lnTo>
                      <a:pt x="124" y="480"/>
                    </a:lnTo>
                    <a:lnTo>
                      <a:pt x="124" y="477"/>
                    </a:lnTo>
                    <a:lnTo>
                      <a:pt x="121" y="477"/>
                    </a:lnTo>
                    <a:lnTo>
                      <a:pt x="124" y="480"/>
                    </a:lnTo>
                    <a:lnTo>
                      <a:pt x="126" y="480"/>
                    </a:lnTo>
                    <a:lnTo>
                      <a:pt x="126" y="482"/>
                    </a:lnTo>
                    <a:close/>
                    <a:moveTo>
                      <a:pt x="547" y="477"/>
                    </a:moveTo>
                    <a:lnTo>
                      <a:pt x="547" y="480"/>
                    </a:lnTo>
                    <a:lnTo>
                      <a:pt x="545" y="480"/>
                    </a:lnTo>
                    <a:lnTo>
                      <a:pt x="543" y="480"/>
                    </a:lnTo>
                    <a:lnTo>
                      <a:pt x="543" y="482"/>
                    </a:lnTo>
                    <a:lnTo>
                      <a:pt x="540" y="482"/>
                    </a:lnTo>
                    <a:lnTo>
                      <a:pt x="540" y="480"/>
                    </a:lnTo>
                    <a:lnTo>
                      <a:pt x="543" y="480"/>
                    </a:lnTo>
                    <a:lnTo>
                      <a:pt x="545" y="477"/>
                    </a:lnTo>
                    <a:lnTo>
                      <a:pt x="547" y="477"/>
                    </a:lnTo>
                    <a:close/>
                    <a:moveTo>
                      <a:pt x="203" y="477"/>
                    </a:moveTo>
                    <a:lnTo>
                      <a:pt x="205" y="477"/>
                    </a:lnTo>
                    <a:lnTo>
                      <a:pt x="203" y="477"/>
                    </a:lnTo>
                    <a:close/>
                    <a:moveTo>
                      <a:pt x="594" y="477"/>
                    </a:moveTo>
                    <a:lnTo>
                      <a:pt x="592" y="477"/>
                    </a:lnTo>
                    <a:lnTo>
                      <a:pt x="592" y="475"/>
                    </a:lnTo>
                    <a:lnTo>
                      <a:pt x="594" y="475"/>
                    </a:lnTo>
                    <a:lnTo>
                      <a:pt x="594" y="477"/>
                    </a:lnTo>
                    <a:close/>
                    <a:moveTo>
                      <a:pt x="98" y="470"/>
                    </a:moveTo>
                    <a:lnTo>
                      <a:pt x="98" y="473"/>
                    </a:lnTo>
                    <a:lnTo>
                      <a:pt x="98" y="470"/>
                    </a:lnTo>
                    <a:lnTo>
                      <a:pt x="100" y="470"/>
                    </a:lnTo>
                    <a:lnTo>
                      <a:pt x="100" y="473"/>
                    </a:lnTo>
                    <a:lnTo>
                      <a:pt x="98" y="473"/>
                    </a:lnTo>
                    <a:lnTo>
                      <a:pt x="100" y="470"/>
                    </a:lnTo>
                    <a:lnTo>
                      <a:pt x="103" y="473"/>
                    </a:lnTo>
                    <a:lnTo>
                      <a:pt x="100" y="475"/>
                    </a:lnTo>
                    <a:lnTo>
                      <a:pt x="100" y="473"/>
                    </a:lnTo>
                    <a:lnTo>
                      <a:pt x="100" y="475"/>
                    </a:lnTo>
                    <a:lnTo>
                      <a:pt x="98" y="475"/>
                    </a:lnTo>
                    <a:lnTo>
                      <a:pt x="98" y="473"/>
                    </a:lnTo>
                    <a:lnTo>
                      <a:pt x="98" y="470"/>
                    </a:lnTo>
                    <a:close/>
                    <a:moveTo>
                      <a:pt x="168" y="473"/>
                    </a:moveTo>
                    <a:lnTo>
                      <a:pt x="168" y="475"/>
                    </a:lnTo>
                    <a:lnTo>
                      <a:pt x="170" y="475"/>
                    </a:lnTo>
                    <a:lnTo>
                      <a:pt x="173" y="475"/>
                    </a:lnTo>
                    <a:lnTo>
                      <a:pt x="175" y="475"/>
                    </a:lnTo>
                    <a:lnTo>
                      <a:pt x="177" y="475"/>
                    </a:lnTo>
                    <a:lnTo>
                      <a:pt x="180" y="477"/>
                    </a:lnTo>
                    <a:lnTo>
                      <a:pt x="182" y="477"/>
                    </a:lnTo>
                    <a:lnTo>
                      <a:pt x="182" y="480"/>
                    </a:lnTo>
                    <a:lnTo>
                      <a:pt x="184" y="482"/>
                    </a:lnTo>
                    <a:lnTo>
                      <a:pt x="187" y="482"/>
                    </a:lnTo>
                    <a:lnTo>
                      <a:pt x="184" y="482"/>
                    </a:lnTo>
                    <a:lnTo>
                      <a:pt x="184" y="484"/>
                    </a:lnTo>
                    <a:lnTo>
                      <a:pt x="184" y="487"/>
                    </a:lnTo>
                    <a:lnTo>
                      <a:pt x="184" y="489"/>
                    </a:lnTo>
                    <a:lnTo>
                      <a:pt x="182" y="489"/>
                    </a:lnTo>
                    <a:lnTo>
                      <a:pt x="182" y="491"/>
                    </a:lnTo>
                    <a:lnTo>
                      <a:pt x="180" y="494"/>
                    </a:lnTo>
                    <a:lnTo>
                      <a:pt x="182" y="496"/>
                    </a:lnTo>
                    <a:lnTo>
                      <a:pt x="184" y="496"/>
                    </a:lnTo>
                    <a:lnTo>
                      <a:pt x="184" y="498"/>
                    </a:lnTo>
                    <a:lnTo>
                      <a:pt x="182" y="501"/>
                    </a:lnTo>
                    <a:lnTo>
                      <a:pt x="182" y="503"/>
                    </a:lnTo>
                    <a:lnTo>
                      <a:pt x="180" y="501"/>
                    </a:lnTo>
                    <a:lnTo>
                      <a:pt x="182" y="501"/>
                    </a:lnTo>
                    <a:lnTo>
                      <a:pt x="182" y="498"/>
                    </a:lnTo>
                    <a:lnTo>
                      <a:pt x="180" y="498"/>
                    </a:lnTo>
                    <a:lnTo>
                      <a:pt x="180" y="496"/>
                    </a:lnTo>
                    <a:lnTo>
                      <a:pt x="180" y="494"/>
                    </a:lnTo>
                    <a:lnTo>
                      <a:pt x="177" y="494"/>
                    </a:lnTo>
                    <a:lnTo>
                      <a:pt x="177" y="496"/>
                    </a:lnTo>
                    <a:lnTo>
                      <a:pt x="175" y="496"/>
                    </a:lnTo>
                    <a:lnTo>
                      <a:pt x="175" y="494"/>
                    </a:lnTo>
                    <a:lnTo>
                      <a:pt x="173" y="496"/>
                    </a:lnTo>
                    <a:lnTo>
                      <a:pt x="170" y="494"/>
                    </a:lnTo>
                    <a:lnTo>
                      <a:pt x="168" y="491"/>
                    </a:lnTo>
                    <a:lnTo>
                      <a:pt x="161" y="484"/>
                    </a:lnTo>
                    <a:lnTo>
                      <a:pt x="159" y="484"/>
                    </a:lnTo>
                    <a:lnTo>
                      <a:pt x="156" y="484"/>
                    </a:lnTo>
                    <a:lnTo>
                      <a:pt x="154" y="484"/>
                    </a:lnTo>
                    <a:lnTo>
                      <a:pt x="154" y="487"/>
                    </a:lnTo>
                    <a:lnTo>
                      <a:pt x="152" y="487"/>
                    </a:lnTo>
                    <a:lnTo>
                      <a:pt x="149" y="484"/>
                    </a:lnTo>
                    <a:lnTo>
                      <a:pt x="147" y="484"/>
                    </a:lnTo>
                    <a:lnTo>
                      <a:pt x="147" y="482"/>
                    </a:lnTo>
                    <a:lnTo>
                      <a:pt x="145" y="482"/>
                    </a:lnTo>
                    <a:lnTo>
                      <a:pt x="142" y="480"/>
                    </a:lnTo>
                    <a:lnTo>
                      <a:pt x="142" y="477"/>
                    </a:lnTo>
                    <a:lnTo>
                      <a:pt x="145" y="477"/>
                    </a:lnTo>
                    <a:lnTo>
                      <a:pt x="145" y="475"/>
                    </a:lnTo>
                    <a:lnTo>
                      <a:pt x="145" y="473"/>
                    </a:lnTo>
                    <a:lnTo>
                      <a:pt x="147" y="470"/>
                    </a:lnTo>
                    <a:lnTo>
                      <a:pt x="149" y="473"/>
                    </a:lnTo>
                    <a:lnTo>
                      <a:pt x="152" y="473"/>
                    </a:lnTo>
                    <a:lnTo>
                      <a:pt x="154" y="473"/>
                    </a:lnTo>
                    <a:lnTo>
                      <a:pt x="161" y="470"/>
                    </a:lnTo>
                    <a:lnTo>
                      <a:pt x="163" y="470"/>
                    </a:lnTo>
                    <a:lnTo>
                      <a:pt x="166" y="470"/>
                    </a:lnTo>
                    <a:lnTo>
                      <a:pt x="168" y="473"/>
                    </a:lnTo>
                    <a:close/>
                    <a:moveTo>
                      <a:pt x="126" y="468"/>
                    </a:moveTo>
                    <a:lnTo>
                      <a:pt x="126" y="470"/>
                    </a:lnTo>
                    <a:lnTo>
                      <a:pt x="128" y="470"/>
                    </a:lnTo>
                    <a:lnTo>
                      <a:pt x="126" y="470"/>
                    </a:lnTo>
                    <a:lnTo>
                      <a:pt x="126" y="473"/>
                    </a:lnTo>
                    <a:lnTo>
                      <a:pt x="124" y="473"/>
                    </a:lnTo>
                    <a:lnTo>
                      <a:pt x="126" y="475"/>
                    </a:lnTo>
                    <a:lnTo>
                      <a:pt x="124" y="475"/>
                    </a:lnTo>
                    <a:lnTo>
                      <a:pt x="121" y="473"/>
                    </a:lnTo>
                    <a:lnTo>
                      <a:pt x="121" y="475"/>
                    </a:lnTo>
                    <a:lnTo>
                      <a:pt x="121" y="473"/>
                    </a:lnTo>
                    <a:lnTo>
                      <a:pt x="121" y="470"/>
                    </a:lnTo>
                    <a:lnTo>
                      <a:pt x="124" y="470"/>
                    </a:lnTo>
                    <a:lnTo>
                      <a:pt x="124" y="468"/>
                    </a:lnTo>
                    <a:lnTo>
                      <a:pt x="126" y="468"/>
                    </a:lnTo>
                    <a:close/>
                    <a:moveTo>
                      <a:pt x="107" y="470"/>
                    </a:moveTo>
                    <a:lnTo>
                      <a:pt x="105" y="468"/>
                    </a:lnTo>
                    <a:lnTo>
                      <a:pt x="107" y="468"/>
                    </a:lnTo>
                    <a:lnTo>
                      <a:pt x="107" y="470"/>
                    </a:lnTo>
                    <a:close/>
                    <a:moveTo>
                      <a:pt x="117" y="468"/>
                    </a:moveTo>
                    <a:lnTo>
                      <a:pt x="119" y="468"/>
                    </a:lnTo>
                    <a:lnTo>
                      <a:pt x="119" y="470"/>
                    </a:lnTo>
                    <a:lnTo>
                      <a:pt x="117" y="470"/>
                    </a:lnTo>
                    <a:lnTo>
                      <a:pt x="119" y="470"/>
                    </a:lnTo>
                    <a:lnTo>
                      <a:pt x="119" y="473"/>
                    </a:lnTo>
                    <a:lnTo>
                      <a:pt x="117" y="473"/>
                    </a:lnTo>
                    <a:lnTo>
                      <a:pt x="117" y="470"/>
                    </a:lnTo>
                    <a:lnTo>
                      <a:pt x="114" y="470"/>
                    </a:lnTo>
                    <a:lnTo>
                      <a:pt x="112" y="470"/>
                    </a:lnTo>
                    <a:lnTo>
                      <a:pt x="114" y="470"/>
                    </a:lnTo>
                    <a:lnTo>
                      <a:pt x="112" y="470"/>
                    </a:lnTo>
                    <a:lnTo>
                      <a:pt x="112" y="468"/>
                    </a:lnTo>
                    <a:lnTo>
                      <a:pt x="110" y="468"/>
                    </a:lnTo>
                    <a:lnTo>
                      <a:pt x="110" y="466"/>
                    </a:lnTo>
                    <a:lnTo>
                      <a:pt x="112" y="466"/>
                    </a:lnTo>
                    <a:lnTo>
                      <a:pt x="112" y="463"/>
                    </a:lnTo>
                    <a:lnTo>
                      <a:pt x="114" y="463"/>
                    </a:lnTo>
                    <a:lnTo>
                      <a:pt x="117" y="463"/>
                    </a:lnTo>
                    <a:lnTo>
                      <a:pt x="119" y="466"/>
                    </a:lnTo>
                    <a:lnTo>
                      <a:pt x="117" y="468"/>
                    </a:lnTo>
                    <a:close/>
                    <a:moveTo>
                      <a:pt x="91" y="452"/>
                    </a:moveTo>
                    <a:lnTo>
                      <a:pt x="91" y="454"/>
                    </a:lnTo>
                    <a:lnTo>
                      <a:pt x="93" y="454"/>
                    </a:lnTo>
                    <a:lnTo>
                      <a:pt x="93" y="456"/>
                    </a:lnTo>
                    <a:lnTo>
                      <a:pt x="96" y="456"/>
                    </a:lnTo>
                    <a:lnTo>
                      <a:pt x="98" y="456"/>
                    </a:lnTo>
                    <a:lnTo>
                      <a:pt x="96" y="456"/>
                    </a:lnTo>
                    <a:lnTo>
                      <a:pt x="96" y="459"/>
                    </a:lnTo>
                    <a:lnTo>
                      <a:pt x="98" y="456"/>
                    </a:lnTo>
                    <a:lnTo>
                      <a:pt x="98" y="459"/>
                    </a:lnTo>
                    <a:lnTo>
                      <a:pt x="98" y="461"/>
                    </a:lnTo>
                    <a:lnTo>
                      <a:pt x="96" y="461"/>
                    </a:lnTo>
                    <a:lnTo>
                      <a:pt x="96" y="463"/>
                    </a:lnTo>
                    <a:lnTo>
                      <a:pt x="93" y="463"/>
                    </a:lnTo>
                    <a:lnTo>
                      <a:pt x="96" y="463"/>
                    </a:lnTo>
                    <a:lnTo>
                      <a:pt x="98" y="463"/>
                    </a:lnTo>
                    <a:lnTo>
                      <a:pt x="98" y="466"/>
                    </a:lnTo>
                    <a:lnTo>
                      <a:pt x="100" y="463"/>
                    </a:lnTo>
                    <a:lnTo>
                      <a:pt x="103" y="463"/>
                    </a:lnTo>
                    <a:lnTo>
                      <a:pt x="103" y="466"/>
                    </a:lnTo>
                    <a:lnTo>
                      <a:pt x="105" y="466"/>
                    </a:lnTo>
                    <a:lnTo>
                      <a:pt x="105" y="468"/>
                    </a:lnTo>
                    <a:lnTo>
                      <a:pt x="103" y="468"/>
                    </a:lnTo>
                    <a:lnTo>
                      <a:pt x="105" y="468"/>
                    </a:lnTo>
                    <a:lnTo>
                      <a:pt x="103" y="468"/>
                    </a:lnTo>
                    <a:lnTo>
                      <a:pt x="100" y="468"/>
                    </a:lnTo>
                    <a:lnTo>
                      <a:pt x="98" y="468"/>
                    </a:lnTo>
                    <a:lnTo>
                      <a:pt x="96" y="468"/>
                    </a:lnTo>
                    <a:lnTo>
                      <a:pt x="93" y="466"/>
                    </a:lnTo>
                    <a:lnTo>
                      <a:pt x="93" y="468"/>
                    </a:lnTo>
                    <a:lnTo>
                      <a:pt x="91" y="468"/>
                    </a:lnTo>
                    <a:lnTo>
                      <a:pt x="91" y="470"/>
                    </a:lnTo>
                    <a:lnTo>
                      <a:pt x="91" y="468"/>
                    </a:lnTo>
                    <a:lnTo>
                      <a:pt x="93" y="468"/>
                    </a:lnTo>
                    <a:lnTo>
                      <a:pt x="93" y="470"/>
                    </a:lnTo>
                    <a:lnTo>
                      <a:pt x="91" y="470"/>
                    </a:lnTo>
                    <a:lnTo>
                      <a:pt x="93" y="470"/>
                    </a:lnTo>
                    <a:lnTo>
                      <a:pt x="96" y="470"/>
                    </a:lnTo>
                    <a:lnTo>
                      <a:pt x="96" y="473"/>
                    </a:lnTo>
                    <a:lnTo>
                      <a:pt x="96" y="470"/>
                    </a:lnTo>
                    <a:lnTo>
                      <a:pt x="98" y="470"/>
                    </a:lnTo>
                    <a:lnTo>
                      <a:pt x="96" y="473"/>
                    </a:lnTo>
                    <a:lnTo>
                      <a:pt x="96" y="475"/>
                    </a:lnTo>
                    <a:lnTo>
                      <a:pt x="93" y="473"/>
                    </a:lnTo>
                    <a:lnTo>
                      <a:pt x="91" y="473"/>
                    </a:lnTo>
                    <a:lnTo>
                      <a:pt x="89" y="470"/>
                    </a:lnTo>
                    <a:lnTo>
                      <a:pt x="89" y="473"/>
                    </a:lnTo>
                    <a:lnTo>
                      <a:pt x="87" y="473"/>
                    </a:lnTo>
                    <a:lnTo>
                      <a:pt x="84" y="473"/>
                    </a:lnTo>
                    <a:lnTo>
                      <a:pt x="87" y="473"/>
                    </a:lnTo>
                    <a:lnTo>
                      <a:pt x="87" y="470"/>
                    </a:lnTo>
                    <a:lnTo>
                      <a:pt x="84" y="473"/>
                    </a:lnTo>
                    <a:lnTo>
                      <a:pt x="84" y="470"/>
                    </a:lnTo>
                    <a:lnTo>
                      <a:pt x="84" y="473"/>
                    </a:lnTo>
                    <a:lnTo>
                      <a:pt x="82" y="473"/>
                    </a:lnTo>
                    <a:lnTo>
                      <a:pt x="82" y="470"/>
                    </a:lnTo>
                    <a:lnTo>
                      <a:pt x="82" y="468"/>
                    </a:lnTo>
                    <a:lnTo>
                      <a:pt x="82" y="470"/>
                    </a:lnTo>
                    <a:lnTo>
                      <a:pt x="82" y="473"/>
                    </a:lnTo>
                    <a:lnTo>
                      <a:pt x="80" y="473"/>
                    </a:lnTo>
                    <a:lnTo>
                      <a:pt x="80" y="470"/>
                    </a:lnTo>
                    <a:lnTo>
                      <a:pt x="77" y="470"/>
                    </a:lnTo>
                    <a:lnTo>
                      <a:pt x="80" y="470"/>
                    </a:lnTo>
                    <a:lnTo>
                      <a:pt x="77" y="470"/>
                    </a:lnTo>
                    <a:lnTo>
                      <a:pt x="77" y="468"/>
                    </a:lnTo>
                    <a:lnTo>
                      <a:pt x="75" y="468"/>
                    </a:lnTo>
                    <a:lnTo>
                      <a:pt x="73" y="468"/>
                    </a:lnTo>
                    <a:lnTo>
                      <a:pt x="73" y="466"/>
                    </a:lnTo>
                    <a:lnTo>
                      <a:pt x="70" y="466"/>
                    </a:lnTo>
                    <a:lnTo>
                      <a:pt x="68" y="466"/>
                    </a:lnTo>
                    <a:lnTo>
                      <a:pt x="66" y="466"/>
                    </a:lnTo>
                    <a:lnTo>
                      <a:pt x="66" y="463"/>
                    </a:lnTo>
                    <a:lnTo>
                      <a:pt x="63" y="463"/>
                    </a:lnTo>
                    <a:lnTo>
                      <a:pt x="61" y="463"/>
                    </a:lnTo>
                    <a:lnTo>
                      <a:pt x="61" y="461"/>
                    </a:lnTo>
                    <a:lnTo>
                      <a:pt x="59" y="461"/>
                    </a:lnTo>
                    <a:lnTo>
                      <a:pt x="56" y="461"/>
                    </a:lnTo>
                    <a:lnTo>
                      <a:pt x="59" y="461"/>
                    </a:lnTo>
                    <a:lnTo>
                      <a:pt x="56" y="459"/>
                    </a:lnTo>
                    <a:lnTo>
                      <a:pt x="56" y="456"/>
                    </a:lnTo>
                    <a:lnTo>
                      <a:pt x="61" y="456"/>
                    </a:lnTo>
                    <a:lnTo>
                      <a:pt x="61" y="459"/>
                    </a:lnTo>
                    <a:lnTo>
                      <a:pt x="63" y="459"/>
                    </a:lnTo>
                    <a:lnTo>
                      <a:pt x="63" y="461"/>
                    </a:lnTo>
                    <a:lnTo>
                      <a:pt x="66" y="461"/>
                    </a:lnTo>
                    <a:lnTo>
                      <a:pt x="66" y="459"/>
                    </a:lnTo>
                    <a:lnTo>
                      <a:pt x="68" y="461"/>
                    </a:lnTo>
                    <a:lnTo>
                      <a:pt x="68" y="463"/>
                    </a:lnTo>
                    <a:lnTo>
                      <a:pt x="70" y="461"/>
                    </a:lnTo>
                    <a:lnTo>
                      <a:pt x="70" y="463"/>
                    </a:lnTo>
                    <a:lnTo>
                      <a:pt x="70" y="461"/>
                    </a:lnTo>
                    <a:lnTo>
                      <a:pt x="73" y="463"/>
                    </a:lnTo>
                    <a:lnTo>
                      <a:pt x="75" y="463"/>
                    </a:lnTo>
                    <a:lnTo>
                      <a:pt x="77" y="466"/>
                    </a:lnTo>
                    <a:lnTo>
                      <a:pt x="80" y="466"/>
                    </a:lnTo>
                    <a:lnTo>
                      <a:pt x="77" y="466"/>
                    </a:lnTo>
                    <a:lnTo>
                      <a:pt x="77" y="463"/>
                    </a:lnTo>
                    <a:lnTo>
                      <a:pt x="77" y="461"/>
                    </a:lnTo>
                    <a:lnTo>
                      <a:pt x="80" y="461"/>
                    </a:lnTo>
                    <a:lnTo>
                      <a:pt x="80" y="463"/>
                    </a:lnTo>
                    <a:lnTo>
                      <a:pt x="80" y="461"/>
                    </a:lnTo>
                    <a:lnTo>
                      <a:pt x="82" y="463"/>
                    </a:lnTo>
                    <a:lnTo>
                      <a:pt x="82" y="461"/>
                    </a:lnTo>
                    <a:lnTo>
                      <a:pt x="82" y="459"/>
                    </a:lnTo>
                    <a:lnTo>
                      <a:pt x="82" y="461"/>
                    </a:lnTo>
                    <a:lnTo>
                      <a:pt x="84" y="461"/>
                    </a:lnTo>
                    <a:lnTo>
                      <a:pt x="84" y="463"/>
                    </a:lnTo>
                    <a:lnTo>
                      <a:pt x="84" y="466"/>
                    </a:lnTo>
                    <a:lnTo>
                      <a:pt x="87" y="463"/>
                    </a:lnTo>
                    <a:lnTo>
                      <a:pt x="87" y="466"/>
                    </a:lnTo>
                    <a:lnTo>
                      <a:pt x="89" y="466"/>
                    </a:lnTo>
                    <a:lnTo>
                      <a:pt x="87" y="466"/>
                    </a:lnTo>
                    <a:lnTo>
                      <a:pt x="87" y="463"/>
                    </a:lnTo>
                    <a:lnTo>
                      <a:pt x="89" y="463"/>
                    </a:lnTo>
                    <a:lnTo>
                      <a:pt x="89" y="466"/>
                    </a:lnTo>
                    <a:lnTo>
                      <a:pt x="87" y="463"/>
                    </a:lnTo>
                    <a:lnTo>
                      <a:pt x="87" y="461"/>
                    </a:lnTo>
                    <a:lnTo>
                      <a:pt x="87" y="459"/>
                    </a:lnTo>
                    <a:lnTo>
                      <a:pt x="84" y="459"/>
                    </a:lnTo>
                    <a:lnTo>
                      <a:pt x="84" y="456"/>
                    </a:lnTo>
                    <a:lnTo>
                      <a:pt x="87" y="456"/>
                    </a:lnTo>
                    <a:lnTo>
                      <a:pt x="87" y="454"/>
                    </a:lnTo>
                    <a:lnTo>
                      <a:pt x="84" y="454"/>
                    </a:lnTo>
                    <a:lnTo>
                      <a:pt x="87" y="454"/>
                    </a:lnTo>
                    <a:lnTo>
                      <a:pt x="89" y="452"/>
                    </a:lnTo>
                    <a:lnTo>
                      <a:pt x="91" y="452"/>
                    </a:lnTo>
                    <a:close/>
                    <a:moveTo>
                      <a:pt x="54" y="442"/>
                    </a:moveTo>
                    <a:lnTo>
                      <a:pt x="56" y="442"/>
                    </a:lnTo>
                    <a:lnTo>
                      <a:pt x="59" y="442"/>
                    </a:lnTo>
                    <a:lnTo>
                      <a:pt x="59" y="445"/>
                    </a:lnTo>
                    <a:lnTo>
                      <a:pt x="61" y="445"/>
                    </a:lnTo>
                    <a:lnTo>
                      <a:pt x="61" y="447"/>
                    </a:lnTo>
                    <a:lnTo>
                      <a:pt x="61" y="449"/>
                    </a:lnTo>
                    <a:lnTo>
                      <a:pt x="63" y="449"/>
                    </a:lnTo>
                    <a:lnTo>
                      <a:pt x="63" y="452"/>
                    </a:lnTo>
                    <a:lnTo>
                      <a:pt x="61" y="452"/>
                    </a:lnTo>
                    <a:lnTo>
                      <a:pt x="59" y="452"/>
                    </a:lnTo>
                    <a:lnTo>
                      <a:pt x="59" y="454"/>
                    </a:lnTo>
                    <a:lnTo>
                      <a:pt x="56" y="454"/>
                    </a:lnTo>
                    <a:lnTo>
                      <a:pt x="54" y="452"/>
                    </a:lnTo>
                    <a:lnTo>
                      <a:pt x="49" y="452"/>
                    </a:lnTo>
                    <a:lnTo>
                      <a:pt x="47" y="449"/>
                    </a:lnTo>
                    <a:lnTo>
                      <a:pt x="45" y="449"/>
                    </a:lnTo>
                    <a:lnTo>
                      <a:pt x="42" y="452"/>
                    </a:lnTo>
                    <a:lnTo>
                      <a:pt x="42" y="449"/>
                    </a:lnTo>
                    <a:lnTo>
                      <a:pt x="42" y="452"/>
                    </a:lnTo>
                    <a:lnTo>
                      <a:pt x="40" y="452"/>
                    </a:lnTo>
                    <a:lnTo>
                      <a:pt x="38" y="452"/>
                    </a:lnTo>
                    <a:lnTo>
                      <a:pt x="35" y="452"/>
                    </a:lnTo>
                    <a:lnTo>
                      <a:pt x="35" y="449"/>
                    </a:lnTo>
                    <a:lnTo>
                      <a:pt x="33" y="449"/>
                    </a:lnTo>
                    <a:lnTo>
                      <a:pt x="31" y="449"/>
                    </a:lnTo>
                    <a:lnTo>
                      <a:pt x="31" y="452"/>
                    </a:lnTo>
                    <a:lnTo>
                      <a:pt x="31" y="449"/>
                    </a:lnTo>
                    <a:lnTo>
                      <a:pt x="28" y="449"/>
                    </a:lnTo>
                    <a:lnTo>
                      <a:pt x="26" y="449"/>
                    </a:lnTo>
                    <a:lnTo>
                      <a:pt x="24" y="449"/>
                    </a:lnTo>
                    <a:lnTo>
                      <a:pt x="24" y="447"/>
                    </a:lnTo>
                    <a:lnTo>
                      <a:pt x="21" y="447"/>
                    </a:lnTo>
                    <a:lnTo>
                      <a:pt x="19" y="447"/>
                    </a:lnTo>
                    <a:lnTo>
                      <a:pt x="21" y="447"/>
                    </a:lnTo>
                    <a:lnTo>
                      <a:pt x="24" y="447"/>
                    </a:lnTo>
                    <a:lnTo>
                      <a:pt x="26" y="447"/>
                    </a:lnTo>
                    <a:lnTo>
                      <a:pt x="28" y="447"/>
                    </a:lnTo>
                    <a:lnTo>
                      <a:pt x="28" y="445"/>
                    </a:lnTo>
                    <a:lnTo>
                      <a:pt x="31" y="445"/>
                    </a:lnTo>
                    <a:lnTo>
                      <a:pt x="31" y="447"/>
                    </a:lnTo>
                    <a:lnTo>
                      <a:pt x="33" y="445"/>
                    </a:lnTo>
                    <a:lnTo>
                      <a:pt x="35" y="442"/>
                    </a:lnTo>
                    <a:lnTo>
                      <a:pt x="38" y="442"/>
                    </a:lnTo>
                    <a:lnTo>
                      <a:pt x="40" y="442"/>
                    </a:lnTo>
                    <a:lnTo>
                      <a:pt x="42" y="442"/>
                    </a:lnTo>
                    <a:lnTo>
                      <a:pt x="42" y="445"/>
                    </a:lnTo>
                    <a:lnTo>
                      <a:pt x="45" y="445"/>
                    </a:lnTo>
                    <a:lnTo>
                      <a:pt x="45" y="447"/>
                    </a:lnTo>
                    <a:lnTo>
                      <a:pt x="47" y="447"/>
                    </a:lnTo>
                    <a:lnTo>
                      <a:pt x="47" y="445"/>
                    </a:lnTo>
                    <a:lnTo>
                      <a:pt x="49" y="445"/>
                    </a:lnTo>
                    <a:lnTo>
                      <a:pt x="49" y="442"/>
                    </a:lnTo>
                    <a:lnTo>
                      <a:pt x="52" y="442"/>
                    </a:lnTo>
                    <a:lnTo>
                      <a:pt x="54" y="442"/>
                    </a:lnTo>
                    <a:close/>
                    <a:moveTo>
                      <a:pt x="7" y="431"/>
                    </a:moveTo>
                    <a:lnTo>
                      <a:pt x="10" y="431"/>
                    </a:lnTo>
                    <a:lnTo>
                      <a:pt x="10" y="433"/>
                    </a:lnTo>
                    <a:lnTo>
                      <a:pt x="10" y="435"/>
                    </a:lnTo>
                    <a:lnTo>
                      <a:pt x="7" y="435"/>
                    </a:lnTo>
                    <a:lnTo>
                      <a:pt x="7" y="433"/>
                    </a:lnTo>
                    <a:lnTo>
                      <a:pt x="5" y="431"/>
                    </a:lnTo>
                    <a:lnTo>
                      <a:pt x="3" y="431"/>
                    </a:lnTo>
                    <a:lnTo>
                      <a:pt x="3" y="428"/>
                    </a:lnTo>
                    <a:lnTo>
                      <a:pt x="5" y="428"/>
                    </a:lnTo>
                    <a:lnTo>
                      <a:pt x="5" y="431"/>
                    </a:lnTo>
                    <a:lnTo>
                      <a:pt x="7" y="431"/>
                    </a:lnTo>
                    <a:close/>
                    <a:moveTo>
                      <a:pt x="17" y="431"/>
                    </a:moveTo>
                    <a:lnTo>
                      <a:pt x="14" y="431"/>
                    </a:lnTo>
                    <a:lnTo>
                      <a:pt x="12" y="431"/>
                    </a:lnTo>
                    <a:lnTo>
                      <a:pt x="12" y="428"/>
                    </a:lnTo>
                    <a:lnTo>
                      <a:pt x="14" y="428"/>
                    </a:lnTo>
                    <a:lnTo>
                      <a:pt x="17" y="428"/>
                    </a:lnTo>
                    <a:lnTo>
                      <a:pt x="17" y="431"/>
                    </a:lnTo>
                    <a:close/>
                    <a:moveTo>
                      <a:pt x="5" y="426"/>
                    </a:moveTo>
                    <a:lnTo>
                      <a:pt x="5" y="428"/>
                    </a:lnTo>
                    <a:lnTo>
                      <a:pt x="5" y="426"/>
                    </a:lnTo>
                    <a:lnTo>
                      <a:pt x="3" y="426"/>
                    </a:lnTo>
                    <a:lnTo>
                      <a:pt x="3" y="424"/>
                    </a:lnTo>
                    <a:lnTo>
                      <a:pt x="5" y="424"/>
                    </a:lnTo>
                    <a:lnTo>
                      <a:pt x="5" y="426"/>
                    </a:lnTo>
                    <a:lnTo>
                      <a:pt x="7" y="426"/>
                    </a:lnTo>
                    <a:lnTo>
                      <a:pt x="5" y="426"/>
                    </a:lnTo>
                    <a:close/>
                    <a:moveTo>
                      <a:pt x="349" y="422"/>
                    </a:moveTo>
                    <a:lnTo>
                      <a:pt x="349" y="419"/>
                    </a:lnTo>
                    <a:lnTo>
                      <a:pt x="352" y="419"/>
                    </a:lnTo>
                    <a:lnTo>
                      <a:pt x="349" y="419"/>
                    </a:lnTo>
                    <a:lnTo>
                      <a:pt x="349" y="422"/>
                    </a:lnTo>
                    <a:close/>
                    <a:moveTo>
                      <a:pt x="349" y="419"/>
                    </a:moveTo>
                    <a:lnTo>
                      <a:pt x="347" y="419"/>
                    </a:lnTo>
                    <a:lnTo>
                      <a:pt x="347" y="417"/>
                    </a:lnTo>
                    <a:lnTo>
                      <a:pt x="349" y="417"/>
                    </a:lnTo>
                    <a:lnTo>
                      <a:pt x="349" y="419"/>
                    </a:lnTo>
                    <a:close/>
                    <a:moveTo>
                      <a:pt x="336" y="405"/>
                    </a:moveTo>
                    <a:lnTo>
                      <a:pt x="336" y="410"/>
                    </a:lnTo>
                    <a:lnTo>
                      <a:pt x="338" y="408"/>
                    </a:lnTo>
                    <a:lnTo>
                      <a:pt x="340" y="408"/>
                    </a:lnTo>
                    <a:lnTo>
                      <a:pt x="343" y="408"/>
                    </a:lnTo>
                    <a:lnTo>
                      <a:pt x="343" y="410"/>
                    </a:lnTo>
                    <a:lnTo>
                      <a:pt x="345" y="410"/>
                    </a:lnTo>
                    <a:lnTo>
                      <a:pt x="347" y="410"/>
                    </a:lnTo>
                    <a:lnTo>
                      <a:pt x="345" y="410"/>
                    </a:lnTo>
                    <a:lnTo>
                      <a:pt x="343" y="412"/>
                    </a:lnTo>
                    <a:lnTo>
                      <a:pt x="340" y="412"/>
                    </a:lnTo>
                    <a:lnTo>
                      <a:pt x="338" y="415"/>
                    </a:lnTo>
                    <a:lnTo>
                      <a:pt x="336" y="415"/>
                    </a:lnTo>
                    <a:lnTo>
                      <a:pt x="333" y="412"/>
                    </a:lnTo>
                    <a:lnTo>
                      <a:pt x="333" y="410"/>
                    </a:lnTo>
                    <a:lnTo>
                      <a:pt x="336" y="410"/>
                    </a:lnTo>
                    <a:lnTo>
                      <a:pt x="336" y="408"/>
                    </a:lnTo>
                    <a:lnTo>
                      <a:pt x="336" y="405"/>
                    </a:lnTo>
                    <a:close/>
                    <a:moveTo>
                      <a:pt x="133" y="331"/>
                    </a:moveTo>
                    <a:lnTo>
                      <a:pt x="131" y="331"/>
                    </a:lnTo>
                    <a:lnTo>
                      <a:pt x="131" y="328"/>
                    </a:lnTo>
                    <a:lnTo>
                      <a:pt x="131" y="326"/>
                    </a:lnTo>
                    <a:lnTo>
                      <a:pt x="133" y="328"/>
                    </a:lnTo>
                    <a:lnTo>
                      <a:pt x="133" y="331"/>
                    </a:lnTo>
                    <a:close/>
                    <a:moveTo>
                      <a:pt x="140" y="298"/>
                    </a:moveTo>
                    <a:lnTo>
                      <a:pt x="142" y="300"/>
                    </a:lnTo>
                    <a:lnTo>
                      <a:pt x="145" y="300"/>
                    </a:lnTo>
                    <a:lnTo>
                      <a:pt x="142" y="300"/>
                    </a:lnTo>
                    <a:lnTo>
                      <a:pt x="142" y="303"/>
                    </a:lnTo>
                    <a:lnTo>
                      <a:pt x="140" y="303"/>
                    </a:lnTo>
                    <a:lnTo>
                      <a:pt x="140" y="300"/>
                    </a:lnTo>
                    <a:lnTo>
                      <a:pt x="140" y="303"/>
                    </a:lnTo>
                    <a:lnTo>
                      <a:pt x="138" y="303"/>
                    </a:lnTo>
                    <a:lnTo>
                      <a:pt x="140" y="300"/>
                    </a:lnTo>
                    <a:lnTo>
                      <a:pt x="138" y="300"/>
                    </a:lnTo>
                    <a:lnTo>
                      <a:pt x="138" y="298"/>
                    </a:lnTo>
                    <a:lnTo>
                      <a:pt x="140" y="298"/>
                    </a:lnTo>
                    <a:close/>
                    <a:moveTo>
                      <a:pt x="284" y="261"/>
                    </a:moveTo>
                    <a:lnTo>
                      <a:pt x="287" y="261"/>
                    </a:lnTo>
                    <a:lnTo>
                      <a:pt x="289" y="263"/>
                    </a:lnTo>
                    <a:lnTo>
                      <a:pt x="291" y="268"/>
                    </a:lnTo>
                    <a:lnTo>
                      <a:pt x="294" y="268"/>
                    </a:lnTo>
                    <a:lnTo>
                      <a:pt x="296" y="268"/>
                    </a:lnTo>
                    <a:lnTo>
                      <a:pt x="298" y="268"/>
                    </a:lnTo>
                    <a:lnTo>
                      <a:pt x="298" y="270"/>
                    </a:lnTo>
                    <a:lnTo>
                      <a:pt x="301" y="270"/>
                    </a:lnTo>
                    <a:lnTo>
                      <a:pt x="301" y="268"/>
                    </a:lnTo>
                    <a:lnTo>
                      <a:pt x="303" y="270"/>
                    </a:lnTo>
                    <a:lnTo>
                      <a:pt x="303" y="273"/>
                    </a:lnTo>
                    <a:lnTo>
                      <a:pt x="305" y="273"/>
                    </a:lnTo>
                    <a:lnTo>
                      <a:pt x="308" y="273"/>
                    </a:lnTo>
                    <a:lnTo>
                      <a:pt x="308" y="275"/>
                    </a:lnTo>
                    <a:lnTo>
                      <a:pt x="310" y="275"/>
                    </a:lnTo>
                    <a:lnTo>
                      <a:pt x="310" y="273"/>
                    </a:lnTo>
                    <a:lnTo>
                      <a:pt x="310" y="275"/>
                    </a:lnTo>
                    <a:lnTo>
                      <a:pt x="308" y="275"/>
                    </a:lnTo>
                    <a:lnTo>
                      <a:pt x="308" y="277"/>
                    </a:lnTo>
                    <a:lnTo>
                      <a:pt x="308" y="280"/>
                    </a:lnTo>
                    <a:lnTo>
                      <a:pt x="310" y="280"/>
                    </a:lnTo>
                    <a:lnTo>
                      <a:pt x="312" y="282"/>
                    </a:lnTo>
                    <a:lnTo>
                      <a:pt x="312" y="284"/>
                    </a:lnTo>
                    <a:lnTo>
                      <a:pt x="310" y="284"/>
                    </a:lnTo>
                    <a:lnTo>
                      <a:pt x="310" y="286"/>
                    </a:lnTo>
                    <a:lnTo>
                      <a:pt x="308" y="286"/>
                    </a:lnTo>
                    <a:lnTo>
                      <a:pt x="308" y="289"/>
                    </a:lnTo>
                    <a:lnTo>
                      <a:pt x="308" y="291"/>
                    </a:lnTo>
                    <a:lnTo>
                      <a:pt x="305" y="291"/>
                    </a:lnTo>
                    <a:lnTo>
                      <a:pt x="305" y="293"/>
                    </a:lnTo>
                    <a:lnTo>
                      <a:pt x="303" y="293"/>
                    </a:lnTo>
                    <a:lnTo>
                      <a:pt x="303" y="296"/>
                    </a:lnTo>
                    <a:lnTo>
                      <a:pt x="305" y="296"/>
                    </a:lnTo>
                    <a:lnTo>
                      <a:pt x="303" y="296"/>
                    </a:lnTo>
                    <a:lnTo>
                      <a:pt x="303" y="298"/>
                    </a:lnTo>
                    <a:lnTo>
                      <a:pt x="301" y="298"/>
                    </a:lnTo>
                    <a:lnTo>
                      <a:pt x="301" y="296"/>
                    </a:lnTo>
                    <a:lnTo>
                      <a:pt x="298" y="296"/>
                    </a:lnTo>
                    <a:lnTo>
                      <a:pt x="296" y="293"/>
                    </a:lnTo>
                    <a:lnTo>
                      <a:pt x="296" y="291"/>
                    </a:lnTo>
                    <a:lnTo>
                      <a:pt x="296" y="293"/>
                    </a:lnTo>
                    <a:lnTo>
                      <a:pt x="294" y="293"/>
                    </a:lnTo>
                    <a:lnTo>
                      <a:pt x="294" y="291"/>
                    </a:lnTo>
                    <a:lnTo>
                      <a:pt x="291" y="291"/>
                    </a:lnTo>
                    <a:lnTo>
                      <a:pt x="291" y="289"/>
                    </a:lnTo>
                    <a:lnTo>
                      <a:pt x="289" y="289"/>
                    </a:lnTo>
                    <a:lnTo>
                      <a:pt x="289" y="291"/>
                    </a:lnTo>
                    <a:lnTo>
                      <a:pt x="291" y="291"/>
                    </a:lnTo>
                    <a:lnTo>
                      <a:pt x="291" y="293"/>
                    </a:lnTo>
                    <a:lnTo>
                      <a:pt x="289" y="293"/>
                    </a:lnTo>
                    <a:lnTo>
                      <a:pt x="287" y="293"/>
                    </a:lnTo>
                    <a:lnTo>
                      <a:pt x="289" y="291"/>
                    </a:lnTo>
                    <a:lnTo>
                      <a:pt x="289" y="289"/>
                    </a:lnTo>
                    <a:lnTo>
                      <a:pt x="287" y="289"/>
                    </a:lnTo>
                    <a:lnTo>
                      <a:pt x="287" y="286"/>
                    </a:lnTo>
                    <a:lnTo>
                      <a:pt x="287" y="284"/>
                    </a:lnTo>
                    <a:lnTo>
                      <a:pt x="284" y="284"/>
                    </a:lnTo>
                    <a:lnTo>
                      <a:pt x="284" y="282"/>
                    </a:lnTo>
                    <a:lnTo>
                      <a:pt x="284" y="280"/>
                    </a:lnTo>
                    <a:lnTo>
                      <a:pt x="284" y="277"/>
                    </a:lnTo>
                    <a:lnTo>
                      <a:pt x="282" y="273"/>
                    </a:lnTo>
                    <a:lnTo>
                      <a:pt x="282" y="270"/>
                    </a:lnTo>
                    <a:lnTo>
                      <a:pt x="280" y="268"/>
                    </a:lnTo>
                    <a:lnTo>
                      <a:pt x="282" y="268"/>
                    </a:lnTo>
                    <a:lnTo>
                      <a:pt x="282" y="266"/>
                    </a:lnTo>
                    <a:lnTo>
                      <a:pt x="280" y="266"/>
                    </a:lnTo>
                    <a:lnTo>
                      <a:pt x="282" y="263"/>
                    </a:lnTo>
                    <a:lnTo>
                      <a:pt x="282" y="259"/>
                    </a:lnTo>
                    <a:lnTo>
                      <a:pt x="284" y="259"/>
                    </a:lnTo>
                    <a:lnTo>
                      <a:pt x="284" y="261"/>
                    </a:lnTo>
                    <a:close/>
                    <a:moveTo>
                      <a:pt x="363" y="226"/>
                    </a:moveTo>
                    <a:lnTo>
                      <a:pt x="363" y="224"/>
                    </a:lnTo>
                    <a:lnTo>
                      <a:pt x="366" y="224"/>
                    </a:lnTo>
                    <a:lnTo>
                      <a:pt x="363" y="226"/>
                    </a:lnTo>
                    <a:close/>
                    <a:moveTo>
                      <a:pt x="464" y="224"/>
                    </a:moveTo>
                    <a:lnTo>
                      <a:pt x="466" y="224"/>
                    </a:lnTo>
                    <a:lnTo>
                      <a:pt x="466" y="226"/>
                    </a:lnTo>
                    <a:lnTo>
                      <a:pt x="468" y="226"/>
                    </a:lnTo>
                    <a:lnTo>
                      <a:pt x="468" y="228"/>
                    </a:lnTo>
                    <a:lnTo>
                      <a:pt x="466" y="228"/>
                    </a:lnTo>
                    <a:lnTo>
                      <a:pt x="466" y="231"/>
                    </a:lnTo>
                    <a:lnTo>
                      <a:pt x="466" y="228"/>
                    </a:lnTo>
                    <a:lnTo>
                      <a:pt x="464" y="228"/>
                    </a:lnTo>
                    <a:lnTo>
                      <a:pt x="461" y="226"/>
                    </a:lnTo>
                    <a:lnTo>
                      <a:pt x="461" y="224"/>
                    </a:lnTo>
                    <a:lnTo>
                      <a:pt x="464" y="224"/>
                    </a:lnTo>
                    <a:close/>
                    <a:moveTo>
                      <a:pt x="952" y="233"/>
                    </a:moveTo>
                    <a:lnTo>
                      <a:pt x="952" y="231"/>
                    </a:lnTo>
                    <a:lnTo>
                      <a:pt x="952" y="228"/>
                    </a:lnTo>
                    <a:lnTo>
                      <a:pt x="952" y="226"/>
                    </a:lnTo>
                    <a:lnTo>
                      <a:pt x="950" y="226"/>
                    </a:lnTo>
                    <a:lnTo>
                      <a:pt x="950" y="224"/>
                    </a:lnTo>
                    <a:lnTo>
                      <a:pt x="952" y="228"/>
                    </a:lnTo>
                    <a:lnTo>
                      <a:pt x="952" y="231"/>
                    </a:lnTo>
                    <a:lnTo>
                      <a:pt x="952" y="233"/>
                    </a:lnTo>
                    <a:close/>
                    <a:moveTo>
                      <a:pt x="215" y="156"/>
                    </a:moveTo>
                    <a:lnTo>
                      <a:pt x="215" y="158"/>
                    </a:lnTo>
                    <a:lnTo>
                      <a:pt x="215" y="161"/>
                    </a:lnTo>
                    <a:lnTo>
                      <a:pt x="215" y="170"/>
                    </a:lnTo>
                    <a:lnTo>
                      <a:pt x="217" y="170"/>
                    </a:lnTo>
                    <a:lnTo>
                      <a:pt x="217" y="172"/>
                    </a:lnTo>
                    <a:lnTo>
                      <a:pt x="217" y="175"/>
                    </a:lnTo>
                    <a:lnTo>
                      <a:pt x="217" y="177"/>
                    </a:lnTo>
                    <a:lnTo>
                      <a:pt x="215" y="177"/>
                    </a:lnTo>
                    <a:lnTo>
                      <a:pt x="215" y="175"/>
                    </a:lnTo>
                    <a:lnTo>
                      <a:pt x="215" y="172"/>
                    </a:lnTo>
                    <a:lnTo>
                      <a:pt x="215" y="170"/>
                    </a:lnTo>
                    <a:lnTo>
                      <a:pt x="212" y="170"/>
                    </a:lnTo>
                    <a:lnTo>
                      <a:pt x="212" y="168"/>
                    </a:lnTo>
                    <a:lnTo>
                      <a:pt x="212" y="165"/>
                    </a:lnTo>
                    <a:lnTo>
                      <a:pt x="212" y="163"/>
                    </a:lnTo>
                    <a:lnTo>
                      <a:pt x="212" y="158"/>
                    </a:lnTo>
                    <a:lnTo>
                      <a:pt x="210" y="156"/>
                    </a:lnTo>
                    <a:lnTo>
                      <a:pt x="212" y="156"/>
                    </a:lnTo>
                    <a:lnTo>
                      <a:pt x="215" y="156"/>
                    </a:lnTo>
                    <a:lnTo>
                      <a:pt x="217" y="156"/>
                    </a:lnTo>
                    <a:lnTo>
                      <a:pt x="215" y="156"/>
                    </a:lnTo>
                    <a:close/>
                    <a:moveTo>
                      <a:pt x="215" y="154"/>
                    </a:moveTo>
                    <a:lnTo>
                      <a:pt x="215" y="151"/>
                    </a:lnTo>
                    <a:lnTo>
                      <a:pt x="217" y="151"/>
                    </a:lnTo>
                    <a:lnTo>
                      <a:pt x="217" y="154"/>
                    </a:lnTo>
                    <a:lnTo>
                      <a:pt x="215" y="154"/>
                    </a:lnTo>
                    <a:close/>
                    <a:moveTo>
                      <a:pt x="343" y="135"/>
                    </a:moveTo>
                    <a:lnTo>
                      <a:pt x="345" y="133"/>
                    </a:lnTo>
                    <a:lnTo>
                      <a:pt x="345" y="131"/>
                    </a:lnTo>
                    <a:lnTo>
                      <a:pt x="345" y="133"/>
                    </a:lnTo>
                    <a:lnTo>
                      <a:pt x="345" y="135"/>
                    </a:lnTo>
                    <a:lnTo>
                      <a:pt x="343" y="135"/>
                    </a:lnTo>
                    <a:close/>
                    <a:moveTo>
                      <a:pt x="868" y="133"/>
                    </a:moveTo>
                    <a:lnTo>
                      <a:pt x="866" y="131"/>
                    </a:lnTo>
                    <a:lnTo>
                      <a:pt x="864" y="126"/>
                    </a:lnTo>
                    <a:lnTo>
                      <a:pt x="866" y="131"/>
                    </a:lnTo>
                    <a:lnTo>
                      <a:pt x="868" y="131"/>
                    </a:lnTo>
                    <a:lnTo>
                      <a:pt x="868" y="133"/>
                    </a:lnTo>
                    <a:close/>
                    <a:moveTo>
                      <a:pt x="345" y="119"/>
                    </a:moveTo>
                    <a:lnTo>
                      <a:pt x="343" y="121"/>
                    </a:lnTo>
                    <a:lnTo>
                      <a:pt x="345" y="119"/>
                    </a:lnTo>
                    <a:lnTo>
                      <a:pt x="345" y="117"/>
                    </a:lnTo>
                    <a:lnTo>
                      <a:pt x="343" y="112"/>
                    </a:lnTo>
                    <a:lnTo>
                      <a:pt x="345" y="117"/>
                    </a:lnTo>
                    <a:lnTo>
                      <a:pt x="345" y="119"/>
                    </a:lnTo>
                    <a:close/>
                    <a:moveTo>
                      <a:pt x="340" y="105"/>
                    </a:moveTo>
                    <a:lnTo>
                      <a:pt x="343" y="110"/>
                    </a:lnTo>
                    <a:lnTo>
                      <a:pt x="340" y="105"/>
                    </a:lnTo>
                    <a:close/>
                    <a:moveTo>
                      <a:pt x="433" y="103"/>
                    </a:moveTo>
                    <a:lnTo>
                      <a:pt x="431" y="103"/>
                    </a:lnTo>
                    <a:lnTo>
                      <a:pt x="433" y="103"/>
                    </a:lnTo>
                    <a:close/>
                    <a:moveTo>
                      <a:pt x="345" y="98"/>
                    </a:moveTo>
                    <a:lnTo>
                      <a:pt x="345" y="100"/>
                    </a:lnTo>
                    <a:lnTo>
                      <a:pt x="345" y="98"/>
                    </a:lnTo>
                    <a:close/>
                    <a:moveTo>
                      <a:pt x="524" y="96"/>
                    </a:moveTo>
                    <a:lnTo>
                      <a:pt x="529" y="98"/>
                    </a:lnTo>
                    <a:lnTo>
                      <a:pt x="529" y="96"/>
                    </a:lnTo>
                    <a:lnTo>
                      <a:pt x="529" y="98"/>
                    </a:lnTo>
                    <a:lnTo>
                      <a:pt x="526" y="98"/>
                    </a:lnTo>
                    <a:lnTo>
                      <a:pt x="526" y="96"/>
                    </a:lnTo>
                    <a:lnTo>
                      <a:pt x="524" y="96"/>
                    </a:lnTo>
                    <a:lnTo>
                      <a:pt x="522" y="96"/>
                    </a:lnTo>
                    <a:lnTo>
                      <a:pt x="522" y="93"/>
                    </a:lnTo>
                    <a:lnTo>
                      <a:pt x="519" y="93"/>
                    </a:lnTo>
                    <a:lnTo>
                      <a:pt x="524" y="96"/>
                    </a:lnTo>
                    <a:close/>
                    <a:moveTo>
                      <a:pt x="517" y="93"/>
                    </a:moveTo>
                    <a:lnTo>
                      <a:pt x="519" y="93"/>
                    </a:lnTo>
                    <a:lnTo>
                      <a:pt x="517" y="93"/>
                    </a:lnTo>
                    <a:close/>
                    <a:moveTo>
                      <a:pt x="517" y="91"/>
                    </a:moveTo>
                    <a:lnTo>
                      <a:pt x="517" y="93"/>
                    </a:lnTo>
                    <a:lnTo>
                      <a:pt x="515" y="91"/>
                    </a:lnTo>
                    <a:lnTo>
                      <a:pt x="517" y="91"/>
                    </a:lnTo>
                    <a:close/>
                    <a:moveTo>
                      <a:pt x="512" y="91"/>
                    </a:moveTo>
                    <a:lnTo>
                      <a:pt x="515" y="91"/>
                    </a:lnTo>
                    <a:lnTo>
                      <a:pt x="512" y="91"/>
                    </a:lnTo>
                    <a:lnTo>
                      <a:pt x="510" y="91"/>
                    </a:lnTo>
                    <a:lnTo>
                      <a:pt x="512" y="91"/>
                    </a:lnTo>
                    <a:close/>
                    <a:moveTo>
                      <a:pt x="508" y="91"/>
                    </a:moveTo>
                    <a:lnTo>
                      <a:pt x="505" y="91"/>
                    </a:lnTo>
                    <a:lnTo>
                      <a:pt x="503" y="89"/>
                    </a:lnTo>
                    <a:lnTo>
                      <a:pt x="505" y="89"/>
                    </a:lnTo>
                    <a:lnTo>
                      <a:pt x="508" y="91"/>
                    </a:lnTo>
                    <a:close/>
                    <a:moveTo>
                      <a:pt x="503" y="89"/>
                    </a:moveTo>
                    <a:lnTo>
                      <a:pt x="501" y="89"/>
                    </a:lnTo>
                    <a:lnTo>
                      <a:pt x="503" y="89"/>
                    </a:lnTo>
                    <a:close/>
                    <a:moveTo>
                      <a:pt x="487" y="86"/>
                    </a:moveTo>
                    <a:lnTo>
                      <a:pt x="496" y="89"/>
                    </a:lnTo>
                    <a:lnTo>
                      <a:pt x="498" y="89"/>
                    </a:lnTo>
                    <a:lnTo>
                      <a:pt x="496" y="89"/>
                    </a:lnTo>
                    <a:lnTo>
                      <a:pt x="494" y="86"/>
                    </a:lnTo>
                    <a:lnTo>
                      <a:pt x="491" y="86"/>
                    </a:lnTo>
                    <a:lnTo>
                      <a:pt x="489" y="86"/>
                    </a:lnTo>
                    <a:lnTo>
                      <a:pt x="487" y="86"/>
                    </a:lnTo>
                    <a:close/>
                    <a:moveTo>
                      <a:pt x="475" y="84"/>
                    </a:moveTo>
                    <a:lnTo>
                      <a:pt x="484" y="86"/>
                    </a:lnTo>
                    <a:lnTo>
                      <a:pt x="482" y="86"/>
                    </a:lnTo>
                    <a:lnTo>
                      <a:pt x="480" y="84"/>
                    </a:lnTo>
                    <a:lnTo>
                      <a:pt x="477" y="84"/>
                    </a:lnTo>
                    <a:lnTo>
                      <a:pt x="475" y="84"/>
                    </a:lnTo>
                    <a:close/>
                    <a:moveTo>
                      <a:pt x="343" y="86"/>
                    </a:moveTo>
                    <a:lnTo>
                      <a:pt x="340" y="89"/>
                    </a:lnTo>
                    <a:lnTo>
                      <a:pt x="343" y="91"/>
                    </a:lnTo>
                    <a:lnTo>
                      <a:pt x="343" y="93"/>
                    </a:lnTo>
                    <a:lnTo>
                      <a:pt x="343" y="91"/>
                    </a:lnTo>
                    <a:lnTo>
                      <a:pt x="340" y="91"/>
                    </a:lnTo>
                    <a:lnTo>
                      <a:pt x="340" y="93"/>
                    </a:lnTo>
                    <a:lnTo>
                      <a:pt x="343" y="96"/>
                    </a:lnTo>
                    <a:lnTo>
                      <a:pt x="343" y="93"/>
                    </a:lnTo>
                    <a:lnTo>
                      <a:pt x="345" y="98"/>
                    </a:lnTo>
                    <a:lnTo>
                      <a:pt x="345" y="100"/>
                    </a:lnTo>
                    <a:lnTo>
                      <a:pt x="347" y="100"/>
                    </a:lnTo>
                    <a:lnTo>
                      <a:pt x="345" y="100"/>
                    </a:lnTo>
                    <a:lnTo>
                      <a:pt x="347" y="103"/>
                    </a:lnTo>
                    <a:lnTo>
                      <a:pt x="349" y="103"/>
                    </a:lnTo>
                    <a:lnTo>
                      <a:pt x="352" y="103"/>
                    </a:lnTo>
                    <a:lnTo>
                      <a:pt x="354" y="103"/>
                    </a:lnTo>
                    <a:lnTo>
                      <a:pt x="354" y="105"/>
                    </a:lnTo>
                    <a:lnTo>
                      <a:pt x="356" y="105"/>
                    </a:lnTo>
                    <a:lnTo>
                      <a:pt x="356" y="107"/>
                    </a:lnTo>
                    <a:lnTo>
                      <a:pt x="359" y="107"/>
                    </a:lnTo>
                    <a:lnTo>
                      <a:pt x="359" y="110"/>
                    </a:lnTo>
                    <a:lnTo>
                      <a:pt x="359" y="112"/>
                    </a:lnTo>
                    <a:lnTo>
                      <a:pt x="359" y="114"/>
                    </a:lnTo>
                    <a:lnTo>
                      <a:pt x="359" y="117"/>
                    </a:lnTo>
                    <a:lnTo>
                      <a:pt x="356" y="117"/>
                    </a:lnTo>
                    <a:lnTo>
                      <a:pt x="354" y="117"/>
                    </a:lnTo>
                    <a:lnTo>
                      <a:pt x="354" y="119"/>
                    </a:lnTo>
                    <a:lnTo>
                      <a:pt x="356" y="119"/>
                    </a:lnTo>
                    <a:lnTo>
                      <a:pt x="356" y="121"/>
                    </a:lnTo>
                    <a:lnTo>
                      <a:pt x="359" y="124"/>
                    </a:lnTo>
                    <a:lnTo>
                      <a:pt x="356" y="124"/>
                    </a:lnTo>
                    <a:lnTo>
                      <a:pt x="359" y="126"/>
                    </a:lnTo>
                    <a:lnTo>
                      <a:pt x="359" y="128"/>
                    </a:lnTo>
                    <a:lnTo>
                      <a:pt x="356" y="131"/>
                    </a:lnTo>
                    <a:lnTo>
                      <a:pt x="359" y="131"/>
                    </a:lnTo>
                    <a:lnTo>
                      <a:pt x="359" y="133"/>
                    </a:lnTo>
                    <a:lnTo>
                      <a:pt x="359" y="131"/>
                    </a:lnTo>
                    <a:lnTo>
                      <a:pt x="361" y="133"/>
                    </a:lnTo>
                    <a:lnTo>
                      <a:pt x="361" y="135"/>
                    </a:lnTo>
                    <a:lnTo>
                      <a:pt x="361" y="138"/>
                    </a:lnTo>
                    <a:lnTo>
                      <a:pt x="363" y="138"/>
                    </a:lnTo>
                    <a:lnTo>
                      <a:pt x="361" y="135"/>
                    </a:lnTo>
                    <a:lnTo>
                      <a:pt x="363" y="138"/>
                    </a:lnTo>
                    <a:lnTo>
                      <a:pt x="366" y="140"/>
                    </a:lnTo>
                    <a:lnTo>
                      <a:pt x="368" y="144"/>
                    </a:lnTo>
                    <a:lnTo>
                      <a:pt x="366" y="144"/>
                    </a:lnTo>
                    <a:lnTo>
                      <a:pt x="363" y="147"/>
                    </a:lnTo>
                    <a:lnTo>
                      <a:pt x="361" y="147"/>
                    </a:lnTo>
                    <a:lnTo>
                      <a:pt x="359" y="144"/>
                    </a:lnTo>
                    <a:lnTo>
                      <a:pt x="359" y="142"/>
                    </a:lnTo>
                    <a:lnTo>
                      <a:pt x="354" y="140"/>
                    </a:lnTo>
                    <a:lnTo>
                      <a:pt x="356" y="140"/>
                    </a:lnTo>
                    <a:lnTo>
                      <a:pt x="359" y="140"/>
                    </a:lnTo>
                    <a:lnTo>
                      <a:pt x="356" y="140"/>
                    </a:lnTo>
                    <a:lnTo>
                      <a:pt x="354" y="138"/>
                    </a:lnTo>
                    <a:lnTo>
                      <a:pt x="352" y="138"/>
                    </a:lnTo>
                    <a:lnTo>
                      <a:pt x="352" y="140"/>
                    </a:lnTo>
                    <a:lnTo>
                      <a:pt x="349" y="140"/>
                    </a:lnTo>
                    <a:lnTo>
                      <a:pt x="349" y="138"/>
                    </a:lnTo>
                    <a:lnTo>
                      <a:pt x="347" y="138"/>
                    </a:lnTo>
                    <a:lnTo>
                      <a:pt x="347" y="140"/>
                    </a:lnTo>
                    <a:lnTo>
                      <a:pt x="345" y="140"/>
                    </a:lnTo>
                    <a:lnTo>
                      <a:pt x="345" y="142"/>
                    </a:lnTo>
                    <a:lnTo>
                      <a:pt x="345" y="140"/>
                    </a:lnTo>
                    <a:lnTo>
                      <a:pt x="343" y="140"/>
                    </a:lnTo>
                    <a:lnTo>
                      <a:pt x="340" y="138"/>
                    </a:lnTo>
                    <a:lnTo>
                      <a:pt x="343" y="138"/>
                    </a:lnTo>
                    <a:lnTo>
                      <a:pt x="345" y="138"/>
                    </a:lnTo>
                    <a:lnTo>
                      <a:pt x="345" y="135"/>
                    </a:lnTo>
                    <a:lnTo>
                      <a:pt x="345" y="133"/>
                    </a:lnTo>
                    <a:lnTo>
                      <a:pt x="345" y="131"/>
                    </a:lnTo>
                    <a:lnTo>
                      <a:pt x="345" y="128"/>
                    </a:lnTo>
                    <a:lnTo>
                      <a:pt x="345" y="131"/>
                    </a:lnTo>
                    <a:lnTo>
                      <a:pt x="345" y="128"/>
                    </a:lnTo>
                    <a:lnTo>
                      <a:pt x="345" y="126"/>
                    </a:lnTo>
                    <a:lnTo>
                      <a:pt x="343" y="126"/>
                    </a:lnTo>
                    <a:lnTo>
                      <a:pt x="343" y="124"/>
                    </a:lnTo>
                    <a:lnTo>
                      <a:pt x="345" y="124"/>
                    </a:lnTo>
                    <a:lnTo>
                      <a:pt x="345" y="121"/>
                    </a:lnTo>
                    <a:lnTo>
                      <a:pt x="345" y="119"/>
                    </a:lnTo>
                    <a:lnTo>
                      <a:pt x="345" y="117"/>
                    </a:lnTo>
                    <a:lnTo>
                      <a:pt x="345" y="112"/>
                    </a:lnTo>
                    <a:lnTo>
                      <a:pt x="345" y="110"/>
                    </a:lnTo>
                    <a:lnTo>
                      <a:pt x="343" y="110"/>
                    </a:lnTo>
                    <a:lnTo>
                      <a:pt x="343" y="107"/>
                    </a:lnTo>
                    <a:lnTo>
                      <a:pt x="340" y="103"/>
                    </a:lnTo>
                    <a:lnTo>
                      <a:pt x="340" y="105"/>
                    </a:lnTo>
                    <a:lnTo>
                      <a:pt x="338" y="103"/>
                    </a:lnTo>
                    <a:lnTo>
                      <a:pt x="336" y="103"/>
                    </a:lnTo>
                    <a:lnTo>
                      <a:pt x="333" y="103"/>
                    </a:lnTo>
                    <a:lnTo>
                      <a:pt x="331" y="103"/>
                    </a:lnTo>
                    <a:lnTo>
                      <a:pt x="329" y="100"/>
                    </a:lnTo>
                    <a:lnTo>
                      <a:pt x="331" y="98"/>
                    </a:lnTo>
                    <a:lnTo>
                      <a:pt x="329" y="98"/>
                    </a:lnTo>
                    <a:lnTo>
                      <a:pt x="329" y="96"/>
                    </a:lnTo>
                    <a:lnTo>
                      <a:pt x="331" y="93"/>
                    </a:lnTo>
                    <a:lnTo>
                      <a:pt x="331" y="91"/>
                    </a:lnTo>
                    <a:lnTo>
                      <a:pt x="331" y="89"/>
                    </a:lnTo>
                    <a:lnTo>
                      <a:pt x="333" y="89"/>
                    </a:lnTo>
                    <a:lnTo>
                      <a:pt x="336" y="89"/>
                    </a:lnTo>
                    <a:lnTo>
                      <a:pt x="336" y="86"/>
                    </a:lnTo>
                    <a:lnTo>
                      <a:pt x="338" y="86"/>
                    </a:lnTo>
                    <a:lnTo>
                      <a:pt x="340" y="86"/>
                    </a:lnTo>
                    <a:lnTo>
                      <a:pt x="340" y="84"/>
                    </a:lnTo>
                    <a:lnTo>
                      <a:pt x="343" y="84"/>
                    </a:lnTo>
                    <a:lnTo>
                      <a:pt x="345" y="84"/>
                    </a:lnTo>
                    <a:lnTo>
                      <a:pt x="345" y="86"/>
                    </a:lnTo>
                    <a:lnTo>
                      <a:pt x="343" y="86"/>
                    </a:lnTo>
                    <a:close/>
                    <a:moveTo>
                      <a:pt x="466" y="82"/>
                    </a:moveTo>
                    <a:lnTo>
                      <a:pt x="468" y="82"/>
                    </a:lnTo>
                    <a:lnTo>
                      <a:pt x="466" y="82"/>
                    </a:lnTo>
                    <a:lnTo>
                      <a:pt x="464" y="84"/>
                    </a:lnTo>
                    <a:lnTo>
                      <a:pt x="464" y="82"/>
                    </a:lnTo>
                    <a:lnTo>
                      <a:pt x="466" y="82"/>
                    </a:lnTo>
                    <a:close/>
                    <a:moveTo>
                      <a:pt x="464" y="82"/>
                    </a:moveTo>
                    <a:lnTo>
                      <a:pt x="461" y="82"/>
                    </a:lnTo>
                    <a:lnTo>
                      <a:pt x="464" y="82"/>
                    </a:lnTo>
                    <a:close/>
                    <a:moveTo>
                      <a:pt x="447" y="65"/>
                    </a:moveTo>
                    <a:lnTo>
                      <a:pt x="450" y="65"/>
                    </a:lnTo>
                    <a:lnTo>
                      <a:pt x="447" y="65"/>
                    </a:lnTo>
                    <a:close/>
                    <a:moveTo>
                      <a:pt x="654" y="12"/>
                    </a:moveTo>
                    <a:lnTo>
                      <a:pt x="652" y="14"/>
                    </a:lnTo>
                    <a:lnTo>
                      <a:pt x="650" y="16"/>
                    </a:lnTo>
                    <a:lnTo>
                      <a:pt x="652" y="14"/>
                    </a:lnTo>
                    <a:lnTo>
                      <a:pt x="654" y="12"/>
                    </a:lnTo>
                    <a:lnTo>
                      <a:pt x="654" y="9"/>
                    </a:lnTo>
                    <a:lnTo>
                      <a:pt x="657" y="9"/>
                    </a:lnTo>
                    <a:lnTo>
                      <a:pt x="654" y="12"/>
                    </a:lnTo>
                    <a:close/>
                    <a:moveTo>
                      <a:pt x="659" y="9"/>
                    </a:moveTo>
                    <a:lnTo>
                      <a:pt x="657" y="9"/>
                    </a:lnTo>
                    <a:lnTo>
                      <a:pt x="661" y="7"/>
                    </a:lnTo>
                    <a:lnTo>
                      <a:pt x="664" y="7"/>
                    </a:lnTo>
                    <a:lnTo>
                      <a:pt x="664" y="5"/>
                    </a:lnTo>
                    <a:lnTo>
                      <a:pt x="668" y="5"/>
                    </a:lnTo>
                    <a:lnTo>
                      <a:pt x="664" y="7"/>
                    </a:lnTo>
                    <a:lnTo>
                      <a:pt x="661" y="7"/>
                    </a:lnTo>
                    <a:lnTo>
                      <a:pt x="659" y="9"/>
                    </a:lnTo>
                    <a:close/>
                    <a:moveTo>
                      <a:pt x="671" y="5"/>
                    </a:moveTo>
                    <a:lnTo>
                      <a:pt x="673" y="5"/>
                    </a:lnTo>
                    <a:lnTo>
                      <a:pt x="673" y="2"/>
                    </a:lnTo>
                    <a:lnTo>
                      <a:pt x="675" y="2"/>
                    </a:lnTo>
                    <a:lnTo>
                      <a:pt x="678" y="2"/>
                    </a:lnTo>
                    <a:lnTo>
                      <a:pt x="675" y="2"/>
                    </a:lnTo>
                    <a:lnTo>
                      <a:pt x="673" y="2"/>
                    </a:lnTo>
                    <a:lnTo>
                      <a:pt x="673" y="5"/>
                    </a:lnTo>
                    <a:lnTo>
                      <a:pt x="671" y="5"/>
                    </a:lnTo>
                    <a:close/>
                    <a:moveTo>
                      <a:pt x="694" y="0"/>
                    </a:moveTo>
                    <a:lnTo>
                      <a:pt x="699" y="5"/>
                    </a:lnTo>
                    <a:lnTo>
                      <a:pt x="694" y="2"/>
                    </a:lnTo>
                    <a:lnTo>
                      <a:pt x="694" y="0"/>
                    </a:lnTo>
                    <a:lnTo>
                      <a:pt x="692" y="0"/>
                    </a:lnTo>
                    <a:lnTo>
                      <a:pt x="694" y="0"/>
                    </a:lnTo>
                    <a:close/>
                    <a:moveTo>
                      <a:pt x="687" y="0"/>
                    </a:moveTo>
                    <a:lnTo>
                      <a:pt x="689" y="0"/>
                    </a:lnTo>
                    <a:lnTo>
                      <a:pt x="685" y="0"/>
                    </a:lnTo>
                    <a:lnTo>
                      <a:pt x="680" y="0"/>
                    </a:lnTo>
                    <a:lnTo>
                      <a:pt x="678" y="2"/>
                    </a:lnTo>
                    <a:lnTo>
                      <a:pt x="680" y="0"/>
                    </a:lnTo>
                    <a:lnTo>
                      <a:pt x="682" y="0"/>
                    </a:lnTo>
                    <a:lnTo>
                      <a:pt x="687" y="0"/>
                    </a:lnTo>
                    <a:close/>
                  </a:path>
                </a:pathLst>
              </a:custGeom>
              <a:solidFill>
                <a:srgbClr val="164484"/>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43" name="Freeform 7">
                <a:extLst>
                  <a:ext uri="{FF2B5EF4-FFF2-40B4-BE49-F238E27FC236}">
                    <a16:creationId xmlns:a16="http://schemas.microsoft.com/office/drawing/2014/main" id="{23557C3D-F0D7-4FC7-99E3-88B3B58E3AD3}"/>
                  </a:ext>
                </a:extLst>
              </p:cNvPr>
              <p:cNvSpPr>
                <a:spLocks noEditPoints="1"/>
              </p:cNvSpPr>
              <p:nvPr/>
            </p:nvSpPr>
            <p:spPr bwMode="auto">
              <a:xfrm>
                <a:off x="2538414" y="5087939"/>
                <a:ext cx="320675" cy="942975"/>
              </a:xfrm>
              <a:custGeom>
                <a:avLst/>
                <a:gdLst>
                  <a:gd name="T0" fmla="*/ 193 w 202"/>
                  <a:gd name="T1" fmla="*/ 471 h 594"/>
                  <a:gd name="T2" fmla="*/ 193 w 202"/>
                  <a:gd name="T3" fmla="*/ 536 h 594"/>
                  <a:gd name="T4" fmla="*/ 200 w 202"/>
                  <a:gd name="T5" fmla="*/ 580 h 594"/>
                  <a:gd name="T6" fmla="*/ 156 w 202"/>
                  <a:gd name="T7" fmla="*/ 589 h 594"/>
                  <a:gd name="T8" fmla="*/ 119 w 202"/>
                  <a:gd name="T9" fmla="*/ 573 h 594"/>
                  <a:gd name="T10" fmla="*/ 84 w 202"/>
                  <a:gd name="T11" fmla="*/ 568 h 594"/>
                  <a:gd name="T12" fmla="*/ 44 w 202"/>
                  <a:gd name="T13" fmla="*/ 580 h 594"/>
                  <a:gd name="T14" fmla="*/ 30 w 202"/>
                  <a:gd name="T15" fmla="*/ 552 h 594"/>
                  <a:gd name="T16" fmla="*/ 37 w 202"/>
                  <a:gd name="T17" fmla="*/ 522 h 594"/>
                  <a:gd name="T18" fmla="*/ 65 w 202"/>
                  <a:gd name="T19" fmla="*/ 478 h 594"/>
                  <a:gd name="T20" fmla="*/ 74 w 202"/>
                  <a:gd name="T21" fmla="*/ 440 h 594"/>
                  <a:gd name="T22" fmla="*/ 105 w 202"/>
                  <a:gd name="T23" fmla="*/ 436 h 594"/>
                  <a:gd name="T24" fmla="*/ 133 w 202"/>
                  <a:gd name="T25" fmla="*/ 424 h 594"/>
                  <a:gd name="T26" fmla="*/ 156 w 202"/>
                  <a:gd name="T27" fmla="*/ 396 h 594"/>
                  <a:gd name="T28" fmla="*/ 167 w 202"/>
                  <a:gd name="T29" fmla="*/ 426 h 594"/>
                  <a:gd name="T30" fmla="*/ 81 w 202"/>
                  <a:gd name="T31" fmla="*/ 284 h 594"/>
                  <a:gd name="T32" fmla="*/ 105 w 202"/>
                  <a:gd name="T33" fmla="*/ 291 h 594"/>
                  <a:gd name="T34" fmla="*/ 146 w 202"/>
                  <a:gd name="T35" fmla="*/ 231 h 594"/>
                  <a:gd name="T36" fmla="*/ 146 w 202"/>
                  <a:gd name="T37" fmla="*/ 245 h 594"/>
                  <a:gd name="T38" fmla="*/ 153 w 202"/>
                  <a:gd name="T39" fmla="*/ 259 h 594"/>
                  <a:gd name="T40" fmla="*/ 174 w 202"/>
                  <a:gd name="T41" fmla="*/ 270 h 594"/>
                  <a:gd name="T42" fmla="*/ 177 w 202"/>
                  <a:gd name="T43" fmla="*/ 280 h 594"/>
                  <a:gd name="T44" fmla="*/ 181 w 202"/>
                  <a:gd name="T45" fmla="*/ 291 h 594"/>
                  <a:gd name="T46" fmla="*/ 184 w 202"/>
                  <a:gd name="T47" fmla="*/ 326 h 594"/>
                  <a:gd name="T48" fmla="*/ 149 w 202"/>
                  <a:gd name="T49" fmla="*/ 317 h 594"/>
                  <a:gd name="T50" fmla="*/ 121 w 202"/>
                  <a:gd name="T51" fmla="*/ 301 h 594"/>
                  <a:gd name="T52" fmla="*/ 135 w 202"/>
                  <a:gd name="T53" fmla="*/ 275 h 594"/>
                  <a:gd name="T54" fmla="*/ 126 w 202"/>
                  <a:gd name="T55" fmla="*/ 266 h 594"/>
                  <a:gd name="T56" fmla="*/ 121 w 202"/>
                  <a:gd name="T57" fmla="*/ 238 h 594"/>
                  <a:gd name="T58" fmla="*/ 137 w 202"/>
                  <a:gd name="T59" fmla="*/ 226 h 594"/>
                  <a:gd name="T60" fmla="*/ 72 w 202"/>
                  <a:gd name="T61" fmla="*/ 231 h 594"/>
                  <a:gd name="T62" fmla="*/ 77 w 202"/>
                  <a:gd name="T63" fmla="*/ 201 h 594"/>
                  <a:gd name="T64" fmla="*/ 100 w 202"/>
                  <a:gd name="T65" fmla="*/ 231 h 594"/>
                  <a:gd name="T66" fmla="*/ 107 w 202"/>
                  <a:gd name="T67" fmla="*/ 163 h 594"/>
                  <a:gd name="T68" fmla="*/ 121 w 202"/>
                  <a:gd name="T69" fmla="*/ 177 h 594"/>
                  <a:gd name="T70" fmla="*/ 140 w 202"/>
                  <a:gd name="T71" fmla="*/ 194 h 594"/>
                  <a:gd name="T72" fmla="*/ 146 w 202"/>
                  <a:gd name="T73" fmla="*/ 203 h 594"/>
                  <a:gd name="T74" fmla="*/ 102 w 202"/>
                  <a:gd name="T75" fmla="*/ 182 h 594"/>
                  <a:gd name="T76" fmla="*/ 72 w 202"/>
                  <a:gd name="T77" fmla="*/ 152 h 594"/>
                  <a:gd name="T78" fmla="*/ 88 w 202"/>
                  <a:gd name="T79" fmla="*/ 142 h 594"/>
                  <a:gd name="T80" fmla="*/ 35 w 202"/>
                  <a:gd name="T81" fmla="*/ 14 h 594"/>
                  <a:gd name="T82" fmla="*/ 58 w 202"/>
                  <a:gd name="T83" fmla="*/ 14 h 594"/>
                  <a:gd name="T84" fmla="*/ 58 w 202"/>
                  <a:gd name="T85" fmla="*/ 26 h 594"/>
                  <a:gd name="T86" fmla="*/ 53 w 202"/>
                  <a:gd name="T87" fmla="*/ 42 h 594"/>
                  <a:gd name="T88" fmla="*/ 51 w 202"/>
                  <a:gd name="T89" fmla="*/ 52 h 594"/>
                  <a:gd name="T90" fmla="*/ 49 w 202"/>
                  <a:gd name="T91" fmla="*/ 66 h 594"/>
                  <a:gd name="T92" fmla="*/ 58 w 202"/>
                  <a:gd name="T93" fmla="*/ 68 h 594"/>
                  <a:gd name="T94" fmla="*/ 53 w 202"/>
                  <a:gd name="T95" fmla="*/ 80 h 594"/>
                  <a:gd name="T96" fmla="*/ 46 w 202"/>
                  <a:gd name="T97" fmla="*/ 96 h 594"/>
                  <a:gd name="T98" fmla="*/ 35 w 202"/>
                  <a:gd name="T99" fmla="*/ 87 h 594"/>
                  <a:gd name="T100" fmla="*/ 28 w 202"/>
                  <a:gd name="T101" fmla="*/ 70 h 594"/>
                  <a:gd name="T102" fmla="*/ 21 w 202"/>
                  <a:gd name="T103" fmla="*/ 66 h 594"/>
                  <a:gd name="T104" fmla="*/ 25 w 202"/>
                  <a:gd name="T105" fmla="*/ 59 h 594"/>
                  <a:gd name="T106" fmla="*/ 23 w 202"/>
                  <a:gd name="T107" fmla="*/ 54 h 594"/>
                  <a:gd name="T108" fmla="*/ 18 w 202"/>
                  <a:gd name="T109" fmla="*/ 52 h 594"/>
                  <a:gd name="T110" fmla="*/ 5 w 202"/>
                  <a:gd name="T111" fmla="*/ 54 h 594"/>
                  <a:gd name="T112" fmla="*/ 5 w 202"/>
                  <a:gd name="T113" fmla="*/ 35 h 594"/>
                  <a:gd name="T114" fmla="*/ 12 w 202"/>
                  <a:gd name="T115" fmla="*/ 10 h 594"/>
                  <a:gd name="T116" fmla="*/ 28 w 202"/>
                  <a:gd name="T117" fmla="*/ 12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 h="594">
                    <a:moveTo>
                      <a:pt x="167" y="431"/>
                    </a:moveTo>
                    <a:lnTo>
                      <a:pt x="170" y="433"/>
                    </a:lnTo>
                    <a:lnTo>
                      <a:pt x="170" y="438"/>
                    </a:lnTo>
                    <a:lnTo>
                      <a:pt x="174" y="438"/>
                    </a:lnTo>
                    <a:lnTo>
                      <a:pt x="177" y="443"/>
                    </a:lnTo>
                    <a:lnTo>
                      <a:pt x="181" y="447"/>
                    </a:lnTo>
                    <a:lnTo>
                      <a:pt x="186" y="457"/>
                    </a:lnTo>
                    <a:lnTo>
                      <a:pt x="193" y="471"/>
                    </a:lnTo>
                    <a:lnTo>
                      <a:pt x="200" y="492"/>
                    </a:lnTo>
                    <a:lnTo>
                      <a:pt x="202" y="499"/>
                    </a:lnTo>
                    <a:lnTo>
                      <a:pt x="202" y="510"/>
                    </a:lnTo>
                    <a:lnTo>
                      <a:pt x="202" y="517"/>
                    </a:lnTo>
                    <a:lnTo>
                      <a:pt x="198" y="522"/>
                    </a:lnTo>
                    <a:lnTo>
                      <a:pt x="193" y="529"/>
                    </a:lnTo>
                    <a:lnTo>
                      <a:pt x="188" y="534"/>
                    </a:lnTo>
                    <a:lnTo>
                      <a:pt x="193" y="536"/>
                    </a:lnTo>
                    <a:lnTo>
                      <a:pt x="200" y="538"/>
                    </a:lnTo>
                    <a:lnTo>
                      <a:pt x="200" y="543"/>
                    </a:lnTo>
                    <a:lnTo>
                      <a:pt x="200" y="547"/>
                    </a:lnTo>
                    <a:lnTo>
                      <a:pt x="195" y="552"/>
                    </a:lnTo>
                    <a:lnTo>
                      <a:pt x="193" y="557"/>
                    </a:lnTo>
                    <a:lnTo>
                      <a:pt x="193" y="561"/>
                    </a:lnTo>
                    <a:lnTo>
                      <a:pt x="195" y="573"/>
                    </a:lnTo>
                    <a:lnTo>
                      <a:pt x="200" y="580"/>
                    </a:lnTo>
                    <a:lnTo>
                      <a:pt x="200" y="585"/>
                    </a:lnTo>
                    <a:lnTo>
                      <a:pt x="200" y="587"/>
                    </a:lnTo>
                    <a:lnTo>
                      <a:pt x="195" y="592"/>
                    </a:lnTo>
                    <a:lnTo>
                      <a:pt x="193" y="592"/>
                    </a:lnTo>
                    <a:lnTo>
                      <a:pt x="184" y="594"/>
                    </a:lnTo>
                    <a:lnTo>
                      <a:pt x="177" y="592"/>
                    </a:lnTo>
                    <a:lnTo>
                      <a:pt x="163" y="592"/>
                    </a:lnTo>
                    <a:lnTo>
                      <a:pt x="156" y="589"/>
                    </a:lnTo>
                    <a:lnTo>
                      <a:pt x="156" y="592"/>
                    </a:lnTo>
                    <a:lnTo>
                      <a:pt x="149" y="589"/>
                    </a:lnTo>
                    <a:lnTo>
                      <a:pt x="144" y="589"/>
                    </a:lnTo>
                    <a:lnTo>
                      <a:pt x="135" y="585"/>
                    </a:lnTo>
                    <a:lnTo>
                      <a:pt x="128" y="582"/>
                    </a:lnTo>
                    <a:lnTo>
                      <a:pt x="123" y="578"/>
                    </a:lnTo>
                    <a:lnTo>
                      <a:pt x="121" y="575"/>
                    </a:lnTo>
                    <a:lnTo>
                      <a:pt x="119" y="573"/>
                    </a:lnTo>
                    <a:lnTo>
                      <a:pt x="114" y="573"/>
                    </a:lnTo>
                    <a:lnTo>
                      <a:pt x="107" y="573"/>
                    </a:lnTo>
                    <a:lnTo>
                      <a:pt x="102" y="573"/>
                    </a:lnTo>
                    <a:lnTo>
                      <a:pt x="100" y="571"/>
                    </a:lnTo>
                    <a:lnTo>
                      <a:pt x="98" y="571"/>
                    </a:lnTo>
                    <a:lnTo>
                      <a:pt x="93" y="571"/>
                    </a:lnTo>
                    <a:lnTo>
                      <a:pt x="91" y="571"/>
                    </a:lnTo>
                    <a:lnTo>
                      <a:pt x="84" y="568"/>
                    </a:lnTo>
                    <a:lnTo>
                      <a:pt x="81" y="568"/>
                    </a:lnTo>
                    <a:lnTo>
                      <a:pt x="72" y="568"/>
                    </a:lnTo>
                    <a:lnTo>
                      <a:pt x="70" y="571"/>
                    </a:lnTo>
                    <a:lnTo>
                      <a:pt x="65" y="575"/>
                    </a:lnTo>
                    <a:lnTo>
                      <a:pt x="60" y="575"/>
                    </a:lnTo>
                    <a:lnTo>
                      <a:pt x="53" y="575"/>
                    </a:lnTo>
                    <a:lnTo>
                      <a:pt x="49" y="580"/>
                    </a:lnTo>
                    <a:lnTo>
                      <a:pt x="44" y="580"/>
                    </a:lnTo>
                    <a:lnTo>
                      <a:pt x="42" y="580"/>
                    </a:lnTo>
                    <a:lnTo>
                      <a:pt x="37" y="580"/>
                    </a:lnTo>
                    <a:lnTo>
                      <a:pt x="35" y="578"/>
                    </a:lnTo>
                    <a:lnTo>
                      <a:pt x="37" y="575"/>
                    </a:lnTo>
                    <a:lnTo>
                      <a:pt x="37" y="573"/>
                    </a:lnTo>
                    <a:lnTo>
                      <a:pt x="35" y="566"/>
                    </a:lnTo>
                    <a:lnTo>
                      <a:pt x="32" y="557"/>
                    </a:lnTo>
                    <a:lnTo>
                      <a:pt x="30" y="552"/>
                    </a:lnTo>
                    <a:lnTo>
                      <a:pt x="25" y="547"/>
                    </a:lnTo>
                    <a:lnTo>
                      <a:pt x="25" y="545"/>
                    </a:lnTo>
                    <a:lnTo>
                      <a:pt x="25" y="543"/>
                    </a:lnTo>
                    <a:lnTo>
                      <a:pt x="28" y="541"/>
                    </a:lnTo>
                    <a:lnTo>
                      <a:pt x="25" y="538"/>
                    </a:lnTo>
                    <a:lnTo>
                      <a:pt x="28" y="534"/>
                    </a:lnTo>
                    <a:lnTo>
                      <a:pt x="30" y="527"/>
                    </a:lnTo>
                    <a:lnTo>
                      <a:pt x="37" y="522"/>
                    </a:lnTo>
                    <a:lnTo>
                      <a:pt x="56" y="506"/>
                    </a:lnTo>
                    <a:lnTo>
                      <a:pt x="58" y="503"/>
                    </a:lnTo>
                    <a:lnTo>
                      <a:pt x="58" y="499"/>
                    </a:lnTo>
                    <a:lnTo>
                      <a:pt x="60" y="494"/>
                    </a:lnTo>
                    <a:lnTo>
                      <a:pt x="63" y="487"/>
                    </a:lnTo>
                    <a:lnTo>
                      <a:pt x="65" y="482"/>
                    </a:lnTo>
                    <a:lnTo>
                      <a:pt x="65" y="480"/>
                    </a:lnTo>
                    <a:lnTo>
                      <a:pt x="65" y="478"/>
                    </a:lnTo>
                    <a:lnTo>
                      <a:pt x="67" y="475"/>
                    </a:lnTo>
                    <a:lnTo>
                      <a:pt x="67" y="471"/>
                    </a:lnTo>
                    <a:lnTo>
                      <a:pt x="70" y="468"/>
                    </a:lnTo>
                    <a:lnTo>
                      <a:pt x="72" y="464"/>
                    </a:lnTo>
                    <a:lnTo>
                      <a:pt x="72" y="459"/>
                    </a:lnTo>
                    <a:lnTo>
                      <a:pt x="72" y="457"/>
                    </a:lnTo>
                    <a:lnTo>
                      <a:pt x="72" y="450"/>
                    </a:lnTo>
                    <a:lnTo>
                      <a:pt x="74" y="440"/>
                    </a:lnTo>
                    <a:lnTo>
                      <a:pt x="79" y="438"/>
                    </a:lnTo>
                    <a:lnTo>
                      <a:pt x="84" y="436"/>
                    </a:lnTo>
                    <a:lnTo>
                      <a:pt x="86" y="436"/>
                    </a:lnTo>
                    <a:lnTo>
                      <a:pt x="91" y="436"/>
                    </a:lnTo>
                    <a:lnTo>
                      <a:pt x="93" y="436"/>
                    </a:lnTo>
                    <a:lnTo>
                      <a:pt x="95" y="433"/>
                    </a:lnTo>
                    <a:lnTo>
                      <a:pt x="98" y="433"/>
                    </a:lnTo>
                    <a:lnTo>
                      <a:pt x="105" y="436"/>
                    </a:lnTo>
                    <a:lnTo>
                      <a:pt x="109" y="433"/>
                    </a:lnTo>
                    <a:lnTo>
                      <a:pt x="112" y="433"/>
                    </a:lnTo>
                    <a:lnTo>
                      <a:pt x="119" y="431"/>
                    </a:lnTo>
                    <a:lnTo>
                      <a:pt x="123" y="431"/>
                    </a:lnTo>
                    <a:lnTo>
                      <a:pt x="126" y="431"/>
                    </a:lnTo>
                    <a:lnTo>
                      <a:pt x="130" y="429"/>
                    </a:lnTo>
                    <a:lnTo>
                      <a:pt x="133" y="426"/>
                    </a:lnTo>
                    <a:lnTo>
                      <a:pt x="133" y="424"/>
                    </a:lnTo>
                    <a:lnTo>
                      <a:pt x="133" y="422"/>
                    </a:lnTo>
                    <a:lnTo>
                      <a:pt x="133" y="410"/>
                    </a:lnTo>
                    <a:lnTo>
                      <a:pt x="137" y="405"/>
                    </a:lnTo>
                    <a:lnTo>
                      <a:pt x="140" y="401"/>
                    </a:lnTo>
                    <a:lnTo>
                      <a:pt x="144" y="396"/>
                    </a:lnTo>
                    <a:lnTo>
                      <a:pt x="149" y="394"/>
                    </a:lnTo>
                    <a:lnTo>
                      <a:pt x="151" y="394"/>
                    </a:lnTo>
                    <a:lnTo>
                      <a:pt x="156" y="396"/>
                    </a:lnTo>
                    <a:lnTo>
                      <a:pt x="163" y="405"/>
                    </a:lnTo>
                    <a:lnTo>
                      <a:pt x="165" y="408"/>
                    </a:lnTo>
                    <a:lnTo>
                      <a:pt x="165" y="410"/>
                    </a:lnTo>
                    <a:lnTo>
                      <a:pt x="165" y="410"/>
                    </a:lnTo>
                    <a:lnTo>
                      <a:pt x="163" y="412"/>
                    </a:lnTo>
                    <a:lnTo>
                      <a:pt x="163" y="417"/>
                    </a:lnTo>
                    <a:lnTo>
                      <a:pt x="165" y="422"/>
                    </a:lnTo>
                    <a:lnTo>
                      <a:pt x="167" y="426"/>
                    </a:lnTo>
                    <a:lnTo>
                      <a:pt x="167" y="431"/>
                    </a:lnTo>
                    <a:close/>
                    <a:moveTo>
                      <a:pt x="102" y="296"/>
                    </a:moveTo>
                    <a:lnTo>
                      <a:pt x="98" y="298"/>
                    </a:lnTo>
                    <a:lnTo>
                      <a:pt x="95" y="294"/>
                    </a:lnTo>
                    <a:lnTo>
                      <a:pt x="93" y="291"/>
                    </a:lnTo>
                    <a:lnTo>
                      <a:pt x="91" y="289"/>
                    </a:lnTo>
                    <a:lnTo>
                      <a:pt x="86" y="289"/>
                    </a:lnTo>
                    <a:lnTo>
                      <a:pt x="81" y="284"/>
                    </a:lnTo>
                    <a:lnTo>
                      <a:pt x="81" y="280"/>
                    </a:lnTo>
                    <a:lnTo>
                      <a:pt x="84" y="280"/>
                    </a:lnTo>
                    <a:lnTo>
                      <a:pt x="88" y="280"/>
                    </a:lnTo>
                    <a:lnTo>
                      <a:pt x="93" y="280"/>
                    </a:lnTo>
                    <a:lnTo>
                      <a:pt x="100" y="282"/>
                    </a:lnTo>
                    <a:lnTo>
                      <a:pt x="102" y="282"/>
                    </a:lnTo>
                    <a:lnTo>
                      <a:pt x="105" y="284"/>
                    </a:lnTo>
                    <a:lnTo>
                      <a:pt x="105" y="291"/>
                    </a:lnTo>
                    <a:lnTo>
                      <a:pt x="100" y="294"/>
                    </a:lnTo>
                    <a:lnTo>
                      <a:pt x="102" y="296"/>
                    </a:lnTo>
                    <a:close/>
                    <a:moveTo>
                      <a:pt x="142" y="226"/>
                    </a:moveTo>
                    <a:lnTo>
                      <a:pt x="142" y="229"/>
                    </a:lnTo>
                    <a:lnTo>
                      <a:pt x="144" y="229"/>
                    </a:lnTo>
                    <a:lnTo>
                      <a:pt x="144" y="229"/>
                    </a:lnTo>
                    <a:lnTo>
                      <a:pt x="144" y="229"/>
                    </a:lnTo>
                    <a:lnTo>
                      <a:pt x="146" y="231"/>
                    </a:lnTo>
                    <a:lnTo>
                      <a:pt x="146" y="231"/>
                    </a:lnTo>
                    <a:lnTo>
                      <a:pt x="146" y="233"/>
                    </a:lnTo>
                    <a:lnTo>
                      <a:pt x="146" y="236"/>
                    </a:lnTo>
                    <a:lnTo>
                      <a:pt x="149" y="238"/>
                    </a:lnTo>
                    <a:lnTo>
                      <a:pt x="149" y="240"/>
                    </a:lnTo>
                    <a:lnTo>
                      <a:pt x="149" y="240"/>
                    </a:lnTo>
                    <a:lnTo>
                      <a:pt x="149" y="243"/>
                    </a:lnTo>
                    <a:lnTo>
                      <a:pt x="146" y="245"/>
                    </a:lnTo>
                    <a:lnTo>
                      <a:pt x="146" y="247"/>
                    </a:lnTo>
                    <a:lnTo>
                      <a:pt x="146" y="250"/>
                    </a:lnTo>
                    <a:lnTo>
                      <a:pt x="146" y="252"/>
                    </a:lnTo>
                    <a:lnTo>
                      <a:pt x="146" y="256"/>
                    </a:lnTo>
                    <a:lnTo>
                      <a:pt x="146" y="256"/>
                    </a:lnTo>
                    <a:lnTo>
                      <a:pt x="151" y="256"/>
                    </a:lnTo>
                    <a:lnTo>
                      <a:pt x="153" y="259"/>
                    </a:lnTo>
                    <a:lnTo>
                      <a:pt x="153" y="259"/>
                    </a:lnTo>
                    <a:lnTo>
                      <a:pt x="158" y="261"/>
                    </a:lnTo>
                    <a:lnTo>
                      <a:pt x="160" y="263"/>
                    </a:lnTo>
                    <a:lnTo>
                      <a:pt x="165" y="263"/>
                    </a:lnTo>
                    <a:lnTo>
                      <a:pt x="167" y="263"/>
                    </a:lnTo>
                    <a:lnTo>
                      <a:pt x="170" y="266"/>
                    </a:lnTo>
                    <a:lnTo>
                      <a:pt x="172" y="268"/>
                    </a:lnTo>
                    <a:lnTo>
                      <a:pt x="172" y="268"/>
                    </a:lnTo>
                    <a:lnTo>
                      <a:pt x="174" y="270"/>
                    </a:lnTo>
                    <a:lnTo>
                      <a:pt x="174" y="270"/>
                    </a:lnTo>
                    <a:lnTo>
                      <a:pt x="174" y="273"/>
                    </a:lnTo>
                    <a:lnTo>
                      <a:pt x="174" y="273"/>
                    </a:lnTo>
                    <a:lnTo>
                      <a:pt x="174" y="273"/>
                    </a:lnTo>
                    <a:lnTo>
                      <a:pt x="177" y="273"/>
                    </a:lnTo>
                    <a:lnTo>
                      <a:pt x="177" y="277"/>
                    </a:lnTo>
                    <a:lnTo>
                      <a:pt x="177" y="277"/>
                    </a:lnTo>
                    <a:lnTo>
                      <a:pt x="177" y="280"/>
                    </a:lnTo>
                    <a:lnTo>
                      <a:pt x="177" y="282"/>
                    </a:lnTo>
                    <a:lnTo>
                      <a:pt x="177" y="284"/>
                    </a:lnTo>
                    <a:lnTo>
                      <a:pt x="179" y="287"/>
                    </a:lnTo>
                    <a:lnTo>
                      <a:pt x="179" y="289"/>
                    </a:lnTo>
                    <a:lnTo>
                      <a:pt x="177" y="291"/>
                    </a:lnTo>
                    <a:lnTo>
                      <a:pt x="179" y="291"/>
                    </a:lnTo>
                    <a:lnTo>
                      <a:pt x="179" y="294"/>
                    </a:lnTo>
                    <a:lnTo>
                      <a:pt x="181" y="291"/>
                    </a:lnTo>
                    <a:lnTo>
                      <a:pt x="181" y="294"/>
                    </a:lnTo>
                    <a:lnTo>
                      <a:pt x="181" y="296"/>
                    </a:lnTo>
                    <a:lnTo>
                      <a:pt x="181" y="298"/>
                    </a:lnTo>
                    <a:lnTo>
                      <a:pt x="184" y="303"/>
                    </a:lnTo>
                    <a:lnTo>
                      <a:pt x="186" y="308"/>
                    </a:lnTo>
                    <a:lnTo>
                      <a:pt x="191" y="315"/>
                    </a:lnTo>
                    <a:lnTo>
                      <a:pt x="188" y="322"/>
                    </a:lnTo>
                    <a:lnTo>
                      <a:pt x="184" y="326"/>
                    </a:lnTo>
                    <a:lnTo>
                      <a:pt x="179" y="329"/>
                    </a:lnTo>
                    <a:lnTo>
                      <a:pt x="174" y="326"/>
                    </a:lnTo>
                    <a:lnTo>
                      <a:pt x="170" y="329"/>
                    </a:lnTo>
                    <a:lnTo>
                      <a:pt x="167" y="326"/>
                    </a:lnTo>
                    <a:lnTo>
                      <a:pt x="158" y="324"/>
                    </a:lnTo>
                    <a:lnTo>
                      <a:pt x="153" y="319"/>
                    </a:lnTo>
                    <a:lnTo>
                      <a:pt x="151" y="317"/>
                    </a:lnTo>
                    <a:lnTo>
                      <a:pt x="149" y="317"/>
                    </a:lnTo>
                    <a:lnTo>
                      <a:pt x="142" y="315"/>
                    </a:lnTo>
                    <a:lnTo>
                      <a:pt x="135" y="312"/>
                    </a:lnTo>
                    <a:lnTo>
                      <a:pt x="133" y="312"/>
                    </a:lnTo>
                    <a:lnTo>
                      <a:pt x="130" y="310"/>
                    </a:lnTo>
                    <a:lnTo>
                      <a:pt x="130" y="308"/>
                    </a:lnTo>
                    <a:lnTo>
                      <a:pt x="128" y="305"/>
                    </a:lnTo>
                    <a:lnTo>
                      <a:pt x="126" y="305"/>
                    </a:lnTo>
                    <a:lnTo>
                      <a:pt x="121" y="301"/>
                    </a:lnTo>
                    <a:lnTo>
                      <a:pt x="121" y="296"/>
                    </a:lnTo>
                    <a:lnTo>
                      <a:pt x="121" y="294"/>
                    </a:lnTo>
                    <a:lnTo>
                      <a:pt x="121" y="291"/>
                    </a:lnTo>
                    <a:lnTo>
                      <a:pt x="123" y="291"/>
                    </a:lnTo>
                    <a:lnTo>
                      <a:pt x="126" y="289"/>
                    </a:lnTo>
                    <a:lnTo>
                      <a:pt x="130" y="280"/>
                    </a:lnTo>
                    <a:lnTo>
                      <a:pt x="133" y="277"/>
                    </a:lnTo>
                    <a:lnTo>
                      <a:pt x="135" y="275"/>
                    </a:lnTo>
                    <a:lnTo>
                      <a:pt x="135" y="273"/>
                    </a:lnTo>
                    <a:lnTo>
                      <a:pt x="135" y="270"/>
                    </a:lnTo>
                    <a:lnTo>
                      <a:pt x="135" y="270"/>
                    </a:lnTo>
                    <a:lnTo>
                      <a:pt x="135" y="268"/>
                    </a:lnTo>
                    <a:lnTo>
                      <a:pt x="133" y="266"/>
                    </a:lnTo>
                    <a:lnTo>
                      <a:pt x="130" y="266"/>
                    </a:lnTo>
                    <a:lnTo>
                      <a:pt x="128" y="268"/>
                    </a:lnTo>
                    <a:lnTo>
                      <a:pt x="126" y="266"/>
                    </a:lnTo>
                    <a:lnTo>
                      <a:pt x="126" y="263"/>
                    </a:lnTo>
                    <a:lnTo>
                      <a:pt x="126" y="261"/>
                    </a:lnTo>
                    <a:lnTo>
                      <a:pt x="123" y="259"/>
                    </a:lnTo>
                    <a:lnTo>
                      <a:pt x="121" y="256"/>
                    </a:lnTo>
                    <a:lnTo>
                      <a:pt x="119" y="254"/>
                    </a:lnTo>
                    <a:lnTo>
                      <a:pt x="121" y="252"/>
                    </a:lnTo>
                    <a:lnTo>
                      <a:pt x="119" y="245"/>
                    </a:lnTo>
                    <a:lnTo>
                      <a:pt x="121" y="238"/>
                    </a:lnTo>
                    <a:lnTo>
                      <a:pt x="121" y="236"/>
                    </a:lnTo>
                    <a:lnTo>
                      <a:pt x="121" y="233"/>
                    </a:lnTo>
                    <a:lnTo>
                      <a:pt x="126" y="231"/>
                    </a:lnTo>
                    <a:lnTo>
                      <a:pt x="128" y="229"/>
                    </a:lnTo>
                    <a:lnTo>
                      <a:pt x="133" y="226"/>
                    </a:lnTo>
                    <a:lnTo>
                      <a:pt x="135" y="226"/>
                    </a:lnTo>
                    <a:lnTo>
                      <a:pt x="135" y="226"/>
                    </a:lnTo>
                    <a:lnTo>
                      <a:pt x="137" y="226"/>
                    </a:lnTo>
                    <a:lnTo>
                      <a:pt x="140" y="226"/>
                    </a:lnTo>
                    <a:lnTo>
                      <a:pt x="140" y="226"/>
                    </a:lnTo>
                    <a:lnTo>
                      <a:pt x="142" y="226"/>
                    </a:lnTo>
                    <a:close/>
                    <a:moveTo>
                      <a:pt x="98" y="238"/>
                    </a:moveTo>
                    <a:lnTo>
                      <a:pt x="91" y="240"/>
                    </a:lnTo>
                    <a:lnTo>
                      <a:pt x="84" y="238"/>
                    </a:lnTo>
                    <a:lnTo>
                      <a:pt x="79" y="236"/>
                    </a:lnTo>
                    <a:lnTo>
                      <a:pt x="72" y="231"/>
                    </a:lnTo>
                    <a:lnTo>
                      <a:pt x="72" y="226"/>
                    </a:lnTo>
                    <a:lnTo>
                      <a:pt x="74" y="222"/>
                    </a:lnTo>
                    <a:lnTo>
                      <a:pt x="77" y="219"/>
                    </a:lnTo>
                    <a:lnTo>
                      <a:pt x="79" y="217"/>
                    </a:lnTo>
                    <a:lnTo>
                      <a:pt x="81" y="215"/>
                    </a:lnTo>
                    <a:lnTo>
                      <a:pt x="79" y="210"/>
                    </a:lnTo>
                    <a:lnTo>
                      <a:pt x="77" y="205"/>
                    </a:lnTo>
                    <a:lnTo>
                      <a:pt x="77" y="201"/>
                    </a:lnTo>
                    <a:lnTo>
                      <a:pt x="81" y="201"/>
                    </a:lnTo>
                    <a:lnTo>
                      <a:pt x="84" y="201"/>
                    </a:lnTo>
                    <a:lnTo>
                      <a:pt x="88" y="203"/>
                    </a:lnTo>
                    <a:lnTo>
                      <a:pt x="100" y="215"/>
                    </a:lnTo>
                    <a:lnTo>
                      <a:pt x="100" y="224"/>
                    </a:lnTo>
                    <a:lnTo>
                      <a:pt x="100" y="224"/>
                    </a:lnTo>
                    <a:lnTo>
                      <a:pt x="100" y="226"/>
                    </a:lnTo>
                    <a:lnTo>
                      <a:pt x="100" y="231"/>
                    </a:lnTo>
                    <a:lnTo>
                      <a:pt x="100" y="233"/>
                    </a:lnTo>
                    <a:lnTo>
                      <a:pt x="100" y="236"/>
                    </a:lnTo>
                    <a:lnTo>
                      <a:pt x="98" y="238"/>
                    </a:lnTo>
                    <a:close/>
                    <a:moveTo>
                      <a:pt x="95" y="147"/>
                    </a:moveTo>
                    <a:lnTo>
                      <a:pt x="95" y="149"/>
                    </a:lnTo>
                    <a:lnTo>
                      <a:pt x="95" y="152"/>
                    </a:lnTo>
                    <a:lnTo>
                      <a:pt x="98" y="152"/>
                    </a:lnTo>
                    <a:lnTo>
                      <a:pt x="107" y="163"/>
                    </a:lnTo>
                    <a:lnTo>
                      <a:pt x="112" y="168"/>
                    </a:lnTo>
                    <a:lnTo>
                      <a:pt x="116" y="173"/>
                    </a:lnTo>
                    <a:lnTo>
                      <a:pt x="119" y="173"/>
                    </a:lnTo>
                    <a:lnTo>
                      <a:pt x="119" y="170"/>
                    </a:lnTo>
                    <a:lnTo>
                      <a:pt x="121" y="170"/>
                    </a:lnTo>
                    <a:lnTo>
                      <a:pt x="121" y="170"/>
                    </a:lnTo>
                    <a:lnTo>
                      <a:pt x="121" y="175"/>
                    </a:lnTo>
                    <a:lnTo>
                      <a:pt x="121" y="177"/>
                    </a:lnTo>
                    <a:lnTo>
                      <a:pt x="121" y="180"/>
                    </a:lnTo>
                    <a:lnTo>
                      <a:pt x="126" y="184"/>
                    </a:lnTo>
                    <a:lnTo>
                      <a:pt x="130" y="189"/>
                    </a:lnTo>
                    <a:lnTo>
                      <a:pt x="133" y="191"/>
                    </a:lnTo>
                    <a:lnTo>
                      <a:pt x="135" y="191"/>
                    </a:lnTo>
                    <a:lnTo>
                      <a:pt x="137" y="191"/>
                    </a:lnTo>
                    <a:lnTo>
                      <a:pt x="137" y="194"/>
                    </a:lnTo>
                    <a:lnTo>
                      <a:pt x="140" y="194"/>
                    </a:lnTo>
                    <a:lnTo>
                      <a:pt x="142" y="196"/>
                    </a:lnTo>
                    <a:lnTo>
                      <a:pt x="142" y="198"/>
                    </a:lnTo>
                    <a:lnTo>
                      <a:pt x="144" y="198"/>
                    </a:lnTo>
                    <a:lnTo>
                      <a:pt x="144" y="198"/>
                    </a:lnTo>
                    <a:lnTo>
                      <a:pt x="142" y="198"/>
                    </a:lnTo>
                    <a:lnTo>
                      <a:pt x="144" y="201"/>
                    </a:lnTo>
                    <a:lnTo>
                      <a:pt x="144" y="203"/>
                    </a:lnTo>
                    <a:lnTo>
                      <a:pt x="146" y="203"/>
                    </a:lnTo>
                    <a:lnTo>
                      <a:pt x="140" y="205"/>
                    </a:lnTo>
                    <a:lnTo>
                      <a:pt x="133" y="205"/>
                    </a:lnTo>
                    <a:lnTo>
                      <a:pt x="128" y="205"/>
                    </a:lnTo>
                    <a:lnTo>
                      <a:pt x="121" y="203"/>
                    </a:lnTo>
                    <a:lnTo>
                      <a:pt x="116" y="201"/>
                    </a:lnTo>
                    <a:lnTo>
                      <a:pt x="112" y="196"/>
                    </a:lnTo>
                    <a:lnTo>
                      <a:pt x="109" y="191"/>
                    </a:lnTo>
                    <a:lnTo>
                      <a:pt x="102" y="182"/>
                    </a:lnTo>
                    <a:lnTo>
                      <a:pt x="98" y="175"/>
                    </a:lnTo>
                    <a:lnTo>
                      <a:pt x="88" y="168"/>
                    </a:lnTo>
                    <a:lnTo>
                      <a:pt x="84" y="166"/>
                    </a:lnTo>
                    <a:lnTo>
                      <a:pt x="79" y="161"/>
                    </a:lnTo>
                    <a:lnTo>
                      <a:pt x="77" y="159"/>
                    </a:lnTo>
                    <a:lnTo>
                      <a:pt x="74" y="156"/>
                    </a:lnTo>
                    <a:lnTo>
                      <a:pt x="72" y="154"/>
                    </a:lnTo>
                    <a:lnTo>
                      <a:pt x="72" y="152"/>
                    </a:lnTo>
                    <a:lnTo>
                      <a:pt x="74" y="149"/>
                    </a:lnTo>
                    <a:lnTo>
                      <a:pt x="77" y="147"/>
                    </a:lnTo>
                    <a:lnTo>
                      <a:pt x="79" y="147"/>
                    </a:lnTo>
                    <a:lnTo>
                      <a:pt x="81" y="149"/>
                    </a:lnTo>
                    <a:lnTo>
                      <a:pt x="86" y="147"/>
                    </a:lnTo>
                    <a:lnTo>
                      <a:pt x="88" y="147"/>
                    </a:lnTo>
                    <a:lnTo>
                      <a:pt x="88" y="142"/>
                    </a:lnTo>
                    <a:lnTo>
                      <a:pt x="88" y="142"/>
                    </a:lnTo>
                    <a:lnTo>
                      <a:pt x="91" y="142"/>
                    </a:lnTo>
                    <a:lnTo>
                      <a:pt x="91" y="145"/>
                    </a:lnTo>
                    <a:lnTo>
                      <a:pt x="95" y="147"/>
                    </a:lnTo>
                    <a:close/>
                    <a:moveTo>
                      <a:pt x="28" y="12"/>
                    </a:moveTo>
                    <a:lnTo>
                      <a:pt x="30" y="14"/>
                    </a:lnTo>
                    <a:lnTo>
                      <a:pt x="30" y="14"/>
                    </a:lnTo>
                    <a:lnTo>
                      <a:pt x="32" y="14"/>
                    </a:lnTo>
                    <a:lnTo>
                      <a:pt x="35" y="14"/>
                    </a:lnTo>
                    <a:lnTo>
                      <a:pt x="39" y="14"/>
                    </a:lnTo>
                    <a:lnTo>
                      <a:pt x="39" y="14"/>
                    </a:lnTo>
                    <a:lnTo>
                      <a:pt x="42" y="14"/>
                    </a:lnTo>
                    <a:lnTo>
                      <a:pt x="42" y="12"/>
                    </a:lnTo>
                    <a:lnTo>
                      <a:pt x="46" y="12"/>
                    </a:lnTo>
                    <a:lnTo>
                      <a:pt x="49" y="12"/>
                    </a:lnTo>
                    <a:lnTo>
                      <a:pt x="53" y="12"/>
                    </a:lnTo>
                    <a:lnTo>
                      <a:pt x="58" y="14"/>
                    </a:lnTo>
                    <a:lnTo>
                      <a:pt x="58" y="14"/>
                    </a:lnTo>
                    <a:lnTo>
                      <a:pt x="60" y="17"/>
                    </a:lnTo>
                    <a:lnTo>
                      <a:pt x="60" y="17"/>
                    </a:lnTo>
                    <a:lnTo>
                      <a:pt x="58" y="19"/>
                    </a:lnTo>
                    <a:lnTo>
                      <a:pt x="60" y="21"/>
                    </a:lnTo>
                    <a:lnTo>
                      <a:pt x="58" y="24"/>
                    </a:lnTo>
                    <a:lnTo>
                      <a:pt x="58" y="24"/>
                    </a:lnTo>
                    <a:lnTo>
                      <a:pt x="58" y="26"/>
                    </a:lnTo>
                    <a:lnTo>
                      <a:pt x="58" y="28"/>
                    </a:lnTo>
                    <a:lnTo>
                      <a:pt x="56" y="28"/>
                    </a:lnTo>
                    <a:lnTo>
                      <a:pt x="56" y="33"/>
                    </a:lnTo>
                    <a:lnTo>
                      <a:pt x="56" y="35"/>
                    </a:lnTo>
                    <a:lnTo>
                      <a:pt x="56" y="38"/>
                    </a:lnTo>
                    <a:lnTo>
                      <a:pt x="56" y="40"/>
                    </a:lnTo>
                    <a:lnTo>
                      <a:pt x="56" y="40"/>
                    </a:lnTo>
                    <a:lnTo>
                      <a:pt x="53" y="42"/>
                    </a:lnTo>
                    <a:lnTo>
                      <a:pt x="56" y="42"/>
                    </a:lnTo>
                    <a:lnTo>
                      <a:pt x="56" y="45"/>
                    </a:lnTo>
                    <a:lnTo>
                      <a:pt x="56" y="47"/>
                    </a:lnTo>
                    <a:lnTo>
                      <a:pt x="56" y="49"/>
                    </a:lnTo>
                    <a:lnTo>
                      <a:pt x="53" y="52"/>
                    </a:lnTo>
                    <a:lnTo>
                      <a:pt x="53" y="52"/>
                    </a:lnTo>
                    <a:lnTo>
                      <a:pt x="53" y="52"/>
                    </a:lnTo>
                    <a:lnTo>
                      <a:pt x="51" y="52"/>
                    </a:lnTo>
                    <a:lnTo>
                      <a:pt x="49" y="54"/>
                    </a:lnTo>
                    <a:lnTo>
                      <a:pt x="49" y="54"/>
                    </a:lnTo>
                    <a:lnTo>
                      <a:pt x="46" y="56"/>
                    </a:lnTo>
                    <a:lnTo>
                      <a:pt x="49" y="59"/>
                    </a:lnTo>
                    <a:lnTo>
                      <a:pt x="49" y="61"/>
                    </a:lnTo>
                    <a:lnTo>
                      <a:pt x="49" y="63"/>
                    </a:lnTo>
                    <a:lnTo>
                      <a:pt x="49" y="66"/>
                    </a:lnTo>
                    <a:lnTo>
                      <a:pt x="49" y="66"/>
                    </a:lnTo>
                    <a:lnTo>
                      <a:pt x="49" y="68"/>
                    </a:lnTo>
                    <a:lnTo>
                      <a:pt x="51" y="68"/>
                    </a:lnTo>
                    <a:lnTo>
                      <a:pt x="51" y="68"/>
                    </a:lnTo>
                    <a:lnTo>
                      <a:pt x="53" y="68"/>
                    </a:lnTo>
                    <a:lnTo>
                      <a:pt x="53" y="66"/>
                    </a:lnTo>
                    <a:lnTo>
                      <a:pt x="56" y="63"/>
                    </a:lnTo>
                    <a:lnTo>
                      <a:pt x="56" y="66"/>
                    </a:lnTo>
                    <a:lnTo>
                      <a:pt x="58" y="68"/>
                    </a:lnTo>
                    <a:lnTo>
                      <a:pt x="60" y="68"/>
                    </a:lnTo>
                    <a:lnTo>
                      <a:pt x="60" y="70"/>
                    </a:lnTo>
                    <a:lnTo>
                      <a:pt x="58" y="70"/>
                    </a:lnTo>
                    <a:lnTo>
                      <a:pt x="56" y="73"/>
                    </a:lnTo>
                    <a:lnTo>
                      <a:pt x="53" y="73"/>
                    </a:lnTo>
                    <a:lnTo>
                      <a:pt x="53" y="77"/>
                    </a:lnTo>
                    <a:lnTo>
                      <a:pt x="53" y="80"/>
                    </a:lnTo>
                    <a:lnTo>
                      <a:pt x="53" y="80"/>
                    </a:lnTo>
                    <a:lnTo>
                      <a:pt x="53" y="82"/>
                    </a:lnTo>
                    <a:lnTo>
                      <a:pt x="51" y="84"/>
                    </a:lnTo>
                    <a:lnTo>
                      <a:pt x="51" y="87"/>
                    </a:lnTo>
                    <a:lnTo>
                      <a:pt x="51" y="89"/>
                    </a:lnTo>
                    <a:lnTo>
                      <a:pt x="53" y="94"/>
                    </a:lnTo>
                    <a:lnTo>
                      <a:pt x="53" y="94"/>
                    </a:lnTo>
                    <a:lnTo>
                      <a:pt x="51" y="96"/>
                    </a:lnTo>
                    <a:lnTo>
                      <a:pt x="46" y="96"/>
                    </a:lnTo>
                    <a:lnTo>
                      <a:pt x="44" y="96"/>
                    </a:lnTo>
                    <a:lnTo>
                      <a:pt x="42" y="94"/>
                    </a:lnTo>
                    <a:lnTo>
                      <a:pt x="42" y="94"/>
                    </a:lnTo>
                    <a:lnTo>
                      <a:pt x="44" y="94"/>
                    </a:lnTo>
                    <a:lnTo>
                      <a:pt x="44" y="91"/>
                    </a:lnTo>
                    <a:lnTo>
                      <a:pt x="39" y="89"/>
                    </a:lnTo>
                    <a:lnTo>
                      <a:pt x="37" y="87"/>
                    </a:lnTo>
                    <a:lnTo>
                      <a:pt x="35" y="87"/>
                    </a:lnTo>
                    <a:lnTo>
                      <a:pt x="32" y="87"/>
                    </a:lnTo>
                    <a:lnTo>
                      <a:pt x="30" y="84"/>
                    </a:lnTo>
                    <a:lnTo>
                      <a:pt x="30" y="84"/>
                    </a:lnTo>
                    <a:lnTo>
                      <a:pt x="30" y="82"/>
                    </a:lnTo>
                    <a:lnTo>
                      <a:pt x="30" y="80"/>
                    </a:lnTo>
                    <a:lnTo>
                      <a:pt x="28" y="75"/>
                    </a:lnTo>
                    <a:lnTo>
                      <a:pt x="25" y="73"/>
                    </a:lnTo>
                    <a:lnTo>
                      <a:pt x="28" y="70"/>
                    </a:lnTo>
                    <a:lnTo>
                      <a:pt x="28" y="68"/>
                    </a:lnTo>
                    <a:lnTo>
                      <a:pt x="28" y="68"/>
                    </a:lnTo>
                    <a:lnTo>
                      <a:pt x="28" y="68"/>
                    </a:lnTo>
                    <a:lnTo>
                      <a:pt x="25" y="68"/>
                    </a:lnTo>
                    <a:lnTo>
                      <a:pt x="25" y="70"/>
                    </a:lnTo>
                    <a:lnTo>
                      <a:pt x="18" y="66"/>
                    </a:lnTo>
                    <a:lnTo>
                      <a:pt x="21" y="66"/>
                    </a:lnTo>
                    <a:lnTo>
                      <a:pt x="21" y="66"/>
                    </a:lnTo>
                    <a:lnTo>
                      <a:pt x="21" y="63"/>
                    </a:lnTo>
                    <a:lnTo>
                      <a:pt x="18" y="63"/>
                    </a:lnTo>
                    <a:lnTo>
                      <a:pt x="21" y="61"/>
                    </a:lnTo>
                    <a:lnTo>
                      <a:pt x="21" y="61"/>
                    </a:lnTo>
                    <a:lnTo>
                      <a:pt x="21" y="59"/>
                    </a:lnTo>
                    <a:lnTo>
                      <a:pt x="21" y="59"/>
                    </a:lnTo>
                    <a:lnTo>
                      <a:pt x="23" y="59"/>
                    </a:lnTo>
                    <a:lnTo>
                      <a:pt x="25" y="59"/>
                    </a:lnTo>
                    <a:lnTo>
                      <a:pt x="28" y="59"/>
                    </a:lnTo>
                    <a:lnTo>
                      <a:pt x="28" y="59"/>
                    </a:lnTo>
                    <a:lnTo>
                      <a:pt x="28" y="56"/>
                    </a:lnTo>
                    <a:lnTo>
                      <a:pt x="28" y="56"/>
                    </a:lnTo>
                    <a:lnTo>
                      <a:pt x="28" y="54"/>
                    </a:lnTo>
                    <a:lnTo>
                      <a:pt x="25" y="54"/>
                    </a:lnTo>
                    <a:lnTo>
                      <a:pt x="23" y="56"/>
                    </a:lnTo>
                    <a:lnTo>
                      <a:pt x="23" y="54"/>
                    </a:lnTo>
                    <a:lnTo>
                      <a:pt x="23" y="52"/>
                    </a:lnTo>
                    <a:lnTo>
                      <a:pt x="23" y="52"/>
                    </a:lnTo>
                    <a:lnTo>
                      <a:pt x="23" y="52"/>
                    </a:lnTo>
                    <a:lnTo>
                      <a:pt x="21" y="54"/>
                    </a:lnTo>
                    <a:lnTo>
                      <a:pt x="21" y="54"/>
                    </a:lnTo>
                    <a:lnTo>
                      <a:pt x="21" y="52"/>
                    </a:lnTo>
                    <a:lnTo>
                      <a:pt x="18" y="49"/>
                    </a:lnTo>
                    <a:lnTo>
                      <a:pt x="18" y="52"/>
                    </a:lnTo>
                    <a:lnTo>
                      <a:pt x="18" y="56"/>
                    </a:lnTo>
                    <a:lnTo>
                      <a:pt x="18" y="59"/>
                    </a:lnTo>
                    <a:lnTo>
                      <a:pt x="18" y="59"/>
                    </a:lnTo>
                    <a:lnTo>
                      <a:pt x="16" y="61"/>
                    </a:lnTo>
                    <a:lnTo>
                      <a:pt x="14" y="59"/>
                    </a:lnTo>
                    <a:lnTo>
                      <a:pt x="12" y="59"/>
                    </a:lnTo>
                    <a:lnTo>
                      <a:pt x="7" y="56"/>
                    </a:lnTo>
                    <a:lnTo>
                      <a:pt x="5" y="54"/>
                    </a:lnTo>
                    <a:lnTo>
                      <a:pt x="2" y="52"/>
                    </a:lnTo>
                    <a:lnTo>
                      <a:pt x="2" y="52"/>
                    </a:lnTo>
                    <a:lnTo>
                      <a:pt x="2" y="52"/>
                    </a:lnTo>
                    <a:lnTo>
                      <a:pt x="0" y="49"/>
                    </a:lnTo>
                    <a:lnTo>
                      <a:pt x="2" y="45"/>
                    </a:lnTo>
                    <a:lnTo>
                      <a:pt x="5" y="40"/>
                    </a:lnTo>
                    <a:lnTo>
                      <a:pt x="5" y="38"/>
                    </a:lnTo>
                    <a:lnTo>
                      <a:pt x="5" y="35"/>
                    </a:lnTo>
                    <a:lnTo>
                      <a:pt x="5" y="31"/>
                    </a:lnTo>
                    <a:lnTo>
                      <a:pt x="7" y="28"/>
                    </a:lnTo>
                    <a:lnTo>
                      <a:pt x="7" y="26"/>
                    </a:lnTo>
                    <a:lnTo>
                      <a:pt x="7" y="21"/>
                    </a:lnTo>
                    <a:lnTo>
                      <a:pt x="7" y="19"/>
                    </a:lnTo>
                    <a:lnTo>
                      <a:pt x="7" y="17"/>
                    </a:lnTo>
                    <a:lnTo>
                      <a:pt x="9" y="14"/>
                    </a:lnTo>
                    <a:lnTo>
                      <a:pt x="12" y="10"/>
                    </a:lnTo>
                    <a:lnTo>
                      <a:pt x="12" y="10"/>
                    </a:lnTo>
                    <a:lnTo>
                      <a:pt x="9" y="0"/>
                    </a:lnTo>
                    <a:lnTo>
                      <a:pt x="12" y="0"/>
                    </a:lnTo>
                    <a:lnTo>
                      <a:pt x="16" y="3"/>
                    </a:lnTo>
                    <a:lnTo>
                      <a:pt x="21" y="7"/>
                    </a:lnTo>
                    <a:lnTo>
                      <a:pt x="23" y="10"/>
                    </a:lnTo>
                    <a:lnTo>
                      <a:pt x="25" y="12"/>
                    </a:lnTo>
                    <a:lnTo>
                      <a:pt x="28" y="12"/>
                    </a:lnTo>
                    <a:close/>
                  </a:path>
                </a:pathLst>
              </a:custGeom>
              <a:solidFill>
                <a:srgbClr val="0A316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40" name="Inset Divider Line">
              <a:extLst>
                <a:ext uri="{FF2B5EF4-FFF2-40B4-BE49-F238E27FC236}">
                  <a16:creationId xmlns:a16="http://schemas.microsoft.com/office/drawing/2014/main" id="{D2C47058-2DCA-4E84-B5F1-18E4F182254E}"/>
                </a:ext>
              </a:extLst>
            </p:cNvPr>
            <p:cNvSpPr>
              <a:spLocks noChangeShapeType="1"/>
            </p:cNvSpPr>
            <p:nvPr/>
          </p:nvSpPr>
          <p:spPr bwMode="auto">
            <a:xfrm flipV="1">
              <a:off x="1692276" y="4581526"/>
              <a:ext cx="1138238" cy="1331913"/>
            </a:xfrm>
            <a:prstGeom prst="line">
              <a:avLst/>
            </a:prstGeom>
            <a:noFill/>
            <a:ln w="14288">
              <a:solidFill>
                <a:srgbClr val="C8C8C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grpSp>
        <p:nvGrpSpPr>
          <p:cNvPr id="44" name="bcgIcons_Efficiency">
            <a:extLst>
              <a:ext uri="{FF2B5EF4-FFF2-40B4-BE49-F238E27FC236}">
                <a16:creationId xmlns:a16="http://schemas.microsoft.com/office/drawing/2014/main" id="{414DFFD4-38CB-4CAF-BAEC-B7DD02178130}"/>
              </a:ext>
            </a:extLst>
          </p:cNvPr>
          <p:cNvGrpSpPr>
            <a:grpSpLocks noChangeAspect="1"/>
          </p:cNvGrpSpPr>
          <p:nvPr/>
        </p:nvGrpSpPr>
        <p:grpSpPr bwMode="auto">
          <a:xfrm>
            <a:off x="2635561" y="2088671"/>
            <a:ext cx="554293" cy="554807"/>
            <a:chOff x="1682" y="0"/>
            <a:chExt cx="4316" cy="4320"/>
          </a:xfrm>
        </p:grpSpPr>
        <p:sp>
          <p:nvSpPr>
            <p:cNvPr id="45" name="AutoShape 28">
              <a:extLst>
                <a:ext uri="{FF2B5EF4-FFF2-40B4-BE49-F238E27FC236}">
                  <a16:creationId xmlns:a16="http://schemas.microsoft.com/office/drawing/2014/main" id="{EE33232D-E394-410F-B837-5D539421847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3" name="Freeform 30">
              <a:extLst>
                <a:ext uri="{FF2B5EF4-FFF2-40B4-BE49-F238E27FC236}">
                  <a16:creationId xmlns:a16="http://schemas.microsoft.com/office/drawing/2014/main" id="{06632D65-4ECB-4B80-BDA7-66DFFC296BD4}"/>
                </a:ext>
              </a:extLst>
            </p:cNvPr>
            <p:cNvSpPr>
              <a:spLocks/>
            </p:cNvSpPr>
            <p:nvPr/>
          </p:nvSpPr>
          <p:spPr bwMode="auto">
            <a:xfrm>
              <a:off x="2401" y="2201"/>
              <a:ext cx="2881" cy="1564"/>
            </a:xfrm>
            <a:custGeom>
              <a:avLst/>
              <a:gdLst>
                <a:gd name="T0" fmla="*/ 1538 w 1538"/>
                <a:gd name="T1" fmla="*/ 129 h 834"/>
                <a:gd name="T2" fmla="*/ 1538 w 1538"/>
                <a:gd name="T3" fmla="*/ 0 h 834"/>
                <a:gd name="T4" fmla="*/ 1404 w 1538"/>
                <a:gd name="T5" fmla="*/ 0 h 834"/>
                <a:gd name="T6" fmla="*/ 1212 w 1538"/>
                <a:gd name="T7" fmla="*/ 0 h 834"/>
                <a:gd name="T8" fmla="*/ 1204 w 1538"/>
                <a:gd name="T9" fmla="*/ 0 h 834"/>
                <a:gd name="T10" fmla="*/ 769 w 1538"/>
                <a:gd name="T11" fmla="*/ 435 h 834"/>
                <a:gd name="T12" fmla="*/ 334 w 1538"/>
                <a:gd name="T13" fmla="*/ 0 h 834"/>
                <a:gd name="T14" fmla="*/ 326 w 1538"/>
                <a:gd name="T15" fmla="*/ 0 h 834"/>
                <a:gd name="T16" fmla="*/ 134 w 1538"/>
                <a:gd name="T17" fmla="*/ 0 h 834"/>
                <a:gd name="T18" fmla="*/ 0 w 1538"/>
                <a:gd name="T19" fmla="*/ 0 h 834"/>
                <a:gd name="T20" fmla="*/ 0 w 1538"/>
                <a:gd name="T21" fmla="*/ 129 h 834"/>
                <a:gd name="T22" fmla="*/ 147 w 1538"/>
                <a:gd name="T23" fmla="*/ 129 h 834"/>
                <a:gd name="T24" fmla="*/ 215 w 1538"/>
                <a:gd name="T25" fmla="*/ 310 h 834"/>
                <a:gd name="T26" fmla="*/ 69 w 1538"/>
                <a:gd name="T27" fmla="*/ 394 h 834"/>
                <a:gd name="T28" fmla="*/ 133 w 1538"/>
                <a:gd name="T29" fmla="*/ 506 h 834"/>
                <a:gd name="T30" fmla="*/ 289 w 1538"/>
                <a:gd name="T31" fmla="*/ 416 h 834"/>
                <a:gd name="T32" fmla="*/ 423 w 1538"/>
                <a:gd name="T33" fmla="*/ 532 h 834"/>
                <a:gd name="T34" fmla="*/ 325 w 1538"/>
                <a:gd name="T35" fmla="*/ 700 h 834"/>
                <a:gd name="T36" fmla="*/ 437 w 1538"/>
                <a:gd name="T37" fmla="*/ 765 h 834"/>
                <a:gd name="T38" fmla="*/ 538 w 1538"/>
                <a:gd name="T39" fmla="*/ 591 h 834"/>
                <a:gd name="T40" fmla="*/ 704 w 1538"/>
                <a:gd name="T41" fmla="*/ 632 h 834"/>
                <a:gd name="T42" fmla="*/ 704 w 1538"/>
                <a:gd name="T43" fmla="*/ 834 h 834"/>
                <a:gd name="T44" fmla="*/ 834 w 1538"/>
                <a:gd name="T45" fmla="*/ 834 h 834"/>
                <a:gd name="T46" fmla="*/ 834 w 1538"/>
                <a:gd name="T47" fmla="*/ 632 h 834"/>
                <a:gd name="T48" fmla="*/ 996 w 1538"/>
                <a:gd name="T49" fmla="*/ 593 h 834"/>
                <a:gd name="T50" fmla="*/ 1095 w 1538"/>
                <a:gd name="T51" fmla="*/ 765 h 834"/>
                <a:gd name="T52" fmla="*/ 1207 w 1538"/>
                <a:gd name="T53" fmla="*/ 700 h 834"/>
                <a:gd name="T54" fmla="*/ 1111 w 1538"/>
                <a:gd name="T55" fmla="*/ 535 h 834"/>
                <a:gd name="T56" fmla="*/ 1248 w 1538"/>
                <a:gd name="T57" fmla="*/ 417 h 834"/>
                <a:gd name="T58" fmla="*/ 1401 w 1538"/>
                <a:gd name="T59" fmla="*/ 506 h 834"/>
                <a:gd name="T60" fmla="*/ 1466 w 1538"/>
                <a:gd name="T61" fmla="*/ 394 h 834"/>
                <a:gd name="T62" fmla="*/ 1323 w 1538"/>
                <a:gd name="T63" fmla="*/ 311 h 834"/>
                <a:gd name="T64" fmla="*/ 1391 w 1538"/>
                <a:gd name="T65" fmla="*/ 129 h 834"/>
                <a:gd name="T66" fmla="*/ 1538 w 1538"/>
                <a:gd name="T67" fmla="*/ 129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8" h="834">
                  <a:moveTo>
                    <a:pt x="1538" y="129"/>
                  </a:moveTo>
                  <a:cubicBezTo>
                    <a:pt x="1538" y="0"/>
                    <a:pt x="1538" y="0"/>
                    <a:pt x="1538" y="0"/>
                  </a:cubicBezTo>
                  <a:cubicBezTo>
                    <a:pt x="1404" y="0"/>
                    <a:pt x="1404" y="0"/>
                    <a:pt x="1404" y="0"/>
                  </a:cubicBezTo>
                  <a:cubicBezTo>
                    <a:pt x="1212" y="0"/>
                    <a:pt x="1212" y="0"/>
                    <a:pt x="1212" y="0"/>
                  </a:cubicBezTo>
                  <a:cubicBezTo>
                    <a:pt x="1204" y="0"/>
                    <a:pt x="1204" y="0"/>
                    <a:pt x="1204" y="0"/>
                  </a:cubicBezTo>
                  <a:cubicBezTo>
                    <a:pt x="1204" y="240"/>
                    <a:pt x="1009" y="435"/>
                    <a:pt x="769" y="435"/>
                  </a:cubicBezTo>
                  <a:cubicBezTo>
                    <a:pt x="529" y="435"/>
                    <a:pt x="334" y="240"/>
                    <a:pt x="334" y="0"/>
                  </a:cubicBezTo>
                  <a:cubicBezTo>
                    <a:pt x="326" y="0"/>
                    <a:pt x="326" y="0"/>
                    <a:pt x="326" y="0"/>
                  </a:cubicBezTo>
                  <a:cubicBezTo>
                    <a:pt x="134" y="0"/>
                    <a:pt x="134" y="0"/>
                    <a:pt x="134" y="0"/>
                  </a:cubicBezTo>
                  <a:cubicBezTo>
                    <a:pt x="0" y="0"/>
                    <a:pt x="0" y="0"/>
                    <a:pt x="0" y="0"/>
                  </a:cubicBezTo>
                  <a:cubicBezTo>
                    <a:pt x="0" y="129"/>
                    <a:pt x="0" y="129"/>
                    <a:pt x="0" y="129"/>
                  </a:cubicBezTo>
                  <a:cubicBezTo>
                    <a:pt x="147" y="129"/>
                    <a:pt x="147" y="129"/>
                    <a:pt x="147" y="129"/>
                  </a:cubicBezTo>
                  <a:cubicBezTo>
                    <a:pt x="161" y="193"/>
                    <a:pt x="184" y="254"/>
                    <a:pt x="215" y="310"/>
                  </a:cubicBezTo>
                  <a:cubicBezTo>
                    <a:pt x="69" y="394"/>
                    <a:pt x="69" y="394"/>
                    <a:pt x="69" y="394"/>
                  </a:cubicBezTo>
                  <a:cubicBezTo>
                    <a:pt x="133" y="506"/>
                    <a:pt x="133" y="506"/>
                    <a:pt x="133" y="506"/>
                  </a:cubicBezTo>
                  <a:cubicBezTo>
                    <a:pt x="289" y="416"/>
                    <a:pt x="289" y="416"/>
                    <a:pt x="289" y="416"/>
                  </a:cubicBezTo>
                  <a:cubicBezTo>
                    <a:pt x="328" y="460"/>
                    <a:pt x="373" y="500"/>
                    <a:pt x="423" y="532"/>
                  </a:cubicBezTo>
                  <a:cubicBezTo>
                    <a:pt x="325" y="700"/>
                    <a:pt x="325" y="700"/>
                    <a:pt x="325" y="700"/>
                  </a:cubicBezTo>
                  <a:cubicBezTo>
                    <a:pt x="437" y="765"/>
                    <a:pt x="437" y="765"/>
                    <a:pt x="437" y="765"/>
                  </a:cubicBezTo>
                  <a:cubicBezTo>
                    <a:pt x="538" y="591"/>
                    <a:pt x="538" y="591"/>
                    <a:pt x="538" y="591"/>
                  </a:cubicBezTo>
                  <a:cubicBezTo>
                    <a:pt x="590" y="612"/>
                    <a:pt x="646" y="626"/>
                    <a:pt x="704" y="632"/>
                  </a:cubicBezTo>
                  <a:cubicBezTo>
                    <a:pt x="704" y="834"/>
                    <a:pt x="704" y="834"/>
                    <a:pt x="704" y="834"/>
                  </a:cubicBezTo>
                  <a:cubicBezTo>
                    <a:pt x="834" y="834"/>
                    <a:pt x="834" y="834"/>
                    <a:pt x="834" y="834"/>
                  </a:cubicBezTo>
                  <a:cubicBezTo>
                    <a:pt x="834" y="632"/>
                    <a:pt x="834" y="632"/>
                    <a:pt x="834" y="632"/>
                  </a:cubicBezTo>
                  <a:cubicBezTo>
                    <a:pt x="890" y="626"/>
                    <a:pt x="944" y="613"/>
                    <a:pt x="996" y="593"/>
                  </a:cubicBezTo>
                  <a:cubicBezTo>
                    <a:pt x="1095" y="765"/>
                    <a:pt x="1095" y="765"/>
                    <a:pt x="1095" y="765"/>
                  </a:cubicBezTo>
                  <a:cubicBezTo>
                    <a:pt x="1207" y="700"/>
                    <a:pt x="1207" y="700"/>
                    <a:pt x="1207" y="700"/>
                  </a:cubicBezTo>
                  <a:cubicBezTo>
                    <a:pt x="1111" y="535"/>
                    <a:pt x="1111" y="535"/>
                    <a:pt x="1111" y="535"/>
                  </a:cubicBezTo>
                  <a:cubicBezTo>
                    <a:pt x="1162" y="502"/>
                    <a:pt x="1208" y="462"/>
                    <a:pt x="1248" y="417"/>
                  </a:cubicBezTo>
                  <a:cubicBezTo>
                    <a:pt x="1401" y="506"/>
                    <a:pt x="1401" y="506"/>
                    <a:pt x="1401" y="506"/>
                  </a:cubicBezTo>
                  <a:cubicBezTo>
                    <a:pt x="1466" y="394"/>
                    <a:pt x="1466" y="394"/>
                    <a:pt x="1466" y="394"/>
                  </a:cubicBezTo>
                  <a:cubicBezTo>
                    <a:pt x="1323" y="311"/>
                    <a:pt x="1323" y="311"/>
                    <a:pt x="1323" y="311"/>
                  </a:cubicBezTo>
                  <a:cubicBezTo>
                    <a:pt x="1354" y="255"/>
                    <a:pt x="1377" y="194"/>
                    <a:pt x="1391" y="129"/>
                  </a:cubicBezTo>
                  <a:lnTo>
                    <a:pt x="1538" y="129"/>
                  </a:lnTo>
                  <a:close/>
                </a:path>
              </a:pathLst>
            </a:custGeom>
            <a:solidFill>
              <a:srgbClr val="08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4" name="Freeform 31">
              <a:extLst>
                <a:ext uri="{FF2B5EF4-FFF2-40B4-BE49-F238E27FC236}">
                  <a16:creationId xmlns:a16="http://schemas.microsoft.com/office/drawing/2014/main" id="{F593CFBB-E3A5-4D6D-A0A1-BFF78F7D39AA}"/>
                </a:ext>
              </a:extLst>
            </p:cNvPr>
            <p:cNvSpPr>
              <a:spLocks noEditPoints="1"/>
            </p:cNvSpPr>
            <p:nvPr/>
          </p:nvSpPr>
          <p:spPr bwMode="auto">
            <a:xfrm>
              <a:off x="2473" y="748"/>
              <a:ext cx="2738" cy="1540"/>
            </a:xfrm>
            <a:custGeom>
              <a:avLst/>
              <a:gdLst>
                <a:gd name="T0" fmla="*/ 1180 w 1462"/>
                <a:gd name="T1" fmla="*/ 155 h 821"/>
                <a:gd name="T2" fmla="*/ 252 w 1462"/>
                <a:gd name="T3" fmla="*/ 731 h 821"/>
                <a:gd name="T4" fmla="*/ 339 w 1462"/>
                <a:gd name="T5" fmla="*/ 406 h 821"/>
                <a:gd name="T6" fmla="*/ 514 w 1462"/>
                <a:gd name="T7" fmla="*/ 310 h 821"/>
                <a:gd name="T8" fmla="*/ 1186 w 1462"/>
                <a:gd name="T9" fmla="*/ 423 h 821"/>
                <a:gd name="T10" fmla="*/ 1048 w 1462"/>
                <a:gd name="T11" fmla="*/ 112 h 821"/>
                <a:gd name="T12" fmla="*/ 1041 w 1462"/>
                <a:gd name="T13" fmla="*/ 125 h 821"/>
                <a:gd name="T14" fmla="*/ 1035 w 1462"/>
                <a:gd name="T15" fmla="*/ 134 h 821"/>
                <a:gd name="T16" fmla="*/ 1020 w 1462"/>
                <a:gd name="T17" fmla="*/ 158 h 821"/>
                <a:gd name="T18" fmla="*/ 1005 w 1462"/>
                <a:gd name="T19" fmla="*/ 183 h 821"/>
                <a:gd name="T20" fmla="*/ 990 w 1462"/>
                <a:gd name="T21" fmla="*/ 208 h 821"/>
                <a:gd name="T22" fmla="*/ 980 w 1462"/>
                <a:gd name="T23" fmla="*/ 226 h 821"/>
                <a:gd name="T24" fmla="*/ 965 w 1462"/>
                <a:gd name="T25" fmla="*/ 250 h 821"/>
                <a:gd name="T26" fmla="*/ 949 w 1462"/>
                <a:gd name="T27" fmla="*/ 275 h 821"/>
                <a:gd name="T28" fmla="*/ 934 w 1462"/>
                <a:gd name="T29" fmla="*/ 300 h 821"/>
                <a:gd name="T30" fmla="*/ 924 w 1462"/>
                <a:gd name="T31" fmla="*/ 317 h 821"/>
                <a:gd name="T32" fmla="*/ 908 w 1462"/>
                <a:gd name="T33" fmla="*/ 342 h 821"/>
                <a:gd name="T34" fmla="*/ 893 w 1462"/>
                <a:gd name="T35" fmla="*/ 366 h 821"/>
                <a:gd name="T36" fmla="*/ 878 w 1462"/>
                <a:gd name="T37" fmla="*/ 391 h 821"/>
                <a:gd name="T38" fmla="*/ 863 w 1462"/>
                <a:gd name="T39" fmla="*/ 416 h 821"/>
                <a:gd name="T40" fmla="*/ 852 w 1462"/>
                <a:gd name="T41" fmla="*/ 433 h 821"/>
                <a:gd name="T42" fmla="*/ 837 w 1462"/>
                <a:gd name="T43" fmla="*/ 457 h 821"/>
                <a:gd name="T44" fmla="*/ 821 w 1462"/>
                <a:gd name="T45" fmla="*/ 482 h 821"/>
                <a:gd name="T46" fmla="*/ 806 w 1462"/>
                <a:gd name="T47" fmla="*/ 507 h 821"/>
                <a:gd name="T48" fmla="*/ 791 w 1462"/>
                <a:gd name="T49" fmla="*/ 531 h 821"/>
                <a:gd name="T50" fmla="*/ 776 w 1462"/>
                <a:gd name="T51" fmla="*/ 554 h 821"/>
                <a:gd name="T52" fmla="*/ 761 w 1462"/>
                <a:gd name="T53" fmla="*/ 579 h 821"/>
                <a:gd name="T54" fmla="*/ 746 w 1462"/>
                <a:gd name="T55" fmla="*/ 603 h 821"/>
                <a:gd name="T56" fmla="*/ 730 w 1462"/>
                <a:gd name="T57" fmla="*/ 628 h 821"/>
                <a:gd name="T58" fmla="*/ 715 w 1462"/>
                <a:gd name="T59" fmla="*/ 653 h 821"/>
                <a:gd name="T60" fmla="*/ 699 w 1462"/>
                <a:gd name="T61" fmla="*/ 677 h 821"/>
                <a:gd name="T62" fmla="*/ 689 w 1462"/>
                <a:gd name="T63" fmla="*/ 693 h 821"/>
                <a:gd name="T64" fmla="*/ 663 w 1462"/>
                <a:gd name="T65" fmla="*/ 753 h 821"/>
                <a:gd name="T66" fmla="*/ 801 w 1462"/>
                <a:gd name="T67" fmla="*/ 764 h 821"/>
                <a:gd name="T68" fmla="*/ 814 w 1462"/>
                <a:gd name="T69" fmla="*/ 739 h 821"/>
                <a:gd name="T70" fmla="*/ 829 w 1462"/>
                <a:gd name="T71" fmla="*/ 712 h 821"/>
                <a:gd name="T72" fmla="*/ 842 w 1462"/>
                <a:gd name="T73" fmla="*/ 687 h 821"/>
                <a:gd name="T74" fmla="*/ 855 w 1462"/>
                <a:gd name="T75" fmla="*/ 662 h 821"/>
                <a:gd name="T76" fmla="*/ 868 w 1462"/>
                <a:gd name="T77" fmla="*/ 637 h 821"/>
                <a:gd name="T78" fmla="*/ 882 w 1462"/>
                <a:gd name="T79" fmla="*/ 612 h 821"/>
                <a:gd name="T80" fmla="*/ 895 w 1462"/>
                <a:gd name="T81" fmla="*/ 587 h 821"/>
                <a:gd name="T82" fmla="*/ 908 w 1462"/>
                <a:gd name="T83" fmla="*/ 562 h 821"/>
                <a:gd name="T84" fmla="*/ 923 w 1462"/>
                <a:gd name="T85" fmla="*/ 535 h 821"/>
                <a:gd name="T86" fmla="*/ 936 w 1462"/>
                <a:gd name="T87" fmla="*/ 510 h 821"/>
                <a:gd name="T88" fmla="*/ 949 w 1462"/>
                <a:gd name="T89" fmla="*/ 486 h 821"/>
                <a:gd name="T90" fmla="*/ 963 w 1462"/>
                <a:gd name="T91" fmla="*/ 461 h 821"/>
                <a:gd name="T92" fmla="*/ 976 w 1462"/>
                <a:gd name="T93" fmla="*/ 436 h 821"/>
                <a:gd name="T94" fmla="*/ 990 w 1462"/>
                <a:gd name="T95" fmla="*/ 409 h 821"/>
                <a:gd name="T96" fmla="*/ 1004 w 1462"/>
                <a:gd name="T97" fmla="*/ 384 h 821"/>
                <a:gd name="T98" fmla="*/ 1017 w 1462"/>
                <a:gd name="T99" fmla="*/ 360 h 821"/>
                <a:gd name="T100" fmla="*/ 1030 w 1462"/>
                <a:gd name="T101" fmla="*/ 335 h 821"/>
                <a:gd name="T102" fmla="*/ 1045 w 1462"/>
                <a:gd name="T103" fmla="*/ 308 h 821"/>
                <a:gd name="T104" fmla="*/ 1058 w 1462"/>
                <a:gd name="T105" fmla="*/ 284 h 821"/>
                <a:gd name="T106" fmla="*/ 1072 w 1462"/>
                <a:gd name="T107" fmla="*/ 259 h 821"/>
                <a:gd name="T108" fmla="*/ 1085 w 1462"/>
                <a:gd name="T109" fmla="*/ 234 h 821"/>
                <a:gd name="T110" fmla="*/ 1098 w 1462"/>
                <a:gd name="T111" fmla="*/ 211 h 821"/>
                <a:gd name="T112" fmla="*/ 1105 w 1462"/>
                <a:gd name="T113" fmla="*/ 199 h 821"/>
                <a:gd name="T114" fmla="*/ 1112 w 1462"/>
                <a:gd name="T115" fmla="*/ 186 h 821"/>
                <a:gd name="T116" fmla="*/ 1118 w 1462"/>
                <a:gd name="T117" fmla="*/ 174 h 821"/>
                <a:gd name="T118" fmla="*/ 1125 w 1462"/>
                <a:gd name="T119" fmla="*/ 161 h 821"/>
                <a:gd name="T120" fmla="*/ 1114 w 1462"/>
                <a:gd name="T121" fmla="*/ 89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821">
                  <a:moveTo>
                    <a:pt x="964" y="167"/>
                  </a:moveTo>
                  <a:cubicBezTo>
                    <a:pt x="893" y="137"/>
                    <a:pt x="814" y="120"/>
                    <a:pt x="731" y="120"/>
                  </a:cubicBezTo>
                  <a:cubicBezTo>
                    <a:pt x="394" y="120"/>
                    <a:pt x="120" y="394"/>
                    <a:pt x="120" y="731"/>
                  </a:cubicBezTo>
                  <a:cubicBezTo>
                    <a:pt x="0" y="731"/>
                    <a:pt x="0" y="731"/>
                    <a:pt x="0" y="731"/>
                  </a:cubicBezTo>
                  <a:cubicBezTo>
                    <a:pt x="0" y="328"/>
                    <a:pt x="328" y="0"/>
                    <a:pt x="731" y="0"/>
                  </a:cubicBezTo>
                  <a:cubicBezTo>
                    <a:pt x="837" y="0"/>
                    <a:pt x="938" y="23"/>
                    <a:pt x="1029" y="64"/>
                  </a:cubicBezTo>
                  <a:lnTo>
                    <a:pt x="964" y="167"/>
                  </a:lnTo>
                  <a:close/>
                  <a:moveTo>
                    <a:pt x="1180" y="155"/>
                  </a:moveTo>
                  <a:cubicBezTo>
                    <a:pt x="1121" y="261"/>
                    <a:pt x="1121" y="261"/>
                    <a:pt x="1121" y="261"/>
                  </a:cubicBezTo>
                  <a:cubicBezTo>
                    <a:pt x="1256" y="373"/>
                    <a:pt x="1342" y="542"/>
                    <a:pt x="1342" y="731"/>
                  </a:cubicBezTo>
                  <a:cubicBezTo>
                    <a:pt x="1462" y="731"/>
                    <a:pt x="1462" y="731"/>
                    <a:pt x="1462" y="731"/>
                  </a:cubicBezTo>
                  <a:cubicBezTo>
                    <a:pt x="1462" y="497"/>
                    <a:pt x="1351" y="289"/>
                    <a:pt x="1180" y="155"/>
                  </a:cubicBezTo>
                  <a:close/>
                  <a:moveTo>
                    <a:pt x="297" y="685"/>
                  </a:moveTo>
                  <a:cubicBezTo>
                    <a:pt x="297" y="660"/>
                    <a:pt x="277" y="640"/>
                    <a:pt x="252" y="640"/>
                  </a:cubicBezTo>
                  <a:cubicBezTo>
                    <a:pt x="226" y="640"/>
                    <a:pt x="206" y="660"/>
                    <a:pt x="206" y="685"/>
                  </a:cubicBezTo>
                  <a:cubicBezTo>
                    <a:pt x="206" y="711"/>
                    <a:pt x="226" y="731"/>
                    <a:pt x="252" y="731"/>
                  </a:cubicBezTo>
                  <a:cubicBezTo>
                    <a:pt x="277" y="731"/>
                    <a:pt x="297" y="711"/>
                    <a:pt x="297" y="685"/>
                  </a:cubicBezTo>
                  <a:close/>
                  <a:moveTo>
                    <a:pt x="1256" y="685"/>
                  </a:moveTo>
                  <a:cubicBezTo>
                    <a:pt x="1256" y="660"/>
                    <a:pt x="1236" y="640"/>
                    <a:pt x="1210" y="640"/>
                  </a:cubicBezTo>
                  <a:cubicBezTo>
                    <a:pt x="1185" y="640"/>
                    <a:pt x="1165" y="660"/>
                    <a:pt x="1165" y="685"/>
                  </a:cubicBezTo>
                  <a:cubicBezTo>
                    <a:pt x="1165" y="711"/>
                    <a:pt x="1185" y="731"/>
                    <a:pt x="1210" y="731"/>
                  </a:cubicBezTo>
                  <a:cubicBezTo>
                    <a:pt x="1236" y="731"/>
                    <a:pt x="1256" y="711"/>
                    <a:pt x="1256" y="685"/>
                  </a:cubicBezTo>
                  <a:close/>
                  <a:moveTo>
                    <a:pt x="355" y="469"/>
                  </a:moveTo>
                  <a:cubicBezTo>
                    <a:pt x="368" y="447"/>
                    <a:pt x="360" y="419"/>
                    <a:pt x="339" y="406"/>
                  </a:cubicBezTo>
                  <a:cubicBezTo>
                    <a:pt x="317" y="394"/>
                    <a:pt x="289" y="401"/>
                    <a:pt x="276" y="423"/>
                  </a:cubicBezTo>
                  <a:cubicBezTo>
                    <a:pt x="264" y="445"/>
                    <a:pt x="271" y="473"/>
                    <a:pt x="293" y="485"/>
                  </a:cubicBezTo>
                  <a:cubicBezTo>
                    <a:pt x="315" y="498"/>
                    <a:pt x="343" y="490"/>
                    <a:pt x="355" y="469"/>
                  </a:cubicBezTo>
                  <a:close/>
                  <a:moveTo>
                    <a:pt x="514" y="310"/>
                  </a:moveTo>
                  <a:cubicBezTo>
                    <a:pt x="536" y="297"/>
                    <a:pt x="543" y="269"/>
                    <a:pt x="531" y="248"/>
                  </a:cubicBezTo>
                  <a:cubicBezTo>
                    <a:pt x="518" y="226"/>
                    <a:pt x="490" y="218"/>
                    <a:pt x="469" y="231"/>
                  </a:cubicBezTo>
                  <a:cubicBezTo>
                    <a:pt x="447" y="243"/>
                    <a:pt x="439" y="271"/>
                    <a:pt x="452" y="293"/>
                  </a:cubicBezTo>
                  <a:cubicBezTo>
                    <a:pt x="464" y="315"/>
                    <a:pt x="492" y="322"/>
                    <a:pt x="514" y="310"/>
                  </a:cubicBezTo>
                  <a:close/>
                  <a:moveTo>
                    <a:pt x="731" y="252"/>
                  </a:moveTo>
                  <a:cubicBezTo>
                    <a:pt x="756" y="252"/>
                    <a:pt x="777" y="231"/>
                    <a:pt x="777" y="206"/>
                  </a:cubicBezTo>
                  <a:cubicBezTo>
                    <a:pt x="777" y="181"/>
                    <a:pt x="756" y="161"/>
                    <a:pt x="731" y="161"/>
                  </a:cubicBezTo>
                  <a:cubicBezTo>
                    <a:pt x="706" y="161"/>
                    <a:pt x="685" y="181"/>
                    <a:pt x="685" y="206"/>
                  </a:cubicBezTo>
                  <a:cubicBezTo>
                    <a:pt x="685" y="231"/>
                    <a:pt x="706" y="252"/>
                    <a:pt x="731" y="252"/>
                  </a:cubicBezTo>
                  <a:close/>
                  <a:moveTo>
                    <a:pt x="1107" y="469"/>
                  </a:moveTo>
                  <a:cubicBezTo>
                    <a:pt x="1119" y="490"/>
                    <a:pt x="1147" y="498"/>
                    <a:pt x="1169" y="485"/>
                  </a:cubicBezTo>
                  <a:cubicBezTo>
                    <a:pt x="1191" y="473"/>
                    <a:pt x="1198" y="445"/>
                    <a:pt x="1186" y="423"/>
                  </a:cubicBezTo>
                  <a:cubicBezTo>
                    <a:pt x="1173" y="401"/>
                    <a:pt x="1145" y="394"/>
                    <a:pt x="1123" y="406"/>
                  </a:cubicBezTo>
                  <a:cubicBezTo>
                    <a:pt x="1102" y="419"/>
                    <a:pt x="1094" y="447"/>
                    <a:pt x="1107" y="469"/>
                  </a:cubicBezTo>
                  <a:close/>
                  <a:moveTo>
                    <a:pt x="1114" y="89"/>
                  </a:moveTo>
                  <a:cubicBezTo>
                    <a:pt x="1093" y="76"/>
                    <a:pt x="1065" y="84"/>
                    <a:pt x="1052" y="106"/>
                  </a:cubicBezTo>
                  <a:cubicBezTo>
                    <a:pt x="1052" y="106"/>
                    <a:pt x="1052" y="106"/>
                    <a:pt x="1052" y="107"/>
                  </a:cubicBezTo>
                  <a:cubicBezTo>
                    <a:pt x="1051" y="107"/>
                    <a:pt x="1051" y="108"/>
                    <a:pt x="1050" y="109"/>
                  </a:cubicBezTo>
                  <a:cubicBezTo>
                    <a:pt x="1050" y="109"/>
                    <a:pt x="1050" y="110"/>
                    <a:pt x="1050" y="110"/>
                  </a:cubicBezTo>
                  <a:cubicBezTo>
                    <a:pt x="1049" y="111"/>
                    <a:pt x="1049" y="111"/>
                    <a:pt x="1048" y="112"/>
                  </a:cubicBezTo>
                  <a:cubicBezTo>
                    <a:pt x="1048" y="112"/>
                    <a:pt x="1048" y="113"/>
                    <a:pt x="1048" y="113"/>
                  </a:cubicBezTo>
                  <a:cubicBezTo>
                    <a:pt x="1047" y="114"/>
                    <a:pt x="1047" y="115"/>
                    <a:pt x="1046" y="115"/>
                  </a:cubicBezTo>
                  <a:cubicBezTo>
                    <a:pt x="1046" y="116"/>
                    <a:pt x="1046" y="116"/>
                    <a:pt x="1046" y="116"/>
                  </a:cubicBezTo>
                  <a:cubicBezTo>
                    <a:pt x="1046" y="117"/>
                    <a:pt x="1045" y="118"/>
                    <a:pt x="1044" y="119"/>
                  </a:cubicBezTo>
                  <a:cubicBezTo>
                    <a:pt x="1044" y="119"/>
                    <a:pt x="1044" y="119"/>
                    <a:pt x="1044" y="119"/>
                  </a:cubicBezTo>
                  <a:cubicBezTo>
                    <a:pt x="1044" y="120"/>
                    <a:pt x="1043" y="121"/>
                    <a:pt x="1043" y="122"/>
                  </a:cubicBezTo>
                  <a:cubicBezTo>
                    <a:pt x="1042" y="122"/>
                    <a:pt x="1042" y="122"/>
                    <a:pt x="1042" y="122"/>
                  </a:cubicBezTo>
                  <a:cubicBezTo>
                    <a:pt x="1042" y="123"/>
                    <a:pt x="1041" y="124"/>
                    <a:pt x="1041" y="125"/>
                  </a:cubicBezTo>
                  <a:cubicBezTo>
                    <a:pt x="1041" y="125"/>
                    <a:pt x="1040" y="125"/>
                    <a:pt x="1040" y="125"/>
                  </a:cubicBezTo>
                  <a:cubicBezTo>
                    <a:pt x="1040" y="126"/>
                    <a:pt x="1039" y="127"/>
                    <a:pt x="1039" y="128"/>
                  </a:cubicBezTo>
                  <a:cubicBezTo>
                    <a:pt x="1039" y="128"/>
                    <a:pt x="1039" y="128"/>
                    <a:pt x="1039" y="128"/>
                  </a:cubicBezTo>
                  <a:cubicBezTo>
                    <a:pt x="1038" y="129"/>
                    <a:pt x="1038" y="130"/>
                    <a:pt x="1037" y="131"/>
                  </a:cubicBezTo>
                  <a:cubicBezTo>
                    <a:pt x="1037" y="131"/>
                    <a:pt x="1037" y="131"/>
                    <a:pt x="1037" y="131"/>
                  </a:cubicBezTo>
                  <a:cubicBezTo>
                    <a:pt x="1037" y="131"/>
                    <a:pt x="1037" y="131"/>
                    <a:pt x="1037" y="131"/>
                  </a:cubicBezTo>
                  <a:cubicBezTo>
                    <a:pt x="1037" y="131"/>
                    <a:pt x="1037" y="131"/>
                    <a:pt x="1037" y="131"/>
                  </a:cubicBezTo>
                  <a:cubicBezTo>
                    <a:pt x="1036" y="132"/>
                    <a:pt x="1036" y="133"/>
                    <a:pt x="1035" y="134"/>
                  </a:cubicBezTo>
                  <a:cubicBezTo>
                    <a:pt x="1035" y="135"/>
                    <a:pt x="1034" y="136"/>
                    <a:pt x="1033" y="137"/>
                  </a:cubicBezTo>
                  <a:cubicBezTo>
                    <a:pt x="1033" y="138"/>
                    <a:pt x="1032" y="139"/>
                    <a:pt x="1032" y="140"/>
                  </a:cubicBezTo>
                  <a:cubicBezTo>
                    <a:pt x="1031" y="141"/>
                    <a:pt x="1030" y="142"/>
                    <a:pt x="1030" y="143"/>
                  </a:cubicBezTo>
                  <a:cubicBezTo>
                    <a:pt x="1029" y="144"/>
                    <a:pt x="1028" y="145"/>
                    <a:pt x="1028" y="146"/>
                  </a:cubicBezTo>
                  <a:cubicBezTo>
                    <a:pt x="1027" y="147"/>
                    <a:pt x="1027" y="148"/>
                    <a:pt x="1026" y="149"/>
                  </a:cubicBezTo>
                  <a:cubicBezTo>
                    <a:pt x="1025" y="150"/>
                    <a:pt x="1025" y="151"/>
                    <a:pt x="1024" y="152"/>
                  </a:cubicBezTo>
                  <a:cubicBezTo>
                    <a:pt x="1023" y="153"/>
                    <a:pt x="1023" y="154"/>
                    <a:pt x="1022" y="155"/>
                  </a:cubicBezTo>
                  <a:cubicBezTo>
                    <a:pt x="1022" y="156"/>
                    <a:pt x="1021" y="157"/>
                    <a:pt x="1020" y="158"/>
                  </a:cubicBezTo>
                  <a:cubicBezTo>
                    <a:pt x="1020" y="159"/>
                    <a:pt x="1019" y="161"/>
                    <a:pt x="1019" y="162"/>
                  </a:cubicBezTo>
                  <a:cubicBezTo>
                    <a:pt x="1018" y="163"/>
                    <a:pt x="1017" y="164"/>
                    <a:pt x="1017" y="165"/>
                  </a:cubicBezTo>
                  <a:cubicBezTo>
                    <a:pt x="1016" y="166"/>
                    <a:pt x="1015" y="167"/>
                    <a:pt x="1015" y="168"/>
                  </a:cubicBezTo>
                  <a:cubicBezTo>
                    <a:pt x="1014" y="169"/>
                    <a:pt x="1014" y="170"/>
                    <a:pt x="1013" y="171"/>
                  </a:cubicBezTo>
                  <a:cubicBezTo>
                    <a:pt x="1012" y="172"/>
                    <a:pt x="1012" y="173"/>
                    <a:pt x="1011" y="174"/>
                  </a:cubicBezTo>
                  <a:cubicBezTo>
                    <a:pt x="1010" y="175"/>
                    <a:pt x="1010" y="176"/>
                    <a:pt x="1009" y="177"/>
                  </a:cubicBezTo>
                  <a:cubicBezTo>
                    <a:pt x="1009" y="178"/>
                    <a:pt x="1008" y="179"/>
                    <a:pt x="1007" y="180"/>
                  </a:cubicBezTo>
                  <a:cubicBezTo>
                    <a:pt x="1007" y="181"/>
                    <a:pt x="1006" y="182"/>
                    <a:pt x="1005" y="183"/>
                  </a:cubicBezTo>
                  <a:cubicBezTo>
                    <a:pt x="1005" y="184"/>
                    <a:pt x="1004" y="185"/>
                    <a:pt x="1004" y="186"/>
                  </a:cubicBezTo>
                  <a:cubicBezTo>
                    <a:pt x="1003" y="187"/>
                    <a:pt x="1002" y="188"/>
                    <a:pt x="1002" y="189"/>
                  </a:cubicBezTo>
                  <a:cubicBezTo>
                    <a:pt x="1001" y="190"/>
                    <a:pt x="1000" y="191"/>
                    <a:pt x="1000" y="192"/>
                  </a:cubicBezTo>
                  <a:cubicBezTo>
                    <a:pt x="999" y="193"/>
                    <a:pt x="998" y="195"/>
                    <a:pt x="998" y="196"/>
                  </a:cubicBezTo>
                  <a:cubicBezTo>
                    <a:pt x="997" y="197"/>
                    <a:pt x="997" y="198"/>
                    <a:pt x="996" y="199"/>
                  </a:cubicBezTo>
                  <a:cubicBezTo>
                    <a:pt x="995" y="200"/>
                    <a:pt x="995" y="201"/>
                    <a:pt x="994" y="202"/>
                  </a:cubicBezTo>
                  <a:cubicBezTo>
                    <a:pt x="993" y="203"/>
                    <a:pt x="993" y="204"/>
                    <a:pt x="992" y="205"/>
                  </a:cubicBezTo>
                  <a:cubicBezTo>
                    <a:pt x="992" y="206"/>
                    <a:pt x="991" y="207"/>
                    <a:pt x="990" y="208"/>
                  </a:cubicBezTo>
                  <a:cubicBezTo>
                    <a:pt x="990" y="209"/>
                    <a:pt x="989" y="210"/>
                    <a:pt x="988" y="211"/>
                  </a:cubicBezTo>
                  <a:cubicBezTo>
                    <a:pt x="988" y="212"/>
                    <a:pt x="987" y="213"/>
                    <a:pt x="987" y="214"/>
                  </a:cubicBezTo>
                  <a:cubicBezTo>
                    <a:pt x="986" y="215"/>
                    <a:pt x="986" y="216"/>
                    <a:pt x="985" y="216"/>
                  </a:cubicBezTo>
                  <a:cubicBezTo>
                    <a:pt x="985" y="216"/>
                    <a:pt x="985" y="216"/>
                    <a:pt x="985" y="216"/>
                  </a:cubicBezTo>
                  <a:cubicBezTo>
                    <a:pt x="985" y="217"/>
                    <a:pt x="985" y="217"/>
                    <a:pt x="985" y="217"/>
                  </a:cubicBezTo>
                  <a:cubicBezTo>
                    <a:pt x="984" y="218"/>
                    <a:pt x="984" y="219"/>
                    <a:pt x="983" y="219"/>
                  </a:cubicBezTo>
                  <a:cubicBezTo>
                    <a:pt x="983" y="220"/>
                    <a:pt x="982" y="221"/>
                    <a:pt x="982" y="222"/>
                  </a:cubicBezTo>
                  <a:cubicBezTo>
                    <a:pt x="981" y="223"/>
                    <a:pt x="980" y="224"/>
                    <a:pt x="980" y="226"/>
                  </a:cubicBezTo>
                  <a:cubicBezTo>
                    <a:pt x="979" y="227"/>
                    <a:pt x="978" y="228"/>
                    <a:pt x="978" y="229"/>
                  </a:cubicBezTo>
                  <a:cubicBezTo>
                    <a:pt x="977" y="230"/>
                    <a:pt x="976" y="231"/>
                    <a:pt x="976" y="232"/>
                  </a:cubicBezTo>
                  <a:cubicBezTo>
                    <a:pt x="975" y="233"/>
                    <a:pt x="975" y="234"/>
                    <a:pt x="974" y="235"/>
                  </a:cubicBezTo>
                  <a:cubicBezTo>
                    <a:pt x="973" y="236"/>
                    <a:pt x="973" y="237"/>
                    <a:pt x="972" y="238"/>
                  </a:cubicBezTo>
                  <a:cubicBezTo>
                    <a:pt x="971" y="239"/>
                    <a:pt x="971" y="240"/>
                    <a:pt x="970" y="241"/>
                  </a:cubicBezTo>
                  <a:cubicBezTo>
                    <a:pt x="970" y="242"/>
                    <a:pt x="969" y="243"/>
                    <a:pt x="968" y="244"/>
                  </a:cubicBezTo>
                  <a:cubicBezTo>
                    <a:pt x="968" y="245"/>
                    <a:pt x="967" y="246"/>
                    <a:pt x="966" y="247"/>
                  </a:cubicBezTo>
                  <a:cubicBezTo>
                    <a:pt x="966" y="248"/>
                    <a:pt x="965" y="249"/>
                    <a:pt x="965" y="250"/>
                  </a:cubicBezTo>
                  <a:cubicBezTo>
                    <a:pt x="964" y="251"/>
                    <a:pt x="963" y="252"/>
                    <a:pt x="963" y="253"/>
                  </a:cubicBezTo>
                  <a:cubicBezTo>
                    <a:pt x="962" y="254"/>
                    <a:pt x="961" y="255"/>
                    <a:pt x="961" y="256"/>
                  </a:cubicBezTo>
                  <a:cubicBezTo>
                    <a:pt x="960" y="257"/>
                    <a:pt x="960" y="258"/>
                    <a:pt x="959" y="259"/>
                  </a:cubicBezTo>
                  <a:cubicBezTo>
                    <a:pt x="958" y="260"/>
                    <a:pt x="958" y="262"/>
                    <a:pt x="957" y="263"/>
                  </a:cubicBezTo>
                  <a:cubicBezTo>
                    <a:pt x="956" y="264"/>
                    <a:pt x="956" y="265"/>
                    <a:pt x="955" y="266"/>
                  </a:cubicBezTo>
                  <a:cubicBezTo>
                    <a:pt x="954" y="267"/>
                    <a:pt x="954" y="268"/>
                    <a:pt x="953" y="269"/>
                  </a:cubicBezTo>
                  <a:cubicBezTo>
                    <a:pt x="953" y="270"/>
                    <a:pt x="952" y="271"/>
                    <a:pt x="951" y="272"/>
                  </a:cubicBezTo>
                  <a:cubicBezTo>
                    <a:pt x="951" y="273"/>
                    <a:pt x="950" y="274"/>
                    <a:pt x="949" y="275"/>
                  </a:cubicBezTo>
                  <a:cubicBezTo>
                    <a:pt x="949" y="276"/>
                    <a:pt x="948" y="277"/>
                    <a:pt x="948" y="278"/>
                  </a:cubicBezTo>
                  <a:cubicBezTo>
                    <a:pt x="947" y="279"/>
                    <a:pt x="946" y="280"/>
                    <a:pt x="946" y="281"/>
                  </a:cubicBezTo>
                  <a:cubicBezTo>
                    <a:pt x="945" y="282"/>
                    <a:pt x="944" y="283"/>
                    <a:pt x="944" y="284"/>
                  </a:cubicBezTo>
                  <a:cubicBezTo>
                    <a:pt x="943" y="285"/>
                    <a:pt x="942" y="286"/>
                    <a:pt x="942" y="287"/>
                  </a:cubicBezTo>
                  <a:cubicBezTo>
                    <a:pt x="941" y="288"/>
                    <a:pt x="941" y="289"/>
                    <a:pt x="940" y="290"/>
                  </a:cubicBezTo>
                  <a:cubicBezTo>
                    <a:pt x="939" y="291"/>
                    <a:pt x="939" y="292"/>
                    <a:pt x="938" y="293"/>
                  </a:cubicBezTo>
                  <a:cubicBezTo>
                    <a:pt x="937" y="294"/>
                    <a:pt x="937" y="295"/>
                    <a:pt x="936" y="297"/>
                  </a:cubicBezTo>
                  <a:cubicBezTo>
                    <a:pt x="936" y="298"/>
                    <a:pt x="935" y="299"/>
                    <a:pt x="934" y="300"/>
                  </a:cubicBezTo>
                  <a:cubicBezTo>
                    <a:pt x="934" y="301"/>
                    <a:pt x="933" y="302"/>
                    <a:pt x="932" y="303"/>
                  </a:cubicBezTo>
                  <a:cubicBezTo>
                    <a:pt x="932" y="304"/>
                    <a:pt x="931" y="305"/>
                    <a:pt x="930" y="306"/>
                  </a:cubicBezTo>
                  <a:cubicBezTo>
                    <a:pt x="930" y="307"/>
                    <a:pt x="929" y="308"/>
                    <a:pt x="929" y="309"/>
                  </a:cubicBezTo>
                  <a:cubicBezTo>
                    <a:pt x="928" y="310"/>
                    <a:pt x="928" y="310"/>
                    <a:pt x="927" y="311"/>
                  </a:cubicBezTo>
                  <a:cubicBezTo>
                    <a:pt x="927" y="311"/>
                    <a:pt x="927" y="311"/>
                    <a:pt x="927" y="311"/>
                  </a:cubicBezTo>
                  <a:cubicBezTo>
                    <a:pt x="927" y="311"/>
                    <a:pt x="927" y="312"/>
                    <a:pt x="927" y="312"/>
                  </a:cubicBezTo>
                  <a:cubicBezTo>
                    <a:pt x="926" y="313"/>
                    <a:pt x="926" y="313"/>
                    <a:pt x="925" y="314"/>
                  </a:cubicBezTo>
                  <a:cubicBezTo>
                    <a:pt x="925" y="315"/>
                    <a:pt x="924" y="316"/>
                    <a:pt x="924" y="317"/>
                  </a:cubicBezTo>
                  <a:cubicBezTo>
                    <a:pt x="923" y="318"/>
                    <a:pt x="922" y="319"/>
                    <a:pt x="922" y="320"/>
                  </a:cubicBezTo>
                  <a:cubicBezTo>
                    <a:pt x="921" y="321"/>
                    <a:pt x="920" y="322"/>
                    <a:pt x="920" y="323"/>
                  </a:cubicBezTo>
                  <a:cubicBezTo>
                    <a:pt x="919" y="324"/>
                    <a:pt x="919" y="325"/>
                    <a:pt x="918" y="326"/>
                  </a:cubicBezTo>
                  <a:cubicBezTo>
                    <a:pt x="917" y="327"/>
                    <a:pt x="917" y="328"/>
                    <a:pt x="916" y="329"/>
                  </a:cubicBezTo>
                  <a:cubicBezTo>
                    <a:pt x="915" y="330"/>
                    <a:pt x="915" y="331"/>
                    <a:pt x="914" y="332"/>
                  </a:cubicBezTo>
                  <a:cubicBezTo>
                    <a:pt x="913" y="333"/>
                    <a:pt x="913" y="334"/>
                    <a:pt x="912" y="335"/>
                  </a:cubicBezTo>
                  <a:cubicBezTo>
                    <a:pt x="912" y="336"/>
                    <a:pt x="911" y="338"/>
                    <a:pt x="910" y="339"/>
                  </a:cubicBezTo>
                  <a:cubicBezTo>
                    <a:pt x="910" y="340"/>
                    <a:pt x="909" y="341"/>
                    <a:pt x="908" y="342"/>
                  </a:cubicBezTo>
                  <a:cubicBezTo>
                    <a:pt x="908" y="343"/>
                    <a:pt x="907" y="344"/>
                    <a:pt x="907" y="345"/>
                  </a:cubicBezTo>
                  <a:cubicBezTo>
                    <a:pt x="906" y="346"/>
                    <a:pt x="905" y="347"/>
                    <a:pt x="905" y="348"/>
                  </a:cubicBezTo>
                  <a:cubicBezTo>
                    <a:pt x="904" y="349"/>
                    <a:pt x="903" y="350"/>
                    <a:pt x="903" y="351"/>
                  </a:cubicBezTo>
                  <a:cubicBezTo>
                    <a:pt x="902" y="352"/>
                    <a:pt x="901" y="353"/>
                    <a:pt x="901" y="354"/>
                  </a:cubicBezTo>
                  <a:cubicBezTo>
                    <a:pt x="900" y="355"/>
                    <a:pt x="899" y="356"/>
                    <a:pt x="899" y="357"/>
                  </a:cubicBezTo>
                  <a:cubicBezTo>
                    <a:pt x="898" y="358"/>
                    <a:pt x="898" y="359"/>
                    <a:pt x="897" y="360"/>
                  </a:cubicBezTo>
                  <a:cubicBezTo>
                    <a:pt x="896" y="361"/>
                    <a:pt x="896" y="362"/>
                    <a:pt x="895" y="363"/>
                  </a:cubicBezTo>
                  <a:cubicBezTo>
                    <a:pt x="894" y="364"/>
                    <a:pt x="894" y="365"/>
                    <a:pt x="893" y="366"/>
                  </a:cubicBezTo>
                  <a:cubicBezTo>
                    <a:pt x="893" y="367"/>
                    <a:pt x="892" y="368"/>
                    <a:pt x="891" y="369"/>
                  </a:cubicBezTo>
                  <a:cubicBezTo>
                    <a:pt x="891" y="370"/>
                    <a:pt x="890" y="371"/>
                    <a:pt x="889" y="372"/>
                  </a:cubicBezTo>
                  <a:cubicBezTo>
                    <a:pt x="889" y="373"/>
                    <a:pt x="888" y="375"/>
                    <a:pt x="887" y="376"/>
                  </a:cubicBezTo>
                  <a:cubicBezTo>
                    <a:pt x="887" y="377"/>
                    <a:pt x="886" y="378"/>
                    <a:pt x="886" y="379"/>
                  </a:cubicBezTo>
                  <a:cubicBezTo>
                    <a:pt x="885" y="380"/>
                    <a:pt x="884" y="381"/>
                    <a:pt x="884" y="382"/>
                  </a:cubicBezTo>
                  <a:cubicBezTo>
                    <a:pt x="883" y="383"/>
                    <a:pt x="882" y="384"/>
                    <a:pt x="882" y="385"/>
                  </a:cubicBezTo>
                  <a:cubicBezTo>
                    <a:pt x="881" y="386"/>
                    <a:pt x="880" y="387"/>
                    <a:pt x="880" y="388"/>
                  </a:cubicBezTo>
                  <a:cubicBezTo>
                    <a:pt x="879" y="389"/>
                    <a:pt x="879" y="390"/>
                    <a:pt x="878" y="391"/>
                  </a:cubicBezTo>
                  <a:cubicBezTo>
                    <a:pt x="877" y="392"/>
                    <a:pt x="877" y="393"/>
                    <a:pt x="876" y="394"/>
                  </a:cubicBezTo>
                  <a:cubicBezTo>
                    <a:pt x="875" y="395"/>
                    <a:pt x="875" y="396"/>
                    <a:pt x="874" y="397"/>
                  </a:cubicBezTo>
                  <a:cubicBezTo>
                    <a:pt x="873" y="398"/>
                    <a:pt x="873" y="399"/>
                    <a:pt x="872" y="400"/>
                  </a:cubicBezTo>
                  <a:cubicBezTo>
                    <a:pt x="872" y="401"/>
                    <a:pt x="871" y="402"/>
                    <a:pt x="870" y="403"/>
                  </a:cubicBezTo>
                  <a:cubicBezTo>
                    <a:pt x="870" y="404"/>
                    <a:pt x="869" y="405"/>
                    <a:pt x="868" y="406"/>
                  </a:cubicBezTo>
                  <a:cubicBezTo>
                    <a:pt x="868" y="407"/>
                    <a:pt x="867" y="408"/>
                    <a:pt x="866" y="409"/>
                  </a:cubicBezTo>
                  <a:cubicBezTo>
                    <a:pt x="866" y="411"/>
                    <a:pt x="865" y="412"/>
                    <a:pt x="865" y="413"/>
                  </a:cubicBezTo>
                  <a:cubicBezTo>
                    <a:pt x="864" y="414"/>
                    <a:pt x="863" y="415"/>
                    <a:pt x="863" y="416"/>
                  </a:cubicBezTo>
                  <a:cubicBezTo>
                    <a:pt x="862" y="416"/>
                    <a:pt x="862" y="417"/>
                    <a:pt x="862" y="417"/>
                  </a:cubicBezTo>
                  <a:cubicBezTo>
                    <a:pt x="861" y="417"/>
                    <a:pt x="861" y="418"/>
                    <a:pt x="861" y="418"/>
                  </a:cubicBezTo>
                  <a:cubicBezTo>
                    <a:pt x="861" y="418"/>
                    <a:pt x="861" y="418"/>
                    <a:pt x="861" y="419"/>
                  </a:cubicBezTo>
                  <a:cubicBezTo>
                    <a:pt x="860" y="419"/>
                    <a:pt x="860" y="420"/>
                    <a:pt x="860" y="420"/>
                  </a:cubicBezTo>
                  <a:cubicBezTo>
                    <a:pt x="859" y="421"/>
                    <a:pt x="858" y="422"/>
                    <a:pt x="858" y="423"/>
                  </a:cubicBezTo>
                  <a:cubicBezTo>
                    <a:pt x="857" y="424"/>
                    <a:pt x="856" y="426"/>
                    <a:pt x="856" y="427"/>
                  </a:cubicBezTo>
                  <a:cubicBezTo>
                    <a:pt x="855" y="428"/>
                    <a:pt x="855" y="429"/>
                    <a:pt x="854" y="430"/>
                  </a:cubicBezTo>
                  <a:cubicBezTo>
                    <a:pt x="853" y="431"/>
                    <a:pt x="853" y="432"/>
                    <a:pt x="852" y="433"/>
                  </a:cubicBezTo>
                  <a:cubicBezTo>
                    <a:pt x="851" y="434"/>
                    <a:pt x="851" y="435"/>
                    <a:pt x="850" y="436"/>
                  </a:cubicBezTo>
                  <a:cubicBezTo>
                    <a:pt x="849" y="437"/>
                    <a:pt x="849" y="438"/>
                    <a:pt x="848" y="439"/>
                  </a:cubicBezTo>
                  <a:cubicBezTo>
                    <a:pt x="848" y="440"/>
                    <a:pt x="847" y="441"/>
                    <a:pt x="846" y="442"/>
                  </a:cubicBezTo>
                  <a:cubicBezTo>
                    <a:pt x="846" y="443"/>
                    <a:pt x="845" y="444"/>
                    <a:pt x="844" y="445"/>
                  </a:cubicBezTo>
                  <a:cubicBezTo>
                    <a:pt x="844" y="446"/>
                    <a:pt x="843" y="447"/>
                    <a:pt x="842" y="448"/>
                  </a:cubicBezTo>
                  <a:cubicBezTo>
                    <a:pt x="842" y="449"/>
                    <a:pt x="841" y="450"/>
                    <a:pt x="841" y="451"/>
                  </a:cubicBezTo>
                  <a:cubicBezTo>
                    <a:pt x="840" y="452"/>
                    <a:pt x="839" y="453"/>
                    <a:pt x="839" y="454"/>
                  </a:cubicBezTo>
                  <a:cubicBezTo>
                    <a:pt x="838" y="455"/>
                    <a:pt x="837" y="456"/>
                    <a:pt x="837" y="457"/>
                  </a:cubicBezTo>
                  <a:cubicBezTo>
                    <a:pt x="836" y="458"/>
                    <a:pt x="835" y="459"/>
                    <a:pt x="835" y="460"/>
                  </a:cubicBezTo>
                  <a:cubicBezTo>
                    <a:pt x="834" y="461"/>
                    <a:pt x="833" y="462"/>
                    <a:pt x="833" y="464"/>
                  </a:cubicBezTo>
                  <a:cubicBezTo>
                    <a:pt x="832" y="465"/>
                    <a:pt x="832" y="466"/>
                    <a:pt x="831" y="467"/>
                  </a:cubicBezTo>
                  <a:cubicBezTo>
                    <a:pt x="830" y="468"/>
                    <a:pt x="830" y="469"/>
                    <a:pt x="829" y="470"/>
                  </a:cubicBezTo>
                  <a:cubicBezTo>
                    <a:pt x="828" y="471"/>
                    <a:pt x="828" y="472"/>
                    <a:pt x="827" y="473"/>
                  </a:cubicBezTo>
                  <a:cubicBezTo>
                    <a:pt x="826" y="474"/>
                    <a:pt x="826" y="475"/>
                    <a:pt x="825" y="476"/>
                  </a:cubicBezTo>
                  <a:cubicBezTo>
                    <a:pt x="825" y="477"/>
                    <a:pt x="824" y="478"/>
                    <a:pt x="823" y="479"/>
                  </a:cubicBezTo>
                  <a:cubicBezTo>
                    <a:pt x="823" y="480"/>
                    <a:pt x="822" y="481"/>
                    <a:pt x="821" y="482"/>
                  </a:cubicBezTo>
                  <a:cubicBezTo>
                    <a:pt x="821" y="483"/>
                    <a:pt x="820" y="484"/>
                    <a:pt x="819" y="485"/>
                  </a:cubicBezTo>
                  <a:cubicBezTo>
                    <a:pt x="819" y="486"/>
                    <a:pt x="818" y="487"/>
                    <a:pt x="818" y="488"/>
                  </a:cubicBezTo>
                  <a:cubicBezTo>
                    <a:pt x="817" y="489"/>
                    <a:pt x="816" y="490"/>
                    <a:pt x="816" y="491"/>
                  </a:cubicBezTo>
                  <a:cubicBezTo>
                    <a:pt x="815" y="492"/>
                    <a:pt x="814" y="493"/>
                    <a:pt x="814" y="494"/>
                  </a:cubicBezTo>
                  <a:cubicBezTo>
                    <a:pt x="813" y="495"/>
                    <a:pt x="812" y="496"/>
                    <a:pt x="812" y="497"/>
                  </a:cubicBezTo>
                  <a:cubicBezTo>
                    <a:pt x="811" y="498"/>
                    <a:pt x="810" y="499"/>
                    <a:pt x="810" y="500"/>
                  </a:cubicBezTo>
                  <a:cubicBezTo>
                    <a:pt x="809" y="501"/>
                    <a:pt x="809" y="502"/>
                    <a:pt x="808" y="504"/>
                  </a:cubicBezTo>
                  <a:cubicBezTo>
                    <a:pt x="807" y="505"/>
                    <a:pt x="807" y="506"/>
                    <a:pt x="806" y="507"/>
                  </a:cubicBezTo>
                  <a:cubicBezTo>
                    <a:pt x="805" y="508"/>
                    <a:pt x="805" y="509"/>
                    <a:pt x="804" y="510"/>
                  </a:cubicBezTo>
                  <a:cubicBezTo>
                    <a:pt x="803" y="511"/>
                    <a:pt x="803" y="512"/>
                    <a:pt x="802" y="513"/>
                  </a:cubicBezTo>
                  <a:cubicBezTo>
                    <a:pt x="801" y="514"/>
                    <a:pt x="801" y="515"/>
                    <a:pt x="800" y="516"/>
                  </a:cubicBezTo>
                  <a:cubicBezTo>
                    <a:pt x="800" y="517"/>
                    <a:pt x="799" y="518"/>
                    <a:pt x="798" y="519"/>
                  </a:cubicBezTo>
                  <a:cubicBezTo>
                    <a:pt x="798" y="520"/>
                    <a:pt x="797" y="521"/>
                    <a:pt x="796" y="522"/>
                  </a:cubicBezTo>
                  <a:cubicBezTo>
                    <a:pt x="796" y="523"/>
                    <a:pt x="795" y="524"/>
                    <a:pt x="794" y="525"/>
                  </a:cubicBezTo>
                  <a:cubicBezTo>
                    <a:pt x="794" y="526"/>
                    <a:pt x="793" y="527"/>
                    <a:pt x="793" y="528"/>
                  </a:cubicBezTo>
                  <a:cubicBezTo>
                    <a:pt x="792" y="529"/>
                    <a:pt x="791" y="530"/>
                    <a:pt x="791" y="531"/>
                  </a:cubicBezTo>
                  <a:cubicBezTo>
                    <a:pt x="790" y="532"/>
                    <a:pt x="789" y="533"/>
                    <a:pt x="789" y="534"/>
                  </a:cubicBezTo>
                  <a:cubicBezTo>
                    <a:pt x="788" y="535"/>
                    <a:pt x="787" y="536"/>
                    <a:pt x="787" y="537"/>
                  </a:cubicBezTo>
                  <a:cubicBezTo>
                    <a:pt x="786" y="538"/>
                    <a:pt x="785" y="539"/>
                    <a:pt x="785" y="541"/>
                  </a:cubicBezTo>
                  <a:cubicBezTo>
                    <a:pt x="785" y="541"/>
                    <a:pt x="784" y="541"/>
                    <a:pt x="784" y="542"/>
                  </a:cubicBezTo>
                  <a:cubicBezTo>
                    <a:pt x="783" y="543"/>
                    <a:pt x="783" y="544"/>
                    <a:pt x="782" y="545"/>
                  </a:cubicBezTo>
                  <a:cubicBezTo>
                    <a:pt x="781" y="546"/>
                    <a:pt x="781" y="547"/>
                    <a:pt x="780" y="548"/>
                  </a:cubicBezTo>
                  <a:cubicBezTo>
                    <a:pt x="779" y="549"/>
                    <a:pt x="779" y="550"/>
                    <a:pt x="778" y="551"/>
                  </a:cubicBezTo>
                  <a:cubicBezTo>
                    <a:pt x="778" y="552"/>
                    <a:pt x="777" y="553"/>
                    <a:pt x="776" y="554"/>
                  </a:cubicBezTo>
                  <a:cubicBezTo>
                    <a:pt x="776" y="555"/>
                    <a:pt x="775" y="556"/>
                    <a:pt x="774" y="557"/>
                  </a:cubicBezTo>
                  <a:cubicBezTo>
                    <a:pt x="774" y="558"/>
                    <a:pt x="773" y="559"/>
                    <a:pt x="772" y="560"/>
                  </a:cubicBezTo>
                  <a:cubicBezTo>
                    <a:pt x="772" y="561"/>
                    <a:pt x="771" y="562"/>
                    <a:pt x="771" y="563"/>
                  </a:cubicBezTo>
                  <a:cubicBezTo>
                    <a:pt x="770" y="564"/>
                    <a:pt x="769" y="565"/>
                    <a:pt x="769" y="566"/>
                  </a:cubicBezTo>
                  <a:cubicBezTo>
                    <a:pt x="768" y="567"/>
                    <a:pt x="767" y="568"/>
                    <a:pt x="767" y="569"/>
                  </a:cubicBezTo>
                  <a:cubicBezTo>
                    <a:pt x="766" y="570"/>
                    <a:pt x="765" y="571"/>
                    <a:pt x="765" y="573"/>
                  </a:cubicBezTo>
                  <a:cubicBezTo>
                    <a:pt x="764" y="574"/>
                    <a:pt x="763" y="575"/>
                    <a:pt x="763" y="576"/>
                  </a:cubicBezTo>
                  <a:cubicBezTo>
                    <a:pt x="762" y="577"/>
                    <a:pt x="762" y="578"/>
                    <a:pt x="761" y="579"/>
                  </a:cubicBezTo>
                  <a:cubicBezTo>
                    <a:pt x="760" y="580"/>
                    <a:pt x="760" y="581"/>
                    <a:pt x="759" y="582"/>
                  </a:cubicBezTo>
                  <a:cubicBezTo>
                    <a:pt x="758" y="583"/>
                    <a:pt x="758" y="584"/>
                    <a:pt x="757" y="585"/>
                  </a:cubicBezTo>
                  <a:cubicBezTo>
                    <a:pt x="756" y="586"/>
                    <a:pt x="756" y="587"/>
                    <a:pt x="755" y="588"/>
                  </a:cubicBezTo>
                  <a:cubicBezTo>
                    <a:pt x="754" y="589"/>
                    <a:pt x="754" y="590"/>
                    <a:pt x="753" y="591"/>
                  </a:cubicBezTo>
                  <a:cubicBezTo>
                    <a:pt x="753" y="592"/>
                    <a:pt x="752" y="593"/>
                    <a:pt x="751" y="594"/>
                  </a:cubicBezTo>
                  <a:cubicBezTo>
                    <a:pt x="751" y="595"/>
                    <a:pt x="750" y="596"/>
                    <a:pt x="749" y="597"/>
                  </a:cubicBezTo>
                  <a:cubicBezTo>
                    <a:pt x="749" y="598"/>
                    <a:pt x="748" y="599"/>
                    <a:pt x="747" y="600"/>
                  </a:cubicBezTo>
                  <a:cubicBezTo>
                    <a:pt x="747" y="601"/>
                    <a:pt x="746" y="602"/>
                    <a:pt x="746" y="603"/>
                  </a:cubicBezTo>
                  <a:cubicBezTo>
                    <a:pt x="745" y="604"/>
                    <a:pt x="744" y="605"/>
                    <a:pt x="744" y="606"/>
                  </a:cubicBezTo>
                  <a:cubicBezTo>
                    <a:pt x="743" y="607"/>
                    <a:pt x="742" y="608"/>
                    <a:pt x="742" y="609"/>
                  </a:cubicBezTo>
                  <a:cubicBezTo>
                    <a:pt x="741" y="610"/>
                    <a:pt x="740" y="611"/>
                    <a:pt x="740" y="613"/>
                  </a:cubicBezTo>
                  <a:cubicBezTo>
                    <a:pt x="739" y="614"/>
                    <a:pt x="738" y="615"/>
                    <a:pt x="738" y="616"/>
                  </a:cubicBezTo>
                  <a:cubicBezTo>
                    <a:pt x="737" y="617"/>
                    <a:pt x="736" y="618"/>
                    <a:pt x="736" y="619"/>
                  </a:cubicBezTo>
                  <a:cubicBezTo>
                    <a:pt x="735" y="620"/>
                    <a:pt x="735" y="621"/>
                    <a:pt x="734" y="622"/>
                  </a:cubicBezTo>
                  <a:cubicBezTo>
                    <a:pt x="733" y="623"/>
                    <a:pt x="733" y="624"/>
                    <a:pt x="732" y="625"/>
                  </a:cubicBezTo>
                  <a:cubicBezTo>
                    <a:pt x="731" y="626"/>
                    <a:pt x="731" y="627"/>
                    <a:pt x="730" y="628"/>
                  </a:cubicBezTo>
                  <a:cubicBezTo>
                    <a:pt x="729" y="629"/>
                    <a:pt x="729" y="630"/>
                    <a:pt x="728" y="631"/>
                  </a:cubicBezTo>
                  <a:cubicBezTo>
                    <a:pt x="727" y="632"/>
                    <a:pt x="727" y="633"/>
                    <a:pt x="726" y="634"/>
                  </a:cubicBezTo>
                  <a:cubicBezTo>
                    <a:pt x="726" y="635"/>
                    <a:pt x="725" y="636"/>
                    <a:pt x="724" y="637"/>
                  </a:cubicBezTo>
                  <a:cubicBezTo>
                    <a:pt x="724" y="638"/>
                    <a:pt x="723" y="639"/>
                    <a:pt x="722" y="640"/>
                  </a:cubicBezTo>
                  <a:cubicBezTo>
                    <a:pt x="722" y="641"/>
                    <a:pt x="721" y="642"/>
                    <a:pt x="720" y="643"/>
                  </a:cubicBezTo>
                  <a:cubicBezTo>
                    <a:pt x="720" y="644"/>
                    <a:pt x="719" y="645"/>
                    <a:pt x="718" y="646"/>
                  </a:cubicBezTo>
                  <a:cubicBezTo>
                    <a:pt x="718" y="647"/>
                    <a:pt x="717" y="648"/>
                    <a:pt x="717" y="649"/>
                  </a:cubicBezTo>
                  <a:cubicBezTo>
                    <a:pt x="716" y="650"/>
                    <a:pt x="715" y="651"/>
                    <a:pt x="715" y="653"/>
                  </a:cubicBezTo>
                  <a:cubicBezTo>
                    <a:pt x="714" y="654"/>
                    <a:pt x="713" y="655"/>
                    <a:pt x="713" y="656"/>
                  </a:cubicBezTo>
                  <a:cubicBezTo>
                    <a:pt x="712" y="657"/>
                    <a:pt x="711" y="658"/>
                    <a:pt x="711" y="659"/>
                  </a:cubicBezTo>
                  <a:cubicBezTo>
                    <a:pt x="710" y="660"/>
                    <a:pt x="709" y="661"/>
                    <a:pt x="709" y="662"/>
                  </a:cubicBezTo>
                  <a:cubicBezTo>
                    <a:pt x="708" y="663"/>
                    <a:pt x="707" y="664"/>
                    <a:pt x="707" y="665"/>
                  </a:cubicBezTo>
                  <a:cubicBezTo>
                    <a:pt x="706" y="666"/>
                    <a:pt x="706" y="667"/>
                    <a:pt x="705" y="668"/>
                  </a:cubicBezTo>
                  <a:cubicBezTo>
                    <a:pt x="704" y="669"/>
                    <a:pt x="704" y="670"/>
                    <a:pt x="703" y="671"/>
                  </a:cubicBezTo>
                  <a:cubicBezTo>
                    <a:pt x="702" y="672"/>
                    <a:pt x="702" y="673"/>
                    <a:pt x="701" y="674"/>
                  </a:cubicBezTo>
                  <a:cubicBezTo>
                    <a:pt x="700" y="675"/>
                    <a:pt x="700" y="676"/>
                    <a:pt x="699" y="677"/>
                  </a:cubicBezTo>
                  <a:cubicBezTo>
                    <a:pt x="698" y="678"/>
                    <a:pt x="698" y="679"/>
                    <a:pt x="697" y="680"/>
                  </a:cubicBezTo>
                  <a:cubicBezTo>
                    <a:pt x="697" y="681"/>
                    <a:pt x="696" y="682"/>
                    <a:pt x="695" y="683"/>
                  </a:cubicBezTo>
                  <a:cubicBezTo>
                    <a:pt x="695" y="684"/>
                    <a:pt x="694" y="685"/>
                    <a:pt x="693" y="686"/>
                  </a:cubicBezTo>
                  <a:cubicBezTo>
                    <a:pt x="693" y="687"/>
                    <a:pt x="693" y="687"/>
                    <a:pt x="693" y="687"/>
                  </a:cubicBezTo>
                  <a:cubicBezTo>
                    <a:pt x="693" y="687"/>
                    <a:pt x="692" y="688"/>
                    <a:pt x="692" y="688"/>
                  </a:cubicBezTo>
                  <a:cubicBezTo>
                    <a:pt x="692" y="688"/>
                    <a:pt x="692" y="689"/>
                    <a:pt x="691" y="689"/>
                  </a:cubicBezTo>
                  <a:cubicBezTo>
                    <a:pt x="691" y="690"/>
                    <a:pt x="691" y="690"/>
                    <a:pt x="691" y="690"/>
                  </a:cubicBezTo>
                  <a:cubicBezTo>
                    <a:pt x="690" y="691"/>
                    <a:pt x="690" y="692"/>
                    <a:pt x="689" y="693"/>
                  </a:cubicBezTo>
                  <a:cubicBezTo>
                    <a:pt x="688" y="694"/>
                    <a:pt x="688" y="695"/>
                    <a:pt x="687" y="696"/>
                  </a:cubicBezTo>
                  <a:cubicBezTo>
                    <a:pt x="686" y="697"/>
                    <a:pt x="686" y="698"/>
                    <a:pt x="685" y="699"/>
                  </a:cubicBezTo>
                  <a:cubicBezTo>
                    <a:pt x="684" y="700"/>
                    <a:pt x="684" y="701"/>
                    <a:pt x="683" y="702"/>
                  </a:cubicBezTo>
                  <a:cubicBezTo>
                    <a:pt x="682" y="703"/>
                    <a:pt x="682" y="705"/>
                    <a:pt x="681" y="706"/>
                  </a:cubicBezTo>
                  <a:cubicBezTo>
                    <a:pt x="681" y="707"/>
                    <a:pt x="680" y="708"/>
                    <a:pt x="679" y="709"/>
                  </a:cubicBezTo>
                  <a:cubicBezTo>
                    <a:pt x="679" y="710"/>
                    <a:pt x="678" y="711"/>
                    <a:pt x="677" y="712"/>
                  </a:cubicBezTo>
                  <a:cubicBezTo>
                    <a:pt x="677" y="713"/>
                    <a:pt x="676" y="714"/>
                    <a:pt x="675" y="715"/>
                  </a:cubicBezTo>
                  <a:cubicBezTo>
                    <a:pt x="668" y="726"/>
                    <a:pt x="663" y="739"/>
                    <a:pt x="663" y="753"/>
                  </a:cubicBezTo>
                  <a:cubicBezTo>
                    <a:pt x="663" y="790"/>
                    <a:pt x="694" y="821"/>
                    <a:pt x="731" y="821"/>
                  </a:cubicBezTo>
                  <a:cubicBezTo>
                    <a:pt x="757" y="821"/>
                    <a:pt x="780" y="805"/>
                    <a:pt x="791" y="783"/>
                  </a:cubicBezTo>
                  <a:cubicBezTo>
                    <a:pt x="792" y="782"/>
                    <a:pt x="792" y="781"/>
                    <a:pt x="793" y="780"/>
                  </a:cubicBezTo>
                  <a:cubicBezTo>
                    <a:pt x="794" y="779"/>
                    <a:pt x="794" y="778"/>
                    <a:pt x="795" y="777"/>
                  </a:cubicBezTo>
                  <a:cubicBezTo>
                    <a:pt x="795" y="776"/>
                    <a:pt x="796" y="775"/>
                    <a:pt x="796" y="774"/>
                  </a:cubicBezTo>
                  <a:cubicBezTo>
                    <a:pt x="797" y="773"/>
                    <a:pt x="797" y="772"/>
                    <a:pt x="798" y="771"/>
                  </a:cubicBezTo>
                  <a:cubicBezTo>
                    <a:pt x="798" y="770"/>
                    <a:pt x="799" y="769"/>
                    <a:pt x="800" y="768"/>
                  </a:cubicBezTo>
                  <a:cubicBezTo>
                    <a:pt x="800" y="767"/>
                    <a:pt x="801" y="765"/>
                    <a:pt x="801" y="764"/>
                  </a:cubicBezTo>
                  <a:cubicBezTo>
                    <a:pt x="802" y="763"/>
                    <a:pt x="802" y="762"/>
                    <a:pt x="803" y="761"/>
                  </a:cubicBezTo>
                  <a:cubicBezTo>
                    <a:pt x="803" y="760"/>
                    <a:pt x="804" y="759"/>
                    <a:pt x="805" y="758"/>
                  </a:cubicBezTo>
                  <a:cubicBezTo>
                    <a:pt x="805" y="757"/>
                    <a:pt x="806" y="756"/>
                    <a:pt x="806" y="755"/>
                  </a:cubicBezTo>
                  <a:cubicBezTo>
                    <a:pt x="807" y="754"/>
                    <a:pt x="807" y="753"/>
                    <a:pt x="808" y="752"/>
                  </a:cubicBezTo>
                  <a:cubicBezTo>
                    <a:pt x="808" y="751"/>
                    <a:pt x="809" y="750"/>
                    <a:pt x="809" y="749"/>
                  </a:cubicBezTo>
                  <a:cubicBezTo>
                    <a:pt x="810" y="748"/>
                    <a:pt x="811" y="747"/>
                    <a:pt x="811" y="746"/>
                  </a:cubicBezTo>
                  <a:cubicBezTo>
                    <a:pt x="812" y="745"/>
                    <a:pt x="812" y="744"/>
                    <a:pt x="813" y="743"/>
                  </a:cubicBezTo>
                  <a:cubicBezTo>
                    <a:pt x="813" y="742"/>
                    <a:pt x="814" y="740"/>
                    <a:pt x="814" y="739"/>
                  </a:cubicBezTo>
                  <a:cubicBezTo>
                    <a:pt x="815" y="738"/>
                    <a:pt x="816" y="737"/>
                    <a:pt x="816" y="736"/>
                  </a:cubicBezTo>
                  <a:cubicBezTo>
                    <a:pt x="817" y="735"/>
                    <a:pt x="817" y="734"/>
                    <a:pt x="818" y="733"/>
                  </a:cubicBezTo>
                  <a:cubicBezTo>
                    <a:pt x="818" y="732"/>
                    <a:pt x="819" y="731"/>
                    <a:pt x="819" y="730"/>
                  </a:cubicBezTo>
                  <a:cubicBezTo>
                    <a:pt x="820" y="729"/>
                    <a:pt x="820" y="728"/>
                    <a:pt x="821" y="727"/>
                  </a:cubicBezTo>
                  <a:cubicBezTo>
                    <a:pt x="822" y="726"/>
                    <a:pt x="822" y="725"/>
                    <a:pt x="823" y="724"/>
                  </a:cubicBezTo>
                  <a:cubicBezTo>
                    <a:pt x="823" y="723"/>
                    <a:pt x="824" y="722"/>
                    <a:pt x="824" y="721"/>
                  </a:cubicBezTo>
                  <a:cubicBezTo>
                    <a:pt x="825" y="719"/>
                    <a:pt x="826" y="717"/>
                    <a:pt x="827" y="715"/>
                  </a:cubicBezTo>
                  <a:cubicBezTo>
                    <a:pt x="828" y="714"/>
                    <a:pt x="828" y="713"/>
                    <a:pt x="829" y="712"/>
                  </a:cubicBezTo>
                  <a:cubicBezTo>
                    <a:pt x="829" y="711"/>
                    <a:pt x="830" y="710"/>
                    <a:pt x="831" y="709"/>
                  </a:cubicBezTo>
                  <a:cubicBezTo>
                    <a:pt x="831" y="708"/>
                    <a:pt x="832" y="707"/>
                    <a:pt x="832" y="706"/>
                  </a:cubicBezTo>
                  <a:cubicBezTo>
                    <a:pt x="833" y="705"/>
                    <a:pt x="833" y="704"/>
                    <a:pt x="834" y="703"/>
                  </a:cubicBezTo>
                  <a:cubicBezTo>
                    <a:pt x="834" y="702"/>
                    <a:pt x="835" y="701"/>
                    <a:pt x="835" y="699"/>
                  </a:cubicBezTo>
                  <a:cubicBezTo>
                    <a:pt x="836" y="698"/>
                    <a:pt x="837" y="697"/>
                    <a:pt x="837" y="696"/>
                  </a:cubicBezTo>
                  <a:cubicBezTo>
                    <a:pt x="838" y="695"/>
                    <a:pt x="838" y="694"/>
                    <a:pt x="839" y="693"/>
                  </a:cubicBezTo>
                  <a:cubicBezTo>
                    <a:pt x="839" y="692"/>
                    <a:pt x="840" y="691"/>
                    <a:pt x="840" y="690"/>
                  </a:cubicBezTo>
                  <a:cubicBezTo>
                    <a:pt x="841" y="689"/>
                    <a:pt x="842" y="688"/>
                    <a:pt x="842" y="687"/>
                  </a:cubicBezTo>
                  <a:cubicBezTo>
                    <a:pt x="843" y="686"/>
                    <a:pt x="843" y="685"/>
                    <a:pt x="844" y="684"/>
                  </a:cubicBezTo>
                  <a:cubicBezTo>
                    <a:pt x="844" y="683"/>
                    <a:pt x="845" y="682"/>
                    <a:pt x="845" y="681"/>
                  </a:cubicBezTo>
                  <a:cubicBezTo>
                    <a:pt x="846" y="680"/>
                    <a:pt x="846" y="679"/>
                    <a:pt x="847" y="678"/>
                  </a:cubicBezTo>
                  <a:cubicBezTo>
                    <a:pt x="848" y="677"/>
                    <a:pt x="848" y="676"/>
                    <a:pt x="849" y="675"/>
                  </a:cubicBezTo>
                  <a:cubicBezTo>
                    <a:pt x="849" y="674"/>
                    <a:pt x="850" y="672"/>
                    <a:pt x="850" y="671"/>
                  </a:cubicBezTo>
                  <a:cubicBezTo>
                    <a:pt x="851" y="670"/>
                    <a:pt x="851" y="669"/>
                    <a:pt x="852" y="668"/>
                  </a:cubicBezTo>
                  <a:cubicBezTo>
                    <a:pt x="853" y="667"/>
                    <a:pt x="853" y="666"/>
                    <a:pt x="854" y="665"/>
                  </a:cubicBezTo>
                  <a:cubicBezTo>
                    <a:pt x="854" y="664"/>
                    <a:pt x="855" y="663"/>
                    <a:pt x="855" y="662"/>
                  </a:cubicBezTo>
                  <a:cubicBezTo>
                    <a:pt x="856" y="661"/>
                    <a:pt x="856" y="660"/>
                    <a:pt x="857" y="659"/>
                  </a:cubicBezTo>
                  <a:cubicBezTo>
                    <a:pt x="857" y="658"/>
                    <a:pt x="858" y="657"/>
                    <a:pt x="859" y="656"/>
                  </a:cubicBezTo>
                  <a:cubicBezTo>
                    <a:pt x="859" y="655"/>
                    <a:pt x="860" y="654"/>
                    <a:pt x="860" y="653"/>
                  </a:cubicBezTo>
                  <a:cubicBezTo>
                    <a:pt x="861" y="652"/>
                    <a:pt x="861" y="651"/>
                    <a:pt x="862" y="650"/>
                  </a:cubicBezTo>
                  <a:cubicBezTo>
                    <a:pt x="862" y="649"/>
                    <a:pt x="863" y="648"/>
                    <a:pt x="864" y="646"/>
                  </a:cubicBezTo>
                  <a:cubicBezTo>
                    <a:pt x="864" y="645"/>
                    <a:pt x="865" y="644"/>
                    <a:pt x="865" y="643"/>
                  </a:cubicBezTo>
                  <a:cubicBezTo>
                    <a:pt x="866" y="642"/>
                    <a:pt x="866" y="641"/>
                    <a:pt x="867" y="640"/>
                  </a:cubicBezTo>
                  <a:cubicBezTo>
                    <a:pt x="867" y="639"/>
                    <a:pt x="868" y="638"/>
                    <a:pt x="868" y="637"/>
                  </a:cubicBezTo>
                  <a:cubicBezTo>
                    <a:pt x="869" y="636"/>
                    <a:pt x="870" y="635"/>
                    <a:pt x="870" y="634"/>
                  </a:cubicBezTo>
                  <a:cubicBezTo>
                    <a:pt x="871" y="633"/>
                    <a:pt x="871" y="632"/>
                    <a:pt x="872" y="631"/>
                  </a:cubicBezTo>
                  <a:cubicBezTo>
                    <a:pt x="872" y="630"/>
                    <a:pt x="873" y="629"/>
                    <a:pt x="873" y="628"/>
                  </a:cubicBezTo>
                  <a:cubicBezTo>
                    <a:pt x="874" y="627"/>
                    <a:pt x="875" y="626"/>
                    <a:pt x="875" y="625"/>
                  </a:cubicBezTo>
                  <a:cubicBezTo>
                    <a:pt x="876" y="624"/>
                    <a:pt x="876" y="623"/>
                    <a:pt x="877" y="622"/>
                  </a:cubicBezTo>
                  <a:cubicBezTo>
                    <a:pt x="877" y="620"/>
                    <a:pt x="878" y="619"/>
                    <a:pt x="878" y="618"/>
                  </a:cubicBezTo>
                  <a:cubicBezTo>
                    <a:pt x="879" y="617"/>
                    <a:pt x="880" y="616"/>
                    <a:pt x="880" y="615"/>
                  </a:cubicBezTo>
                  <a:cubicBezTo>
                    <a:pt x="881" y="614"/>
                    <a:pt x="881" y="613"/>
                    <a:pt x="882" y="612"/>
                  </a:cubicBezTo>
                  <a:cubicBezTo>
                    <a:pt x="882" y="611"/>
                    <a:pt x="883" y="610"/>
                    <a:pt x="883" y="609"/>
                  </a:cubicBezTo>
                  <a:cubicBezTo>
                    <a:pt x="884" y="608"/>
                    <a:pt x="885" y="607"/>
                    <a:pt x="885" y="606"/>
                  </a:cubicBezTo>
                  <a:cubicBezTo>
                    <a:pt x="886" y="605"/>
                    <a:pt x="886" y="604"/>
                    <a:pt x="887" y="603"/>
                  </a:cubicBezTo>
                  <a:cubicBezTo>
                    <a:pt x="887" y="602"/>
                    <a:pt x="888" y="601"/>
                    <a:pt x="888" y="600"/>
                  </a:cubicBezTo>
                  <a:cubicBezTo>
                    <a:pt x="889" y="599"/>
                    <a:pt x="889" y="598"/>
                    <a:pt x="890" y="597"/>
                  </a:cubicBezTo>
                  <a:cubicBezTo>
                    <a:pt x="891" y="596"/>
                    <a:pt x="891" y="594"/>
                    <a:pt x="892" y="593"/>
                  </a:cubicBezTo>
                  <a:cubicBezTo>
                    <a:pt x="892" y="592"/>
                    <a:pt x="893" y="591"/>
                    <a:pt x="893" y="590"/>
                  </a:cubicBezTo>
                  <a:cubicBezTo>
                    <a:pt x="894" y="589"/>
                    <a:pt x="894" y="588"/>
                    <a:pt x="895" y="587"/>
                  </a:cubicBezTo>
                  <a:cubicBezTo>
                    <a:pt x="896" y="586"/>
                    <a:pt x="896" y="585"/>
                    <a:pt x="897" y="584"/>
                  </a:cubicBezTo>
                  <a:cubicBezTo>
                    <a:pt x="897" y="583"/>
                    <a:pt x="898" y="582"/>
                    <a:pt x="898" y="581"/>
                  </a:cubicBezTo>
                  <a:cubicBezTo>
                    <a:pt x="899" y="580"/>
                    <a:pt x="899" y="579"/>
                    <a:pt x="900" y="578"/>
                  </a:cubicBezTo>
                  <a:cubicBezTo>
                    <a:pt x="901" y="577"/>
                    <a:pt x="901" y="576"/>
                    <a:pt x="902" y="575"/>
                  </a:cubicBezTo>
                  <a:cubicBezTo>
                    <a:pt x="902" y="574"/>
                    <a:pt x="903" y="573"/>
                    <a:pt x="903" y="572"/>
                  </a:cubicBezTo>
                  <a:cubicBezTo>
                    <a:pt x="904" y="571"/>
                    <a:pt x="904" y="570"/>
                    <a:pt x="905" y="568"/>
                  </a:cubicBezTo>
                  <a:cubicBezTo>
                    <a:pt x="906" y="567"/>
                    <a:pt x="906" y="566"/>
                    <a:pt x="907" y="565"/>
                  </a:cubicBezTo>
                  <a:cubicBezTo>
                    <a:pt x="907" y="564"/>
                    <a:pt x="908" y="563"/>
                    <a:pt x="908" y="562"/>
                  </a:cubicBezTo>
                  <a:cubicBezTo>
                    <a:pt x="909" y="561"/>
                    <a:pt x="910" y="559"/>
                    <a:pt x="911" y="557"/>
                  </a:cubicBezTo>
                  <a:cubicBezTo>
                    <a:pt x="912" y="556"/>
                    <a:pt x="912" y="555"/>
                    <a:pt x="913" y="554"/>
                  </a:cubicBezTo>
                  <a:cubicBezTo>
                    <a:pt x="913" y="553"/>
                    <a:pt x="914" y="552"/>
                    <a:pt x="914" y="551"/>
                  </a:cubicBezTo>
                  <a:cubicBezTo>
                    <a:pt x="915" y="550"/>
                    <a:pt x="915" y="549"/>
                    <a:pt x="916" y="548"/>
                  </a:cubicBezTo>
                  <a:cubicBezTo>
                    <a:pt x="917" y="547"/>
                    <a:pt x="917" y="546"/>
                    <a:pt x="918" y="545"/>
                  </a:cubicBezTo>
                  <a:cubicBezTo>
                    <a:pt x="918" y="544"/>
                    <a:pt x="919" y="543"/>
                    <a:pt x="919" y="542"/>
                  </a:cubicBezTo>
                  <a:cubicBezTo>
                    <a:pt x="920" y="541"/>
                    <a:pt x="920" y="540"/>
                    <a:pt x="921" y="538"/>
                  </a:cubicBezTo>
                  <a:cubicBezTo>
                    <a:pt x="921" y="537"/>
                    <a:pt x="922" y="536"/>
                    <a:pt x="923" y="535"/>
                  </a:cubicBezTo>
                  <a:cubicBezTo>
                    <a:pt x="923" y="534"/>
                    <a:pt x="924" y="533"/>
                    <a:pt x="924" y="532"/>
                  </a:cubicBezTo>
                  <a:cubicBezTo>
                    <a:pt x="925" y="531"/>
                    <a:pt x="925" y="530"/>
                    <a:pt x="926" y="529"/>
                  </a:cubicBezTo>
                  <a:cubicBezTo>
                    <a:pt x="926" y="528"/>
                    <a:pt x="927" y="527"/>
                    <a:pt x="928" y="526"/>
                  </a:cubicBezTo>
                  <a:cubicBezTo>
                    <a:pt x="928" y="525"/>
                    <a:pt x="929" y="524"/>
                    <a:pt x="929" y="523"/>
                  </a:cubicBezTo>
                  <a:cubicBezTo>
                    <a:pt x="930" y="522"/>
                    <a:pt x="930" y="521"/>
                    <a:pt x="931" y="520"/>
                  </a:cubicBezTo>
                  <a:cubicBezTo>
                    <a:pt x="931" y="519"/>
                    <a:pt x="932" y="518"/>
                    <a:pt x="933" y="517"/>
                  </a:cubicBezTo>
                  <a:cubicBezTo>
                    <a:pt x="933" y="516"/>
                    <a:pt x="934" y="515"/>
                    <a:pt x="934" y="514"/>
                  </a:cubicBezTo>
                  <a:cubicBezTo>
                    <a:pt x="935" y="513"/>
                    <a:pt x="935" y="512"/>
                    <a:pt x="936" y="510"/>
                  </a:cubicBezTo>
                  <a:cubicBezTo>
                    <a:pt x="936" y="509"/>
                    <a:pt x="937" y="508"/>
                    <a:pt x="938" y="507"/>
                  </a:cubicBezTo>
                  <a:cubicBezTo>
                    <a:pt x="938" y="506"/>
                    <a:pt x="939" y="505"/>
                    <a:pt x="939" y="504"/>
                  </a:cubicBezTo>
                  <a:cubicBezTo>
                    <a:pt x="940" y="503"/>
                    <a:pt x="940" y="502"/>
                    <a:pt x="941" y="501"/>
                  </a:cubicBezTo>
                  <a:cubicBezTo>
                    <a:pt x="941" y="500"/>
                    <a:pt x="942" y="499"/>
                    <a:pt x="943" y="498"/>
                  </a:cubicBezTo>
                  <a:cubicBezTo>
                    <a:pt x="943" y="497"/>
                    <a:pt x="944" y="496"/>
                    <a:pt x="944" y="495"/>
                  </a:cubicBezTo>
                  <a:cubicBezTo>
                    <a:pt x="945" y="494"/>
                    <a:pt x="945" y="493"/>
                    <a:pt x="946" y="492"/>
                  </a:cubicBezTo>
                  <a:cubicBezTo>
                    <a:pt x="946" y="491"/>
                    <a:pt x="947" y="490"/>
                    <a:pt x="948" y="489"/>
                  </a:cubicBezTo>
                  <a:cubicBezTo>
                    <a:pt x="948" y="488"/>
                    <a:pt x="949" y="487"/>
                    <a:pt x="949" y="486"/>
                  </a:cubicBezTo>
                  <a:cubicBezTo>
                    <a:pt x="950" y="485"/>
                    <a:pt x="950" y="484"/>
                    <a:pt x="951" y="482"/>
                  </a:cubicBezTo>
                  <a:cubicBezTo>
                    <a:pt x="951" y="481"/>
                    <a:pt x="952" y="480"/>
                    <a:pt x="953" y="479"/>
                  </a:cubicBezTo>
                  <a:cubicBezTo>
                    <a:pt x="953" y="478"/>
                    <a:pt x="954" y="477"/>
                    <a:pt x="954" y="476"/>
                  </a:cubicBezTo>
                  <a:cubicBezTo>
                    <a:pt x="955" y="475"/>
                    <a:pt x="955" y="474"/>
                    <a:pt x="956" y="473"/>
                  </a:cubicBezTo>
                  <a:cubicBezTo>
                    <a:pt x="956" y="472"/>
                    <a:pt x="957" y="471"/>
                    <a:pt x="958" y="470"/>
                  </a:cubicBezTo>
                  <a:cubicBezTo>
                    <a:pt x="958" y="469"/>
                    <a:pt x="959" y="468"/>
                    <a:pt x="959" y="467"/>
                  </a:cubicBezTo>
                  <a:cubicBezTo>
                    <a:pt x="960" y="466"/>
                    <a:pt x="960" y="465"/>
                    <a:pt x="961" y="464"/>
                  </a:cubicBezTo>
                  <a:cubicBezTo>
                    <a:pt x="961" y="463"/>
                    <a:pt x="962" y="462"/>
                    <a:pt x="963" y="461"/>
                  </a:cubicBezTo>
                  <a:cubicBezTo>
                    <a:pt x="963" y="460"/>
                    <a:pt x="964" y="459"/>
                    <a:pt x="964" y="458"/>
                  </a:cubicBezTo>
                  <a:cubicBezTo>
                    <a:pt x="965" y="457"/>
                    <a:pt x="965" y="455"/>
                    <a:pt x="966" y="454"/>
                  </a:cubicBezTo>
                  <a:cubicBezTo>
                    <a:pt x="966" y="453"/>
                    <a:pt x="967" y="452"/>
                    <a:pt x="968" y="451"/>
                  </a:cubicBezTo>
                  <a:cubicBezTo>
                    <a:pt x="968" y="450"/>
                    <a:pt x="969" y="449"/>
                    <a:pt x="969" y="448"/>
                  </a:cubicBezTo>
                  <a:cubicBezTo>
                    <a:pt x="970" y="447"/>
                    <a:pt x="970" y="446"/>
                    <a:pt x="971" y="445"/>
                  </a:cubicBezTo>
                  <a:cubicBezTo>
                    <a:pt x="972" y="444"/>
                    <a:pt x="972" y="443"/>
                    <a:pt x="973" y="442"/>
                  </a:cubicBezTo>
                  <a:cubicBezTo>
                    <a:pt x="973" y="441"/>
                    <a:pt x="974" y="440"/>
                    <a:pt x="974" y="439"/>
                  </a:cubicBezTo>
                  <a:cubicBezTo>
                    <a:pt x="975" y="438"/>
                    <a:pt x="975" y="437"/>
                    <a:pt x="976" y="436"/>
                  </a:cubicBezTo>
                  <a:cubicBezTo>
                    <a:pt x="977" y="435"/>
                    <a:pt x="977" y="434"/>
                    <a:pt x="978" y="433"/>
                  </a:cubicBezTo>
                  <a:cubicBezTo>
                    <a:pt x="978" y="432"/>
                    <a:pt x="979" y="430"/>
                    <a:pt x="979" y="429"/>
                  </a:cubicBezTo>
                  <a:cubicBezTo>
                    <a:pt x="980" y="428"/>
                    <a:pt x="981" y="426"/>
                    <a:pt x="982" y="425"/>
                  </a:cubicBezTo>
                  <a:cubicBezTo>
                    <a:pt x="982" y="424"/>
                    <a:pt x="983" y="423"/>
                    <a:pt x="983" y="422"/>
                  </a:cubicBezTo>
                  <a:cubicBezTo>
                    <a:pt x="984" y="421"/>
                    <a:pt x="985" y="420"/>
                    <a:pt x="985" y="419"/>
                  </a:cubicBezTo>
                  <a:cubicBezTo>
                    <a:pt x="986" y="418"/>
                    <a:pt x="986" y="417"/>
                    <a:pt x="987" y="415"/>
                  </a:cubicBezTo>
                  <a:cubicBezTo>
                    <a:pt x="987" y="414"/>
                    <a:pt x="988" y="413"/>
                    <a:pt x="988" y="412"/>
                  </a:cubicBezTo>
                  <a:cubicBezTo>
                    <a:pt x="989" y="411"/>
                    <a:pt x="990" y="410"/>
                    <a:pt x="990" y="409"/>
                  </a:cubicBezTo>
                  <a:cubicBezTo>
                    <a:pt x="991" y="408"/>
                    <a:pt x="991" y="407"/>
                    <a:pt x="992" y="406"/>
                  </a:cubicBezTo>
                  <a:cubicBezTo>
                    <a:pt x="992" y="405"/>
                    <a:pt x="993" y="404"/>
                    <a:pt x="994" y="403"/>
                  </a:cubicBezTo>
                  <a:cubicBezTo>
                    <a:pt x="994" y="402"/>
                    <a:pt x="995" y="401"/>
                    <a:pt x="995" y="400"/>
                  </a:cubicBezTo>
                  <a:cubicBezTo>
                    <a:pt x="996" y="399"/>
                    <a:pt x="996" y="398"/>
                    <a:pt x="997" y="397"/>
                  </a:cubicBezTo>
                  <a:cubicBezTo>
                    <a:pt x="997" y="396"/>
                    <a:pt x="998" y="395"/>
                    <a:pt x="999" y="394"/>
                  </a:cubicBezTo>
                  <a:cubicBezTo>
                    <a:pt x="999" y="393"/>
                    <a:pt x="1000" y="392"/>
                    <a:pt x="1000" y="391"/>
                  </a:cubicBezTo>
                  <a:cubicBezTo>
                    <a:pt x="1001" y="390"/>
                    <a:pt x="1001" y="389"/>
                    <a:pt x="1002" y="387"/>
                  </a:cubicBezTo>
                  <a:cubicBezTo>
                    <a:pt x="1002" y="386"/>
                    <a:pt x="1003" y="385"/>
                    <a:pt x="1004" y="384"/>
                  </a:cubicBezTo>
                  <a:cubicBezTo>
                    <a:pt x="1004" y="383"/>
                    <a:pt x="1005" y="382"/>
                    <a:pt x="1005" y="381"/>
                  </a:cubicBezTo>
                  <a:cubicBezTo>
                    <a:pt x="1006" y="380"/>
                    <a:pt x="1006" y="379"/>
                    <a:pt x="1007" y="378"/>
                  </a:cubicBezTo>
                  <a:cubicBezTo>
                    <a:pt x="1008" y="377"/>
                    <a:pt x="1008" y="376"/>
                    <a:pt x="1009" y="375"/>
                  </a:cubicBezTo>
                  <a:cubicBezTo>
                    <a:pt x="1009" y="374"/>
                    <a:pt x="1010" y="373"/>
                    <a:pt x="1010" y="372"/>
                  </a:cubicBezTo>
                  <a:cubicBezTo>
                    <a:pt x="1011" y="371"/>
                    <a:pt x="1011" y="370"/>
                    <a:pt x="1012" y="369"/>
                  </a:cubicBezTo>
                  <a:cubicBezTo>
                    <a:pt x="1013" y="368"/>
                    <a:pt x="1013" y="367"/>
                    <a:pt x="1014" y="366"/>
                  </a:cubicBezTo>
                  <a:cubicBezTo>
                    <a:pt x="1014" y="365"/>
                    <a:pt x="1015" y="364"/>
                    <a:pt x="1015" y="363"/>
                  </a:cubicBezTo>
                  <a:cubicBezTo>
                    <a:pt x="1016" y="362"/>
                    <a:pt x="1016" y="361"/>
                    <a:pt x="1017" y="360"/>
                  </a:cubicBezTo>
                  <a:cubicBezTo>
                    <a:pt x="1018" y="358"/>
                    <a:pt x="1018" y="357"/>
                    <a:pt x="1019" y="356"/>
                  </a:cubicBezTo>
                  <a:cubicBezTo>
                    <a:pt x="1019" y="355"/>
                    <a:pt x="1020" y="354"/>
                    <a:pt x="1020" y="353"/>
                  </a:cubicBezTo>
                  <a:cubicBezTo>
                    <a:pt x="1021" y="352"/>
                    <a:pt x="1022" y="351"/>
                    <a:pt x="1022" y="350"/>
                  </a:cubicBezTo>
                  <a:cubicBezTo>
                    <a:pt x="1023" y="349"/>
                    <a:pt x="1023" y="348"/>
                    <a:pt x="1024" y="347"/>
                  </a:cubicBezTo>
                  <a:cubicBezTo>
                    <a:pt x="1024" y="346"/>
                    <a:pt x="1025" y="345"/>
                    <a:pt x="1025" y="344"/>
                  </a:cubicBezTo>
                  <a:cubicBezTo>
                    <a:pt x="1026" y="343"/>
                    <a:pt x="1027" y="342"/>
                    <a:pt x="1027" y="341"/>
                  </a:cubicBezTo>
                  <a:cubicBezTo>
                    <a:pt x="1028" y="340"/>
                    <a:pt x="1028" y="339"/>
                    <a:pt x="1029" y="338"/>
                  </a:cubicBezTo>
                  <a:cubicBezTo>
                    <a:pt x="1029" y="337"/>
                    <a:pt x="1030" y="336"/>
                    <a:pt x="1030" y="335"/>
                  </a:cubicBezTo>
                  <a:cubicBezTo>
                    <a:pt x="1031" y="334"/>
                    <a:pt x="1032" y="333"/>
                    <a:pt x="1032" y="332"/>
                  </a:cubicBezTo>
                  <a:cubicBezTo>
                    <a:pt x="1033" y="331"/>
                    <a:pt x="1033" y="329"/>
                    <a:pt x="1034" y="328"/>
                  </a:cubicBezTo>
                  <a:cubicBezTo>
                    <a:pt x="1034" y="327"/>
                    <a:pt x="1035" y="326"/>
                    <a:pt x="1036" y="325"/>
                  </a:cubicBezTo>
                  <a:cubicBezTo>
                    <a:pt x="1036" y="324"/>
                    <a:pt x="1037" y="323"/>
                    <a:pt x="1037" y="322"/>
                  </a:cubicBezTo>
                  <a:cubicBezTo>
                    <a:pt x="1038" y="321"/>
                    <a:pt x="1038" y="320"/>
                    <a:pt x="1039" y="319"/>
                  </a:cubicBezTo>
                  <a:cubicBezTo>
                    <a:pt x="1040" y="318"/>
                    <a:pt x="1040" y="317"/>
                    <a:pt x="1041" y="316"/>
                  </a:cubicBezTo>
                  <a:cubicBezTo>
                    <a:pt x="1041" y="315"/>
                    <a:pt x="1042" y="313"/>
                    <a:pt x="1043" y="312"/>
                  </a:cubicBezTo>
                  <a:cubicBezTo>
                    <a:pt x="1044" y="311"/>
                    <a:pt x="1044" y="309"/>
                    <a:pt x="1045" y="308"/>
                  </a:cubicBezTo>
                  <a:cubicBezTo>
                    <a:pt x="1045" y="307"/>
                    <a:pt x="1046" y="306"/>
                    <a:pt x="1046" y="305"/>
                  </a:cubicBezTo>
                  <a:cubicBezTo>
                    <a:pt x="1047" y="304"/>
                    <a:pt x="1048" y="303"/>
                    <a:pt x="1048" y="302"/>
                  </a:cubicBezTo>
                  <a:cubicBezTo>
                    <a:pt x="1049" y="301"/>
                    <a:pt x="1049" y="300"/>
                    <a:pt x="1050" y="299"/>
                  </a:cubicBezTo>
                  <a:cubicBezTo>
                    <a:pt x="1050" y="298"/>
                    <a:pt x="1051" y="297"/>
                    <a:pt x="1051" y="296"/>
                  </a:cubicBezTo>
                  <a:cubicBezTo>
                    <a:pt x="1052" y="295"/>
                    <a:pt x="1053" y="294"/>
                    <a:pt x="1053" y="293"/>
                  </a:cubicBezTo>
                  <a:cubicBezTo>
                    <a:pt x="1054" y="292"/>
                    <a:pt x="1054" y="291"/>
                    <a:pt x="1055" y="290"/>
                  </a:cubicBezTo>
                  <a:cubicBezTo>
                    <a:pt x="1055" y="289"/>
                    <a:pt x="1056" y="288"/>
                    <a:pt x="1057" y="287"/>
                  </a:cubicBezTo>
                  <a:cubicBezTo>
                    <a:pt x="1057" y="286"/>
                    <a:pt x="1058" y="285"/>
                    <a:pt x="1058" y="284"/>
                  </a:cubicBezTo>
                  <a:cubicBezTo>
                    <a:pt x="1059" y="283"/>
                    <a:pt x="1059" y="282"/>
                    <a:pt x="1060" y="280"/>
                  </a:cubicBezTo>
                  <a:cubicBezTo>
                    <a:pt x="1060" y="279"/>
                    <a:pt x="1061" y="278"/>
                    <a:pt x="1062" y="277"/>
                  </a:cubicBezTo>
                  <a:cubicBezTo>
                    <a:pt x="1062" y="276"/>
                    <a:pt x="1063" y="275"/>
                    <a:pt x="1063" y="274"/>
                  </a:cubicBezTo>
                  <a:cubicBezTo>
                    <a:pt x="1064" y="273"/>
                    <a:pt x="1064" y="272"/>
                    <a:pt x="1065" y="271"/>
                  </a:cubicBezTo>
                  <a:cubicBezTo>
                    <a:pt x="1066" y="270"/>
                    <a:pt x="1066" y="269"/>
                    <a:pt x="1067" y="268"/>
                  </a:cubicBezTo>
                  <a:cubicBezTo>
                    <a:pt x="1067" y="267"/>
                    <a:pt x="1068" y="266"/>
                    <a:pt x="1068" y="265"/>
                  </a:cubicBezTo>
                  <a:cubicBezTo>
                    <a:pt x="1069" y="264"/>
                    <a:pt x="1070" y="263"/>
                    <a:pt x="1070" y="262"/>
                  </a:cubicBezTo>
                  <a:cubicBezTo>
                    <a:pt x="1071" y="261"/>
                    <a:pt x="1071" y="260"/>
                    <a:pt x="1072" y="259"/>
                  </a:cubicBezTo>
                  <a:cubicBezTo>
                    <a:pt x="1072" y="258"/>
                    <a:pt x="1073" y="257"/>
                    <a:pt x="1073" y="256"/>
                  </a:cubicBezTo>
                  <a:cubicBezTo>
                    <a:pt x="1074" y="255"/>
                    <a:pt x="1075" y="254"/>
                    <a:pt x="1075" y="253"/>
                  </a:cubicBezTo>
                  <a:cubicBezTo>
                    <a:pt x="1076" y="252"/>
                    <a:pt x="1076" y="251"/>
                    <a:pt x="1077" y="249"/>
                  </a:cubicBezTo>
                  <a:cubicBezTo>
                    <a:pt x="1077" y="248"/>
                    <a:pt x="1078" y="247"/>
                    <a:pt x="1079" y="246"/>
                  </a:cubicBezTo>
                  <a:cubicBezTo>
                    <a:pt x="1079" y="245"/>
                    <a:pt x="1080" y="244"/>
                    <a:pt x="1080" y="243"/>
                  </a:cubicBezTo>
                  <a:cubicBezTo>
                    <a:pt x="1081" y="242"/>
                    <a:pt x="1081" y="241"/>
                    <a:pt x="1082" y="240"/>
                  </a:cubicBezTo>
                  <a:cubicBezTo>
                    <a:pt x="1083" y="239"/>
                    <a:pt x="1083" y="238"/>
                    <a:pt x="1084" y="237"/>
                  </a:cubicBezTo>
                  <a:cubicBezTo>
                    <a:pt x="1084" y="236"/>
                    <a:pt x="1085" y="235"/>
                    <a:pt x="1085" y="234"/>
                  </a:cubicBezTo>
                  <a:cubicBezTo>
                    <a:pt x="1086" y="233"/>
                    <a:pt x="1087" y="232"/>
                    <a:pt x="1087" y="231"/>
                  </a:cubicBezTo>
                  <a:cubicBezTo>
                    <a:pt x="1088" y="230"/>
                    <a:pt x="1088" y="229"/>
                    <a:pt x="1089" y="228"/>
                  </a:cubicBezTo>
                  <a:cubicBezTo>
                    <a:pt x="1089" y="227"/>
                    <a:pt x="1090" y="226"/>
                    <a:pt x="1090" y="225"/>
                  </a:cubicBezTo>
                  <a:cubicBezTo>
                    <a:pt x="1091" y="224"/>
                    <a:pt x="1092" y="223"/>
                    <a:pt x="1092" y="222"/>
                  </a:cubicBezTo>
                  <a:cubicBezTo>
                    <a:pt x="1093" y="221"/>
                    <a:pt x="1093" y="219"/>
                    <a:pt x="1094" y="218"/>
                  </a:cubicBezTo>
                  <a:cubicBezTo>
                    <a:pt x="1094" y="217"/>
                    <a:pt x="1095" y="216"/>
                    <a:pt x="1096" y="215"/>
                  </a:cubicBezTo>
                  <a:cubicBezTo>
                    <a:pt x="1096" y="214"/>
                    <a:pt x="1097" y="213"/>
                    <a:pt x="1098" y="211"/>
                  </a:cubicBezTo>
                  <a:cubicBezTo>
                    <a:pt x="1098" y="211"/>
                    <a:pt x="1098" y="211"/>
                    <a:pt x="1098" y="211"/>
                  </a:cubicBezTo>
                  <a:cubicBezTo>
                    <a:pt x="1098" y="210"/>
                    <a:pt x="1099" y="209"/>
                    <a:pt x="1100" y="208"/>
                  </a:cubicBezTo>
                  <a:cubicBezTo>
                    <a:pt x="1100" y="208"/>
                    <a:pt x="1100" y="208"/>
                    <a:pt x="1100" y="208"/>
                  </a:cubicBezTo>
                  <a:cubicBezTo>
                    <a:pt x="1100" y="207"/>
                    <a:pt x="1101" y="206"/>
                    <a:pt x="1101" y="205"/>
                  </a:cubicBezTo>
                  <a:cubicBezTo>
                    <a:pt x="1101" y="205"/>
                    <a:pt x="1101" y="205"/>
                    <a:pt x="1101" y="205"/>
                  </a:cubicBezTo>
                  <a:cubicBezTo>
                    <a:pt x="1102" y="204"/>
                    <a:pt x="1102" y="203"/>
                    <a:pt x="1103" y="202"/>
                  </a:cubicBezTo>
                  <a:cubicBezTo>
                    <a:pt x="1103" y="202"/>
                    <a:pt x="1103" y="202"/>
                    <a:pt x="1103" y="202"/>
                  </a:cubicBezTo>
                  <a:cubicBezTo>
                    <a:pt x="1104" y="201"/>
                    <a:pt x="1104" y="200"/>
                    <a:pt x="1105" y="199"/>
                  </a:cubicBezTo>
                  <a:cubicBezTo>
                    <a:pt x="1105" y="199"/>
                    <a:pt x="1105" y="199"/>
                    <a:pt x="1105" y="199"/>
                  </a:cubicBezTo>
                  <a:cubicBezTo>
                    <a:pt x="1105" y="198"/>
                    <a:pt x="1106" y="197"/>
                    <a:pt x="1106" y="196"/>
                  </a:cubicBezTo>
                  <a:cubicBezTo>
                    <a:pt x="1106" y="196"/>
                    <a:pt x="1106" y="196"/>
                    <a:pt x="1106" y="196"/>
                  </a:cubicBezTo>
                  <a:cubicBezTo>
                    <a:pt x="1107" y="195"/>
                    <a:pt x="1107" y="194"/>
                    <a:pt x="1108" y="193"/>
                  </a:cubicBezTo>
                  <a:cubicBezTo>
                    <a:pt x="1108" y="193"/>
                    <a:pt x="1108" y="193"/>
                    <a:pt x="1108" y="192"/>
                  </a:cubicBezTo>
                  <a:cubicBezTo>
                    <a:pt x="1109" y="192"/>
                    <a:pt x="1109" y="191"/>
                    <a:pt x="1109" y="190"/>
                  </a:cubicBezTo>
                  <a:cubicBezTo>
                    <a:pt x="1110" y="190"/>
                    <a:pt x="1110" y="190"/>
                    <a:pt x="1110" y="189"/>
                  </a:cubicBezTo>
                  <a:cubicBezTo>
                    <a:pt x="1110" y="189"/>
                    <a:pt x="1111" y="188"/>
                    <a:pt x="1111" y="187"/>
                  </a:cubicBezTo>
                  <a:cubicBezTo>
                    <a:pt x="1111" y="187"/>
                    <a:pt x="1111" y="187"/>
                    <a:pt x="1112" y="186"/>
                  </a:cubicBezTo>
                  <a:cubicBezTo>
                    <a:pt x="1112" y="186"/>
                    <a:pt x="1112" y="185"/>
                    <a:pt x="1113" y="184"/>
                  </a:cubicBezTo>
                  <a:cubicBezTo>
                    <a:pt x="1113" y="184"/>
                    <a:pt x="1113" y="183"/>
                    <a:pt x="1113" y="183"/>
                  </a:cubicBezTo>
                  <a:cubicBezTo>
                    <a:pt x="1114" y="182"/>
                    <a:pt x="1114" y="182"/>
                    <a:pt x="1114" y="181"/>
                  </a:cubicBezTo>
                  <a:cubicBezTo>
                    <a:pt x="1115" y="181"/>
                    <a:pt x="1115" y="180"/>
                    <a:pt x="1115" y="180"/>
                  </a:cubicBezTo>
                  <a:cubicBezTo>
                    <a:pt x="1115" y="179"/>
                    <a:pt x="1116" y="179"/>
                    <a:pt x="1116" y="178"/>
                  </a:cubicBezTo>
                  <a:cubicBezTo>
                    <a:pt x="1116" y="178"/>
                    <a:pt x="1116" y="177"/>
                    <a:pt x="1117" y="177"/>
                  </a:cubicBezTo>
                  <a:cubicBezTo>
                    <a:pt x="1117" y="176"/>
                    <a:pt x="1117" y="176"/>
                    <a:pt x="1118" y="175"/>
                  </a:cubicBezTo>
                  <a:cubicBezTo>
                    <a:pt x="1118" y="175"/>
                    <a:pt x="1118" y="174"/>
                    <a:pt x="1118" y="174"/>
                  </a:cubicBezTo>
                  <a:cubicBezTo>
                    <a:pt x="1119" y="173"/>
                    <a:pt x="1119" y="173"/>
                    <a:pt x="1119" y="172"/>
                  </a:cubicBezTo>
                  <a:cubicBezTo>
                    <a:pt x="1120" y="172"/>
                    <a:pt x="1120" y="171"/>
                    <a:pt x="1120" y="171"/>
                  </a:cubicBezTo>
                  <a:cubicBezTo>
                    <a:pt x="1120" y="170"/>
                    <a:pt x="1121" y="170"/>
                    <a:pt x="1121" y="169"/>
                  </a:cubicBezTo>
                  <a:cubicBezTo>
                    <a:pt x="1121" y="169"/>
                    <a:pt x="1122" y="168"/>
                    <a:pt x="1122" y="168"/>
                  </a:cubicBezTo>
                  <a:cubicBezTo>
                    <a:pt x="1122" y="167"/>
                    <a:pt x="1122" y="167"/>
                    <a:pt x="1123" y="166"/>
                  </a:cubicBezTo>
                  <a:cubicBezTo>
                    <a:pt x="1123" y="166"/>
                    <a:pt x="1123" y="165"/>
                    <a:pt x="1124" y="165"/>
                  </a:cubicBezTo>
                  <a:cubicBezTo>
                    <a:pt x="1124" y="164"/>
                    <a:pt x="1124" y="164"/>
                    <a:pt x="1124" y="163"/>
                  </a:cubicBezTo>
                  <a:cubicBezTo>
                    <a:pt x="1125" y="163"/>
                    <a:pt x="1125" y="162"/>
                    <a:pt x="1125" y="161"/>
                  </a:cubicBezTo>
                  <a:cubicBezTo>
                    <a:pt x="1125" y="161"/>
                    <a:pt x="1126" y="161"/>
                    <a:pt x="1126" y="160"/>
                  </a:cubicBezTo>
                  <a:cubicBezTo>
                    <a:pt x="1126" y="160"/>
                    <a:pt x="1127" y="159"/>
                    <a:pt x="1127" y="158"/>
                  </a:cubicBezTo>
                  <a:cubicBezTo>
                    <a:pt x="1127" y="158"/>
                    <a:pt x="1127" y="158"/>
                    <a:pt x="1128" y="157"/>
                  </a:cubicBezTo>
                  <a:cubicBezTo>
                    <a:pt x="1128" y="157"/>
                    <a:pt x="1128" y="156"/>
                    <a:pt x="1129" y="155"/>
                  </a:cubicBezTo>
                  <a:cubicBezTo>
                    <a:pt x="1129" y="155"/>
                    <a:pt x="1129" y="155"/>
                    <a:pt x="1129" y="154"/>
                  </a:cubicBezTo>
                  <a:cubicBezTo>
                    <a:pt x="1130" y="154"/>
                    <a:pt x="1130" y="153"/>
                    <a:pt x="1130" y="152"/>
                  </a:cubicBezTo>
                  <a:cubicBezTo>
                    <a:pt x="1131" y="152"/>
                    <a:pt x="1131" y="152"/>
                    <a:pt x="1131" y="151"/>
                  </a:cubicBezTo>
                  <a:cubicBezTo>
                    <a:pt x="1144" y="129"/>
                    <a:pt x="1136" y="102"/>
                    <a:pt x="1114" y="89"/>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55" name="ee4pContent1">
            <a:extLst>
              <a:ext uri="{FF2B5EF4-FFF2-40B4-BE49-F238E27FC236}">
                <a16:creationId xmlns:a16="http://schemas.microsoft.com/office/drawing/2014/main" id="{F73F4FC2-2336-4244-93BD-CC6EC5A6EF27}"/>
              </a:ext>
            </a:extLst>
          </p:cNvPr>
          <p:cNvSpPr txBox="1"/>
          <p:nvPr/>
        </p:nvSpPr>
        <p:spPr>
          <a:xfrm>
            <a:off x="3420031" y="1390298"/>
            <a:ext cx="8400386" cy="55399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a:buFont typeface="Trebuchet MS" panose="020B0603020202020204" pitchFamily="34" charset="0"/>
              <a:buChar char="​"/>
            </a:pPr>
            <a:r>
              <a:rPr lang="en-US" sz="1800" b="1" dirty="0">
                <a:solidFill>
                  <a:srgbClr val="164484"/>
                </a:solidFill>
                <a:latin typeface="+mj-lt"/>
                <a:cs typeface="Arial" panose="020B0604020202020204" pitchFamily="34" charset="0"/>
              </a:rPr>
              <a:t>Increases access for unserved and underserved </a:t>
            </a:r>
            <a:r>
              <a:rPr lang="en-US" sz="1800" dirty="0">
                <a:solidFill>
                  <a:srgbClr val="575454"/>
                </a:solidFill>
                <a:effectLst/>
                <a:latin typeface="+mj-lt"/>
                <a:ea typeface="Times New Roman" panose="02020603050405020304" pitchFamily="18" charset="0"/>
                <a:cs typeface="Arial" panose="020B0604020202020204" pitchFamily="34" charset="0"/>
              </a:rPr>
              <a:t>households to ensure that all Americans have access to high-speed Internet </a:t>
            </a:r>
            <a:endParaRPr lang="en-US" sz="1800" strike="sngStrike" dirty="0">
              <a:solidFill>
                <a:srgbClr val="B31942"/>
              </a:solidFill>
              <a:effectLst/>
              <a:latin typeface="+mj-lt"/>
              <a:ea typeface="Times New Roman" panose="02020603050405020304" pitchFamily="18" charset="0"/>
              <a:cs typeface="Arial" panose="020B0604020202020204" pitchFamily="34" charset="0"/>
            </a:endParaRPr>
          </a:p>
        </p:txBody>
      </p:sp>
      <p:sp>
        <p:nvSpPr>
          <p:cNvPr id="57" name="ee4pContent1">
            <a:extLst>
              <a:ext uri="{FF2B5EF4-FFF2-40B4-BE49-F238E27FC236}">
                <a16:creationId xmlns:a16="http://schemas.microsoft.com/office/drawing/2014/main" id="{6E5C88EA-E28B-49A2-9773-1B1BD49DF5A7}"/>
              </a:ext>
            </a:extLst>
          </p:cNvPr>
          <p:cNvSpPr txBox="1"/>
          <p:nvPr/>
        </p:nvSpPr>
        <p:spPr>
          <a:xfrm>
            <a:off x="3420031" y="2089076"/>
            <a:ext cx="8400386" cy="55399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a:buFont typeface="Trebuchet MS" panose="020B0603020202020204" pitchFamily="34" charset="0"/>
              <a:buChar char="​"/>
            </a:pPr>
            <a:r>
              <a:rPr lang="en-US" sz="1800" dirty="0">
                <a:effectLst/>
                <a:latin typeface="+mj-lt"/>
                <a:ea typeface="Times New Roman" panose="02020603050405020304" pitchFamily="18" charset="0"/>
                <a:cs typeface="Arial" panose="020B0604020202020204" pitchFamily="34" charset="0"/>
              </a:rPr>
              <a:t>Ensures Americans have </a:t>
            </a:r>
            <a:r>
              <a:rPr lang="en-US" sz="1800" dirty="0">
                <a:solidFill>
                  <a:srgbClr val="575454"/>
                </a:solidFill>
                <a:effectLst/>
                <a:latin typeface="+mj-lt"/>
                <a:ea typeface="Times New Roman" panose="02020603050405020304" pitchFamily="18" charset="0"/>
                <a:cs typeface="Arial" panose="020B0604020202020204" pitchFamily="34" charset="0"/>
              </a:rPr>
              <a:t>access to </a:t>
            </a:r>
            <a:r>
              <a:rPr lang="en-US" sz="1800" b="1" dirty="0">
                <a:solidFill>
                  <a:srgbClr val="164484"/>
                </a:solidFill>
                <a:latin typeface="+mj-lt"/>
                <a:cs typeface="Arial" panose="020B0604020202020204" pitchFamily="34" charset="0"/>
              </a:rPr>
              <a:t>high-quality, broadband services</a:t>
            </a:r>
            <a:r>
              <a:rPr lang="en-US" sz="1800" b="1" dirty="0">
                <a:solidFill>
                  <a:srgbClr val="0A3161"/>
                </a:solidFill>
                <a:latin typeface="+mj-lt"/>
                <a:cs typeface="Arial" panose="020B0604020202020204" pitchFamily="34" charset="0"/>
              </a:rPr>
              <a:t> </a:t>
            </a:r>
            <a:r>
              <a:rPr lang="en-US" sz="1800" dirty="0">
                <a:solidFill>
                  <a:srgbClr val="575757"/>
                </a:solidFill>
                <a:latin typeface="+mj-lt"/>
                <a:cs typeface="Arial" panose="020B0604020202020204" pitchFamily="34" charset="0"/>
              </a:rPr>
              <a:t>to support full participation in the 21st century economy and beyond </a:t>
            </a:r>
          </a:p>
        </p:txBody>
      </p:sp>
      <p:grpSp>
        <p:nvGrpSpPr>
          <p:cNvPr id="58" name="Group 57">
            <a:extLst>
              <a:ext uri="{FF2B5EF4-FFF2-40B4-BE49-F238E27FC236}">
                <a16:creationId xmlns:a16="http://schemas.microsoft.com/office/drawing/2014/main" id="{89EE7212-31F6-4006-9628-F4E679E70436}"/>
              </a:ext>
            </a:extLst>
          </p:cNvPr>
          <p:cNvGrpSpPr>
            <a:grpSpLocks noChangeAspect="1"/>
          </p:cNvGrpSpPr>
          <p:nvPr/>
        </p:nvGrpSpPr>
        <p:grpSpPr>
          <a:xfrm>
            <a:off x="1003571" y="3047629"/>
            <a:ext cx="726167" cy="726167"/>
            <a:chOff x="5273675" y="2606675"/>
            <a:chExt cx="1644650" cy="1644650"/>
          </a:xfrm>
        </p:grpSpPr>
        <p:sp>
          <p:nvSpPr>
            <p:cNvPr id="59" name="AutoShape 3">
              <a:extLst>
                <a:ext uri="{FF2B5EF4-FFF2-40B4-BE49-F238E27FC236}">
                  <a16:creationId xmlns:a16="http://schemas.microsoft.com/office/drawing/2014/main" id="{2E579BEE-FF85-4663-998F-76A213DC38CD}"/>
                </a:ext>
              </a:extLst>
            </p:cNvPr>
            <p:cNvSpPr>
              <a:spLocks noChangeAspect="1" noChangeArrowheads="1" noTextEdit="1"/>
            </p:cNvSpPr>
            <p:nvPr/>
          </p:nvSpPr>
          <p:spPr bwMode="auto">
            <a:xfrm>
              <a:off x="5273675" y="2606675"/>
              <a:ext cx="1644650" cy="1644650"/>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12169"/>
                  </a:solidFill>
                  <a:prstDash val="solid"/>
                  <a:miter lim="800000"/>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en-US" dirty="0">
                <a:solidFill>
                  <a:srgbClr val="012169"/>
                </a:solidFill>
                <a:latin typeface="+mj-lt"/>
                <a:cs typeface="Arial" panose="020B0604020202020204" pitchFamily="34" charset="0"/>
              </a:endParaRPr>
            </a:p>
          </p:txBody>
        </p:sp>
        <p:grpSp>
          <p:nvGrpSpPr>
            <p:cNvPr id="60" name="Group 59">
              <a:extLst>
                <a:ext uri="{FF2B5EF4-FFF2-40B4-BE49-F238E27FC236}">
                  <a16:creationId xmlns:a16="http://schemas.microsoft.com/office/drawing/2014/main" id="{870B711A-7F6A-44B6-A09B-9DDE85E87747}"/>
                </a:ext>
              </a:extLst>
            </p:cNvPr>
            <p:cNvGrpSpPr/>
            <p:nvPr/>
          </p:nvGrpSpPr>
          <p:grpSpPr>
            <a:xfrm>
              <a:off x="5511800" y="2859088"/>
              <a:ext cx="1111250" cy="1139825"/>
              <a:chOff x="5511800" y="2859088"/>
              <a:chExt cx="1111250" cy="1139825"/>
            </a:xfrm>
          </p:grpSpPr>
          <p:sp>
            <p:nvSpPr>
              <p:cNvPr id="61" name="Freeform 13">
                <a:extLst>
                  <a:ext uri="{FF2B5EF4-FFF2-40B4-BE49-F238E27FC236}">
                    <a16:creationId xmlns:a16="http://schemas.microsoft.com/office/drawing/2014/main" id="{54BDFAA3-57EE-4C03-B781-EFB3940C265F}"/>
                  </a:ext>
                </a:extLst>
              </p:cNvPr>
              <p:cNvSpPr>
                <a:spLocks/>
              </p:cNvSpPr>
              <p:nvPr/>
            </p:nvSpPr>
            <p:spPr bwMode="auto">
              <a:xfrm>
                <a:off x="6124575" y="2928938"/>
                <a:ext cx="436563" cy="1000125"/>
              </a:xfrm>
              <a:custGeom>
                <a:avLst/>
                <a:gdLst>
                  <a:gd name="connsiteX0" fmla="*/ 436563 w 436563"/>
                  <a:gd name="connsiteY0" fmla="*/ 579437 h 1000125"/>
                  <a:gd name="connsiteX1" fmla="*/ 436563 w 436563"/>
                  <a:gd name="connsiteY1" fmla="*/ 862277 h 1000125"/>
                  <a:gd name="connsiteX2" fmla="*/ 436563 w 436563"/>
                  <a:gd name="connsiteY2" fmla="*/ 929415 h 1000125"/>
                  <a:gd name="connsiteX3" fmla="*/ 433715 w 436563"/>
                  <a:gd name="connsiteY3" fmla="*/ 930844 h 1000125"/>
                  <a:gd name="connsiteX4" fmla="*/ 418047 w 436563"/>
                  <a:gd name="connsiteY4" fmla="*/ 928701 h 1000125"/>
                  <a:gd name="connsiteX5" fmla="*/ 367482 w 436563"/>
                  <a:gd name="connsiteY5" fmla="*/ 980126 h 1000125"/>
                  <a:gd name="connsiteX6" fmla="*/ 370331 w 436563"/>
                  <a:gd name="connsiteY6" fmla="*/ 997268 h 1000125"/>
                  <a:gd name="connsiteX7" fmla="*/ 368194 w 436563"/>
                  <a:gd name="connsiteY7" fmla="*/ 1000125 h 1000125"/>
                  <a:gd name="connsiteX8" fmla="*/ 66945 w 436563"/>
                  <a:gd name="connsiteY8" fmla="*/ 1000125 h 1000125"/>
                  <a:gd name="connsiteX9" fmla="*/ 64808 w 436563"/>
                  <a:gd name="connsiteY9" fmla="*/ 997268 h 1000125"/>
                  <a:gd name="connsiteX10" fmla="*/ 68369 w 436563"/>
                  <a:gd name="connsiteY10" fmla="*/ 980126 h 1000125"/>
                  <a:gd name="connsiteX11" fmla="*/ 17092 w 436563"/>
                  <a:gd name="connsiteY11" fmla="*/ 928701 h 1000125"/>
                  <a:gd name="connsiteX12" fmla="*/ 2137 w 436563"/>
                  <a:gd name="connsiteY12" fmla="*/ 930844 h 1000125"/>
                  <a:gd name="connsiteX13" fmla="*/ 0 w 436563"/>
                  <a:gd name="connsiteY13" fmla="*/ 928701 h 1000125"/>
                  <a:gd name="connsiteX14" fmla="*/ 0 w 436563"/>
                  <a:gd name="connsiteY14" fmla="*/ 862277 h 1000125"/>
                  <a:gd name="connsiteX15" fmla="*/ 0 w 436563"/>
                  <a:gd name="connsiteY15" fmla="*/ 762283 h 1000125"/>
                  <a:gd name="connsiteX16" fmla="*/ 121070 w 436563"/>
                  <a:gd name="connsiteY16" fmla="*/ 827279 h 1000125"/>
                  <a:gd name="connsiteX17" fmla="*/ 194424 w 436563"/>
                  <a:gd name="connsiteY17" fmla="*/ 846563 h 1000125"/>
                  <a:gd name="connsiteX18" fmla="*/ 292704 w 436563"/>
                  <a:gd name="connsiteY18" fmla="*/ 802280 h 1000125"/>
                  <a:gd name="connsiteX19" fmla="*/ 324752 w 436563"/>
                  <a:gd name="connsiteY19" fmla="*/ 763711 h 1000125"/>
                  <a:gd name="connsiteX20" fmla="*/ 330449 w 436563"/>
                  <a:gd name="connsiteY20" fmla="*/ 752283 h 1000125"/>
                  <a:gd name="connsiteX21" fmla="*/ 319767 w 436563"/>
                  <a:gd name="connsiteY21" fmla="*/ 730142 h 1000125"/>
                  <a:gd name="connsiteX22" fmla="*/ 212228 w 436563"/>
                  <a:gd name="connsiteY22" fmla="*/ 666575 h 1000125"/>
                  <a:gd name="connsiteX23" fmla="*/ 217926 w 436563"/>
                  <a:gd name="connsiteY23" fmla="*/ 666575 h 1000125"/>
                  <a:gd name="connsiteX24" fmla="*/ 436563 w 436563"/>
                  <a:gd name="connsiteY24" fmla="*/ 579437 h 1000125"/>
                  <a:gd name="connsiteX25" fmla="*/ 67657 w 436563"/>
                  <a:gd name="connsiteY25" fmla="*/ 0 h 1000125"/>
                  <a:gd name="connsiteX26" fmla="*/ 367482 w 436563"/>
                  <a:gd name="connsiteY26" fmla="*/ 0 h 1000125"/>
                  <a:gd name="connsiteX27" fmla="*/ 369619 w 436563"/>
                  <a:gd name="connsiteY27" fmla="*/ 3571 h 1000125"/>
                  <a:gd name="connsiteX28" fmla="*/ 367482 w 436563"/>
                  <a:gd name="connsiteY28" fmla="*/ 19285 h 1000125"/>
                  <a:gd name="connsiteX29" fmla="*/ 418047 w 436563"/>
                  <a:gd name="connsiteY29" fmla="*/ 70710 h 1000125"/>
                  <a:gd name="connsiteX30" fmla="*/ 433715 w 436563"/>
                  <a:gd name="connsiteY30" fmla="*/ 68567 h 1000125"/>
                  <a:gd name="connsiteX31" fmla="*/ 435139 w 436563"/>
                  <a:gd name="connsiteY31" fmla="*/ 68567 h 1000125"/>
                  <a:gd name="connsiteX32" fmla="*/ 435851 w 436563"/>
                  <a:gd name="connsiteY32" fmla="*/ 68567 h 1000125"/>
                  <a:gd name="connsiteX33" fmla="*/ 436563 w 436563"/>
                  <a:gd name="connsiteY33" fmla="*/ 69282 h 1000125"/>
                  <a:gd name="connsiteX34" fmla="*/ 436563 w 436563"/>
                  <a:gd name="connsiteY34" fmla="*/ 69996 h 1000125"/>
                  <a:gd name="connsiteX35" fmla="*/ 436563 w 436563"/>
                  <a:gd name="connsiteY35" fmla="*/ 325694 h 1000125"/>
                  <a:gd name="connsiteX36" fmla="*/ 436563 w 436563"/>
                  <a:gd name="connsiteY36" fmla="*/ 420688 h 1000125"/>
                  <a:gd name="connsiteX37" fmla="*/ 229320 w 436563"/>
                  <a:gd name="connsiteY37" fmla="*/ 333551 h 1000125"/>
                  <a:gd name="connsiteX38" fmla="*/ 217926 w 436563"/>
                  <a:gd name="connsiteY38" fmla="*/ 333551 h 1000125"/>
                  <a:gd name="connsiteX39" fmla="*/ 96144 w 436563"/>
                  <a:gd name="connsiteY39" fmla="*/ 354978 h 1000125"/>
                  <a:gd name="connsiteX40" fmla="*/ 19229 w 436563"/>
                  <a:gd name="connsiteY40" fmla="*/ 399975 h 1000125"/>
                  <a:gd name="connsiteX41" fmla="*/ 0 w 436563"/>
                  <a:gd name="connsiteY41" fmla="*/ 420688 h 1000125"/>
                  <a:gd name="connsiteX42" fmla="*/ 0 w 436563"/>
                  <a:gd name="connsiteY42" fmla="*/ 411403 h 1000125"/>
                  <a:gd name="connsiteX43" fmla="*/ 0 w 436563"/>
                  <a:gd name="connsiteY43" fmla="*/ 393547 h 1000125"/>
                  <a:gd name="connsiteX44" fmla="*/ 0 w 436563"/>
                  <a:gd name="connsiteY44" fmla="*/ 374977 h 1000125"/>
                  <a:gd name="connsiteX45" fmla="*/ 0 w 436563"/>
                  <a:gd name="connsiteY45" fmla="*/ 339979 h 1000125"/>
                  <a:gd name="connsiteX46" fmla="*/ 0 w 436563"/>
                  <a:gd name="connsiteY46" fmla="*/ 325694 h 1000125"/>
                  <a:gd name="connsiteX47" fmla="*/ 0 w 436563"/>
                  <a:gd name="connsiteY47" fmla="*/ 322123 h 1000125"/>
                  <a:gd name="connsiteX48" fmla="*/ 0 w 436563"/>
                  <a:gd name="connsiteY48" fmla="*/ 304267 h 1000125"/>
                  <a:gd name="connsiteX49" fmla="*/ 0 w 436563"/>
                  <a:gd name="connsiteY49" fmla="*/ 249270 h 1000125"/>
                  <a:gd name="connsiteX50" fmla="*/ 0 w 436563"/>
                  <a:gd name="connsiteY50" fmla="*/ 70710 h 1000125"/>
                  <a:gd name="connsiteX51" fmla="*/ 2137 w 436563"/>
                  <a:gd name="connsiteY51" fmla="*/ 68567 h 1000125"/>
                  <a:gd name="connsiteX52" fmla="*/ 17092 w 436563"/>
                  <a:gd name="connsiteY52" fmla="*/ 70710 h 1000125"/>
                  <a:gd name="connsiteX53" fmla="*/ 68369 w 436563"/>
                  <a:gd name="connsiteY53" fmla="*/ 19285 h 1000125"/>
                  <a:gd name="connsiteX54" fmla="*/ 65520 w 436563"/>
                  <a:gd name="connsiteY54" fmla="*/ 3571 h 1000125"/>
                  <a:gd name="connsiteX55" fmla="*/ 67657 w 436563"/>
                  <a:gd name="connsiteY55"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6563" h="1000125">
                    <a:moveTo>
                      <a:pt x="436563" y="579437"/>
                    </a:moveTo>
                    <a:cubicBezTo>
                      <a:pt x="436563" y="579437"/>
                      <a:pt x="436563" y="579437"/>
                      <a:pt x="436563" y="862277"/>
                    </a:cubicBezTo>
                    <a:cubicBezTo>
                      <a:pt x="436563" y="882990"/>
                      <a:pt x="436563" y="905131"/>
                      <a:pt x="436563" y="929415"/>
                    </a:cubicBezTo>
                    <a:cubicBezTo>
                      <a:pt x="436563" y="930844"/>
                      <a:pt x="435851" y="931558"/>
                      <a:pt x="433715" y="930844"/>
                    </a:cubicBezTo>
                    <a:cubicBezTo>
                      <a:pt x="428729" y="929415"/>
                      <a:pt x="423744" y="928701"/>
                      <a:pt x="418047" y="928701"/>
                    </a:cubicBezTo>
                    <a:cubicBezTo>
                      <a:pt x="389560" y="928701"/>
                      <a:pt x="367482" y="951557"/>
                      <a:pt x="367482" y="980126"/>
                    </a:cubicBezTo>
                    <a:cubicBezTo>
                      <a:pt x="367482" y="985840"/>
                      <a:pt x="368194" y="992268"/>
                      <a:pt x="370331" y="997268"/>
                    </a:cubicBezTo>
                    <a:cubicBezTo>
                      <a:pt x="371043" y="998697"/>
                      <a:pt x="369619" y="1000125"/>
                      <a:pt x="368194" y="1000125"/>
                    </a:cubicBezTo>
                    <a:cubicBezTo>
                      <a:pt x="368194" y="1000125"/>
                      <a:pt x="368194" y="1000125"/>
                      <a:pt x="66945" y="1000125"/>
                    </a:cubicBezTo>
                    <a:cubicBezTo>
                      <a:pt x="65520" y="1000125"/>
                      <a:pt x="64096" y="998697"/>
                      <a:pt x="64808" y="997268"/>
                    </a:cubicBezTo>
                    <a:cubicBezTo>
                      <a:pt x="66945" y="992268"/>
                      <a:pt x="68369" y="985840"/>
                      <a:pt x="68369" y="980126"/>
                    </a:cubicBezTo>
                    <a:cubicBezTo>
                      <a:pt x="68369" y="951557"/>
                      <a:pt x="45579" y="928701"/>
                      <a:pt x="17092" y="928701"/>
                    </a:cubicBezTo>
                    <a:cubicBezTo>
                      <a:pt x="12107" y="928701"/>
                      <a:pt x="7122" y="929415"/>
                      <a:pt x="2137" y="930844"/>
                    </a:cubicBezTo>
                    <a:cubicBezTo>
                      <a:pt x="1425" y="930844"/>
                      <a:pt x="0" y="930130"/>
                      <a:pt x="0" y="928701"/>
                    </a:cubicBezTo>
                    <a:cubicBezTo>
                      <a:pt x="0" y="928701"/>
                      <a:pt x="0" y="928701"/>
                      <a:pt x="0" y="862277"/>
                    </a:cubicBezTo>
                    <a:cubicBezTo>
                      <a:pt x="0" y="862277"/>
                      <a:pt x="0" y="862277"/>
                      <a:pt x="0" y="762283"/>
                    </a:cubicBezTo>
                    <a:cubicBezTo>
                      <a:pt x="58399" y="793709"/>
                      <a:pt x="105402" y="817994"/>
                      <a:pt x="121070" y="827279"/>
                    </a:cubicBezTo>
                    <a:cubicBezTo>
                      <a:pt x="145284" y="840135"/>
                      <a:pt x="169498" y="846563"/>
                      <a:pt x="194424" y="846563"/>
                    </a:cubicBezTo>
                    <a:cubicBezTo>
                      <a:pt x="239291" y="846563"/>
                      <a:pt x="274900" y="823708"/>
                      <a:pt x="292704" y="802280"/>
                    </a:cubicBezTo>
                    <a:cubicBezTo>
                      <a:pt x="292704" y="802280"/>
                      <a:pt x="292704" y="802280"/>
                      <a:pt x="324752" y="763711"/>
                    </a:cubicBezTo>
                    <a:cubicBezTo>
                      <a:pt x="327601" y="760854"/>
                      <a:pt x="329737" y="757283"/>
                      <a:pt x="330449" y="752283"/>
                    </a:cubicBezTo>
                    <a:cubicBezTo>
                      <a:pt x="331874" y="742998"/>
                      <a:pt x="327601" y="734427"/>
                      <a:pt x="319767" y="730142"/>
                    </a:cubicBezTo>
                    <a:cubicBezTo>
                      <a:pt x="319767" y="730142"/>
                      <a:pt x="319767" y="730142"/>
                      <a:pt x="212228" y="666575"/>
                    </a:cubicBezTo>
                    <a:cubicBezTo>
                      <a:pt x="214365" y="666575"/>
                      <a:pt x="215789" y="666575"/>
                      <a:pt x="217926" y="666575"/>
                    </a:cubicBezTo>
                    <a:cubicBezTo>
                      <a:pt x="312645" y="666575"/>
                      <a:pt x="394545" y="631577"/>
                      <a:pt x="436563" y="579437"/>
                    </a:cubicBezTo>
                    <a:close/>
                    <a:moveTo>
                      <a:pt x="67657" y="0"/>
                    </a:moveTo>
                    <a:cubicBezTo>
                      <a:pt x="67657" y="0"/>
                      <a:pt x="67657" y="0"/>
                      <a:pt x="367482" y="0"/>
                    </a:cubicBezTo>
                    <a:cubicBezTo>
                      <a:pt x="369619" y="0"/>
                      <a:pt x="370331" y="1429"/>
                      <a:pt x="369619" y="3571"/>
                    </a:cubicBezTo>
                    <a:cubicBezTo>
                      <a:pt x="368194" y="7857"/>
                      <a:pt x="367482" y="13571"/>
                      <a:pt x="367482" y="19285"/>
                    </a:cubicBezTo>
                    <a:cubicBezTo>
                      <a:pt x="367482" y="47854"/>
                      <a:pt x="389560" y="70710"/>
                      <a:pt x="418047" y="70710"/>
                    </a:cubicBezTo>
                    <a:cubicBezTo>
                      <a:pt x="423744" y="70710"/>
                      <a:pt x="428729" y="69996"/>
                      <a:pt x="433715" y="68567"/>
                    </a:cubicBezTo>
                    <a:cubicBezTo>
                      <a:pt x="434427" y="68567"/>
                      <a:pt x="434427" y="68567"/>
                      <a:pt x="435139" y="68567"/>
                    </a:cubicBezTo>
                    <a:cubicBezTo>
                      <a:pt x="435851" y="68567"/>
                      <a:pt x="435851" y="68567"/>
                      <a:pt x="435851" y="68567"/>
                    </a:cubicBezTo>
                    <a:cubicBezTo>
                      <a:pt x="435851" y="68567"/>
                      <a:pt x="436563" y="68567"/>
                      <a:pt x="436563" y="69282"/>
                    </a:cubicBezTo>
                    <a:cubicBezTo>
                      <a:pt x="436563" y="69996"/>
                      <a:pt x="436563" y="69996"/>
                      <a:pt x="436563" y="69996"/>
                    </a:cubicBezTo>
                    <a:cubicBezTo>
                      <a:pt x="436563" y="69996"/>
                      <a:pt x="436563" y="69996"/>
                      <a:pt x="436563" y="325694"/>
                    </a:cubicBezTo>
                    <a:cubicBezTo>
                      <a:pt x="436563" y="354264"/>
                      <a:pt x="436563" y="385690"/>
                      <a:pt x="436563" y="420688"/>
                    </a:cubicBezTo>
                    <a:cubicBezTo>
                      <a:pt x="395969" y="370691"/>
                      <a:pt x="319054" y="336408"/>
                      <a:pt x="229320" y="333551"/>
                    </a:cubicBezTo>
                    <a:cubicBezTo>
                      <a:pt x="225760" y="333551"/>
                      <a:pt x="222199" y="333551"/>
                      <a:pt x="217926" y="333551"/>
                    </a:cubicBezTo>
                    <a:cubicBezTo>
                      <a:pt x="173771" y="333551"/>
                      <a:pt x="132465" y="341407"/>
                      <a:pt x="96144" y="354978"/>
                    </a:cubicBezTo>
                    <a:cubicBezTo>
                      <a:pt x="66232" y="366406"/>
                      <a:pt x="39882" y="381405"/>
                      <a:pt x="19229" y="399975"/>
                    </a:cubicBezTo>
                    <a:cubicBezTo>
                      <a:pt x="12107" y="406403"/>
                      <a:pt x="5698" y="413546"/>
                      <a:pt x="0" y="420688"/>
                    </a:cubicBezTo>
                    <a:cubicBezTo>
                      <a:pt x="0" y="417831"/>
                      <a:pt x="0" y="414974"/>
                      <a:pt x="0" y="411403"/>
                    </a:cubicBezTo>
                    <a:cubicBezTo>
                      <a:pt x="0" y="406403"/>
                      <a:pt x="0" y="400689"/>
                      <a:pt x="0" y="393547"/>
                    </a:cubicBezTo>
                    <a:cubicBezTo>
                      <a:pt x="0" y="387833"/>
                      <a:pt x="0" y="382119"/>
                      <a:pt x="0" y="374977"/>
                    </a:cubicBezTo>
                    <a:cubicBezTo>
                      <a:pt x="0" y="364977"/>
                      <a:pt x="0" y="353549"/>
                      <a:pt x="0" y="339979"/>
                    </a:cubicBezTo>
                    <a:cubicBezTo>
                      <a:pt x="0" y="335693"/>
                      <a:pt x="0" y="330694"/>
                      <a:pt x="0" y="325694"/>
                    </a:cubicBezTo>
                    <a:cubicBezTo>
                      <a:pt x="0" y="324266"/>
                      <a:pt x="0" y="323551"/>
                      <a:pt x="0" y="322123"/>
                    </a:cubicBezTo>
                    <a:cubicBezTo>
                      <a:pt x="0" y="316409"/>
                      <a:pt x="0" y="310695"/>
                      <a:pt x="0" y="304267"/>
                    </a:cubicBezTo>
                    <a:cubicBezTo>
                      <a:pt x="0" y="287839"/>
                      <a:pt x="0" y="269983"/>
                      <a:pt x="0" y="249270"/>
                    </a:cubicBezTo>
                    <a:cubicBezTo>
                      <a:pt x="0" y="202130"/>
                      <a:pt x="0" y="143563"/>
                      <a:pt x="0" y="70710"/>
                    </a:cubicBezTo>
                    <a:cubicBezTo>
                      <a:pt x="0" y="69282"/>
                      <a:pt x="1425" y="68567"/>
                      <a:pt x="2137" y="68567"/>
                    </a:cubicBezTo>
                    <a:cubicBezTo>
                      <a:pt x="7122" y="69996"/>
                      <a:pt x="12107" y="70710"/>
                      <a:pt x="17092" y="70710"/>
                    </a:cubicBezTo>
                    <a:cubicBezTo>
                      <a:pt x="45579" y="70710"/>
                      <a:pt x="68369" y="47854"/>
                      <a:pt x="68369" y="19285"/>
                    </a:cubicBezTo>
                    <a:cubicBezTo>
                      <a:pt x="68369" y="13571"/>
                      <a:pt x="66945" y="7857"/>
                      <a:pt x="65520" y="3571"/>
                    </a:cubicBezTo>
                    <a:cubicBezTo>
                      <a:pt x="64808" y="1429"/>
                      <a:pt x="66232" y="0"/>
                      <a:pt x="67657"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12169"/>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012169"/>
                  </a:solidFill>
                  <a:latin typeface="+mj-lt"/>
                  <a:cs typeface="Arial" panose="020B0604020202020204" pitchFamily="34" charset="0"/>
                </a:endParaRPr>
              </a:p>
            </p:txBody>
          </p:sp>
          <p:sp>
            <p:nvSpPr>
              <p:cNvPr id="62" name="Freeform 14">
                <a:extLst>
                  <a:ext uri="{FF2B5EF4-FFF2-40B4-BE49-F238E27FC236}">
                    <a16:creationId xmlns:a16="http://schemas.microsoft.com/office/drawing/2014/main" id="{5FD02464-A535-499B-8668-ADB1BC530BEB}"/>
                  </a:ext>
                </a:extLst>
              </p:cNvPr>
              <p:cNvSpPr>
                <a:spLocks/>
              </p:cNvSpPr>
              <p:nvPr/>
            </p:nvSpPr>
            <p:spPr bwMode="auto">
              <a:xfrm>
                <a:off x="5511800" y="2859088"/>
                <a:ext cx="1111250" cy="1139825"/>
              </a:xfrm>
              <a:custGeom>
                <a:avLst/>
                <a:gdLst>
                  <a:gd name="connsiteX0" fmla="*/ 131325 w 1111250"/>
                  <a:gd name="connsiteY0" fmla="*/ 673100 h 1139825"/>
                  <a:gd name="connsiteX1" fmla="*/ 31750 w 1111250"/>
                  <a:gd name="connsiteY1" fmla="*/ 772319 h 1139825"/>
                  <a:gd name="connsiteX2" fmla="*/ 131325 w 1111250"/>
                  <a:gd name="connsiteY2" fmla="*/ 871538 h 1139825"/>
                  <a:gd name="connsiteX3" fmla="*/ 216675 w 1111250"/>
                  <a:gd name="connsiteY3" fmla="*/ 821572 h 1139825"/>
                  <a:gd name="connsiteX4" fmla="*/ 229477 w 1111250"/>
                  <a:gd name="connsiteY4" fmla="*/ 783026 h 1139825"/>
                  <a:gd name="connsiteX5" fmla="*/ 230188 w 1111250"/>
                  <a:gd name="connsiteY5" fmla="*/ 772319 h 1139825"/>
                  <a:gd name="connsiteX6" fmla="*/ 190358 w 1111250"/>
                  <a:gd name="connsiteY6" fmla="*/ 693087 h 1139825"/>
                  <a:gd name="connsiteX7" fmla="*/ 156930 w 1111250"/>
                  <a:gd name="connsiteY7" fmla="*/ 675955 h 1139825"/>
                  <a:gd name="connsiteX8" fmla="*/ 131325 w 1111250"/>
                  <a:gd name="connsiteY8" fmla="*/ 673100 h 1139825"/>
                  <a:gd name="connsiteX9" fmla="*/ 498232 w 1111250"/>
                  <a:gd name="connsiteY9" fmla="*/ 604837 h 1139825"/>
                  <a:gd name="connsiteX10" fmla="*/ 548910 w 1111250"/>
                  <a:gd name="connsiteY10" fmla="*/ 634832 h 1139825"/>
                  <a:gd name="connsiteX11" fmla="*/ 580316 w 1111250"/>
                  <a:gd name="connsiteY11" fmla="*/ 653400 h 1139825"/>
                  <a:gd name="connsiteX12" fmla="*/ 611723 w 1111250"/>
                  <a:gd name="connsiteY12" fmla="*/ 671254 h 1139825"/>
                  <a:gd name="connsiteX13" fmla="*/ 863687 w 1111250"/>
                  <a:gd name="connsiteY13" fmla="*/ 818371 h 1139825"/>
                  <a:gd name="connsiteX14" fmla="*/ 870824 w 1111250"/>
                  <a:gd name="connsiteY14" fmla="*/ 828369 h 1139825"/>
                  <a:gd name="connsiteX15" fmla="*/ 867256 w 1111250"/>
                  <a:gd name="connsiteY15" fmla="*/ 841224 h 1139825"/>
                  <a:gd name="connsiteX16" fmla="*/ 806584 w 1111250"/>
                  <a:gd name="connsiteY16" fmla="*/ 868362 h 1139825"/>
                  <a:gd name="connsiteX17" fmla="*/ 756620 w 1111250"/>
                  <a:gd name="connsiteY17" fmla="*/ 854079 h 1139825"/>
                  <a:gd name="connsiteX18" fmla="*/ 611723 w 1111250"/>
                  <a:gd name="connsiteY18" fmla="*/ 777664 h 1139825"/>
                  <a:gd name="connsiteX19" fmla="*/ 580316 w 1111250"/>
                  <a:gd name="connsiteY19" fmla="*/ 761238 h 1139825"/>
                  <a:gd name="connsiteX20" fmla="*/ 548910 w 1111250"/>
                  <a:gd name="connsiteY20" fmla="*/ 744812 h 1139825"/>
                  <a:gd name="connsiteX21" fmla="*/ 396875 w 1111250"/>
                  <a:gd name="connsiteY21" fmla="*/ 664827 h 1139825"/>
                  <a:gd name="connsiteX22" fmla="*/ 413292 w 1111250"/>
                  <a:gd name="connsiteY22" fmla="*/ 654828 h 1139825"/>
                  <a:gd name="connsiteX23" fmla="*/ 428995 w 1111250"/>
                  <a:gd name="connsiteY23" fmla="*/ 645544 h 1139825"/>
                  <a:gd name="connsiteX24" fmla="*/ 466826 w 1111250"/>
                  <a:gd name="connsiteY24" fmla="*/ 623405 h 1139825"/>
                  <a:gd name="connsiteX25" fmla="*/ 482529 w 1111250"/>
                  <a:gd name="connsiteY25" fmla="*/ 614121 h 1139825"/>
                  <a:gd name="connsiteX26" fmla="*/ 498232 w 1111250"/>
                  <a:gd name="connsiteY26" fmla="*/ 604837 h 1139825"/>
                  <a:gd name="connsiteX27" fmla="*/ 130969 w 1111250"/>
                  <a:gd name="connsiteY27" fmla="*/ 279400 h 1139825"/>
                  <a:gd name="connsiteX28" fmla="*/ 31750 w 1111250"/>
                  <a:gd name="connsiteY28" fmla="*/ 377905 h 1139825"/>
                  <a:gd name="connsiteX29" fmla="*/ 130969 w 1111250"/>
                  <a:gd name="connsiteY29" fmla="*/ 477838 h 1139825"/>
                  <a:gd name="connsiteX30" fmla="*/ 156666 w 1111250"/>
                  <a:gd name="connsiteY30" fmla="*/ 474269 h 1139825"/>
                  <a:gd name="connsiteX31" fmla="*/ 190215 w 1111250"/>
                  <a:gd name="connsiteY31" fmla="*/ 457852 h 1139825"/>
                  <a:gd name="connsiteX32" fmla="*/ 230188 w 1111250"/>
                  <a:gd name="connsiteY32" fmla="*/ 377905 h 1139825"/>
                  <a:gd name="connsiteX33" fmla="*/ 229474 w 1111250"/>
                  <a:gd name="connsiteY33" fmla="*/ 367912 h 1139825"/>
                  <a:gd name="connsiteX34" fmla="*/ 216626 w 1111250"/>
                  <a:gd name="connsiteY34" fmla="*/ 328653 h 1139825"/>
                  <a:gd name="connsiteX35" fmla="*/ 130969 w 1111250"/>
                  <a:gd name="connsiteY35" fmla="*/ 279400 h 1139825"/>
                  <a:gd name="connsiteX36" fmla="*/ 130765 w 1111250"/>
                  <a:gd name="connsiteY36" fmla="*/ 247650 h 1139825"/>
                  <a:gd name="connsiteX37" fmla="*/ 246523 w 1111250"/>
                  <a:gd name="connsiteY37" fmla="*/ 317602 h 1139825"/>
                  <a:gd name="connsiteX38" fmla="*/ 255098 w 1111250"/>
                  <a:gd name="connsiteY38" fmla="*/ 336874 h 1139825"/>
                  <a:gd name="connsiteX39" fmla="*/ 307975 w 1111250"/>
                  <a:gd name="connsiteY39" fmla="*/ 478205 h 1139825"/>
                  <a:gd name="connsiteX40" fmla="*/ 293684 w 1111250"/>
                  <a:gd name="connsiteY40" fmla="*/ 486056 h 1139825"/>
                  <a:gd name="connsiteX41" fmla="*/ 280107 w 1111250"/>
                  <a:gd name="connsiteY41" fmla="*/ 493194 h 1139825"/>
                  <a:gd name="connsiteX42" fmla="*/ 232947 w 1111250"/>
                  <a:gd name="connsiteY42" fmla="*/ 517463 h 1139825"/>
                  <a:gd name="connsiteX43" fmla="*/ 232232 w 1111250"/>
                  <a:gd name="connsiteY43" fmla="*/ 517463 h 1139825"/>
                  <a:gd name="connsiteX44" fmla="*/ 225801 w 1111250"/>
                  <a:gd name="connsiteY44" fmla="*/ 521032 h 1139825"/>
                  <a:gd name="connsiteX45" fmla="*/ 219370 w 1111250"/>
                  <a:gd name="connsiteY45" fmla="*/ 526029 h 1139825"/>
                  <a:gd name="connsiteX46" fmla="*/ 208652 w 1111250"/>
                  <a:gd name="connsiteY46" fmla="*/ 538163 h 1139825"/>
                  <a:gd name="connsiteX47" fmla="*/ 175067 w 1111250"/>
                  <a:gd name="connsiteY47" fmla="*/ 501046 h 1139825"/>
                  <a:gd name="connsiteX48" fmla="*/ 130765 w 1111250"/>
                  <a:gd name="connsiteY48" fmla="*/ 508184 h 1139825"/>
                  <a:gd name="connsiteX49" fmla="*/ 125763 w 1111250"/>
                  <a:gd name="connsiteY49" fmla="*/ 507470 h 1139825"/>
                  <a:gd name="connsiteX50" fmla="*/ 0 w 1111250"/>
                  <a:gd name="connsiteY50" fmla="*/ 377560 h 1139825"/>
                  <a:gd name="connsiteX51" fmla="*/ 130765 w 1111250"/>
                  <a:gd name="connsiteY51" fmla="*/ 247650 h 1139825"/>
                  <a:gd name="connsiteX52" fmla="*/ 564547 w 1111250"/>
                  <a:gd name="connsiteY52" fmla="*/ 0 h 1139825"/>
                  <a:gd name="connsiteX53" fmla="*/ 1095549 w 1111250"/>
                  <a:gd name="connsiteY53" fmla="*/ 0 h 1139825"/>
                  <a:gd name="connsiteX54" fmla="*/ 1111250 w 1111250"/>
                  <a:gd name="connsiteY54" fmla="*/ 15692 h 1139825"/>
                  <a:gd name="connsiteX55" fmla="*/ 1111250 w 1111250"/>
                  <a:gd name="connsiteY55" fmla="*/ 1124133 h 1139825"/>
                  <a:gd name="connsiteX56" fmla="*/ 1095549 w 1111250"/>
                  <a:gd name="connsiteY56" fmla="*/ 1139825 h 1139825"/>
                  <a:gd name="connsiteX57" fmla="*/ 564547 w 1111250"/>
                  <a:gd name="connsiteY57" fmla="*/ 1139825 h 1139825"/>
                  <a:gd name="connsiteX58" fmla="*/ 548845 w 1111250"/>
                  <a:gd name="connsiteY58" fmla="*/ 1124133 h 1139825"/>
                  <a:gd name="connsiteX59" fmla="*/ 548845 w 1111250"/>
                  <a:gd name="connsiteY59" fmla="*/ 798876 h 1139825"/>
                  <a:gd name="connsiteX60" fmla="*/ 580248 w 1111250"/>
                  <a:gd name="connsiteY60" fmla="*/ 815995 h 1139825"/>
                  <a:gd name="connsiteX61" fmla="*/ 580248 w 1111250"/>
                  <a:gd name="connsiteY61" fmla="*/ 1108441 h 1139825"/>
                  <a:gd name="connsiteX62" fmla="*/ 1079847 w 1111250"/>
                  <a:gd name="connsiteY62" fmla="*/ 1108441 h 1139825"/>
                  <a:gd name="connsiteX63" fmla="*/ 1079847 w 1111250"/>
                  <a:gd name="connsiteY63" fmla="*/ 538528 h 1139825"/>
                  <a:gd name="connsiteX64" fmla="*/ 1080561 w 1111250"/>
                  <a:gd name="connsiteY64" fmla="*/ 538528 h 1139825"/>
                  <a:gd name="connsiteX65" fmla="*/ 1080561 w 1111250"/>
                  <a:gd name="connsiteY65" fmla="*/ 507144 h 1139825"/>
                  <a:gd name="connsiteX66" fmla="*/ 1080561 w 1111250"/>
                  <a:gd name="connsiteY66" fmla="*/ 394445 h 1139825"/>
                  <a:gd name="connsiteX67" fmla="*/ 1080561 w 1111250"/>
                  <a:gd name="connsiteY67" fmla="*/ 139803 h 1139825"/>
                  <a:gd name="connsiteX68" fmla="*/ 1079847 w 1111250"/>
                  <a:gd name="connsiteY68" fmla="*/ 134810 h 1139825"/>
                  <a:gd name="connsiteX69" fmla="*/ 1079847 w 1111250"/>
                  <a:gd name="connsiteY69" fmla="*/ 31385 h 1139825"/>
                  <a:gd name="connsiteX70" fmla="*/ 580248 w 1111250"/>
                  <a:gd name="connsiteY70" fmla="*/ 31385 h 1139825"/>
                  <a:gd name="connsiteX71" fmla="*/ 580248 w 1111250"/>
                  <a:gd name="connsiteY71" fmla="*/ 135524 h 1139825"/>
                  <a:gd name="connsiteX72" fmla="*/ 580248 w 1111250"/>
                  <a:gd name="connsiteY72" fmla="*/ 334530 h 1139825"/>
                  <a:gd name="connsiteX73" fmla="*/ 580248 w 1111250"/>
                  <a:gd name="connsiteY73" fmla="*/ 389452 h 1139825"/>
                  <a:gd name="connsiteX74" fmla="*/ 580248 w 1111250"/>
                  <a:gd name="connsiteY74" fmla="*/ 407284 h 1139825"/>
                  <a:gd name="connsiteX75" fmla="*/ 580248 w 1111250"/>
                  <a:gd name="connsiteY75" fmla="*/ 425116 h 1139825"/>
                  <a:gd name="connsiteX76" fmla="*/ 580248 w 1111250"/>
                  <a:gd name="connsiteY76" fmla="*/ 462207 h 1139825"/>
                  <a:gd name="connsiteX77" fmla="*/ 580248 w 1111250"/>
                  <a:gd name="connsiteY77" fmla="*/ 480039 h 1139825"/>
                  <a:gd name="connsiteX78" fmla="*/ 580248 w 1111250"/>
                  <a:gd name="connsiteY78" fmla="*/ 498584 h 1139825"/>
                  <a:gd name="connsiteX79" fmla="*/ 580248 w 1111250"/>
                  <a:gd name="connsiteY79" fmla="*/ 538528 h 1139825"/>
                  <a:gd name="connsiteX80" fmla="*/ 580248 w 1111250"/>
                  <a:gd name="connsiteY80" fmla="*/ 554934 h 1139825"/>
                  <a:gd name="connsiteX81" fmla="*/ 580248 w 1111250"/>
                  <a:gd name="connsiteY81" fmla="*/ 575619 h 1139825"/>
                  <a:gd name="connsiteX82" fmla="*/ 580248 w 1111250"/>
                  <a:gd name="connsiteY82" fmla="*/ 594878 h 1139825"/>
                  <a:gd name="connsiteX83" fmla="*/ 548845 w 1111250"/>
                  <a:gd name="connsiteY83" fmla="*/ 576332 h 1139825"/>
                  <a:gd name="connsiteX84" fmla="*/ 548845 w 1111250"/>
                  <a:gd name="connsiteY84" fmla="*/ 575619 h 1139825"/>
                  <a:gd name="connsiteX85" fmla="*/ 548845 w 1111250"/>
                  <a:gd name="connsiteY85" fmla="*/ 573479 h 1139825"/>
                  <a:gd name="connsiteX86" fmla="*/ 548845 w 1111250"/>
                  <a:gd name="connsiteY86" fmla="*/ 517130 h 1139825"/>
                  <a:gd name="connsiteX87" fmla="*/ 498171 w 1111250"/>
                  <a:gd name="connsiteY87" fmla="*/ 546374 h 1139825"/>
                  <a:gd name="connsiteX88" fmla="*/ 449639 w 1111250"/>
                  <a:gd name="connsiteY88" fmla="*/ 574906 h 1139825"/>
                  <a:gd name="connsiteX89" fmla="*/ 433937 w 1111250"/>
                  <a:gd name="connsiteY89" fmla="*/ 584178 h 1139825"/>
                  <a:gd name="connsiteX90" fmla="*/ 418236 w 1111250"/>
                  <a:gd name="connsiteY90" fmla="*/ 593451 h 1139825"/>
                  <a:gd name="connsiteX91" fmla="*/ 377554 w 1111250"/>
                  <a:gd name="connsiteY91" fmla="*/ 617703 h 1139825"/>
                  <a:gd name="connsiteX92" fmla="*/ 361139 w 1111250"/>
                  <a:gd name="connsiteY92" fmla="*/ 626975 h 1139825"/>
                  <a:gd name="connsiteX93" fmla="*/ 345437 w 1111250"/>
                  <a:gd name="connsiteY93" fmla="*/ 636248 h 1139825"/>
                  <a:gd name="connsiteX94" fmla="*/ 315461 w 1111250"/>
                  <a:gd name="connsiteY94" fmla="*/ 654080 h 1139825"/>
                  <a:gd name="connsiteX95" fmla="*/ 308324 w 1111250"/>
                  <a:gd name="connsiteY95" fmla="*/ 671912 h 1139825"/>
                  <a:gd name="connsiteX96" fmla="*/ 255509 w 1111250"/>
                  <a:gd name="connsiteY96" fmla="*/ 813142 h 1139825"/>
                  <a:gd name="connsiteX97" fmla="*/ 246945 w 1111250"/>
                  <a:gd name="connsiteY97" fmla="*/ 833114 h 1139825"/>
                  <a:gd name="connsiteX98" fmla="*/ 131323 w 1111250"/>
                  <a:gd name="connsiteY98" fmla="*/ 903015 h 1139825"/>
                  <a:gd name="connsiteX99" fmla="*/ 0 w 1111250"/>
                  <a:gd name="connsiteY99" fmla="*/ 772485 h 1139825"/>
                  <a:gd name="connsiteX100" fmla="*/ 126327 w 1111250"/>
                  <a:gd name="connsiteY100" fmla="*/ 641954 h 1139825"/>
                  <a:gd name="connsiteX101" fmla="*/ 131323 w 1111250"/>
                  <a:gd name="connsiteY101" fmla="*/ 641954 h 1139825"/>
                  <a:gd name="connsiteX102" fmla="*/ 175573 w 1111250"/>
                  <a:gd name="connsiteY102" fmla="*/ 649800 h 1139825"/>
                  <a:gd name="connsiteX103" fmla="*/ 209118 w 1111250"/>
                  <a:gd name="connsiteY103" fmla="*/ 611996 h 1139825"/>
                  <a:gd name="connsiteX104" fmla="*/ 241949 w 1111250"/>
                  <a:gd name="connsiteY104" fmla="*/ 574906 h 1139825"/>
                  <a:gd name="connsiteX105" fmla="*/ 251227 w 1111250"/>
                  <a:gd name="connsiteY105" fmla="*/ 564920 h 1139825"/>
                  <a:gd name="connsiteX106" fmla="*/ 252654 w 1111250"/>
                  <a:gd name="connsiteY106" fmla="*/ 563493 h 1139825"/>
                  <a:gd name="connsiteX107" fmla="*/ 255509 w 1111250"/>
                  <a:gd name="connsiteY107" fmla="*/ 561353 h 1139825"/>
                  <a:gd name="connsiteX108" fmla="*/ 266929 w 1111250"/>
                  <a:gd name="connsiteY108" fmla="*/ 555647 h 1139825"/>
                  <a:gd name="connsiteX109" fmla="*/ 312606 w 1111250"/>
                  <a:gd name="connsiteY109" fmla="*/ 531395 h 1139825"/>
                  <a:gd name="connsiteX110" fmla="*/ 329022 w 1111250"/>
                  <a:gd name="connsiteY110" fmla="*/ 522836 h 1139825"/>
                  <a:gd name="connsiteX111" fmla="*/ 345437 w 1111250"/>
                  <a:gd name="connsiteY111" fmla="*/ 514277 h 1139825"/>
                  <a:gd name="connsiteX112" fmla="*/ 396111 w 1111250"/>
                  <a:gd name="connsiteY112" fmla="*/ 487172 h 1139825"/>
                  <a:gd name="connsiteX113" fmla="*/ 548845 w 1111250"/>
                  <a:gd name="connsiteY113" fmla="*/ 406571 h 1139825"/>
                  <a:gd name="connsiteX114" fmla="*/ 548845 w 1111250"/>
                  <a:gd name="connsiteY114" fmla="*/ 350935 h 1139825"/>
                  <a:gd name="connsiteX115" fmla="*/ 548845 w 1111250"/>
                  <a:gd name="connsiteY115" fmla="*/ 15692 h 1139825"/>
                  <a:gd name="connsiteX116" fmla="*/ 564547 w 1111250"/>
                  <a:gd name="connsiteY116" fmla="*/ 0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11250" h="1139825">
                    <a:moveTo>
                      <a:pt x="131325" y="673100"/>
                    </a:moveTo>
                    <a:cubicBezTo>
                      <a:pt x="76559" y="673100"/>
                      <a:pt x="31750" y="717356"/>
                      <a:pt x="31750" y="772319"/>
                    </a:cubicBezTo>
                    <a:cubicBezTo>
                      <a:pt x="31750" y="827282"/>
                      <a:pt x="76559" y="871538"/>
                      <a:pt x="131325" y="871538"/>
                    </a:cubicBezTo>
                    <a:cubicBezTo>
                      <a:pt x="167598" y="871538"/>
                      <a:pt x="199605" y="851552"/>
                      <a:pt x="216675" y="821572"/>
                    </a:cubicBezTo>
                    <a:cubicBezTo>
                      <a:pt x="223787" y="810151"/>
                      <a:pt x="228055" y="796589"/>
                      <a:pt x="229477" y="783026"/>
                    </a:cubicBezTo>
                    <a:cubicBezTo>
                      <a:pt x="230188" y="779457"/>
                      <a:pt x="230188" y="775888"/>
                      <a:pt x="230188" y="772319"/>
                    </a:cubicBezTo>
                    <a:cubicBezTo>
                      <a:pt x="230188" y="740198"/>
                      <a:pt x="214541" y="710932"/>
                      <a:pt x="190358" y="693087"/>
                    </a:cubicBezTo>
                    <a:cubicBezTo>
                      <a:pt x="180401" y="685235"/>
                      <a:pt x="169021" y="679524"/>
                      <a:pt x="156930" y="675955"/>
                    </a:cubicBezTo>
                    <a:cubicBezTo>
                      <a:pt x="148395" y="673814"/>
                      <a:pt x="139860" y="673100"/>
                      <a:pt x="131325" y="673100"/>
                    </a:cubicBezTo>
                    <a:close/>
                    <a:moveTo>
                      <a:pt x="498232" y="604837"/>
                    </a:moveTo>
                    <a:cubicBezTo>
                      <a:pt x="498232" y="604837"/>
                      <a:pt x="498232" y="604837"/>
                      <a:pt x="548910" y="634832"/>
                    </a:cubicBezTo>
                    <a:cubicBezTo>
                      <a:pt x="548910" y="634832"/>
                      <a:pt x="548910" y="634832"/>
                      <a:pt x="580316" y="653400"/>
                    </a:cubicBezTo>
                    <a:cubicBezTo>
                      <a:pt x="580316" y="653400"/>
                      <a:pt x="580316" y="653400"/>
                      <a:pt x="611723" y="671254"/>
                    </a:cubicBezTo>
                    <a:cubicBezTo>
                      <a:pt x="611723" y="671254"/>
                      <a:pt x="611723" y="671254"/>
                      <a:pt x="863687" y="818371"/>
                    </a:cubicBezTo>
                    <a:cubicBezTo>
                      <a:pt x="867256" y="819799"/>
                      <a:pt x="870111" y="824084"/>
                      <a:pt x="870824" y="828369"/>
                    </a:cubicBezTo>
                    <a:cubicBezTo>
                      <a:pt x="871538" y="833368"/>
                      <a:pt x="870824" y="837653"/>
                      <a:pt x="867256" y="841224"/>
                    </a:cubicBezTo>
                    <a:cubicBezTo>
                      <a:pt x="857976" y="853365"/>
                      <a:pt x="835849" y="868362"/>
                      <a:pt x="806584" y="868362"/>
                    </a:cubicBezTo>
                    <a:cubicBezTo>
                      <a:pt x="791595" y="868362"/>
                      <a:pt x="774464" y="864077"/>
                      <a:pt x="756620" y="854079"/>
                    </a:cubicBezTo>
                    <a:cubicBezTo>
                      <a:pt x="738062" y="844081"/>
                      <a:pt x="680959" y="814800"/>
                      <a:pt x="611723" y="777664"/>
                    </a:cubicBezTo>
                    <a:cubicBezTo>
                      <a:pt x="601016" y="772665"/>
                      <a:pt x="591023" y="766951"/>
                      <a:pt x="580316" y="761238"/>
                    </a:cubicBezTo>
                    <a:cubicBezTo>
                      <a:pt x="570324" y="755525"/>
                      <a:pt x="559617" y="750526"/>
                      <a:pt x="548910" y="744812"/>
                    </a:cubicBezTo>
                    <a:cubicBezTo>
                      <a:pt x="497518" y="716960"/>
                      <a:pt x="443271" y="689108"/>
                      <a:pt x="396875" y="664827"/>
                    </a:cubicBezTo>
                    <a:cubicBezTo>
                      <a:pt x="396875" y="664827"/>
                      <a:pt x="396875" y="664827"/>
                      <a:pt x="413292" y="654828"/>
                    </a:cubicBezTo>
                    <a:cubicBezTo>
                      <a:pt x="413292" y="654828"/>
                      <a:pt x="413292" y="654828"/>
                      <a:pt x="428995" y="645544"/>
                    </a:cubicBezTo>
                    <a:cubicBezTo>
                      <a:pt x="428995" y="645544"/>
                      <a:pt x="428995" y="645544"/>
                      <a:pt x="466826" y="623405"/>
                    </a:cubicBezTo>
                    <a:cubicBezTo>
                      <a:pt x="466826" y="623405"/>
                      <a:pt x="466826" y="623405"/>
                      <a:pt x="482529" y="614121"/>
                    </a:cubicBezTo>
                    <a:cubicBezTo>
                      <a:pt x="482529" y="614121"/>
                      <a:pt x="482529" y="614121"/>
                      <a:pt x="498232" y="604837"/>
                    </a:cubicBezTo>
                    <a:close/>
                    <a:moveTo>
                      <a:pt x="130969" y="279400"/>
                    </a:moveTo>
                    <a:cubicBezTo>
                      <a:pt x="76720" y="279400"/>
                      <a:pt x="31750" y="323656"/>
                      <a:pt x="31750" y="377905"/>
                    </a:cubicBezTo>
                    <a:cubicBezTo>
                      <a:pt x="31750" y="432868"/>
                      <a:pt x="76720" y="477838"/>
                      <a:pt x="130969" y="477838"/>
                    </a:cubicBezTo>
                    <a:cubicBezTo>
                      <a:pt x="139535" y="477838"/>
                      <a:pt x="148101" y="476411"/>
                      <a:pt x="156666" y="474269"/>
                    </a:cubicBezTo>
                    <a:cubicBezTo>
                      <a:pt x="168801" y="470700"/>
                      <a:pt x="180222" y="464990"/>
                      <a:pt x="190215" y="457852"/>
                    </a:cubicBezTo>
                    <a:cubicBezTo>
                      <a:pt x="214485" y="439293"/>
                      <a:pt x="230188" y="410740"/>
                      <a:pt x="230188" y="377905"/>
                    </a:cubicBezTo>
                    <a:cubicBezTo>
                      <a:pt x="230188" y="374336"/>
                      <a:pt x="230188" y="371481"/>
                      <a:pt x="229474" y="367912"/>
                    </a:cubicBezTo>
                    <a:cubicBezTo>
                      <a:pt x="228047" y="353636"/>
                      <a:pt x="223764" y="340787"/>
                      <a:pt x="216626" y="328653"/>
                    </a:cubicBezTo>
                    <a:cubicBezTo>
                      <a:pt x="199495" y="299387"/>
                      <a:pt x="167373" y="279400"/>
                      <a:pt x="130969" y="279400"/>
                    </a:cubicBezTo>
                    <a:close/>
                    <a:moveTo>
                      <a:pt x="130765" y="247650"/>
                    </a:moveTo>
                    <a:cubicBezTo>
                      <a:pt x="180784" y="247650"/>
                      <a:pt x="224372" y="276202"/>
                      <a:pt x="246523" y="317602"/>
                    </a:cubicBezTo>
                    <a:cubicBezTo>
                      <a:pt x="250096" y="323312"/>
                      <a:pt x="252240" y="330450"/>
                      <a:pt x="255098" y="336874"/>
                    </a:cubicBezTo>
                    <a:cubicBezTo>
                      <a:pt x="255098" y="336874"/>
                      <a:pt x="255098" y="336874"/>
                      <a:pt x="307975" y="478205"/>
                    </a:cubicBezTo>
                    <a:cubicBezTo>
                      <a:pt x="302973" y="481060"/>
                      <a:pt x="298686" y="483201"/>
                      <a:pt x="293684" y="486056"/>
                    </a:cubicBezTo>
                    <a:cubicBezTo>
                      <a:pt x="289397" y="488198"/>
                      <a:pt x="284395" y="491053"/>
                      <a:pt x="280107" y="493194"/>
                    </a:cubicBezTo>
                    <a:cubicBezTo>
                      <a:pt x="253669" y="506756"/>
                      <a:pt x="236519" y="515322"/>
                      <a:pt x="232947" y="517463"/>
                    </a:cubicBezTo>
                    <a:cubicBezTo>
                      <a:pt x="232947" y="517463"/>
                      <a:pt x="232947" y="517463"/>
                      <a:pt x="232232" y="517463"/>
                    </a:cubicBezTo>
                    <a:cubicBezTo>
                      <a:pt x="232232" y="517463"/>
                      <a:pt x="232232" y="517463"/>
                      <a:pt x="225801" y="521032"/>
                    </a:cubicBezTo>
                    <a:cubicBezTo>
                      <a:pt x="223657" y="522460"/>
                      <a:pt x="221514" y="523887"/>
                      <a:pt x="219370" y="526029"/>
                    </a:cubicBezTo>
                    <a:cubicBezTo>
                      <a:pt x="219370" y="526029"/>
                      <a:pt x="219370" y="526029"/>
                      <a:pt x="208652" y="538163"/>
                    </a:cubicBezTo>
                    <a:cubicBezTo>
                      <a:pt x="208652" y="538163"/>
                      <a:pt x="208652" y="538163"/>
                      <a:pt x="175067" y="501046"/>
                    </a:cubicBezTo>
                    <a:cubicBezTo>
                      <a:pt x="161491" y="506043"/>
                      <a:pt x="146485" y="508184"/>
                      <a:pt x="130765" y="508184"/>
                    </a:cubicBezTo>
                    <a:cubicBezTo>
                      <a:pt x="128621" y="508184"/>
                      <a:pt x="127192" y="508184"/>
                      <a:pt x="125763" y="507470"/>
                    </a:cubicBezTo>
                    <a:cubicBezTo>
                      <a:pt x="56450" y="506043"/>
                      <a:pt x="0" y="448225"/>
                      <a:pt x="0" y="377560"/>
                    </a:cubicBezTo>
                    <a:cubicBezTo>
                      <a:pt x="0" y="306181"/>
                      <a:pt x="59309" y="247650"/>
                      <a:pt x="130765" y="247650"/>
                    </a:cubicBezTo>
                    <a:close/>
                    <a:moveTo>
                      <a:pt x="564547" y="0"/>
                    </a:moveTo>
                    <a:cubicBezTo>
                      <a:pt x="564547" y="0"/>
                      <a:pt x="564547" y="0"/>
                      <a:pt x="1095549" y="0"/>
                    </a:cubicBezTo>
                    <a:cubicBezTo>
                      <a:pt x="1104827" y="0"/>
                      <a:pt x="1111250" y="7133"/>
                      <a:pt x="1111250" y="15692"/>
                    </a:cubicBezTo>
                    <a:cubicBezTo>
                      <a:pt x="1111250" y="15692"/>
                      <a:pt x="1111250" y="15692"/>
                      <a:pt x="1111250" y="1124133"/>
                    </a:cubicBezTo>
                    <a:cubicBezTo>
                      <a:pt x="1111250" y="1132692"/>
                      <a:pt x="1104827" y="1139825"/>
                      <a:pt x="1095549" y="1139825"/>
                    </a:cubicBezTo>
                    <a:cubicBezTo>
                      <a:pt x="1095549" y="1139825"/>
                      <a:pt x="1095549" y="1139825"/>
                      <a:pt x="564547" y="1139825"/>
                    </a:cubicBezTo>
                    <a:cubicBezTo>
                      <a:pt x="555982" y="1139825"/>
                      <a:pt x="548845" y="1132692"/>
                      <a:pt x="548845" y="1124133"/>
                    </a:cubicBezTo>
                    <a:cubicBezTo>
                      <a:pt x="548845" y="1124133"/>
                      <a:pt x="548845" y="1124133"/>
                      <a:pt x="548845" y="798876"/>
                    </a:cubicBezTo>
                    <a:cubicBezTo>
                      <a:pt x="559551" y="804583"/>
                      <a:pt x="570256" y="810289"/>
                      <a:pt x="580248" y="815995"/>
                    </a:cubicBezTo>
                    <a:cubicBezTo>
                      <a:pt x="580248" y="815995"/>
                      <a:pt x="580248" y="815995"/>
                      <a:pt x="580248" y="1108441"/>
                    </a:cubicBezTo>
                    <a:cubicBezTo>
                      <a:pt x="580248" y="1108441"/>
                      <a:pt x="580248" y="1108441"/>
                      <a:pt x="1079847" y="1108441"/>
                    </a:cubicBezTo>
                    <a:cubicBezTo>
                      <a:pt x="1079847" y="1108441"/>
                      <a:pt x="1079847" y="1108441"/>
                      <a:pt x="1079847" y="538528"/>
                    </a:cubicBezTo>
                    <a:cubicBezTo>
                      <a:pt x="1079847" y="538528"/>
                      <a:pt x="1079847" y="538528"/>
                      <a:pt x="1080561" y="538528"/>
                    </a:cubicBezTo>
                    <a:cubicBezTo>
                      <a:pt x="1080561" y="538528"/>
                      <a:pt x="1080561" y="538528"/>
                      <a:pt x="1080561" y="507144"/>
                    </a:cubicBezTo>
                    <a:cubicBezTo>
                      <a:pt x="1080561" y="507144"/>
                      <a:pt x="1080561" y="507144"/>
                      <a:pt x="1080561" y="394445"/>
                    </a:cubicBezTo>
                    <a:cubicBezTo>
                      <a:pt x="1080561" y="394445"/>
                      <a:pt x="1080561" y="394445"/>
                      <a:pt x="1080561" y="139803"/>
                    </a:cubicBezTo>
                    <a:cubicBezTo>
                      <a:pt x="1080561" y="137664"/>
                      <a:pt x="1080561" y="136237"/>
                      <a:pt x="1079847" y="134810"/>
                    </a:cubicBezTo>
                    <a:cubicBezTo>
                      <a:pt x="1079847" y="134810"/>
                      <a:pt x="1079847" y="134810"/>
                      <a:pt x="1079847" y="31385"/>
                    </a:cubicBezTo>
                    <a:cubicBezTo>
                      <a:pt x="1079847" y="31385"/>
                      <a:pt x="1079847" y="31385"/>
                      <a:pt x="580248" y="31385"/>
                    </a:cubicBezTo>
                    <a:cubicBezTo>
                      <a:pt x="580248" y="31385"/>
                      <a:pt x="580248" y="31385"/>
                      <a:pt x="580248" y="135524"/>
                    </a:cubicBezTo>
                    <a:cubicBezTo>
                      <a:pt x="580248" y="135524"/>
                      <a:pt x="580248" y="135524"/>
                      <a:pt x="580248" y="334530"/>
                    </a:cubicBezTo>
                    <a:cubicBezTo>
                      <a:pt x="580248" y="334530"/>
                      <a:pt x="580248" y="334530"/>
                      <a:pt x="580248" y="389452"/>
                    </a:cubicBezTo>
                    <a:cubicBezTo>
                      <a:pt x="580248" y="389452"/>
                      <a:pt x="580248" y="389452"/>
                      <a:pt x="580248" y="407284"/>
                    </a:cubicBezTo>
                    <a:cubicBezTo>
                      <a:pt x="580248" y="407284"/>
                      <a:pt x="580248" y="407284"/>
                      <a:pt x="580248" y="425116"/>
                    </a:cubicBezTo>
                    <a:cubicBezTo>
                      <a:pt x="580248" y="425116"/>
                      <a:pt x="580248" y="425116"/>
                      <a:pt x="580248" y="462207"/>
                    </a:cubicBezTo>
                    <a:cubicBezTo>
                      <a:pt x="580248" y="462207"/>
                      <a:pt x="580248" y="462207"/>
                      <a:pt x="580248" y="480039"/>
                    </a:cubicBezTo>
                    <a:cubicBezTo>
                      <a:pt x="580248" y="480039"/>
                      <a:pt x="580248" y="480039"/>
                      <a:pt x="580248" y="498584"/>
                    </a:cubicBezTo>
                    <a:cubicBezTo>
                      <a:pt x="580248" y="498584"/>
                      <a:pt x="580248" y="498584"/>
                      <a:pt x="580248" y="538528"/>
                    </a:cubicBezTo>
                    <a:cubicBezTo>
                      <a:pt x="580248" y="538528"/>
                      <a:pt x="580248" y="538528"/>
                      <a:pt x="580248" y="554934"/>
                    </a:cubicBezTo>
                    <a:cubicBezTo>
                      <a:pt x="580248" y="554934"/>
                      <a:pt x="580248" y="554934"/>
                      <a:pt x="580248" y="575619"/>
                    </a:cubicBezTo>
                    <a:cubicBezTo>
                      <a:pt x="580248" y="575619"/>
                      <a:pt x="580248" y="575619"/>
                      <a:pt x="580248" y="594878"/>
                    </a:cubicBezTo>
                    <a:cubicBezTo>
                      <a:pt x="580248" y="594878"/>
                      <a:pt x="580248" y="594878"/>
                      <a:pt x="548845" y="576332"/>
                    </a:cubicBezTo>
                    <a:cubicBezTo>
                      <a:pt x="548845" y="576332"/>
                      <a:pt x="548845" y="576332"/>
                      <a:pt x="548845" y="575619"/>
                    </a:cubicBezTo>
                    <a:cubicBezTo>
                      <a:pt x="548845" y="575619"/>
                      <a:pt x="548845" y="575619"/>
                      <a:pt x="548845" y="573479"/>
                    </a:cubicBezTo>
                    <a:cubicBezTo>
                      <a:pt x="548845" y="573479"/>
                      <a:pt x="548845" y="573479"/>
                      <a:pt x="548845" y="517130"/>
                    </a:cubicBezTo>
                    <a:cubicBezTo>
                      <a:pt x="548845" y="517130"/>
                      <a:pt x="548845" y="517130"/>
                      <a:pt x="498171" y="546374"/>
                    </a:cubicBezTo>
                    <a:cubicBezTo>
                      <a:pt x="498171" y="546374"/>
                      <a:pt x="498171" y="546374"/>
                      <a:pt x="449639" y="574906"/>
                    </a:cubicBezTo>
                    <a:cubicBezTo>
                      <a:pt x="449639" y="574906"/>
                      <a:pt x="449639" y="574906"/>
                      <a:pt x="433937" y="584178"/>
                    </a:cubicBezTo>
                    <a:cubicBezTo>
                      <a:pt x="433937" y="584178"/>
                      <a:pt x="433937" y="584178"/>
                      <a:pt x="418236" y="593451"/>
                    </a:cubicBezTo>
                    <a:cubicBezTo>
                      <a:pt x="418236" y="593451"/>
                      <a:pt x="418236" y="593451"/>
                      <a:pt x="377554" y="617703"/>
                    </a:cubicBezTo>
                    <a:cubicBezTo>
                      <a:pt x="377554" y="617703"/>
                      <a:pt x="377554" y="617703"/>
                      <a:pt x="361139" y="626975"/>
                    </a:cubicBezTo>
                    <a:cubicBezTo>
                      <a:pt x="361139" y="626975"/>
                      <a:pt x="361139" y="626975"/>
                      <a:pt x="345437" y="636248"/>
                    </a:cubicBezTo>
                    <a:cubicBezTo>
                      <a:pt x="345437" y="636248"/>
                      <a:pt x="345437" y="636248"/>
                      <a:pt x="315461" y="654080"/>
                    </a:cubicBezTo>
                    <a:cubicBezTo>
                      <a:pt x="315461" y="654080"/>
                      <a:pt x="315461" y="654080"/>
                      <a:pt x="308324" y="671912"/>
                    </a:cubicBezTo>
                    <a:cubicBezTo>
                      <a:pt x="308324" y="671912"/>
                      <a:pt x="308324" y="671912"/>
                      <a:pt x="255509" y="813142"/>
                    </a:cubicBezTo>
                    <a:cubicBezTo>
                      <a:pt x="253368" y="820275"/>
                      <a:pt x="250513" y="826694"/>
                      <a:pt x="246945" y="833114"/>
                    </a:cubicBezTo>
                    <a:cubicBezTo>
                      <a:pt x="224820" y="874484"/>
                      <a:pt x="181283" y="903015"/>
                      <a:pt x="131323" y="903015"/>
                    </a:cubicBezTo>
                    <a:cubicBezTo>
                      <a:pt x="59238" y="903015"/>
                      <a:pt x="0" y="844526"/>
                      <a:pt x="0" y="772485"/>
                    </a:cubicBezTo>
                    <a:cubicBezTo>
                      <a:pt x="0" y="701870"/>
                      <a:pt x="56384" y="644094"/>
                      <a:pt x="126327" y="641954"/>
                    </a:cubicBezTo>
                    <a:cubicBezTo>
                      <a:pt x="127755" y="641954"/>
                      <a:pt x="129182" y="641954"/>
                      <a:pt x="131323" y="641954"/>
                    </a:cubicBezTo>
                    <a:cubicBezTo>
                      <a:pt x="147025" y="641954"/>
                      <a:pt x="162013" y="644807"/>
                      <a:pt x="175573" y="649800"/>
                    </a:cubicBezTo>
                    <a:cubicBezTo>
                      <a:pt x="175573" y="649800"/>
                      <a:pt x="175573" y="649800"/>
                      <a:pt x="209118" y="611996"/>
                    </a:cubicBezTo>
                    <a:cubicBezTo>
                      <a:pt x="209118" y="611996"/>
                      <a:pt x="209118" y="611996"/>
                      <a:pt x="241949" y="574906"/>
                    </a:cubicBezTo>
                    <a:cubicBezTo>
                      <a:pt x="241949" y="574906"/>
                      <a:pt x="241949" y="574906"/>
                      <a:pt x="251227" y="564920"/>
                    </a:cubicBezTo>
                    <a:cubicBezTo>
                      <a:pt x="251941" y="564206"/>
                      <a:pt x="252654" y="563493"/>
                      <a:pt x="252654" y="563493"/>
                    </a:cubicBezTo>
                    <a:cubicBezTo>
                      <a:pt x="254082" y="562780"/>
                      <a:pt x="254796" y="562067"/>
                      <a:pt x="255509" y="561353"/>
                    </a:cubicBezTo>
                    <a:cubicBezTo>
                      <a:pt x="256223" y="561353"/>
                      <a:pt x="259792" y="559213"/>
                      <a:pt x="266929" y="555647"/>
                    </a:cubicBezTo>
                    <a:cubicBezTo>
                      <a:pt x="276921" y="550654"/>
                      <a:pt x="292622" y="542095"/>
                      <a:pt x="312606" y="531395"/>
                    </a:cubicBezTo>
                    <a:cubicBezTo>
                      <a:pt x="317602" y="528542"/>
                      <a:pt x="323312" y="525689"/>
                      <a:pt x="329022" y="522836"/>
                    </a:cubicBezTo>
                    <a:cubicBezTo>
                      <a:pt x="334018" y="519983"/>
                      <a:pt x="339727" y="517130"/>
                      <a:pt x="345437" y="514277"/>
                    </a:cubicBezTo>
                    <a:cubicBezTo>
                      <a:pt x="361139" y="505717"/>
                      <a:pt x="378268" y="496445"/>
                      <a:pt x="396111" y="487172"/>
                    </a:cubicBezTo>
                    <a:cubicBezTo>
                      <a:pt x="443216" y="462207"/>
                      <a:pt x="497458" y="433676"/>
                      <a:pt x="548845" y="406571"/>
                    </a:cubicBezTo>
                    <a:cubicBezTo>
                      <a:pt x="548845" y="406571"/>
                      <a:pt x="548845" y="406571"/>
                      <a:pt x="548845" y="350935"/>
                    </a:cubicBezTo>
                    <a:cubicBezTo>
                      <a:pt x="548845" y="350935"/>
                      <a:pt x="548845" y="350935"/>
                      <a:pt x="548845" y="15692"/>
                    </a:cubicBezTo>
                    <a:cubicBezTo>
                      <a:pt x="548845" y="7133"/>
                      <a:pt x="555982" y="0"/>
                      <a:pt x="564547"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12169"/>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012169"/>
                  </a:solidFill>
                  <a:latin typeface="+mj-lt"/>
                  <a:cs typeface="Arial" panose="020B0604020202020204" pitchFamily="34" charset="0"/>
                </a:endParaRPr>
              </a:p>
            </p:txBody>
          </p:sp>
        </p:grpSp>
      </p:grpSp>
      <p:grpSp>
        <p:nvGrpSpPr>
          <p:cNvPr id="66" name="bcgIcons_Laptop">
            <a:extLst>
              <a:ext uri="{FF2B5EF4-FFF2-40B4-BE49-F238E27FC236}">
                <a16:creationId xmlns:a16="http://schemas.microsoft.com/office/drawing/2014/main" id="{B79D6357-2628-4D01-815E-AB70712F4D59}"/>
              </a:ext>
            </a:extLst>
          </p:cNvPr>
          <p:cNvGrpSpPr>
            <a:grpSpLocks noChangeAspect="1"/>
          </p:cNvGrpSpPr>
          <p:nvPr/>
        </p:nvGrpSpPr>
        <p:grpSpPr bwMode="auto">
          <a:xfrm>
            <a:off x="2635561" y="4806596"/>
            <a:ext cx="554293" cy="554807"/>
            <a:chOff x="1682" y="0"/>
            <a:chExt cx="4316" cy="4320"/>
          </a:xfrm>
        </p:grpSpPr>
        <p:sp>
          <p:nvSpPr>
            <p:cNvPr id="67" name="AutoShape 34">
              <a:extLst>
                <a:ext uri="{FF2B5EF4-FFF2-40B4-BE49-F238E27FC236}">
                  <a16:creationId xmlns:a16="http://schemas.microsoft.com/office/drawing/2014/main" id="{B94158C8-2C29-4B25-89FD-97780E91005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j-lt"/>
                <a:cs typeface="Arial" panose="020B0604020202020204" pitchFamily="34" charset="0"/>
              </a:endParaRPr>
            </a:p>
          </p:txBody>
        </p:sp>
        <p:sp>
          <p:nvSpPr>
            <p:cNvPr id="68" name="Freeform 36">
              <a:extLst>
                <a:ext uri="{FF2B5EF4-FFF2-40B4-BE49-F238E27FC236}">
                  <a16:creationId xmlns:a16="http://schemas.microsoft.com/office/drawing/2014/main" id="{55EE1058-D112-4FCD-978E-7BAADAC265FE}"/>
                </a:ext>
              </a:extLst>
            </p:cNvPr>
            <p:cNvSpPr>
              <a:spLocks noEditPoints="1"/>
            </p:cNvSpPr>
            <p:nvPr/>
          </p:nvSpPr>
          <p:spPr bwMode="auto">
            <a:xfrm>
              <a:off x="1856" y="939"/>
              <a:ext cx="3972" cy="2432"/>
            </a:xfrm>
            <a:custGeom>
              <a:avLst/>
              <a:gdLst>
                <a:gd name="T0" fmla="*/ 1956 w 2120"/>
                <a:gd name="T1" fmla="*/ 1081 h 1297"/>
                <a:gd name="T2" fmla="*/ 164 w 2120"/>
                <a:gd name="T3" fmla="*/ 1081 h 1297"/>
                <a:gd name="T4" fmla="*/ 142 w 2120"/>
                <a:gd name="T5" fmla="*/ 1059 h 1297"/>
                <a:gd name="T6" fmla="*/ 142 w 2120"/>
                <a:gd name="T7" fmla="*/ 22 h 1297"/>
                <a:gd name="T8" fmla="*/ 164 w 2120"/>
                <a:gd name="T9" fmla="*/ 0 h 1297"/>
                <a:gd name="T10" fmla="*/ 1956 w 2120"/>
                <a:gd name="T11" fmla="*/ 0 h 1297"/>
                <a:gd name="T12" fmla="*/ 1978 w 2120"/>
                <a:gd name="T13" fmla="*/ 22 h 1297"/>
                <a:gd name="T14" fmla="*/ 1978 w 2120"/>
                <a:gd name="T15" fmla="*/ 1059 h 1297"/>
                <a:gd name="T16" fmla="*/ 1956 w 2120"/>
                <a:gd name="T17" fmla="*/ 1081 h 1297"/>
                <a:gd name="T18" fmla="*/ 186 w 2120"/>
                <a:gd name="T19" fmla="*/ 1037 h 1297"/>
                <a:gd name="T20" fmla="*/ 1934 w 2120"/>
                <a:gd name="T21" fmla="*/ 1037 h 1297"/>
                <a:gd name="T22" fmla="*/ 1934 w 2120"/>
                <a:gd name="T23" fmla="*/ 44 h 1297"/>
                <a:gd name="T24" fmla="*/ 186 w 2120"/>
                <a:gd name="T25" fmla="*/ 44 h 1297"/>
                <a:gd name="T26" fmla="*/ 186 w 2120"/>
                <a:gd name="T27" fmla="*/ 1037 h 1297"/>
                <a:gd name="T28" fmla="*/ 2057 w 2120"/>
                <a:gd name="T29" fmla="*/ 1297 h 1297"/>
                <a:gd name="T30" fmla="*/ 63 w 2120"/>
                <a:gd name="T31" fmla="*/ 1297 h 1297"/>
                <a:gd name="T32" fmla="*/ 42 w 2120"/>
                <a:gd name="T33" fmla="*/ 1282 h 1297"/>
                <a:gd name="T34" fmla="*/ 2 w 2120"/>
                <a:gd name="T35" fmla="*/ 1154 h 1297"/>
                <a:gd name="T36" fmla="*/ 5 w 2120"/>
                <a:gd name="T37" fmla="*/ 1134 h 1297"/>
                <a:gd name="T38" fmla="*/ 23 w 2120"/>
                <a:gd name="T39" fmla="*/ 1125 h 1297"/>
                <a:gd name="T40" fmla="*/ 769 w 2120"/>
                <a:gd name="T41" fmla="*/ 1125 h 1297"/>
                <a:gd name="T42" fmla="*/ 791 w 2120"/>
                <a:gd name="T43" fmla="*/ 1147 h 1297"/>
                <a:gd name="T44" fmla="*/ 791 w 2120"/>
                <a:gd name="T45" fmla="*/ 1163 h 1297"/>
                <a:gd name="T46" fmla="*/ 1329 w 2120"/>
                <a:gd name="T47" fmla="*/ 1163 h 1297"/>
                <a:gd name="T48" fmla="*/ 1329 w 2120"/>
                <a:gd name="T49" fmla="*/ 1147 h 1297"/>
                <a:gd name="T50" fmla="*/ 1351 w 2120"/>
                <a:gd name="T51" fmla="*/ 1125 h 1297"/>
                <a:gd name="T52" fmla="*/ 2097 w 2120"/>
                <a:gd name="T53" fmla="*/ 1125 h 1297"/>
                <a:gd name="T54" fmla="*/ 2115 w 2120"/>
                <a:gd name="T55" fmla="*/ 1134 h 1297"/>
                <a:gd name="T56" fmla="*/ 2118 w 2120"/>
                <a:gd name="T57" fmla="*/ 1154 h 1297"/>
                <a:gd name="T58" fmla="*/ 2078 w 2120"/>
                <a:gd name="T59" fmla="*/ 1282 h 1297"/>
                <a:gd name="T60" fmla="*/ 2057 w 2120"/>
                <a:gd name="T61" fmla="*/ 1297 h 1297"/>
                <a:gd name="T62" fmla="*/ 79 w 2120"/>
                <a:gd name="T63" fmla="*/ 1253 h 1297"/>
                <a:gd name="T64" fmla="*/ 2041 w 2120"/>
                <a:gd name="T65" fmla="*/ 1253 h 1297"/>
                <a:gd name="T66" fmla="*/ 2067 w 2120"/>
                <a:gd name="T67" fmla="*/ 1169 h 1297"/>
                <a:gd name="T68" fmla="*/ 1373 w 2120"/>
                <a:gd name="T69" fmla="*/ 1169 h 1297"/>
                <a:gd name="T70" fmla="*/ 1373 w 2120"/>
                <a:gd name="T71" fmla="*/ 1185 h 1297"/>
                <a:gd name="T72" fmla="*/ 1351 w 2120"/>
                <a:gd name="T73" fmla="*/ 1207 h 1297"/>
                <a:gd name="T74" fmla="*/ 769 w 2120"/>
                <a:gd name="T75" fmla="*/ 1207 h 1297"/>
                <a:gd name="T76" fmla="*/ 747 w 2120"/>
                <a:gd name="T77" fmla="*/ 1185 h 1297"/>
                <a:gd name="T78" fmla="*/ 747 w 2120"/>
                <a:gd name="T79" fmla="*/ 1169 h 1297"/>
                <a:gd name="T80" fmla="*/ 53 w 2120"/>
                <a:gd name="T81" fmla="*/ 1169 h 1297"/>
                <a:gd name="T82" fmla="*/ 79 w 2120"/>
                <a:gd name="T83" fmla="*/ 1253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0" h="1297">
                  <a:moveTo>
                    <a:pt x="1956" y="1081"/>
                  </a:moveTo>
                  <a:cubicBezTo>
                    <a:pt x="164" y="1081"/>
                    <a:pt x="164" y="1081"/>
                    <a:pt x="164" y="1081"/>
                  </a:cubicBezTo>
                  <a:cubicBezTo>
                    <a:pt x="152" y="1081"/>
                    <a:pt x="142" y="1071"/>
                    <a:pt x="142" y="1059"/>
                  </a:cubicBezTo>
                  <a:cubicBezTo>
                    <a:pt x="142" y="22"/>
                    <a:pt x="142" y="22"/>
                    <a:pt x="142" y="22"/>
                  </a:cubicBezTo>
                  <a:cubicBezTo>
                    <a:pt x="142" y="10"/>
                    <a:pt x="152" y="0"/>
                    <a:pt x="164" y="0"/>
                  </a:cubicBezTo>
                  <a:cubicBezTo>
                    <a:pt x="1956" y="0"/>
                    <a:pt x="1956" y="0"/>
                    <a:pt x="1956" y="0"/>
                  </a:cubicBezTo>
                  <a:cubicBezTo>
                    <a:pt x="1968" y="0"/>
                    <a:pt x="1978" y="10"/>
                    <a:pt x="1978" y="22"/>
                  </a:cubicBezTo>
                  <a:cubicBezTo>
                    <a:pt x="1978" y="1059"/>
                    <a:pt x="1978" y="1059"/>
                    <a:pt x="1978" y="1059"/>
                  </a:cubicBezTo>
                  <a:cubicBezTo>
                    <a:pt x="1978" y="1071"/>
                    <a:pt x="1968" y="1081"/>
                    <a:pt x="1956" y="1081"/>
                  </a:cubicBezTo>
                  <a:close/>
                  <a:moveTo>
                    <a:pt x="186" y="1037"/>
                  </a:moveTo>
                  <a:cubicBezTo>
                    <a:pt x="1934" y="1037"/>
                    <a:pt x="1934" y="1037"/>
                    <a:pt x="1934" y="1037"/>
                  </a:cubicBezTo>
                  <a:cubicBezTo>
                    <a:pt x="1934" y="44"/>
                    <a:pt x="1934" y="44"/>
                    <a:pt x="1934" y="44"/>
                  </a:cubicBezTo>
                  <a:cubicBezTo>
                    <a:pt x="186" y="44"/>
                    <a:pt x="186" y="44"/>
                    <a:pt x="186" y="44"/>
                  </a:cubicBezTo>
                  <a:lnTo>
                    <a:pt x="186" y="1037"/>
                  </a:lnTo>
                  <a:close/>
                  <a:moveTo>
                    <a:pt x="2057" y="1297"/>
                  </a:moveTo>
                  <a:cubicBezTo>
                    <a:pt x="63" y="1297"/>
                    <a:pt x="63" y="1297"/>
                    <a:pt x="63" y="1297"/>
                  </a:cubicBezTo>
                  <a:cubicBezTo>
                    <a:pt x="53" y="1297"/>
                    <a:pt x="45" y="1291"/>
                    <a:pt x="42" y="1282"/>
                  </a:cubicBezTo>
                  <a:cubicBezTo>
                    <a:pt x="2" y="1154"/>
                    <a:pt x="2" y="1154"/>
                    <a:pt x="2" y="1154"/>
                  </a:cubicBezTo>
                  <a:cubicBezTo>
                    <a:pt x="0" y="1147"/>
                    <a:pt x="1" y="1140"/>
                    <a:pt x="5" y="1134"/>
                  </a:cubicBezTo>
                  <a:cubicBezTo>
                    <a:pt x="9" y="1129"/>
                    <a:pt x="16" y="1125"/>
                    <a:pt x="23" y="1125"/>
                  </a:cubicBezTo>
                  <a:cubicBezTo>
                    <a:pt x="769" y="1125"/>
                    <a:pt x="769" y="1125"/>
                    <a:pt x="769" y="1125"/>
                  </a:cubicBezTo>
                  <a:cubicBezTo>
                    <a:pt x="781" y="1125"/>
                    <a:pt x="791" y="1135"/>
                    <a:pt x="791" y="1147"/>
                  </a:cubicBezTo>
                  <a:cubicBezTo>
                    <a:pt x="791" y="1163"/>
                    <a:pt x="791" y="1163"/>
                    <a:pt x="791" y="1163"/>
                  </a:cubicBezTo>
                  <a:cubicBezTo>
                    <a:pt x="1329" y="1163"/>
                    <a:pt x="1329" y="1163"/>
                    <a:pt x="1329" y="1163"/>
                  </a:cubicBezTo>
                  <a:cubicBezTo>
                    <a:pt x="1329" y="1147"/>
                    <a:pt x="1329" y="1147"/>
                    <a:pt x="1329" y="1147"/>
                  </a:cubicBezTo>
                  <a:cubicBezTo>
                    <a:pt x="1329" y="1135"/>
                    <a:pt x="1339" y="1125"/>
                    <a:pt x="1351" y="1125"/>
                  </a:cubicBezTo>
                  <a:cubicBezTo>
                    <a:pt x="2097" y="1125"/>
                    <a:pt x="2097" y="1125"/>
                    <a:pt x="2097" y="1125"/>
                  </a:cubicBezTo>
                  <a:cubicBezTo>
                    <a:pt x="2104" y="1125"/>
                    <a:pt x="2111" y="1129"/>
                    <a:pt x="2115" y="1134"/>
                  </a:cubicBezTo>
                  <a:cubicBezTo>
                    <a:pt x="2119" y="1140"/>
                    <a:pt x="2120" y="1147"/>
                    <a:pt x="2118" y="1154"/>
                  </a:cubicBezTo>
                  <a:cubicBezTo>
                    <a:pt x="2078" y="1282"/>
                    <a:pt x="2078" y="1282"/>
                    <a:pt x="2078" y="1282"/>
                  </a:cubicBezTo>
                  <a:cubicBezTo>
                    <a:pt x="2075" y="1291"/>
                    <a:pt x="2067" y="1297"/>
                    <a:pt x="2057" y="1297"/>
                  </a:cubicBezTo>
                  <a:close/>
                  <a:moveTo>
                    <a:pt x="79" y="1253"/>
                  </a:moveTo>
                  <a:cubicBezTo>
                    <a:pt x="2041" y="1253"/>
                    <a:pt x="2041" y="1253"/>
                    <a:pt x="2041" y="1253"/>
                  </a:cubicBezTo>
                  <a:cubicBezTo>
                    <a:pt x="2067" y="1169"/>
                    <a:pt x="2067" y="1169"/>
                    <a:pt x="2067" y="1169"/>
                  </a:cubicBezTo>
                  <a:cubicBezTo>
                    <a:pt x="1373" y="1169"/>
                    <a:pt x="1373" y="1169"/>
                    <a:pt x="1373" y="1169"/>
                  </a:cubicBezTo>
                  <a:cubicBezTo>
                    <a:pt x="1373" y="1185"/>
                    <a:pt x="1373" y="1185"/>
                    <a:pt x="1373" y="1185"/>
                  </a:cubicBezTo>
                  <a:cubicBezTo>
                    <a:pt x="1373" y="1197"/>
                    <a:pt x="1363" y="1207"/>
                    <a:pt x="1351" y="1207"/>
                  </a:cubicBezTo>
                  <a:cubicBezTo>
                    <a:pt x="769" y="1207"/>
                    <a:pt x="769" y="1207"/>
                    <a:pt x="769" y="1207"/>
                  </a:cubicBezTo>
                  <a:cubicBezTo>
                    <a:pt x="757" y="1207"/>
                    <a:pt x="747" y="1197"/>
                    <a:pt x="747" y="1185"/>
                  </a:cubicBezTo>
                  <a:cubicBezTo>
                    <a:pt x="747" y="1169"/>
                    <a:pt x="747" y="1169"/>
                    <a:pt x="747" y="1169"/>
                  </a:cubicBezTo>
                  <a:cubicBezTo>
                    <a:pt x="53" y="1169"/>
                    <a:pt x="53" y="1169"/>
                    <a:pt x="53" y="1169"/>
                  </a:cubicBezTo>
                  <a:lnTo>
                    <a:pt x="79" y="125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j-lt"/>
                <a:cs typeface="Arial" panose="020B0604020202020204" pitchFamily="34" charset="0"/>
              </a:endParaRPr>
            </a:p>
          </p:txBody>
        </p:sp>
        <p:sp>
          <p:nvSpPr>
            <p:cNvPr id="69" name="Freeform 37">
              <a:extLst>
                <a:ext uri="{FF2B5EF4-FFF2-40B4-BE49-F238E27FC236}">
                  <a16:creationId xmlns:a16="http://schemas.microsoft.com/office/drawing/2014/main" id="{91A9AE63-0B64-47CA-8459-0A10D04CE84F}"/>
                </a:ext>
              </a:extLst>
            </p:cNvPr>
            <p:cNvSpPr>
              <a:spLocks/>
            </p:cNvSpPr>
            <p:nvPr/>
          </p:nvSpPr>
          <p:spPr bwMode="auto">
            <a:xfrm>
              <a:off x="2289" y="1101"/>
              <a:ext cx="3106" cy="1702"/>
            </a:xfrm>
            <a:custGeom>
              <a:avLst/>
              <a:gdLst>
                <a:gd name="T0" fmla="*/ 1648 w 1658"/>
                <a:gd name="T1" fmla="*/ 908 h 908"/>
                <a:gd name="T2" fmla="*/ 10 w 1658"/>
                <a:gd name="T3" fmla="*/ 908 h 908"/>
                <a:gd name="T4" fmla="*/ 0 w 1658"/>
                <a:gd name="T5" fmla="*/ 898 h 908"/>
                <a:gd name="T6" fmla="*/ 0 w 1658"/>
                <a:gd name="T7" fmla="*/ 10 h 908"/>
                <a:gd name="T8" fmla="*/ 10 w 1658"/>
                <a:gd name="T9" fmla="*/ 0 h 908"/>
                <a:gd name="T10" fmla="*/ 1648 w 1658"/>
                <a:gd name="T11" fmla="*/ 0 h 908"/>
                <a:gd name="T12" fmla="*/ 1658 w 1658"/>
                <a:gd name="T13" fmla="*/ 10 h 908"/>
                <a:gd name="T14" fmla="*/ 1658 w 1658"/>
                <a:gd name="T15" fmla="*/ 898 h 908"/>
                <a:gd name="T16" fmla="*/ 1648 w 1658"/>
                <a:gd name="T17" fmla="*/ 90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8" h="908">
                  <a:moveTo>
                    <a:pt x="1648" y="908"/>
                  </a:moveTo>
                  <a:cubicBezTo>
                    <a:pt x="10" y="908"/>
                    <a:pt x="10" y="908"/>
                    <a:pt x="10" y="908"/>
                  </a:cubicBezTo>
                  <a:cubicBezTo>
                    <a:pt x="5" y="908"/>
                    <a:pt x="0" y="904"/>
                    <a:pt x="0" y="898"/>
                  </a:cubicBezTo>
                  <a:cubicBezTo>
                    <a:pt x="0" y="10"/>
                    <a:pt x="0" y="10"/>
                    <a:pt x="0" y="10"/>
                  </a:cubicBezTo>
                  <a:cubicBezTo>
                    <a:pt x="0" y="5"/>
                    <a:pt x="5" y="0"/>
                    <a:pt x="10" y="0"/>
                  </a:cubicBezTo>
                  <a:cubicBezTo>
                    <a:pt x="1648" y="0"/>
                    <a:pt x="1648" y="0"/>
                    <a:pt x="1648" y="0"/>
                  </a:cubicBezTo>
                  <a:cubicBezTo>
                    <a:pt x="1653" y="0"/>
                    <a:pt x="1658" y="5"/>
                    <a:pt x="1658" y="10"/>
                  </a:cubicBezTo>
                  <a:cubicBezTo>
                    <a:pt x="1658" y="898"/>
                    <a:pt x="1658" y="898"/>
                    <a:pt x="1658" y="898"/>
                  </a:cubicBezTo>
                  <a:cubicBezTo>
                    <a:pt x="1658" y="904"/>
                    <a:pt x="1653" y="908"/>
                    <a:pt x="1648" y="908"/>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j-lt"/>
                <a:cs typeface="Arial" panose="020B0604020202020204" pitchFamily="34" charset="0"/>
              </a:endParaRPr>
            </a:p>
          </p:txBody>
        </p:sp>
      </p:grpSp>
      <p:grpSp>
        <p:nvGrpSpPr>
          <p:cNvPr id="70" name="Group 69">
            <a:extLst>
              <a:ext uri="{FF2B5EF4-FFF2-40B4-BE49-F238E27FC236}">
                <a16:creationId xmlns:a16="http://schemas.microsoft.com/office/drawing/2014/main" id="{354A6F3E-D3E5-4DC1-8FE3-427E9C7EDF0E}"/>
              </a:ext>
            </a:extLst>
          </p:cNvPr>
          <p:cNvGrpSpPr>
            <a:grpSpLocks noChangeAspect="1"/>
          </p:cNvGrpSpPr>
          <p:nvPr/>
        </p:nvGrpSpPr>
        <p:grpSpPr>
          <a:xfrm>
            <a:off x="2635304" y="5505373"/>
            <a:ext cx="554807" cy="554807"/>
            <a:chOff x="5272088" y="2605088"/>
            <a:chExt cx="1647825" cy="1647825"/>
          </a:xfrm>
        </p:grpSpPr>
        <p:sp>
          <p:nvSpPr>
            <p:cNvPr id="71" name="AutoShape 13">
              <a:extLst>
                <a:ext uri="{FF2B5EF4-FFF2-40B4-BE49-F238E27FC236}">
                  <a16:creationId xmlns:a16="http://schemas.microsoft.com/office/drawing/2014/main" id="{8CB4FD8D-3A9D-4A0D-80E9-DF1B5940919F}"/>
                </a:ext>
              </a:extLst>
            </p:cNvPr>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j-lt"/>
                <a:cs typeface="Arial" panose="020B0604020202020204" pitchFamily="34" charset="0"/>
              </a:endParaRPr>
            </a:p>
          </p:txBody>
        </p:sp>
        <p:grpSp>
          <p:nvGrpSpPr>
            <p:cNvPr id="72" name="Group 71">
              <a:extLst>
                <a:ext uri="{FF2B5EF4-FFF2-40B4-BE49-F238E27FC236}">
                  <a16:creationId xmlns:a16="http://schemas.microsoft.com/office/drawing/2014/main" id="{BD41693E-3582-43AF-87DA-ABCC945F62C0}"/>
                </a:ext>
              </a:extLst>
            </p:cNvPr>
            <p:cNvGrpSpPr/>
            <p:nvPr/>
          </p:nvGrpSpPr>
          <p:grpSpPr>
            <a:xfrm>
              <a:off x="5427663" y="2919413"/>
              <a:ext cx="1349376" cy="1100138"/>
              <a:chOff x="5427663" y="2919413"/>
              <a:chExt cx="1349376" cy="1100138"/>
            </a:xfrm>
          </p:grpSpPr>
          <p:sp>
            <p:nvSpPr>
              <p:cNvPr id="73" name="Freeform 13">
                <a:extLst>
                  <a:ext uri="{FF2B5EF4-FFF2-40B4-BE49-F238E27FC236}">
                    <a16:creationId xmlns:a16="http://schemas.microsoft.com/office/drawing/2014/main" id="{B2BCC44C-D815-419E-9737-E9ADDE1F8D2E}"/>
                  </a:ext>
                </a:extLst>
              </p:cNvPr>
              <p:cNvSpPr>
                <a:spLocks/>
              </p:cNvSpPr>
              <p:nvPr/>
            </p:nvSpPr>
            <p:spPr bwMode="auto">
              <a:xfrm>
                <a:off x="5427663" y="2955926"/>
                <a:ext cx="1349376" cy="849313"/>
              </a:xfrm>
              <a:custGeom>
                <a:avLst/>
                <a:gdLst>
                  <a:gd name="connsiteX0" fmla="*/ 1152884 w 1349376"/>
                  <a:gd name="connsiteY0" fmla="*/ 531812 h 849313"/>
                  <a:gd name="connsiteX1" fmla="*/ 1049646 w 1349376"/>
                  <a:gd name="connsiteY1" fmla="*/ 542587 h 849313"/>
                  <a:gd name="connsiteX2" fmla="*/ 985838 w 1349376"/>
                  <a:gd name="connsiteY2" fmla="*/ 596463 h 849313"/>
                  <a:gd name="connsiteX3" fmla="*/ 985838 w 1349376"/>
                  <a:gd name="connsiteY3" fmla="*/ 671889 h 849313"/>
                  <a:gd name="connsiteX4" fmla="*/ 985838 w 1349376"/>
                  <a:gd name="connsiteY4" fmla="*/ 734385 h 849313"/>
                  <a:gd name="connsiteX5" fmla="*/ 985838 w 1349376"/>
                  <a:gd name="connsiteY5" fmla="*/ 754499 h 849313"/>
                  <a:gd name="connsiteX6" fmla="*/ 1049646 w 1349376"/>
                  <a:gd name="connsiteY6" fmla="*/ 808375 h 849313"/>
                  <a:gd name="connsiteX7" fmla="*/ 1152884 w 1349376"/>
                  <a:gd name="connsiteY7" fmla="*/ 819150 h 849313"/>
                  <a:gd name="connsiteX8" fmla="*/ 1255406 w 1349376"/>
                  <a:gd name="connsiteY8" fmla="*/ 808375 h 849313"/>
                  <a:gd name="connsiteX9" fmla="*/ 1319213 w 1349376"/>
                  <a:gd name="connsiteY9" fmla="*/ 754499 h 849313"/>
                  <a:gd name="connsiteX10" fmla="*/ 1319213 w 1349376"/>
                  <a:gd name="connsiteY10" fmla="*/ 734385 h 849313"/>
                  <a:gd name="connsiteX11" fmla="*/ 1319213 w 1349376"/>
                  <a:gd name="connsiteY11" fmla="*/ 671889 h 849313"/>
                  <a:gd name="connsiteX12" fmla="*/ 1319213 w 1349376"/>
                  <a:gd name="connsiteY12" fmla="*/ 596463 h 849313"/>
                  <a:gd name="connsiteX13" fmla="*/ 1255406 w 1349376"/>
                  <a:gd name="connsiteY13" fmla="*/ 542587 h 849313"/>
                  <a:gd name="connsiteX14" fmla="*/ 1152884 w 1349376"/>
                  <a:gd name="connsiteY14" fmla="*/ 531812 h 849313"/>
                  <a:gd name="connsiteX15" fmla="*/ 197644 w 1349376"/>
                  <a:gd name="connsiteY15" fmla="*/ 531812 h 849313"/>
                  <a:gd name="connsiteX16" fmla="*/ 94676 w 1349376"/>
                  <a:gd name="connsiteY16" fmla="*/ 542587 h 849313"/>
                  <a:gd name="connsiteX17" fmla="*/ 31750 w 1349376"/>
                  <a:gd name="connsiteY17" fmla="*/ 596463 h 849313"/>
                  <a:gd name="connsiteX18" fmla="*/ 31750 w 1349376"/>
                  <a:gd name="connsiteY18" fmla="*/ 694876 h 849313"/>
                  <a:gd name="connsiteX19" fmla="*/ 31750 w 1349376"/>
                  <a:gd name="connsiteY19" fmla="*/ 747316 h 849313"/>
                  <a:gd name="connsiteX20" fmla="*/ 31750 w 1349376"/>
                  <a:gd name="connsiteY20" fmla="*/ 754499 h 849313"/>
                  <a:gd name="connsiteX21" fmla="*/ 94676 w 1349376"/>
                  <a:gd name="connsiteY21" fmla="*/ 808375 h 849313"/>
                  <a:gd name="connsiteX22" fmla="*/ 197644 w 1349376"/>
                  <a:gd name="connsiteY22" fmla="*/ 819150 h 849313"/>
                  <a:gd name="connsiteX23" fmla="*/ 299898 w 1349376"/>
                  <a:gd name="connsiteY23" fmla="*/ 808375 h 849313"/>
                  <a:gd name="connsiteX24" fmla="*/ 363538 w 1349376"/>
                  <a:gd name="connsiteY24" fmla="*/ 754499 h 849313"/>
                  <a:gd name="connsiteX25" fmla="*/ 363538 w 1349376"/>
                  <a:gd name="connsiteY25" fmla="*/ 717863 h 849313"/>
                  <a:gd name="connsiteX26" fmla="*/ 363538 w 1349376"/>
                  <a:gd name="connsiteY26" fmla="*/ 630225 h 849313"/>
                  <a:gd name="connsiteX27" fmla="*/ 363538 w 1349376"/>
                  <a:gd name="connsiteY27" fmla="*/ 605802 h 849313"/>
                  <a:gd name="connsiteX28" fmla="*/ 363538 w 1349376"/>
                  <a:gd name="connsiteY28" fmla="*/ 596463 h 849313"/>
                  <a:gd name="connsiteX29" fmla="*/ 352812 w 1349376"/>
                  <a:gd name="connsiteY29" fmla="*/ 568448 h 849313"/>
                  <a:gd name="connsiteX30" fmla="*/ 299898 w 1349376"/>
                  <a:gd name="connsiteY30" fmla="*/ 542587 h 849313"/>
                  <a:gd name="connsiteX31" fmla="*/ 197644 w 1349376"/>
                  <a:gd name="connsiteY31" fmla="*/ 531812 h 849313"/>
                  <a:gd name="connsiteX32" fmla="*/ 1152448 w 1349376"/>
                  <a:gd name="connsiteY32" fmla="*/ 501650 h 849313"/>
                  <a:gd name="connsiteX33" fmla="*/ 1262728 w 1349376"/>
                  <a:gd name="connsiteY33" fmla="*/ 513049 h 849313"/>
                  <a:gd name="connsiteX34" fmla="*/ 1304978 w 1349376"/>
                  <a:gd name="connsiteY34" fmla="*/ 528010 h 849313"/>
                  <a:gd name="connsiteX35" fmla="*/ 1308558 w 1349376"/>
                  <a:gd name="connsiteY35" fmla="*/ 530147 h 849313"/>
                  <a:gd name="connsiteX36" fmla="*/ 1349376 w 1349376"/>
                  <a:gd name="connsiteY36" fmla="*/ 597115 h 849313"/>
                  <a:gd name="connsiteX37" fmla="*/ 1349376 w 1349376"/>
                  <a:gd name="connsiteY37" fmla="*/ 677619 h 849313"/>
                  <a:gd name="connsiteX38" fmla="*/ 1349376 w 1349376"/>
                  <a:gd name="connsiteY38" fmla="*/ 753848 h 849313"/>
                  <a:gd name="connsiteX39" fmla="*/ 1262728 w 1349376"/>
                  <a:gd name="connsiteY39" fmla="*/ 837914 h 849313"/>
                  <a:gd name="connsiteX40" fmla="*/ 1152448 w 1349376"/>
                  <a:gd name="connsiteY40" fmla="*/ 849313 h 849313"/>
                  <a:gd name="connsiteX41" fmla="*/ 1042169 w 1349376"/>
                  <a:gd name="connsiteY41" fmla="*/ 837914 h 849313"/>
                  <a:gd name="connsiteX42" fmla="*/ 995622 w 1349376"/>
                  <a:gd name="connsiteY42" fmla="*/ 820104 h 849313"/>
                  <a:gd name="connsiteX43" fmla="*/ 954088 w 1349376"/>
                  <a:gd name="connsiteY43" fmla="*/ 753848 h 849313"/>
                  <a:gd name="connsiteX44" fmla="*/ 954088 w 1349376"/>
                  <a:gd name="connsiteY44" fmla="*/ 677619 h 849313"/>
                  <a:gd name="connsiteX45" fmla="*/ 954088 w 1349376"/>
                  <a:gd name="connsiteY45" fmla="*/ 597115 h 849313"/>
                  <a:gd name="connsiteX46" fmla="*/ 998487 w 1349376"/>
                  <a:gd name="connsiteY46" fmla="*/ 528722 h 849313"/>
                  <a:gd name="connsiteX47" fmla="*/ 1042169 w 1349376"/>
                  <a:gd name="connsiteY47" fmla="*/ 513049 h 849313"/>
                  <a:gd name="connsiteX48" fmla="*/ 1152448 w 1349376"/>
                  <a:gd name="connsiteY48" fmla="*/ 501650 h 849313"/>
                  <a:gd name="connsiteX49" fmla="*/ 197644 w 1349376"/>
                  <a:gd name="connsiteY49" fmla="*/ 501650 h 849313"/>
                  <a:gd name="connsiteX50" fmla="*/ 307924 w 1349376"/>
                  <a:gd name="connsiteY50" fmla="*/ 513049 h 849313"/>
                  <a:gd name="connsiteX51" fmla="*/ 336568 w 1349376"/>
                  <a:gd name="connsiteY51" fmla="*/ 521598 h 849313"/>
                  <a:gd name="connsiteX52" fmla="*/ 353754 w 1349376"/>
                  <a:gd name="connsiteY52" fmla="*/ 530147 h 849313"/>
                  <a:gd name="connsiteX53" fmla="*/ 380966 w 1349376"/>
                  <a:gd name="connsiteY53" fmla="*/ 553657 h 849313"/>
                  <a:gd name="connsiteX54" fmla="*/ 395288 w 1349376"/>
                  <a:gd name="connsiteY54" fmla="*/ 597115 h 849313"/>
                  <a:gd name="connsiteX55" fmla="*/ 395288 w 1349376"/>
                  <a:gd name="connsiteY55" fmla="*/ 604952 h 849313"/>
                  <a:gd name="connsiteX56" fmla="*/ 395288 w 1349376"/>
                  <a:gd name="connsiteY56" fmla="*/ 632736 h 849313"/>
                  <a:gd name="connsiteX57" fmla="*/ 395288 w 1349376"/>
                  <a:gd name="connsiteY57" fmla="*/ 753848 h 849313"/>
                  <a:gd name="connsiteX58" fmla="*/ 307924 w 1349376"/>
                  <a:gd name="connsiteY58" fmla="*/ 837914 h 849313"/>
                  <a:gd name="connsiteX59" fmla="*/ 197644 w 1349376"/>
                  <a:gd name="connsiteY59" fmla="*/ 849313 h 849313"/>
                  <a:gd name="connsiteX60" fmla="*/ 87365 w 1349376"/>
                  <a:gd name="connsiteY60" fmla="*/ 837914 h 849313"/>
                  <a:gd name="connsiteX61" fmla="*/ 40818 w 1349376"/>
                  <a:gd name="connsiteY61" fmla="*/ 820104 h 849313"/>
                  <a:gd name="connsiteX62" fmla="*/ 0 w 1349376"/>
                  <a:gd name="connsiteY62" fmla="*/ 753848 h 849313"/>
                  <a:gd name="connsiteX63" fmla="*/ 0 w 1349376"/>
                  <a:gd name="connsiteY63" fmla="*/ 703266 h 849313"/>
                  <a:gd name="connsiteX64" fmla="*/ 0 w 1349376"/>
                  <a:gd name="connsiteY64" fmla="*/ 597115 h 849313"/>
                  <a:gd name="connsiteX65" fmla="*/ 30077 w 1349376"/>
                  <a:gd name="connsiteY65" fmla="*/ 537984 h 849313"/>
                  <a:gd name="connsiteX66" fmla="*/ 87365 w 1349376"/>
                  <a:gd name="connsiteY66" fmla="*/ 513049 h 849313"/>
                  <a:gd name="connsiteX67" fmla="*/ 197644 w 1349376"/>
                  <a:gd name="connsiteY67" fmla="*/ 501650 h 849313"/>
                  <a:gd name="connsiteX68" fmla="*/ 771525 w 1349376"/>
                  <a:gd name="connsiteY68" fmla="*/ 0 h 849313"/>
                  <a:gd name="connsiteX69" fmla="*/ 1153110 w 1349376"/>
                  <a:gd name="connsiteY69" fmla="*/ 27142 h 849313"/>
                  <a:gd name="connsiteX70" fmla="*/ 1155254 w 1349376"/>
                  <a:gd name="connsiteY70" fmla="*/ 27856 h 849313"/>
                  <a:gd name="connsiteX71" fmla="*/ 1155968 w 1349376"/>
                  <a:gd name="connsiteY71" fmla="*/ 27856 h 849313"/>
                  <a:gd name="connsiteX72" fmla="*/ 1158112 w 1349376"/>
                  <a:gd name="connsiteY72" fmla="*/ 28570 h 849313"/>
                  <a:gd name="connsiteX73" fmla="*/ 1158827 w 1349376"/>
                  <a:gd name="connsiteY73" fmla="*/ 28570 h 849313"/>
                  <a:gd name="connsiteX74" fmla="*/ 1160970 w 1349376"/>
                  <a:gd name="connsiteY74" fmla="*/ 29999 h 849313"/>
                  <a:gd name="connsiteX75" fmla="*/ 1161685 w 1349376"/>
                  <a:gd name="connsiteY75" fmla="*/ 30713 h 849313"/>
                  <a:gd name="connsiteX76" fmla="*/ 1163114 w 1349376"/>
                  <a:gd name="connsiteY76" fmla="*/ 32142 h 849313"/>
                  <a:gd name="connsiteX77" fmla="*/ 1163829 w 1349376"/>
                  <a:gd name="connsiteY77" fmla="*/ 32856 h 849313"/>
                  <a:gd name="connsiteX78" fmla="*/ 1164543 w 1349376"/>
                  <a:gd name="connsiteY78" fmla="*/ 34285 h 849313"/>
                  <a:gd name="connsiteX79" fmla="*/ 1165258 w 1349376"/>
                  <a:gd name="connsiteY79" fmla="*/ 34999 h 849313"/>
                  <a:gd name="connsiteX80" fmla="*/ 1165972 w 1349376"/>
                  <a:gd name="connsiteY80" fmla="*/ 36427 h 849313"/>
                  <a:gd name="connsiteX81" fmla="*/ 1166687 w 1349376"/>
                  <a:gd name="connsiteY81" fmla="*/ 37142 h 849313"/>
                  <a:gd name="connsiteX82" fmla="*/ 1166687 w 1349376"/>
                  <a:gd name="connsiteY82" fmla="*/ 37856 h 849313"/>
                  <a:gd name="connsiteX83" fmla="*/ 1320321 w 1349376"/>
                  <a:gd name="connsiteY83" fmla="*/ 477128 h 849313"/>
                  <a:gd name="connsiteX84" fmla="*/ 1330325 w 1349376"/>
                  <a:gd name="connsiteY84" fmla="*/ 505699 h 849313"/>
                  <a:gd name="connsiteX85" fmla="*/ 1323894 w 1349376"/>
                  <a:gd name="connsiteY85" fmla="*/ 502128 h 849313"/>
                  <a:gd name="connsiteX86" fmla="*/ 1290309 w 1349376"/>
                  <a:gd name="connsiteY86" fmla="*/ 487128 h 849313"/>
                  <a:gd name="connsiteX87" fmla="*/ 1151681 w 1349376"/>
                  <a:gd name="connsiteY87" fmla="*/ 90711 h 849313"/>
                  <a:gd name="connsiteX88" fmla="*/ 1013053 w 1349376"/>
                  <a:gd name="connsiteY88" fmla="*/ 487842 h 849313"/>
                  <a:gd name="connsiteX89" fmla="*/ 973036 w 1349376"/>
                  <a:gd name="connsiteY89" fmla="*/ 506413 h 849313"/>
                  <a:gd name="connsiteX90" fmla="*/ 983040 w 1349376"/>
                  <a:gd name="connsiteY90" fmla="*/ 477842 h 849313"/>
                  <a:gd name="connsiteX91" fmla="*/ 1128814 w 1349376"/>
                  <a:gd name="connsiteY91" fmla="*/ 59998 h 849313"/>
                  <a:gd name="connsiteX92" fmla="*/ 771525 w 1349376"/>
                  <a:gd name="connsiteY92" fmla="*/ 85712 h 849313"/>
                  <a:gd name="connsiteX93" fmla="*/ 780100 w 1349376"/>
                  <a:gd name="connsiteY93" fmla="*/ 53570 h 849313"/>
                  <a:gd name="connsiteX94" fmla="*/ 931590 w 1349376"/>
                  <a:gd name="connsiteY94" fmla="*/ 42856 h 849313"/>
                  <a:gd name="connsiteX95" fmla="*/ 780100 w 1349376"/>
                  <a:gd name="connsiteY95" fmla="*/ 32142 h 849313"/>
                  <a:gd name="connsiteX96" fmla="*/ 771525 w 1349376"/>
                  <a:gd name="connsiteY96" fmla="*/ 0 h 849313"/>
                  <a:gd name="connsiteX97" fmla="*/ 566738 w 1349376"/>
                  <a:gd name="connsiteY97" fmla="*/ 0 h 849313"/>
                  <a:gd name="connsiteX98" fmla="*/ 558156 w 1349376"/>
                  <a:gd name="connsiteY98" fmla="*/ 32176 h 849313"/>
                  <a:gd name="connsiteX99" fmla="*/ 406537 w 1349376"/>
                  <a:gd name="connsiteY99" fmla="*/ 42902 h 849313"/>
                  <a:gd name="connsiteX100" fmla="*/ 558156 w 1349376"/>
                  <a:gd name="connsiteY100" fmla="*/ 53627 h 849313"/>
                  <a:gd name="connsiteX101" fmla="*/ 566738 w 1349376"/>
                  <a:gd name="connsiteY101" fmla="*/ 85804 h 849313"/>
                  <a:gd name="connsiteX102" fmla="*/ 209147 w 1349376"/>
                  <a:gd name="connsiteY102" fmla="*/ 60063 h 849313"/>
                  <a:gd name="connsiteX103" fmla="*/ 355044 w 1349376"/>
                  <a:gd name="connsiteY103" fmla="*/ 477641 h 849313"/>
                  <a:gd name="connsiteX104" fmla="*/ 362196 w 1349376"/>
                  <a:gd name="connsiteY104" fmla="*/ 498377 h 849313"/>
                  <a:gd name="connsiteX105" fmla="*/ 323576 w 1349376"/>
                  <a:gd name="connsiteY105" fmla="*/ 484076 h 849313"/>
                  <a:gd name="connsiteX106" fmla="*/ 186261 w 1349376"/>
                  <a:gd name="connsiteY106" fmla="*/ 90809 h 849313"/>
                  <a:gd name="connsiteX107" fmla="*/ 46801 w 1349376"/>
                  <a:gd name="connsiteY107" fmla="*/ 488366 h 849313"/>
                  <a:gd name="connsiteX108" fmla="*/ 45370 w 1349376"/>
                  <a:gd name="connsiteY108" fmla="*/ 493372 h 849313"/>
                  <a:gd name="connsiteX109" fmla="*/ 3175 w 1349376"/>
                  <a:gd name="connsiteY109" fmla="*/ 519113 h 849313"/>
                  <a:gd name="connsiteX110" fmla="*/ 17478 w 1349376"/>
                  <a:gd name="connsiteY110" fmla="*/ 478356 h 849313"/>
                  <a:gd name="connsiteX111" fmla="*/ 171242 w 1349376"/>
                  <a:gd name="connsiteY111" fmla="*/ 37897 h 849313"/>
                  <a:gd name="connsiteX112" fmla="*/ 171242 w 1349376"/>
                  <a:gd name="connsiteY112" fmla="*/ 37182 h 849313"/>
                  <a:gd name="connsiteX113" fmla="*/ 171958 w 1349376"/>
                  <a:gd name="connsiteY113" fmla="*/ 36466 h 849313"/>
                  <a:gd name="connsiteX114" fmla="*/ 172673 w 1349376"/>
                  <a:gd name="connsiteY114" fmla="*/ 35036 h 849313"/>
                  <a:gd name="connsiteX115" fmla="*/ 173388 w 1349376"/>
                  <a:gd name="connsiteY115" fmla="*/ 34321 h 849313"/>
                  <a:gd name="connsiteX116" fmla="*/ 174103 w 1349376"/>
                  <a:gd name="connsiteY116" fmla="*/ 32891 h 849313"/>
                  <a:gd name="connsiteX117" fmla="*/ 174818 w 1349376"/>
                  <a:gd name="connsiteY117" fmla="*/ 32176 h 849313"/>
                  <a:gd name="connsiteX118" fmla="*/ 176249 w 1349376"/>
                  <a:gd name="connsiteY118" fmla="*/ 30746 h 849313"/>
                  <a:gd name="connsiteX119" fmla="*/ 176964 w 1349376"/>
                  <a:gd name="connsiteY119" fmla="*/ 30031 h 849313"/>
                  <a:gd name="connsiteX120" fmla="*/ 179109 w 1349376"/>
                  <a:gd name="connsiteY120" fmla="*/ 28601 h 849313"/>
                  <a:gd name="connsiteX121" fmla="*/ 179825 w 1349376"/>
                  <a:gd name="connsiteY121" fmla="*/ 28601 h 849313"/>
                  <a:gd name="connsiteX122" fmla="*/ 181970 w 1349376"/>
                  <a:gd name="connsiteY122" fmla="*/ 27886 h 849313"/>
                  <a:gd name="connsiteX123" fmla="*/ 182685 w 1349376"/>
                  <a:gd name="connsiteY123" fmla="*/ 27886 h 849313"/>
                  <a:gd name="connsiteX124" fmla="*/ 184831 w 1349376"/>
                  <a:gd name="connsiteY124" fmla="*/ 27171 h 849313"/>
                  <a:gd name="connsiteX125" fmla="*/ 566738 w 1349376"/>
                  <a:gd name="connsiteY125" fmla="*/ 0 h 84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349376" h="849313">
                    <a:moveTo>
                      <a:pt x="1152884" y="531812"/>
                    </a:moveTo>
                    <a:cubicBezTo>
                      <a:pt x="1114170" y="531812"/>
                      <a:pt x="1077606" y="535404"/>
                      <a:pt x="1049646" y="542587"/>
                    </a:cubicBezTo>
                    <a:cubicBezTo>
                      <a:pt x="1033873" y="546179"/>
                      <a:pt x="985838" y="557673"/>
                      <a:pt x="985838" y="596463"/>
                    </a:cubicBezTo>
                    <a:cubicBezTo>
                      <a:pt x="985838" y="627352"/>
                      <a:pt x="985838" y="651776"/>
                      <a:pt x="985838" y="671889"/>
                    </a:cubicBezTo>
                    <a:cubicBezTo>
                      <a:pt x="985838" y="702778"/>
                      <a:pt x="985838" y="722174"/>
                      <a:pt x="985838" y="734385"/>
                    </a:cubicBezTo>
                    <a:cubicBezTo>
                      <a:pt x="985838" y="754499"/>
                      <a:pt x="985838" y="754499"/>
                      <a:pt x="985838" y="754499"/>
                    </a:cubicBezTo>
                    <a:cubicBezTo>
                      <a:pt x="985838" y="792571"/>
                      <a:pt x="1033873" y="804783"/>
                      <a:pt x="1049646" y="808375"/>
                    </a:cubicBezTo>
                    <a:cubicBezTo>
                      <a:pt x="1077606" y="815558"/>
                      <a:pt x="1114170" y="819150"/>
                      <a:pt x="1152884" y="819150"/>
                    </a:cubicBezTo>
                    <a:cubicBezTo>
                      <a:pt x="1190882" y="819150"/>
                      <a:pt x="1227446" y="815558"/>
                      <a:pt x="1255406" y="808375"/>
                    </a:cubicBezTo>
                    <a:cubicBezTo>
                      <a:pt x="1271179" y="804783"/>
                      <a:pt x="1319213" y="792571"/>
                      <a:pt x="1319213" y="754499"/>
                    </a:cubicBezTo>
                    <a:lnTo>
                      <a:pt x="1319213" y="734385"/>
                    </a:lnTo>
                    <a:cubicBezTo>
                      <a:pt x="1319213" y="734385"/>
                      <a:pt x="1319213" y="734385"/>
                      <a:pt x="1319213" y="671889"/>
                    </a:cubicBezTo>
                    <a:cubicBezTo>
                      <a:pt x="1319213" y="671889"/>
                      <a:pt x="1319213" y="671889"/>
                      <a:pt x="1319213" y="596463"/>
                    </a:cubicBezTo>
                    <a:cubicBezTo>
                      <a:pt x="1319213" y="557673"/>
                      <a:pt x="1271179" y="546179"/>
                      <a:pt x="1255406" y="542587"/>
                    </a:cubicBezTo>
                    <a:cubicBezTo>
                      <a:pt x="1227446" y="535404"/>
                      <a:pt x="1190882" y="531812"/>
                      <a:pt x="1152884" y="531812"/>
                    </a:cubicBezTo>
                    <a:close/>
                    <a:moveTo>
                      <a:pt x="197644" y="531812"/>
                    </a:moveTo>
                    <a:cubicBezTo>
                      <a:pt x="159031" y="531812"/>
                      <a:pt x="122563" y="535404"/>
                      <a:pt x="94676" y="542587"/>
                    </a:cubicBezTo>
                    <a:cubicBezTo>
                      <a:pt x="78944" y="546179"/>
                      <a:pt x="31750" y="557673"/>
                      <a:pt x="31750" y="596463"/>
                    </a:cubicBezTo>
                    <a:cubicBezTo>
                      <a:pt x="31750" y="640282"/>
                      <a:pt x="31750" y="671889"/>
                      <a:pt x="31750" y="694876"/>
                    </a:cubicBezTo>
                    <a:cubicBezTo>
                      <a:pt x="31750" y="725047"/>
                      <a:pt x="31750" y="740132"/>
                      <a:pt x="31750" y="747316"/>
                    </a:cubicBezTo>
                    <a:cubicBezTo>
                      <a:pt x="31750" y="754499"/>
                      <a:pt x="31750" y="754499"/>
                      <a:pt x="31750" y="754499"/>
                    </a:cubicBezTo>
                    <a:cubicBezTo>
                      <a:pt x="31750" y="792571"/>
                      <a:pt x="78944" y="804783"/>
                      <a:pt x="94676" y="808375"/>
                    </a:cubicBezTo>
                    <a:cubicBezTo>
                      <a:pt x="122563" y="815558"/>
                      <a:pt x="159031" y="819150"/>
                      <a:pt x="197644" y="819150"/>
                    </a:cubicBezTo>
                    <a:cubicBezTo>
                      <a:pt x="235542" y="819150"/>
                      <a:pt x="272011" y="815558"/>
                      <a:pt x="299898" y="808375"/>
                    </a:cubicBezTo>
                    <a:cubicBezTo>
                      <a:pt x="315629" y="804783"/>
                      <a:pt x="363538" y="792571"/>
                      <a:pt x="363538" y="754499"/>
                    </a:cubicBezTo>
                    <a:lnTo>
                      <a:pt x="363538" y="717863"/>
                    </a:lnTo>
                    <a:cubicBezTo>
                      <a:pt x="363538" y="717863"/>
                      <a:pt x="363538" y="717863"/>
                      <a:pt x="363538" y="630225"/>
                    </a:cubicBezTo>
                    <a:cubicBezTo>
                      <a:pt x="363538" y="630225"/>
                      <a:pt x="363538" y="630225"/>
                      <a:pt x="363538" y="605802"/>
                    </a:cubicBezTo>
                    <a:cubicBezTo>
                      <a:pt x="363538" y="605802"/>
                      <a:pt x="363538" y="605802"/>
                      <a:pt x="363538" y="596463"/>
                    </a:cubicBezTo>
                    <a:cubicBezTo>
                      <a:pt x="363538" y="584970"/>
                      <a:pt x="359248" y="575631"/>
                      <a:pt x="352812" y="568448"/>
                    </a:cubicBezTo>
                    <a:cubicBezTo>
                      <a:pt x="337796" y="551207"/>
                      <a:pt x="311339" y="544742"/>
                      <a:pt x="299898" y="542587"/>
                    </a:cubicBezTo>
                    <a:cubicBezTo>
                      <a:pt x="272011" y="535404"/>
                      <a:pt x="235542" y="531812"/>
                      <a:pt x="197644" y="531812"/>
                    </a:cubicBezTo>
                    <a:close/>
                    <a:moveTo>
                      <a:pt x="1152448" y="501650"/>
                    </a:moveTo>
                    <a:cubicBezTo>
                      <a:pt x="1193266" y="501650"/>
                      <a:pt x="1232652" y="505925"/>
                      <a:pt x="1262728" y="513049"/>
                    </a:cubicBezTo>
                    <a:cubicBezTo>
                      <a:pt x="1271321" y="514474"/>
                      <a:pt x="1287792" y="518748"/>
                      <a:pt x="1304978" y="528010"/>
                    </a:cubicBezTo>
                    <a:cubicBezTo>
                      <a:pt x="1305694" y="528722"/>
                      <a:pt x="1307126" y="529435"/>
                      <a:pt x="1308558" y="530147"/>
                    </a:cubicBezTo>
                    <a:cubicBezTo>
                      <a:pt x="1335054" y="545820"/>
                      <a:pt x="1349376" y="569330"/>
                      <a:pt x="1349376" y="597115"/>
                    </a:cubicBezTo>
                    <a:cubicBezTo>
                      <a:pt x="1349376" y="630599"/>
                      <a:pt x="1349376" y="656959"/>
                      <a:pt x="1349376" y="677619"/>
                    </a:cubicBezTo>
                    <a:cubicBezTo>
                      <a:pt x="1349376" y="753848"/>
                      <a:pt x="1349376" y="753848"/>
                      <a:pt x="1349376" y="753848"/>
                    </a:cubicBezTo>
                    <a:cubicBezTo>
                      <a:pt x="1349376" y="782345"/>
                      <a:pt x="1334338" y="820104"/>
                      <a:pt x="1262728" y="837914"/>
                    </a:cubicBezTo>
                    <a:cubicBezTo>
                      <a:pt x="1232652" y="845039"/>
                      <a:pt x="1193266" y="849313"/>
                      <a:pt x="1152448" y="849313"/>
                    </a:cubicBezTo>
                    <a:cubicBezTo>
                      <a:pt x="1110914" y="849313"/>
                      <a:pt x="1072245" y="845039"/>
                      <a:pt x="1042169" y="837914"/>
                    </a:cubicBezTo>
                    <a:cubicBezTo>
                      <a:pt x="1032859" y="835777"/>
                      <a:pt x="1013525" y="830790"/>
                      <a:pt x="995622" y="820104"/>
                    </a:cubicBezTo>
                    <a:cubicBezTo>
                      <a:pt x="969126" y="805143"/>
                      <a:pt x="954088" y="780920"/>
                      <a:pt x="954088" y="753848"/>
                    </a:cubicBezTo>
                    <a:cubicBezTo>
                      <a:pt x="954088" y="722502"/>
                      <a:pt x="954088" y="697567"/>
                      <a:pt x="954088" y="677619"/>
                    </a:cubicBezTo>
                    <a:cubicBezTo>
                      <a:pt x="954088" y="597115"/>
                      <a:pt x="954088" y="597115"/>
                      <a:pt x="954088" y="597115"/>
                    </a:cubicBezTo>
                    <a:cubicBezTo>
                      <a:pt x="954088" y="575030"/>
                      <a:pt x="962681" y="547958"/>
                      <a:pt x="998487" y="528722"/>
                    </a:cubicBezTo>
                    <a:cubicBezTo>
                      <a:pt x="1009944" y="522310"/>
                      <a:pt x="1024266" y="516611"/>
                      <a:pt x="1042169" y="513049"/>
                    </a:cubicBezTo>
                    <a:cubicBezTo>
                      <a:pt x="1072245" y="505925"/>
                      <a:pt x="1110914" y="501650"/>
                      <a:pt x="1152448" y="501650"/>
                    </a:cubicBezTo>
                    <a:close/>
                    <a:moveTo>
                      <a:pt x="197644" y="501650"/>
                    </a:moveTo>
                    <a:cubicBezTo>
                      <a:pt x="238462" y="501650"/>
                      <a:pt x="277848" y="505925"/>
                      <a:pt x="307924" y="513049"/>
                    </a:cubicBezTo>
                    <a:cubicBezTo>
                      <a:pt x="314369" y="514474"/>
                      <a:pt x="325110" y="516611"/>
                      <a:pt x="336568" y="521598"/>
                    </a:cubicBezTo>
                    <a:cubicBezTo>
                      <a:pt x="342297" y="523735"/>
                      <a:pt x="348026" y="526585"/>
                      <a:pt x="353754" y="530147"/>
                    </a:cubicBezTo>
                    <a:cubicBezTo>
                      <a:pt x="365212" y="536559"/>
                      <a:pt x="374521" y="544396"/>
                      <a:pt x="380966" y="553657"/>
                    </a:cubicBezTo>
                    <a:cubicBezTo>
                      <a:pt x="390276" y="565768"/>
                      <a:pt x="395288" y="580729"/>
                      <a:pt x="395288" y="597115"/>
                    </a:cubicBezTo>
                    <a:cubicBezTo>
                      <a:pt x="395288" y="599252"/>
                      <a:pt x="395288" y="602102"/>
                      <a:pt x="395288" y="604952"/>
                    </a:cubicBezTo>
                    <a:cubicBezTo>
                      <a:pt x="395288" y="614926"/>
                      <a:pt x="395288" y="624187"/>
                      <a:pt x="395288" y="632736"/>
                    </a:cubicBezTo>
                    <a:cubicBezTo>
                      <a:pt x="395288" y="753848"/>
                      <a:pt x="395288" y="753848"/>
                      <a:pt x="395288" y="753848"/>
                    </a:cubicBezTo>
                    <a:cubicBezTo>
                      <a:pt x="395288" y="782345"/>
                      <a:pt x="380250" y="820104"/>
                      <a:pt x="307924" y="837914"/>
                    </a:cubicBezTo>
                    <a:cubicBezTo>
                      <a:pt x="277848" y="845039"/>
                      <a:pt x="238462" y="849313"/>
                      <a:pt x="197644" y="849313"/>
                    </a:cubicBezTo>
                    <a:cubicBezTo>
                      <a:pt x="156110" y="849313"/>
                      <a:pt x="117441" y="845039"/>
                      <a:pt x="87365" y="837914"/>
                    </a:cubicBezTo>
                    <a:cubicBezTo>
                      <a:pt x="78055" y="835777"/>
                      <a:pt x="58721" y="830790"/>
                      <a:pt x="40818" y="820104"/>
                    </a:cubicBezTo>
                    <a:cubicBezTo>
                      <a:pt x="15038" y="805143"/>
                      <a:pt x="0" y="780920"/>
                      <a:pt x="0" y="753848"/>
                    </a:cubicBezTo>
                    <a:cubicBezTo>
                      <a:pt x="0" y="734613"/>
                      <a:pt x="0" y="717515"/>
                      <a:pt x="0" y="703266"/>
                    </a:cubicBezTo>
                    <a:cubicBezTo>
                      <a:pt x="0" y="597115"/>
                      <a:pt x="0" y="597115"/>
                      <a:pt x="0" y="597115"/>
                    </a:cubicBezTo>
                    <a:cubicBezTo>
                      <a:pt x="0" y="578592"/>
                      <a:pt x="5729" y="556507"/>
                      <a:pt x="30077" y="537984"/>
                    </a:cubicBezTo>
                    <a:cubicBezTo>
                      <a:pt x="42966" y="528010"/>
                      <a:pt x="61585" y="518748"/>
                      <a:pt x="87365" y="513049"/>
                    </a:cubicBezTo>
                    <a:cubicBezTo>
                      <a:pt x="117441" y="505925"/>
                      <a:pt x="156110" y="501650"/>
                      <a:pt x="197644" y="501650"/>
                    </a:cubicBezTo>
                    <a:close/>
                    <a:moveTo>
                      <a:pt x="771525" y="0"/>
                    </a:moveTo>
                    <a:cubicBezTo>
                      <a:pt x="771525" y="0"/>
                      <a:pt x="771525" y="0"/>
                      <a:pt x="1153110" y="27142"/>
                    </a:cubicBezTo>
                    <a:cubicBezTo>
                      <a:pt x="1153824" y="27142"/>
                      <a:pt x="1154539" y="27856"/>
                      <a:pt x="1155254" y="27856"/>
                    </a:cubicBezTo>
                    <a:cubicBezTo>
                      <a:pt x="1155968" y="27856"/>
                      <a:pt x="1155968" y="27856"/>
                      <a:pt x="1155968" y="27856"/>
                    </a:cubicBezTo>
                    <a:cubicBezTo>
                      <a:pt x="1156683" y="27856"/>
                      <a:pt x="1157397" y="28570"/>
                      <a:pt x="1158112" y="28570"/>
                    </a:cubicBezTo>
                    <a:cubicBezTo>
                      <a:pt x="1158112" y="28570"/>
                      <a:pt x="1158827" y="28570"/>
                      <a:pt x="1158827" y="28570"/>
                    </a:cubicBezTo>
                    <a:cubicBezTo>
                      <a:pt x="1159541" y="29285"/>
                      <a:pt x="1160256" y="29999"/>
                      <a:pt x="1160970" y="29999"/>
                    </a:cubicBezTo>
                    <a:cubicBezTo>
                      <a:pt x="1160970" y="30713"/>
                      <a:pt x="1161685" y="30713"/>
                      <a:pt x="1161685" y="30713"/>
                    </a:cubicBezTo>
                    <a:cubicBezTo>
                      <a:pt x="1162399" y="31427"/>
                      <a:pt x="1162399" y="31427"/>
                      <a:pt x="1163114" y="32142"/>
                    </a:cubicBezTo>
                    <a:cubicBezTo>
                      <a:pt x="1163114" y="32142"/>
                      <a:pt x="1163829" y="32142"/>
                      <a:pt x="1163829" y="32856"/>
                    </a:cubicBezTo>
                    <a:cubicBezTo>
                      <a:pt x="1163829" y="32856"/>
                      <a:pt x="1164543" y="33570"/>
                      <a:pt x="1164543" y="34285"/>
                    </a:cubicBezTo>
                    <a:cubicBezTo>
                      <a:pt x="1165258" y="34285"/>
                      <a:pt x="1165258" y="34999"/>
                      <a:pt x="1165258" y="34999"/>
                    </a:cubicBezTo>
                    <a:cubicBezTo>
                      <a:pt x="1165258" y="35713"/>
                      <a:pt x="1165972" y="35713"/>
                      <a:pt x="1165972" y="36427"/>
                    </a:cubicBezTo>
                    <a:cubicBezTo>
                      <a:pt x="1165972" y="36427"/>
                      <a:pt x="1166687" y="37142"/>
                      <a:pt x="1166687" y="37142"/>
                    </a:cubicBezTo>
                    <a:cubicBezTo>
                      <a:pt x="1166687" y="37856"/>
                      <a:pt x="1166687" y="37856"/>
                      <a:pt x="1166687" y="37856"/>
                    </a:cubicBezTo>
                    <a:cubicBezTo>
                      <a:pt x="1166687" y="37856"/>
                      <a:pt x="1166687" y="37856"/>
                      <a:pt x="1320321" y="477128"/>
                    </a:cubicBezTo>
                    <a:cubicBezTo>
                      <a:pt x="1320321" y="477128"/>
                      <a:pt x="1320321" y="477128"/>
                      <a:pt x="1330325" y="505699"/>
                    </a:cubicBezTo>
                    <a:cubicBezTo>
                      <a:pt x="1328181" y="504985"/>
                      <a:pt x="1326038" y="503556"/>
                      <a:pt x="1323894" y="502128"/>
                    </a:cubicBezTo>
                    <a:cubicBezTo>
                      <a:pt x="1312461" y="494985"/>
                      <a:pt x="1300313" y="489985"/>
                      <a:pt x="1290309" y="487128"/>
                    </a:cubicBezTo>
                    <a:cubicBezTo>
                      <a:pt x="1290309" y="487128"/>
                      <a:pt x="1290309" y="487128"/>
                      <a:pt x="1151681" y="90711"/>
                    </a:cubicBezTo>
                    <a:cubicBezTo>
                      <a:pt x="1151681" y="90711"/>
                      <a:pt x="1151681" y="90711"/>
                      <a:pt x="1013053" y="487842"/>
                    </a:cubicBezTo>
                    <a:cubicBezTo>
                      <a:pt x="998046" y="492842"/>
                      <a:pt x="984469" y="499270"/>
                      <a:pt x="973036" y="506413"/>
                    </a:cubicBezTo>
                    <a:cubicBezTo>
                      <a:pt x="973036" y="506413"/>
                      <a:pt x="973036" y="506413"/>
                      <a:pt x="983040" y="477842"/>
                    </a:cubicBezTo>
                    <a:cubicBezTo>
                      <a:pt x="983040" y="477842"/>
                      <a:pt x="983040" y="477842"/>
                      <a:pt x="1128814" y="59998"/>
                    </a:cubicBezTo>
                    <a:cubicBezTo>
                      <a:pt x="1128814" y="59998"/>
                      <a:pt x="1128814" y="59998"/>
                      <a:pt x="771525" y="85712"/>
                    </a:cubicBezTo>
                    <a:cubicBezTo>
                      <a:pt x="775812" y="75712"/>
                      <a:pt x="778671" y="64998"/>
                      <a:pt x="780100" y="53570"/>
                    </a:cubicBezTo>
                    <a:cubicBezTo>
                      <a:pt x="780100" y="53570"/>
                      <a:pt x="780100" y="53570"/>
                      <a:pt x="931590" y="42856"/>
                    </a:cubicBezTo>
                    <a:cubicBezTo>
                      <a:pt x="931590" y="42856"/>
                      <a:pt x="931590" y="42856"/>
                      <a:pt x="780100" y="32142"/>
                    </a:cubicBezTo>
                    <a:cubicBezTo>
                      <a:pt x="778671" y="20714"/>
                      <a:pt x="775812" y="10000"/>
                      <a:pt x="771525" y="0"/>
                    </a:cubicBezTo>
                    <a:close/>
                    <a:moveTo>
                      <a:pt x="566738" y="0"/>
                    </a:moveTo>
                    <a:cubicBezTo>
                      <a:pt x="562447" y="10010"/>
                      <a:pt x="559586" y="20736"/>
                      <a:pt x="558156" y="32176"/>
                    </a:cubicBezTo>
                    <a:cubicBezTo>
                      <a:pt x="558156" y="32176"/>
                      <a:pt x="558156" y="32176"/>
                      <a:pt x="406537" y="42902"/>
                    </a:cubicBezTo>
                    <a:cubicBezTo>
                      <a:pt x="406537" y="42902"/>
                      <a:pt x="406537" y="42902"/>
                      <a:pt x="558156" y="53627"/>
                    </a:cubicBezTo>
                    <a:cubicBezTo>
                      <a:pt x="559586" y="65068"/>
                      <a:pt x="562447" y="75793"/>
                      <a:pt x="566738" y="85804"/>
                    </a:cubicBezTo>
                    <a:cubicBezTo>
                      <a:pt x="566738" y="85804"/>
                      <a:pt x="566738" y="85804"/>
                      <a:pt x="209147" y="60063"/>
                    </a:cubicBezTo>
                    <a:cubicBezTo>
                      <a:pt x="209147" y="60063"/>
                      <a:pt x="209147" y="60063"/>
                      <a:pt x="355044" y="477641"/>
                    </a:cubicBezTo>
                    <a:cubicBezTo>
                      <a:pt x="355044" y="477641"/>
                      <a:pt x="355044" y="477641"/>
                      <a:pt x="362196" y="498377"/>
                    </a:cubicBezTo>
                    <a:cubicBezTo>
                      <a:pt x="347177" y="490512"/>
                      <a:pt x="333589" y="486221"/>
                      <a:pt x="323576" y="484076"/>
                    </a:cubicBezTo>
                    <a:cubicBezTo>
                      <a:pt x="323576" y="484076"/>
                      <a:pt x="323576" y="484076"/>
                      <a:pt x="186261" y="90809"/>
                    </a:cubicBezTo>
                    <a:cubicBezTo>
                      <a:pt x="186261" y="90809"/>
                      <a:pt x="186261" y="90809"/>
                      <a:pt x="46801" y="488366"/>
                    </a:cubicBezTo>
                    <a:cubicBezTo>
                      <a:pt x="46801" y="488366"/>
                      <a:pt x="46801" y="488366"/>
                      <a:pt x="45370" y="493372"/>
                    </a:cubicBezTo>
                    <a:cubicBezTo>
                      <a:pt x="28921" y="499807"/>
                      <a:pt x="14618" y="509103"/>
                      <a:pt x="3175" y="519113"/>
                    </a:cubicBezTo>
                    <a:cubicBezTo>
                      <a:pt x="3175" y="519113"/>
                      <a:pt x="3175" y="519113"/>
                      <a:pt x="17478" y="478356"/>
                    </a:cubicBezTo>
                    <a:cubicBezTo>
                      <a:pt x="17478" y="478356"/>
                      <a:pt x="17478" y="478356"/>
                      <a:pt x="171242" y="37897"/>
                    </a:cubicBezTo>
                    <a:cubicBezTo>
                      <a:pt x="171242" y="37897"/>
                      <a:pt x="171242" y="37897"/>
                      <a:pt x="171242" y="37182"/>
                    </a:cubicBezTo>
                    <a:cubicBezTo>
                      <a:pt x="171242" y="37182"/>
                      <a:pt x="171958" y="36466"/>
                      <a:pt x="171958" y="36466"/>
                    </a:cubicBezTo>
                    <a:cubicBezTo>
                      <a:pt x="171958" y="35751"/>
                      <a:pt x="172673" y="35751"/>
                      <a:pt x="172673" y="35036"/>
                    </a:cubicBezTo>
                    <a:cubicBezTo>
                      <a:pt x="172673" y="35036"/>
                      <a:pt x="172673" y="34321"/>
                      <a:pt x="173388" y="34321"/>
                    </a:cubicBezTo>
                    <a:cubicBezTo>
                      <a:pt x="173388" y="33606"/>
                      <a:pt x="174103" y="32891"/>
                      <a:pt x="174103" y="32891"/>
                    </a:cubicBezTo>
                    <a:cubicBezTo>
                      <a:pt x="174103" y="32176"/>
                      <a:pt x="174818" y="32176"/>
                      <a:pt x="174818" y="32176"/>
                    </a:cubicBezTo>
                    <a:cubicBezTo>
                      <a:pt x="175533" y="31461"/>
                      <a:pt x="175533" y="31461"/>
                      <a:pt x="176249" y="30746"/>
                    </a:cubicBezTo>
                    <a:cubicBezTo>
                      <a:pt x="176249" y="30746"/>
                      <a:pt x="176964" y="30746"/>
                      <a:pt x="176964" y="30031"/>
                    </a:cubicBezTo>
                    <a:cubicBezTo>
                      <a:pt x="177679" y="30031"/>
                      <a:pt x="178394" y="29316"/>
                      <a:pt x="179109" y="28601"/>
                    </a:cubicBezTo>
                    <a:cubicBezTo>
                      <a:pt x="179109" y="28601"/>
                      <a:pt x="179825" y="28601"/>
                      <a:pt x="179825" y="28601"/>
                    </a:cubicBezTo>
                    <a:cubicBezTo>
                      <a:pt x="180540" y="28601"/>
                      <a:pt x="181255" y="27886"/>
                      <a:pt x="181970" y="27886"/>
                    </a:cubicBezTo>
                    <a:cubicBezTo>
                      <a:pt x="181970" y="27886"/>
                      <a:pt x="181970" y="27886"/>
                      <a:pt x="182685" y="27886"/>
                    </a:cubicBezTo>
                    <a:cubicBezTo>
                      <a:pt x="183400" y="27886"/>
                      <a:pt x="184116" y="27171"/>
                      <a:pt x="184831" y="27171"/>
                    </a:cubicBezTo>
                    <a:cubicBezTo>
                      <a:pt x="184831" y="27171"/>
                      <a:pt x="184831" y="27171"/>
                      <a:pt x="56673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latin typeface="+mj-lt"/>
                  <a:cs typeface="Arial" panose="020B0604020202020204" pitchFamily="34" charset="0"/>
                </a:endParaRPr>
              </a:p>
            </p:txBody>
          </p:sp>
          <p:sp>
            <p:nvSpPr>
              <p:cNvPr id="74" name="Freeform 14">
                <a:extLst>
                  <a:ext uri="{FF2B5EF4-FFF2-40B4-BE49-F238E27FC236}">
                    <a16:creationId xmlns:a16="http://schemas.microsoft.com/office/drawing/2014/main" id="{794661FF-9904-4891-89F8-326BA7A5B46D}"/>
                  </a:ext>
                </a:extLst>
              </p:cNvPr>
              <p:cNvSpPr>
                <a:spLocks/>
              </p:cNvSpPr>
              <p:nvPr/>
            </p:nvSpPr>
            <p:spPr bwMode="auto">
              <a:xfrm>
                <a:off x="5491163" y="2919413"/>
                <a:ext cx="1223963" cy="1100138"/>
              </a:xfrm>
              <a:custGeom>
                <a:avLst/>
                <a:gdLst>
                  <a:gd name="connsiteX0" fmla="*/ 954088 w 1223963"/>
                  <a:gd name="connsiteY0" fmla="*/ 754063 h 1100138"/>
                  <a:gd name="connsiteX1" fmla="*/ 986301 w 1223963"/>
                  <a:gd name="connsiteY1" fmla="*/ 765323 h 1100138"/>
                  <a:gd name="connsiteX2" fmla="*/ 1089384 w 1223963"/>
                  <a:gd name="connsiteY2" fmla="*/ 775175 h 1100138"/>
                  <a:gd name="connsiteX3" fmla="*/ 1191750 w 1223963"/>
                  <a:gd name="connsiteY3" fmla="*/ 765323 h 1100138"/>
                  <a:gd name="connsiteX4" fmla="*/ 1223963 w 1223963"/>
                  <a:gd name="connsiteY4" fmla="*/ 754063 h 1100138"/>
                  <a:gd name="connsiteX5" fmla="*/ 1223963 w 1223963"/>
                  <a:gd name="connsiteY5" fmla="*/ 758286 h 1100138"/>
                  <a:gd name="connsiteX6" fmla="*/ 1223963 w 1223963"/>
                  <a:gd name="connsiteY6" fmla="*/ 789250 h 1100138"/>
                  <a:gd name="connsiteX7" fmla="*/ 1223963 w 1223963"/>
                  <a:gd name="connsiteY7" fmla="*/ 790658 h 1100138"/>
                  <a:gd name="connsiteX8" fmla="*/ 1089384 w 1223963"/>
                  <a:gd name="connsiteY8" fmla="*/ 822326 h 1100138"/>
                  <a:gd name="connsiteX9" fmla="*/ 954088 w 1223963"/>
                  <a:gd name="connsiteY9" fmla="*/ 790658 h 1100138"/>
                  <a:gd name="connsiteX10" fmla="*/ 954804 w 1223963"/>
                  <a:gd name="connsiteY10" fmla="*/ 789250 h 1100138"/>
                  <a:gd name="connsiteX11" fmla="*/ 954088 w 1223963"/>
                  <a:gd name="connsiteY11" fmla="*/ 789250 h 1100138"/>
                  <a:gd name="connsiteX12" fmla="*/ 954088 w 1223963"/>
                  <a:gd name="connsiteY12" fmla="*/ 760397 h 1100138"/>
                  <a:gd name="connsiteX13" fmla="*/ 954088 w 1223963"/>
                  <a:gd name="connsiteY13" fmla="*/ 754063 h 1100138"/>
                  <a:gd name="connsiteX14" fmla="*/ 0 w 1223963"/>
                  <a:gd name="connsiteY14" fmla="*/ 754063 h 1100138"/>
                  <a:gd name="connsiteX15" fmla="*/ 32213 w 1223963"/>
                  <a:gd name="connsiteY15" fmla="*/ 765323 h 1100138"/>
                  <a:gd name="connsiteX16" fmla="*/ 135295 w 1223963"/>
                  <a:gd name="connsiteY16" fmla="*/ 775175 h 1100138"/>
                  <a:gd name="connsiteX17" fmla="*/ 237662 w 1223963"/>
                  <a:gd name="connsiteY17" fmla="*/ 765323 h 1100138"/>
                  <a:gd name="connsiteX18" fmla="*/ 256989 w 1223963"/>
                  <a:gd name="connsiteY18" fmla="*/ 758989 h 1100138"/>
                  <a:gd name="connsiteX19" fmla="*/ 269875 w 1223963"/>
                  <a:gd name="connsiteY19" fmla="*/ 754063 h 1100138"/>
                  <a:gd name="connsiteX20" fmla="*/ 269875 w 1223963"/>
                  <a:gd name="connsiteY20" fmla="*/ 789250 h 1100138"/>
                  <a:gd name="connsiteX21" fmla="*/ 269875 w 1223963"/>
                  <a:gd name="connsiteY21" fmla="*/ 790658 h 1100138"/>
                  <a:gd name="connsiteX22" fmla="*/ 269159 w 1223963"/>
                  <a:gd name="connsiteY22" fmla="*/ 791361 h 1100138"/>
                  <a:gd name="connsiteX23" fmla="*/ 252694 w 1223963"/>
                  <a:gd name="connsiteY23" fmla="*/ 805436 h 1100138"/>
                  <a:gd name="connsiteX24" fmla="*/ 135295 w 1223963"/>
                  <a:gd name="connsiteY24" fmla="*/ 822326 h 1100138"/>
                  <a:gd name="connsiteX25" fmla="*/ 0 w 1223963"/>
                  <a:gd name="connsiteY25" fmla="*/ 790658 h 1100138"/>
                  <a:gd name="connsiteX26" fmla="*/ 716 w 1223963"/>
                  <a:gd name="connsiteY26" fmla="*/ 789250 h 1100138"/>
                  <a:gd name="connsiteX27" fmla="*/ 0 w 1223963"/>
                  <a:gd name="connsiteY27" fmla="*/ 789250 h 1100138"/>
                  <a:gd name="connsiteX28" fmla="*/ 0 w 1223963"/>
                  <a:gd name="connsiteY28" fmla="*/ 772360 h 1100138"/>
                  <a:gd name="connsiteX29" fmla="*/ 0 w 1223963"/>
                  <a:gd name="connsiteY29" fmla="*/ 754063 h 1100138"/>
                  <a:gd name="connsiteX30" fmla="*/ 954088 w 1223963"/>
                  <a:gd name="connsiteY30" fmla="*/ 673100 h 1100138"/>
                  <a:gd name="connsiteX31" fmla="*/ 986301 w 1223963"/>
                  <a:gd name="connsiteY31" fmla="*/ 684504 h 1100138"/>
                  <a:gd name="connsiteX32" fmla="*/ 1089384 w 1223963"/>
                  <a:gd name="connsiteY32" fmla="*/ 694483 h 1100138"/>
                  <a:gd name="connsiteX33" fmla="*/ 1191750 w 1223963"/>
                  <a:gd name="connsiteY33" fmla="*/ 684504 h 1100138"/>
                  <a:gd name="connsiteX34" fmla="*/ 1223963 w 1223963"/>
                  <a:gd name="connsiteY34" fmla="*/ 673100 h 1100138"/>
                  <a:gd name="connsiteX35" fmla="*/ 1223963 w 1223963"/>
                  <a:gd name="connsiteY35" fmla="*/ 708738 h 1100138"/>
                  <a:gd name="connsiteX36" fmla="*/ 1223963 w 1223963"/>
                  <a:gd name="connsiteY36" fmla="*/ 710876 h 1100138"/>
                  <a:gd name="connsiteX37" fmla="*/ 1089384 w 1223963"/>
                  <a:gd name="connsiteY37" fmla="*/ 742950 h 1100138"/>
                  <a:gd name="connsiteX38" fmla="*/ 954088 w 1223963"/>
                  <a:gd name="connsiteY38" fmla="*/ 710876 h 1100138"/>
                  <a:gd name="connsiteX39" fmla="*/ 954804 w 1223963"/>
                  <a:gd name="connsiteY39" fmla="*/ 708738 h 1100138"/>
                  <a:gd name="connsiteX40" fmla="*/ 954088 w 1223963"/>
                  <a:gd name="connsiteY40" fmla="*/ 708738 h 1100138"/>
                  <a:gd name="connsiteX41" fmla="*/ 954088 w 1223963"/>
                  <a:gd name="connsiteY41" fmla="*/ 673100 h 1100138"/>
                  <a:gd name="connsiteX42" fmla="*/ 0 w 1223963"/>
                  <a:gd name="connsiteY42" fmla="*/ 673100 h 1100138"/>
                  <a:gd name="connsiteX43" fmla="*/ 32213 w 1223963"/>
                  <a:gd name="connsiteY43" fmla="*/ 684504 h 1100138"/>
                  <a:gd name="connsiteX44" fmla="*/ 135295 w 1223963"/>
                  <a:gd name="connsiteY44" fmla="*/ 694483 h 1100138"/>
                  <a:gd name="connsiteX45" fmla="*/ 237662 w 1223963"/>
                  <a:gd name="connsiteY45" fmla="*/ 684504 h 1100138"/>
                  <a:gd name="connsiteX46" fmla="*/ 269875 w 1223963"/>
                  <a:gd name="connsiteY46" fmla="*/ 673100 h 1100138"/>
                  <a:gd name="connsiteX47" fmla="*/ 269875 w 1223963"/>
                  <a:gd name="connsiteY47" fmla="*/ 708738 h 1100138"/>
                  <a:gd name="connsiteX48" fmla="*/ 269875 w 1223963"/>
                  <a:gd name="connsiteY48" fmla="*/ 710876 h 1100138"/>
                  <a:gd name="connsiteX49" fmla="*/ 135295 w 1223963"/>
                  <a:gd name="connsiteY49" fmla="*/ 742950 h 1100138"/>
                  <a:gd name="connsiteX50" fmla="*/ 0 w 1223963"/>
                  <a:gd name="connsiteY50" fmla="*/ 710876 h 1100138"/>
                  <a:gd name="connsiteX51" fmla="*/ 716 w 1223963"/>
                  <a:gd name="connsiteY51" fmla="*/ 708738 h 1100138"/>
                  <a:gd name="connsiteX52" fmla="*/ 0 w 1223963"/>
                  <a:gd name="connsiteY52" fmla="*/ 708738 h 1100138"/>
                  <a:gd name="connsiteX53" fmla="*/ 0 w 1223963"/>
                  <a:gd name="connsiteY53" fmla="*/ 673100 h 1100138"/>
                  <a:gd name="connsiteX54" fmla="*/ 1089384 w 1223963"/>
                  <a:gd name="connsiteY54" fmla="*/ 600075 h 1100138"/>
                  <a:gd name="connsiteX55" fmla="*/ 1223963 w 1223963"/>
                  <a:gd name="connsiteY55" fmla="*/ 632182 h 1100138"/>
                  <a:gd name="connsiteX56" fmla="*/ 1089384 w 1223963"/>
                  <a:gd name="connsiteY56" fmla="*/ 663575 h 1100138"/>
                  <a:gd name="connsiteX57" fmla="*/ 954088 w 1223963"/>
                  <a:gd name="connsiteY57" fmla="*/ 632182 h 1100138"/>
                  <a:gd name="connsiteX58" fmla="*/ 1089384 w 1223963"/>
                  <a:gd name="connsiteY58" fmla="*/ 600075 h 1100138"/>
                  <a:gd name="connsiteX59" fmla="*/ 135295 w 1223963"/>
                  <a:gd name="connsiteY59" fmla="*/ 600075 h 1100138"/>
                  <a:gd name="connsiteX60" fmla="*/ 269875 w 1223963"/>
                  <a:gd name="connsiteY60" fmla="*/ 632182 h 1100138"/>
                  <a:gd name="connsiteX61" fmla="*/ 135295 w 1223963"/>
                  <a:gd name="connsiteY61" fmla="*/ 663575 h 1100138"/>
                  <a:gd name="connsiteX62" fmla="*/ 0 w 1223963"/>
                  <a:gd name="connsiteY62" fmla="*/ 632182 h 1100138"/>
                  <a:gd name="connsiteX63" fmla="*/ 135295 w 1223963"/>
                  <a:gd name="connsiteY63" fmla="*/ 600075 h 1100138"/>
                  <a:gd name="connsiteX64" fmla="*/ 605274 w 1223963"/>
                  <a:gd name="connsiteY64" fmla="*/ 0 h 1100138"/>
                  <a:gd name="connsiteX65" fmla="*/ 610279 w 1223963"/>
                  <a:gd name="connsiteY65" fmla="*/ 0 h 1100138"/>
                  <a:gd name="connsiteX66" fmla="*/ 670338 w 1223963"/>
                  <a:gd name="connsiteY66" fmla="*/ 33619 h 1100138"/>
                  <a:gd name="connsiteX67" fmla="*/ 683922 w 1223963"/>
                  <a:gd name="connsiteY67" fmla="*/ 66523 h 1100138"/>
                  <a:gd name="connsiteX68" fmla="*/ 684637 w 1223963"/>
                  <a:gd name="connsiteY68" fmla="*/ 75107 h 1100138"/>
                  <a:gd name="connsiteX69" fmla="*/ 683922 w 1223963"/>
                  <a:gd name="connsiteY69" fmla="*/ 92989 h 1100138"/>
                  <a:gd name="connsiteX70" fmla="*/ 670338 w 1223963"/>
                  <a:gd name="connsiteY70" fmla="*/ 125178 h 1100138"/>
                  <a:gd name="connsiteX71" fmla="*/ 646028 w 1223963"/>
                  <a:gd name="connsiteY71" fmla="*/ 148068 h 1100138"/>
                  <a:gd name="connsiteX72" fmla="*/ 646028 w 1223963"/>
                  <a:gd name="connsiteY72" fmla="*/ 989266 h 1100138"/>
                  <a:gd name="connsiteX73" fmla="*/ 658183 w 1223963"/>
                  <a:gd name="connsiteY73" fmla="*/ 1004287 h 1100138"/>
                  <a:gd name="connsiteX74" fmla="*/ 915576 w 1223963"/>
                  <a:gd name="connsiteY74" fmla="*/ 1069380 h 1100138"/>
                  <a:gd name="connsiteX75" fmla="*/ 912001 w 1223963"/>
                  <a:gd name="connsiteY75" fmla="*/ 1100138 h 1100138"/>
                  <a:gd name="connsiteX76" fmla="*/ 299262 w 1223963"/>
                  <a:gd name="connsiteY76" fmla="*/ 1100138 h 1100138"/>
                  <a:gd name="connsiteX77" fmla="*/ 295687 w 1223963"/>
                  <a:gd name="connsiteY77" fmla="*/ 1069380 h 1100138"/>
                  <a:gd name="connsiteX78" fmla="*/ 556656 w 1223963"/>
                  <a:gd name="connsiteY78" fmla="*/ 1004287 h 1100138"/>
                  <a:gd name="connsiteX79" fmla="*/ 568810 w 1223963"/>
                  <a:gd name="connsiteY79" fmla="*/ 989266 h 1100138"/>
                  <a:gd name="connsiteX80" fmla="*/ 568810 w 1223963"/>
                  <a:gd name="connsiteY80" fmla="*/ 150214 h 1100138"/>
                  <a:gd name="connsiteX81" fmla="*/ 540211 w 1223963"/>
                  <a:gd name="connsiteY81" fmla="*/ 125178 h 1100138"/>
                  <a:gd name="connsiteX82" fmla="*/ 526626 w 1223963"/>
                  <a:gd name="connsiteY82" fmla="*/ 92989 h 1100138"/>
                  <a:gd name="connsiteX83" fmla="*/ 525911 w 1223963"/>
                  <a:gd name="connsiteY83" fmla="*/ 79399 h 1100138"/>
                  <a:gd name="connsiteX84" fmla="*/ 526626 w 1223963"/>
                  <a:gd name="connsiteY84" fmla="*/ 66523 h 1100138"/>
                  <a:gd name="connsiteX85" fmla="*/ 540211 w 1223963"/>
                  <a:gd name="connsiteY85" fmla="*/ 33619 h 1100138"/>
                  <a:gd name="connsiteX86" fmla="*/ 605274 w 1223963"/>
                  <a:gd name="connsiteY86" fmla="*/ 0 h 110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23963" h="1100138">
                    <a:moveTo>
                      <a:pt x="954088" y="754063"/>
                    </a:moveTo>
                    <a:cubicBezTo>
                      <a:pt x="962678" y="758286"/>
                      <a:pt x="973416" y="761804"/>
                      <a:pt x="986301" y="765323"/>
                    </a:cubicBezTo>
                    <a:cubicBezTo>
                      <a:pt x="1014220" y="771657"/>
                      <a:pt x="1050728" y="775175"/>
                      <a:pt x="1089384" y="775175"/>
                    </a:cubicBezTo>
                    <a:cubicBezTo>
                      <a:pt x="1127324" y="775175"/>
                      <a:pt x="1163832" y="771657"/>
                      <a:pt x="1191750" y="765323"/>
                    </a:cubicBezTo>
                    <a:cubicBezTo>
                      <a:pt x="1204635" y="761804"/>
                      <a:pt x="1215373" y="758286"/>
                      <a:pt x="1223963" y="754063"/>
                    </a:cubicBezTo>
                    <a:cubicBezTo>
                      <a:pt x="1223963" y="755471"/>
                      <a:pt x="1223963" y="756878"/>
                      <a:pt x="1223963" y="758286"/>
                    </a:cubicBezTo>
                    <a:cubicBezTo>
                      <a:pt x="1223963" y="789250"/>
                      <a:pt x="1223963" y="789250"/>
                      <a:pt x="1223963" y="789250"/>
                    </a:cubicBezTo>
                    <a:cubicBezTo>
                      <a:pt x="1223963" y="789250"/>
                      <a:pt x="1223963" y="789954"/>
                      <a:pt x="1223963" y="790658"/>
                    </a:cubicBezTo>
                    <a:cubicBezTo>
                      <a:pt x="1222532" y="808251"/>
                      <a:pt x="1163116" y="822326"/>
                      <a:pt x="1089384" y="822326"/>
                    </a:cubicBezTo>
                    <a:cubicBezTo>
                      <a:pt x="1015651" y="822326"/>
                      <a:pt x="955520" y="808251"/>
                      <a:pt x="954088" y="790658"/>
                    </a:cubicBezTo>
                    <a:cubicBezTo>
                      <a:pt x="954088" y="789954"/>
                      <a:pt x="954088" y="789250"/>
                      <a:pt x="954804" y="789250"/>
                    </a:cubicBezTo>
                    <a:cubicBezTo>
                      <a:pt x="954088" y="789250"/>
                      <a:pt x="954088" y="789250"/>
                      <a:pt x="954088" y="789250"/>
                    </a:cubicBezTo>
                    <a:cubicBezTo>
                      <a:pt x="954088" y="774472"/>
                      <a:pt x="954088" y="765323"/>
                      <a:pt x="954088" y="760397"/>
                    </a:cubicBezTo>
                    <a:cubicBezTo>
                      <a:pt x="954088" y="754063"/>
                      <a:pt x="954088" y="754063"/>
                      <a:pt x="954088" y="754063"/>
                    </a:cubicBezTo>
                    <a:close/>
                    <a:moveTo>
                      <a:pt x="0" y="754063"/>
                    </a:moveTo>
                    <a:cubicBezTo>
                      <a:pt x="8590" y="758286"/>
                      <a:pt x="19328" y="761804"/>
                      <a:pt x="32213" y="765323"/>
                    </a:cubicBezTo>
                    <a:cubicBezTo>
                      <a:pt x="60131" y="771657"/>
                      <a:pt x="96639" y="775175"/>
                      <a:pt x="135295" y="775175"/>
                    </a:cubicBezTo>
                    <a:cubicBezTo>
                      <a:pt x="173235" y="775175"/>
                      <a:pt x="209743" y="771657"/>
                      <a:pt x="237662" y="765323"/>
                    </a:cubicBezTo>
                    <a:cubicBezTo>
                      <a:pt x="244820" y="763212"/>
                      <a:pt x="251263" y="761101"/>
                      <a:pt x="256989" y="758989"/>
                    </a:cubicBezTo>
                    <a:cubicBezTo>
                      <a:pt x="262000" y="757582"/>
                      <a:pt x="265580" y="756174"/>
                      <a:pt x="269875" y="754063"/>
                    </a:cubicBezTo>
                    <a:cubicBezTo>
                      <a:pt x="269875" y="789250"/>
                      <a:pt x="269875" y="789250"/>
                      <a:pt x="269875" y="789250"/>
                    </a:cubicBezTo>
                    <a:cubicBezTo>
                      <a:pt x="269875" y="789250"/>
                      <a:pt x="269875" y="789954"/>
                      <a:pt x="269875" y="790658"/>
                    </a:cubicBezTo>
                    <a:cubicBezTo>
                      <a:pt x="269875" y="790658"/>
                      <a:pt x="269159" y="791361"/>
                      <a:pt x="269159" y="791361"/>
                    </a:cubicBezTo>
                    <a:cubicBezTo>
                      <a:pt x="268443" y="796991"/>
                      <a:pt x="262716" y="801214"/>
                      <a:pt x="252694" y="805436"/>
                    </a:cubicBezTo>
                    <a:cubicBezTo>
                      <a:pt x="229787" y="815992"/>
                      <a:pt x="186120" y="822326"/>
                      <a:pt x="135295" y="822326"/>
                    </a:cubicBezTo>
                    <a:cubicBezTo>
                      <a:pt x="61563" y="822326"/>
                      <a:pt x="1431" y="808251"/>
                      <a:pt x="0" y="790658"/>
                    </a:cubicBezTo>
                    <a:cubicBezTo>
                      <a:pt x="0" y="789954"/>
                      <a:pt x="0" y="789250"/>
                      <a:pt x="716" y="789250"/>
                    </a:cubicBezTo>
                    <a:cubicBezTo>
                      <a:pt x="0" y="789250"/>
                      <a:pt x="0" y="789250"/>
                      <a:pt x="0" y="789250"/>
                    </a:cubicBezTo>
                    <a:cubicBezTo>
                      <a:pt x="0" y="782213"/>
                      <a:pt x="0" y="776583"/>
                      <a:pt x="0" y="772360"/>
                    </a:cubicBezTo>
                    <a:cubicBezTo>
                      <a:pt x="0" y="754063"/>
                      <a:pt x="0" y="754063"/>
                      <a:pt x="0" y="754063"/>
                    </a:cubicBezTo>
                    <a:close/>
                    <a:moveTo>
                      <a:pt x="954088" y="673100"/>
                    </a:moveTo>
                    <a:cubicBezTo>
                      <a:pt x="962678" y="677377"/>
                      <a:pt x="973416" y="680940"/>
                      <a:pt x="986301" y="684504"/>
                    </a:cubicBezTo>
                    <a:cubicBezTo>
                      <a:pt x="1014220" y="690919"/>
                      <a:pt x="1050728" y="694483"/>
                      <a:pt x="1089384" y="694483"/>
                    </a:cubicBezTo>
                    <a:cubicBezTo>
                      <a:pt x="1127324" y="694483"/>
                      <a:pt x="1163832" y="690919"/>
                      <a:pt x="1191750" y="684504"/>
                    </a:cubicBezTo>
                    <a:cubicBezTo>
                      <a:pt x="1204635" y="680940"/>
                      <a:pt x="1215373" y="677377"/>
                      <a:pt x="1223963" y="673100"/>
                    </a:cubicBezTo>
                    <a:cubicBezTo>
                      <a:pt x="1223963" y="708738"/>
                      <a:pt x="1223963" y="708738"/>
                      <a:pt x="1223963" y="708738"/>
                    </a:cubicBezTo>
                    <a:cubicBezTo>
                      <a:pt x="1223963" y="709451"/>
                      <a:pt x="1223963" y="710163"/>
                      <a:pt x="1223963" y="710876"/>
                    </a:cubicBezTo>
                    <a:cubicBezTo>
                      <a:pt x="1223963" y="728695"/>
                      <a:pt x="1163832" y="742950"/>
                      <a:pt x="1089384" y="742950"/>
                    </a:cubicBezTo>
                    <a:cubicBezTo>
                      <a:pt x="1014935" y="742950"/>
                      <a:pt x="954088" y="728695"/>
                      <a:pt x="954088" y="710876"/>
                    </a:cubicBezTo>
                    <a:cubicBezTo>
                      <a:pt x="954088" y="710163"/>
                      <a:pt x="954088" y="709451"/>
                      <a:pt x="954804" y="708738"/>
                    </a:cubicBezTo>
                    <a:cubicBezTo>
                      <a:pt x="954088" y="708738"/>
                      <a:pt x="954088" y="708738"/>
                      <a:pt x="954088" y="708738"/>
                    </a:cubicBezTo>
                    <a:cubicBezTo>
                      <a:pt x="954088" y="673100"/>
                      <a:pt x="954088" y="673100"/>
                      <a:pt x="954088" y="673100"/>
                    </a:cubicBezTo>
                    <a:close/>
                    <a:moveTo>
                      <a:pt x="0" y="673100"/>
                    </a:moveTo>
                    <a:cubicBezTo>
                      <a:pt x="8590" y="677377"/>
                      <a:pt x="19328" y="680940"/>
                      <a:pt x="32213" y="684504"/>
                    </a:cubicBezTo>
                    <a:cubicBezTo>
                      <a:pt x="60131" y="690919"/>
                      <a:pt x="96639" y="694483"/>
                      <a:pt x="135295" y="694483"/>
                    </a:cubicBezTo>
                    <a:cubicBezTo>
                      <a:pt x="173235" y="694483"/>
                      <a:pt x="209743" y="690919"/>
                      <a:pt x="237662" y="684504"/>
                    </a:cubicBezTo>
                    <a:cubicBezTo>
                      <a:pt x="250547" y="680940"/>
                      <a:pt x="261285" y="677377"/>
                      <a:pt x="269875" y="673100"/>
                    </a:cubicBezTo>
                    <a:cubicBezTo>
                      <a:pt x="269875" y="708738"/>
                      <a:pt x="269875" y="708738"/>
                      <a:pt x="269875" y="708738"/>
                    </a:cubicBezTo>
                    <a:cubicBezTo>
                      <a:pt x="269875" y="709451"/>
                      <a:pt x="269875" y="710163"/>
                      <a:pt x="269875" y="710876"/>
                    </a:cubicBezTo>
                    <a:cubicBezTo>
                      <a:pt x="269875" y="728695"/>
                      <a:pt x="209743" y="742950"/>
                      <a:pt x="135295" y="742950"/>
                    </a:cubicBezTo>
                    <a:cubicBezTo>
                      <a:pt x="60847" y="742950"/>
                      <a:pt x="0" y="728695"/>
                      <a:pt x="0" y="710876"/>
                    </a:cubicBezTo>
                    <a:cubicBezTo>
                      <a:pt x="0" y="710163"/>
                      <a:pt x="0" y="709451"/>
                      <a:pt x="716" y="708738"/>
                    </a:cubicBezTo>
                    <a:cubicBezTo>
                      <a:pt x="0" y="708738"/>
                      <a:pt x="0" y="708738"/>
                      <a:pt x="0" y="708738"/>
                    </a:cubicBezTo>
                    <a:cubicBezTo>
                      <a:pt x="0" y="673100"/>
                      <a:pt x="0" y="673100"/>
                      <a:pt x="0" y="673100"/>
                    </a:cubicBezTo>
                    <a:close/>
                    <a:moveTo>
                      <a:pt x="1089384" y="600075"/>
                    </a:moveTo>
                    <a:cubicBezTo>
                      <a:pt x="1162400" y="600075"/>
                      <a:pt x="1222532" y="614345"/>
                      <a:pt x="1223963" y="632182"/>
                    </a:cubicBezTo>
                    <a:cubicBezTo>
                      <a:pt x="1222532" y="649305"/>
                      <a:pt x="1162400" y="663575"/>
                      <a:pt x="1089384" y="663575"/>
                    </a:cubicBezTo>
                    <a:cubicBezTo>
                      <a:pt x="1015651" y="663575"/>
                      <a:pt x="956236" y="649305"/>
                      <a:pt x="954088" y="632182"/>
                    </a:cubicBezTo>
                    <a:cubicBezTo>
                      <a:pt x="956236" y="614345"/>
                      <a:pt x="1015651" y="600075"/>
                      <a:pt x="1089384" y="600075"/>
                    </a:cubicBezTo>
                    <a:close/>
                    <a:moveTo>
                      <a:pt x="135295" y="600075"/>
                    </a:moveTo>
                    <a:cubicBezTo>
                      <a:pt x="208312" y="600075"/>
                      <a:pt x="268443" y="614345"/>
                      <a:pt x="269875" y="632182"/>
                    </a:cubicBezTo>
                    <a:cubicBezTo>
                      <a:pt x="268443" y="649305"/>
                      <a:pt x="208312" y="663575"/>
                      <a:pt x="135295" y="663575"/>
                    </a:cubicBezTo>
                    <a:cubicBezTo>
                      <a:pt x="61563" y="663575"/>
                      <a:pt x="2147" y="649305"/>
                      <a:pt x="0" y="632182"/>
                    </a:cubicBezTo>
                    <a:cubicBezTo>
                      <a:pt x="2147" y="614345"/>
                      <a:pt x="61563" y="600075"/>
                      <a:pt x="135295" y="600075"/>
                    </a:cubicBezTo>
                    <a:close/>
                    <a:moveTo>
                      <a:pt x="605274" y="0"/>
                    </a:moveTo>
                    <a:cubicBezTo>
                      <a:pt x="606704" y="0"/>
                      <a:pt x="608849" y="0"/>
                      <a:pt x="610279" y="0"/>
                    </a:cubicBezTo>
                    <a:cubicBezTo>
                      <a:pt x="635303" y="1430"/>
                      <a:pt x="656753" y="14306"/>
                      <a:pt x="670338" y="33619"/>
                    </a:cubicBezTo>
                    <a:cubicBezTo>
                      <a:pt x="677487" y="43633"/>
                      <a:pt x="681777" y="54363"/>
                      <a:pt x="683922" y="66523"/>
                    </a:cubicBezTo>
                    <a:cubicBezTo>
                      <a:pt x="684637" y="69384"/>
                      <a:pt x="684637" y="72246"/>
                      <a:pt x="684637" y="75107"/>
                    </a:cubicBezTo>
                    <a:cubicBezTo>
                      <a:pt x="685352" y="80829"/>
                      <a:pt x="684637" y="87267"/>
                      <a:pt x="683922" y="92989"/>
                    </a:cubicBezTo>
                    <a:cubicBezTo>
                      <a:pt x="681777" y="104434"/>
                      <a:pt x="677487" y="115879"/>
                      <a:pt x="670338" y="125178"/>
                    </a:cubicBezTo>
                    <a:cubicBezTo>
                      <a:pt x="663903" y="134477"/>
                      <a:pt x="656038" y="142345"/>
                      <a:pt x="646028" y="148068"/>
                    </a:cubicBezTo>
                    <a:cubicBezTo>
                      <a:pt x="646028" y="148068"/>
                      <a:pt x="646028" y="148068"/>
                      <a:pt x="646028" y="989266"/>
                    </a:cubicBezTo>
                    <a:cubicBezTo>
                      <a:pt x="646028" y="996419"/>
                      <a:pt x="651033" y="1002857"/>
                      <a:pt x="658183" y="1004287"/>
                    </a:cubicBezTo>
                    <a:cubicBezTo>
                      <a:pt x="658183" y="1004287"/>
                      <a:pt x="658183" y="1004287"/>
                      <a:pt x="915576" y="1069380"/>
                    </a:cubicBezTo>
                    <a:cubicBezTo>
                      <a:pt x="933451" y="1073672"/>
                      <a:pt x="930591" y="1100138"/>
                      <a:pt x="912001" y="1100138"/>
                    </a:cubicBezTo>
                    <a:cubicBezTo>
                      <a:pt x="912001" y="1100138"/>
                      <a:pt x="912001" y="1100138"/>
                      <a:pt x="299262" y="1100138"/>
                    </a:cubicBezTo>
                    <a:cubicBezTo>
                      <a:pt x="280673" y="1100138"/>
                      <a:pt x="277813" y="1073672"/>
                      <a:pt x="295687" y="1069380"/>
                    </a:cubicBezTo>
                    <a:cubicBezTo>
                      <a:pt x="295687" y="1069380"/>
                      <a:pt x="295687" y="1069380"/>
                      <a:pt x="556656" y="1004287"/>
                    </a:cubicBezTo>
                    <a:cubicBezTo>
                      <a:pt x="563805" y="1002857"/>
                      <a:pt x="568810" y="996419"/>
                      <a:pt x="568810" y="989266"/>
                    </a:cubicBezTo>
                    <a:cubicBezTo>
                      <a:pt x="568810" y="989266"/>
                      <a:pt x="568810" y="989266"/>
                      <a:pt x="568810" y="150214"/>
                    </a:cubicBezTo>
                    <a:cubicBezTo>
                      <a:pt x="557371" y="144491"/>
                      <a:pt x="547361" y="135908"/>
                      <a:pt x="540211" y="125178"/>
                    </a:cubicBezTo>
                    <a:cubicBezTo>
                      <a:pt x="533061" y="115879"/>
                      <a:pt x="528771" y="104434"/>
                      <a:pt x="526626" y="92989"/>
                    </a:cubicBezTo>
                    <a:cubicBezTo>
                      <a:pt x="525911" y="88698"/>
                      <a:pt x="525911" y="83690"/>
                      <a:pt x="525911" y="79399"/>
                    </a:cubicBezTo>
                    <a:cubicBezTo>
                      <a:pt x="525911" y="75107"/>
                      <a:pt x="525911" y="70815"/>
                      <a:pt x="526626" y="66523"/>
                    </a:cubicBezTo>
                    <a:cubicBezTo>
                      <a:pt x="528771" y="54363"/>
                      <a:pt x="533061" y="43633"/>
                      <a:pt x="540211" y="33619"/>
                    </a:cubicBezTo>
                    <a:cubicBezTo>
                      <a:pt x="554511" y="12875"/>
                      <a:pt x="578105" y="0"/>
                      <a:pt x="605274"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latin typeface="+mj-lt"/>
                  <a:cs typeface="Arial" panose="020B0604020202020204" pitchFamily="34" charset="0"/>
                </a:endParaRPr>
              </a:p>
            </p:txBody>
          </p:sp>
        </p:grpSp>
      </p:grpSp>
      <p:sp>
        <p:nvSpPr>
          <p:cNvPr id="75" name="ee4pContent1">
            <a:extLst>
              <a:ext uri="{FF2B5EF4-FFF2-40B4-BE49-F238E27FC236}">
                <a16:creationId xmlns:a16="http://schemas.microsoft.com/office/drawing/2014/main" id="{E3012102-6A39-4C38-A3DC-1E0735436EAC}"/>
              </a:ext>
            </a:extLst>
          </p:cNvPr>
          <p:cNvSpPr txBox="1"/>
          <p:nvPr/>
        </p:nvSpPr>
        <p:spPr>
          <a:xfrm>
            <a:off x="3420031" y="4807000"/>
            <a:ext cx="8400386" cy="55399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a:buFont typeface="Trebuchet MS" panose="020B0603020202020204" pitchFamily="34" charset="0"/>
              <a:buChar char="​"/>
            </a:pPr>
            <a:r>
              <a:rPr lang="en-US" sz="1800" b="1" dirty="0">
                <a:solidFill>
                  <a:srgbClr val="164484"/>
                </a:solidFill>
                <a:latin typeface="+mj-lt"/>
                <a:cs typeface="Arial" panose="020B0604020202020204" pitchFamily="34" charset="0"/>
              </a:rPr>
              <a:t>Enables investment in digital skills training </a:t>
            </a:r>
            <a:r>
              <a:rPr lang="en-US" sz="1800" dirty="0">
                <a:solidFill>
                  <a:srgbClr val="555555"/>
                </a:solidFill>
                <a:latin typeface="+mj-lt"/>
                <a:cs typeface="Arial" panose="020B0604020202020204" pitchFamily="34" charset="0"/>
              </a:rPr>
              <a:t>to increase the number of households adopting high-speed Internet and narrow adoption disparities</a:t>
            </a:r>
            <a:endParaRPr lang="en-US" sz="1800" dirty="0">
              <a:solidFill>
                <a:srgbClr val="555555"/>
              </a:solidFill>
              <a:effectLst/>
              <a:latin typeface="+mj-lt"/>
              <a:ea typeface="Times New Roman" panose="02020603050405020304" pitchFamily="18" charset="0"/>
              <a:cs typeface="Arial" panose="020B0604020202020204" pitchFamily="34" charset="0"/>
            </a:endParaRPr>
          </a:p>
        </p:txBody>
      </p:sp>
      <p:sp>
        <p:nvSpPr>
          <p:cNvPr id="76" name="ee4pContent1">
            <a:extLst>
              <a:ext uri="{FF2B5EF4-FFF2-40B4-BE49-F238E27FC236}">
                <a16:creationId xmlns:a16="http://schemas.microsoft.com/office/drawing/2014/main" id="{3C67FB49-975A-40FA-B8CF-DEBBA435A833}"/>
              </a:ext>
            </a:extLst>
          </p:cNvPr>
          <p:cNvSpPr txBox="1"/>
          <p:nvPr/>
        </p:nvSpPr>
        <p:spPr>
          <a:xfrm>
            <a:off x="3420031" y="5505778"/>
            <a:ext cx="8400386" cy="55399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a:buFont typeface="Trebuchet MS" panose="020B0603020202020204" pitchFamily="34" charset="0"/>
              <a:buChar char="​"/>
            </a:pPr>
            <a:r>
              <a:rPr lang="en-US" sz="1800" dirty="0">
                <a:solidFill>
                  <a:srgbClr val="575454"/>
                </a:solidFill>
                <a:effectLst/>
                <a:latin typeface="+mj-lt"/>
                <a:ea typeface="Times New Roman" panose="02020603050405020304" pitchFamily="18" charset="0"/>
                <a:cs typeface="Arial" panose="020B0604020202020204" pitchFamily="34" charset="0"/>
              </a:rPr>
              <a:t>Makes investments to ensure Americans can </a:t>
            </a:r>
            <a:r>
              <a:rPr lang="en-US" sz="1800" b="1" dirty="0">
                <a:solidFill>
                  <a:srgbClr val="164484"/>
                </a:solidFill>
                <a:latin typeface="+mj-lt"/>
                <a:cs typeface="Arial" panose="020B0604020202020204" pitchFamily="34" charset="0"/>
              </a:rPr>
              <a:t>participate in economy &amp; society, reducing inequities</a:t>
            </a:r>
            <a:r>
              <a:rPr lang="en-US" sz="1800" b="1" dirty="0">
                <a:solidFill>
                  <a:srgbClr val="1E4E79"/>
                </a:solidFill>
                <a:effectLst/>
                <a:latin typeface="+mj-lt"/>
                <a:ea typeface="Times New Roman" panose="02020603050405020304" pitchFamily="18" charset="0"/>
                <a:cs typeface="Arial" panose="020B0604020202020204" pitchFamily="34" charset="0"/>
              </a:rPr>
              <a:t> </a:t>
            </a:r>
            <a:r>
              <a:rPr lang="en-US" sz="1800" dirty="0">
                <a:solidFill>
                  <a:srgbClr val="575757"/>
                </a:solidFill>
                <a:effectLst/>
                <a:latin typeface="+mj-lt"/>
                <a:ea typeface="Times New Roman" panose="02020603050405020304" pitchFamily="18" charset="0"/>
                <a:cs typeface="Arial" panose="020B0604020202020204" pitchFamily="34" charset="0"/>
              </a:rPr>
              <a:t>across sectors, including healthcare, workforce</a:t>
            </a:r>
            <a:r>
              <a:rPr lang="en-US" sz="1800" dirty="0">
                <a:solidFill>
                  <a:srgbClr val="575757"/>
                </a:solidFill>
                <a:latin typeface="+mj-lt"/>
                <a:ea typeface="Times New Roman" panose="02020603050405020304" pitchFamily="18" charset="0"/>
                <a:cs typeface="Arial" panose="020B0604020202020204" pitchFamily="34" charset="0"/>
              </a:rPr>
              <a:t> &amp; </a:t>
            </a:r>
            <a:r>
              <a:rPr lang="en-US" sz="1800" dirty="0">
                <a:solidFill>
                  <a:srgbClr val="575757"/>
                </a:solidFill>
                <a:effectLst/>
                <a:latin typeface="+mj-lt"/>
                <a:ea typeface="Times New Roman" panose="02020603050405020304" pitchFamily="18" charset="0"/>
                <a:cs typeface="Arial" panose="020B0604020202020204" pitchFamily="34" charset="0"/>
              </a:rPr>
              <a:t>education</a:t>
            </a:r>
            <a:endParaRPr lang="en-US" sz="1800" dirty="0">
              <a:solidFill>
                <a:srgbClr val="575757"/>
              </a:solidFill>
              <a:latin typeface="+mj-lt"/>
              <a:cs typeface="Arial" panose="020B0604020202020204" pitchFamily="34" charset="0"/>
            </a:endParaRPr>
          </a:p>
        </p:txBody>
      </p:sp>
      <p:cxnSp>
        <p:nvCxnSpPr>
          <p:cNvPr id="77" name="Straight Connector 76">
            <a:extLst>
              <a:ext uri="{FF2B5EF4-FFF2-40B4-BE49-F238E27FC236}">
                <a16:creationId xmlns:a16="http://schemas.microsoft.com/office/drawing/2014/main" id="{6D71D2EE-BE16-44B0-8895-65CD4AD1FDB3}"/>
              </a:ext>
            </a:extLst>
          </p:cNvPr>
          <p:cNvCxnSpPr>
            <a:cxnSpLocks/>
          </p:cNvCxnSpPr>
          <p:nvPr/>
        </p:nvCxnSpPr>
        <p:spPr>
          <a:xfrm>
            <a:off x="89452" y="2870862"/>
            <a:ext cx="11730965" cy="0"/>
          </a:xfrm>
          <a:prstGeom prst="line">
            <a:avLst/>
          </a:prstGeom>
          <a:ln w="19050" cap="flat" cmpd="sng" algn="ctr">
            <a:solidFill>
              <a:srgbClr val="9A9A9A"/>
            </a:solidFill>
            <a:prstDash val="dash"/>
            <a:round/>
            <a:headEnd type="none" w="med" len="med"/>
            <a:tailEnd type="none" w="med" len="med"/>
          </a:ln>
        </p:spPr>
      </p:cxnSp>
      <p:cxnSp>
        <p:nvCxnSpPr>
          <p:cNvPr id="78" name="Straight Connector 77">
            <a:extLst>
              <a:ext uri="{FF2B5EF4-FFF2-40B4-BE49-F238E27FC236}">
                <a16:creationId xmlns:a16="http://schemas.microsoft.com/office/drawing/2014/main" id="{DB2B3742-4FC7-4B58-840D-E5029D6ECAE8}"/>
              </a:ext>
            </a:extLst>
          </p:cNvPr>
          <p:cNvCxnSpPr>
            <a:cxnSpLocks/>
          </p:cNvCxnSpPr>
          <p:nvPr/>
        </p:nvCxnSpPr>
        <p:spPr>
          <a:xfrm>
            <a:off x="273360" y="4579213"/>
            <a:ext cx="11547056" cy="0"/>
          </a:xfrm>
          <a:prstGeom prst="line">
            <a:avLst/>
          </a:prstGeom>
          <a:ln w="19050" cap="flat" cmpd="sng" algn="ctr">
            <a:solidFill>
              <a:srgbClr val="9A9A9A"/>
            </a:solidFill>
            <a:prstDash val="dash"/>
            <a:round/>
            <a:headEnd type="none" w="med" len="med"/>
            <a:tailEnd type="none" w="med" len="med"/>
          </a:ln>
        </p:spPr>
      </p:cxnSp>
      <p:grpSp>
        <p:nvGrpSpPr>
          <p:cNvPr id="79" name="bcgBugs_Key">
            <a:extLst>
              <a:ext uri="{FF2B5EF4-FFF2-40B4-BE49-F238E27FC236}">
                <a16:creationId xmlns:a16="http://schemas.microsoft.com/office/drawing/2014/main" id="{CB25EFA9-4B27-4F49-A1AC-EF3051C20788}"/>
              </a:ext>
            </a:extLst>
          </p:cNvPr>
          <p:cNvGrpSpPr>
            <a:grpSpLocks noChangeAspect="1"/>
          </p:cNvGrpSpPr>
          <p:nvPr/>
        </p:nvGrpSpPr>
        <p:grpSpPr bwMode="auto">
          <a:xfrm>
            <a:off x="1003927" y="1339278"/>
            <a:ext cx="725457" cy="726167"/>
            <a:chOff x="2818" y="1137"/>
            <a:chExt cx="2044" cy="2046"/>
          </a:xfrm>
        </p:grpSpPr>
        <p:sp>
          <p:nvSpPr>
            <p:cNvPr id="80" name="AutoShape 7">
              <a:extLst>
                <a:ext uri="{FF2B5EF4-FFF2-40B4-BE49-F238E27FC236}">
                  <a16:creationId xmlns:a16="http://schemas.microsoft.com/office/drawing/2014/main" id="{A1FED939-2188-49BE-99E0-C9EC8056C8EC}"/>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1" name="Freeform 10">
              <a:extLst>
                <a:ext uri="{FF2B5EF4-FFF2-40B4-BE49-F238E27FC236}">
                  <a16:creationId xmlns:a16="http://schemas.microsoft.com/office/drawing/2014/main" id="{90BDB407-7808-4A0F-9478-AF2868F5441F}"/>
                </a:ext>
              </a:extLst>
            </p:cNvPr>
            <p:cNvSpPr>
              <a:spLocks noEditPoints="1"/>
            </p:cNvSpPr>
            <p:nvPr/>
          </p:nvSpPr>
          <p:spPr bwMode="auto">
            <a:xfrm>
              <a:off x="2941" y="1721"/>
              <a:ext cx="1806" cy="880"/>
            </a:xfrm>
            <a:custGeom>
              <a:avLst/>
              <a:gdLst>
                <a:gd name="T0" fmla="*/ 873 w 883"/>
                <a:gd name="T1" fmla="*/ 190 h 430"/>
                <a:gd name="T2" fmla="*/ 821 w 883"/>
                <a:gd name="T3" fmla="*/ 139 h 430"/>
                <a:gd name="T4" fmla="*/ 369 w 883"/>
                <a:gd name="T5" fmla="*/ 139 h 430"/>
                <a:gd name="T6" fmla="*/ 306 w 883"/>
                <a:gd name="T7" fmla="*/ 44 h 430"/>
                <a:gd name="T8" fmla="*/ 190 w 883"/>
                <a:gd name="T9" fmla="*/ 0 h 430"/>
                <a:gd name="T10" fmla="*/ 0 w 883"/>
                <a:gd name="T11" fmla="*/ 215 h 430"/>
                <a:gd name="T12" fmla="*/ 190 w 883"/>
                <a:gd name="T13" fmla="*/ 430 h 430"/>
                <a:gd name="T14" fmla="*/ 305 w 883"/>
                <a:gd name="T15" fmla="*/ 387 h 430"/>
                <a:gd name="T16" fmla="*/ 368 w 883"/>
                <a:gd name="T17" fmla="*/ 294 h 430"/>
                <a:gd name="T18" fmla="*/ 456 w 883"/>
                <a:gd name="T19" fmla="*/ 294 h 430"/>
                <a:gd name="T20" fmla="*/ 488 w 883"/>
                <a:gd name="T21" fmla="*/ 255 h 430"/>
                <a:gd name="T22" fmla="*/ 535 w 883"/>
                <a:gd name="T23" fmla="*/ 255 h 430"/>
                <a:gd name="T24" fmla="*/ 567 w 883"/>
                <a:gd name="T25" fmla="*/ 278 h 430"/>
                <a:gd name="T26" fmla="*/ 638 w 883"/>
                <a:gd name="T27" fmla="*/ 278 h 430"/>
                <a:gd name="T28" fmla="*/ 655 w 883"/>
                <a:gd name="T29" fmla="*/ 251 h 430"/>
                <a:gd name="T30" fmla="*/ 717 w 883"/>
                <a:gd name="T31" fmla="*/ 251 h 430"/>
                <a:gd name="T32" fmla="*/ 774 w 883"/>
                <a:gd name="T33" fmla="*/ 287 h 430"/>
                <a:gd name="T34" fmla="*/ 870 w 883"/>
                <a:gd name="T35" fmla="*/ 225 h 430"/>
                <a:gd name="T36" fmla="*/ 873 w 883"/>
                <a:gd name="T37" fmla="*/ 190 h 430"/>
                <a:gd name="T38" fmla="*/ 101 w 883"/>
                <a:gd name="T39" fmla="*/ 251 h 430"/>
                <a:gd name="T40" fmla="*/ 64 w 883"/>
                <a:gd name="T41" fmla="*/ 213 h 430"/>
                <a:gd name="T42" fmla="*/ 101 w 883"/>
                <a:gd name="T43" fmla="*/ 176 h 430"/>
                <a:gd name="T44" fmla="*/ 139 w 883"/>
                <a:gd name="T45" fmla="*/ 213 h 430"/>
                <a:gd name="T46" fmla="*/ 101 w 883"/>
                <a:gd name="T47" fmla="*/ 251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3" h="430">
                  <a:moveTo>
                    <a:pt x="873" y="190"/>
                  </a:moveTo>
                  <a:cubicBezTo>
                    <a:pt x="821" y="139"/>
                    <a:pt x="821" y="139"/>
                    <a:pt x="821" y="139"/>
                  </a:cubicBezTo>
                  <a:cubicBezTo>
                    <a:pt x="369" y="139"/>
                    <a:pt x="369" y="139"/>
                    <a:pt x="369" y="139"/>
                  </a:cubicBezTo>
                  <a:cubicBezTo>
                    <a:pt x="356" y="102"/>
                    <a:pt x="334" y="68"/>
                    <a:pt x="306" y="44"/>
                  </a:cubicBezTo>
                  <a:cubicBezTo>
                    <a:pt x="273" y="15"/>
                    <a:pt x="233" y="0"/>
                    <a:pt x="190" y="0"/>
                  </a:cubicBezTo>
                  <a:cubicBezTo>
                    <a:pt x="85" y="0"/>
                    <a:pt x="0" y="96"/>
                    <a:pt x="0" y="215"/>
                  </a:cubicBezTo>
                  <a:cubicBezTo>
                    <a:pt x="0" y="334"/>
                    <a:pt x="85" y="430"/>
                    <a:pt x="190" y="430"/>
                  </a:cubicBezTo>
                  <a:cubicBezTo>
                    <a:pt x="232" y="430"/>
                    <a:pt x="272" y="415"/>
                    <a:pt x="305" y="387"/>
                  </a:cubicBezTo>
                  <a:cubicBezTo>
                    <a:pt x="333" y="363"/>
                    <a:pt x="355" y="331"/>
                    <a:pt x="368" y="294"/>
                  </a:cubicBezTo>
                  <a:cubicBezTo>
                    <a:pt x="456" y="294"/>
                    <a:pt x="456" y="294"/>
                    <a:pt x="456" y="294"/>
                  </a:cubicBezTo>
                  <a:cubicBezTo>
                    <a:pt x="488" y="255"/>
                    <a:pt x="488" y="255"/>
                    <a:pt x="488" y="255"/>
                  </a:cubicBezTo>
                  <a:cubicBezTo>
                    <a:pt x="535" y="255"/>
                    <a:pt x="535" y="255"/>
                    <a:pt x="535" y="255"/>
                  </a:cubicBezTo>
                  <a:cubicBezTo>
                    <a:pt x="567" y="278"/>
                    <a:pt x="567" y="278"/>
                    <a:pt x="567" y="278"/>
                  </a:cubicBezTo>
                  <a:cubicBezTo>
                    <a:pt x="638" y="278"/>
                    <a:pt x="638" y="278"/>
                    <a:pt x="638" y="278"/>
                  </a:cubicBezTo>
                  <a:cubicBezTo>
                    <a:pt x="655" y="251"/>
                    <a:pt x="655" y="251"/>
                    <a:pt x="655" y="251"/>
                  </a:cubicBezTo>
                  <a:cubicBezTo>
                    <a:pt x="717" y="251"/>
                    <a:pt x="717" y="251"/>
                    <a:pt x="717" y="251"/>
                  </a:cubicBezTo>
                  <a:cubicBezTo>
                    <a:pt x="774" y="287"/>
                    <a:pt x="774" y="287"/>
                    <a:pt x="774" y="287"/>
                  </a:cubicBezTo>
                  <a:cubicBezTo>
                    <a:pt x="870" y="225"/>
                    <a:pt x="870" y="225"/>
                    <a:pt x="870" y="225"/>
                  </a:cubicBezTo>
                  <a:cubicBezTo>
                    <a:pt x="882" y="217"/>
                    <a:pt x="883" y="200"/>
                    <a:pt x="873" y="190"/>
                  </a:cubicBezTo>
                  <a:close/>
                  <a:moveTo>
                    <a:pt x="101" y="251"/>
                  </a:moveTo>
                  <a:cubicBezTo>
                    <a:pt x="81" y="251"/>
                    <a:pt x="64" y="234"/>
                    <a:pt x="64" y="213"/>
                  </a:cubicBezTo>
                  <a:cubicBezTo>
                    <a:pt x="64" y="193"/>
                    <a:pt x="81" y="176"/>
                    <a:pt x="101" y="176"/>
                  </a:cubicBezTo>
                  <a:cubicBezTo>
                    <a:pt x="122" y="176"/>
                    <a:pt x="139" y="193"/>
                    <a:pt x="139" y="213"/>
                  </a:cubicBezTo>
                  <a:cubicBezTo>
                    <a:pt x="139" y="234"/>
                    <a:pt x="122" y="251"/>
                    <a:pt x="101" y="2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grpSp>
        <p:nvGrpSpPr>
          <p:cNvPr id="82" name="Group 81">
            <a:extLst>
              <a:ext uri="{FF2B5EF4-FFF2-40B4-BE49-F238E27FC236}">
                <a16:creationId xmlns:a16="http://schemas.microsoft.com/office/drawing/2014/main" id="{348707D7-2998-4A8E-851F-30560F866536}"/>
              </a:ext>
            </a:extLst>
          </p:cNvPr>
          <p:cNvGrpSpPr/>
          <p:nvPr/>
        </p:nvGrpSpPr>
        <p:grpSpPr>
          <a:xfrm>
            <a:off x="2635561" y="3098246"/>
            <a:ext cx="9184856" cy="1253584"/>
            <a:chOff x="2635561" y="3079195"/>
            <a:chExt cx="9184856" cy="1253584"/>
          </a:xfrm>
        </p:grpSpPr>
        <p:grpSp>
          <p:nvGrpSpPr>
            <p:cNvPr id="83" name="bcgIcons_OnlineSurvey">
              <a:extLst>
                <a:ext uri="{FF2B5EF4-FFF2-40B4-BE49-F238E27FC236}">
                  <a16:creationId xmlns:a16="http://schemas.microsoft.com/office/drawing/2014/main" id="{B3D688BA-CC0F-4EF7-BCFA-1A97632F9FBC}"/>
                </a:ext>
              </a:extLst>
            </p:cNvPr>
            <p:cNvGrpSpPr>
              <a:grpSpLocks noChangeAspect="1"/>
            </p:cNvGrpSpPr>
            <p:nvPr/>
          </p:nvGrpSpPr>
          <p:grpSpPr bwMode="auto">
            <a:xfrm>
              <a:off x="2635561" y="3777972"/>
              <a:ext cx="554294" cy="554807"/>
              <a:chOff x="1682" y="0"/>
              <a:chExt cx="4316" cy="4320"/>
            </a:xfrm>
          </p:grpSpPr>
          <p:sp>
            <p:nvSpPr>
              <p:cNvPr id="91" name="AutoShape 8">
                <a:extLst>
                  <a:ext uri="{FF2B5EF4-FFF2-40B4-BE49-F238E27FC236}">
                    <a16:creationId xmlns:a16="http://schemas.microsoft.com/office/drawing/2014/main" id="{A0847D94-6C75-4D4F-A4BA-9D2B23B56EA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cs typeface="Arial" panose="020B0604020202020204" pitchFamily="34" charset="0"/>
                </a:endParaRPr>
              </a:p>
            </p:txBody>
          </p:sp>
          <p:sp>
            <p:nvSpPr>
              <p:cNvPr id="92" name="Freeform 10">
                <a:extLst>
                  <a:ext uri="{FF2B5EF4-FFF2-40B4-BE49-F238E27FC236}">
                    <a16:creationId xmlns:a16="http://schemas.microsoft.com/office/drawing/2014/main" id="{19F976C6-796E-4B33-8F8E-E7CE5EEB2016}"/>
                  </a:ext>
                </a:extLst>
              </p:cNvPr>
              <p:cNvSpPr>
                <a:spLocks noEditPoints="1"/>
              </p:cNvSpPr>
              <p:nvPr/>
            </p:nvSpPr>
            <p:spPr bwMode="auto">
              <a:xfrm>
                <a:off x="2085" y="720"/>
                <a:ext cx="3510" cy="2876"/>
              </a:xfrm>
              <a:custGeom>
                <a:avLst/>
                <a:gdLst>
                  <a:gd name="T0" fmla="*/ 1327 w 1874"/>
                  <a:gd name="T1" fmla="*/ 1534 h 1534"/>
                  <a:gd name="T2" fmla="*/ 547 w 1874"/>
                  <a:gd name="T3" fmla="*/ 1534 h 1534"/>
                  <a:gd name="T4" fmla="*/ 525 w 1874"/>
                  <a:gd name="T5" fmla="*/ 1512 h 1534"/>
                  <a:gd name="T6" fmla="*/ 525 w 1874"/>
                  <a:gd name="T7" fmla="*/ 1436 h 1534"/>
                  <a:gd name="T8" fmla="*/ 547 w 1874"/>
                  <a:gd name="T9" fmla="*/ 1414 h 1534"/>
                  <a:gd name="T10" fmla="*/ 753 w 1874"/>
                  <a:gd name="T11" fmla="*/ 1414 h 1534"/>
                  <a:gd name="T12" fmla="*/ 753 w 1874"/>
                  <a:gd name="T13" fmla="*/ 1366 h 1534"/>
                  <a:gd name="T14" fmla="*/ 775 w 1874"/>
                  <a:gd name="T15" fmla="*/ 1344 h 1534"/>
                  <a:gd name="T16" fmla="*/ 797 w 1874"/>
                  <a:gd name="T17" fmla="*/ 1366 h 1534"/>
                  <a:gd name="T18" fmla="*/ 797 w 1874"/>
                  <a:gd name="T19" fmla="*/ 1436 h 1534"/>
                  <a:gd name="T20" fmla="*/ 775 w 1874"/>
                  <a:gd name="T21" fmla="*/ 1458 h 1534"/>
                  <a:gd name="T22" fmla="*/ 569 w 1874"/>
                  <a:gd name="T23" fmla="*/ 1458 h 1534"/>
                  <a:gd name="T24" fmla="*/ 569 w 1874"/>
                  <a:gd name="T25" fmla="*/ 1490 h 1534"/>
                  <a:gd name="T26" fmla="*/ 1305 w 1874"/>
                  <a:gd name="T27" fmla="*/ 1490 h 1534"/>
                  <a:gd name="T28" fmla="*/ 1305 w 1874"/>
                  <a:gd name="T29" fmla="*/ 1458 h 1534"/>
                  <a:gd name="T30" fmla="*/ 1101 w 1874"/>
                  <a:gd name="T31" fmla="*/ 1458 h 1534"/>
                  <a:gd name="T32" fmla="*/ 1079 w 1874"/>
                  <a:gd name="T33" fmla="*/ 1436 h 1534"/>
                  <a:gd name="T34" fmla="*/ 1079 w 1874"/>
                  <a:gd name="T35" fmla="*/ 1366 h 1534"/>
                  <a:gd name="T36" fmla="*/ 1101 w 1874"/>
                  <a:gd name="T37" fmla="*/ 1344 h 1534"/>
                  <a:gd name="T38" fmla="*/ 1123 w 1874"/>
                  <a:gd name="T39" fmla="*/ 1366 h 1534"/>
                  <a:gd name="T40" fmla="*/ 1123 w 1874"/>
                  <a:gd name="T41" fmla="*/ 1414 h 1534"/>
                  <a:gd name="T42" fmla="*/ 1327 w 1874"/>
                  <a:gd name="T43" fmla="*/ 1414 h 1534"/>
                  <a:gd name="T44" fmla="*/ 1349 w 1874"/>
                  <a:gd name="T45" fmla="*/ 1436 h 1534"/>
                  <a:gd name="T46" fmla="*/ 1349 w 1874"/>
                  <a:gd name="T47" fmla="*/ 1512 h 1534"/>
                  <a:gd name="T48" fmla="*/ 1327 w 1874"/>
                  <a:gd name="T49" fmla="*/ 1534 h 1534"/>
                  <a:gd name="T50" fmla="*/ 1874 w 1874"/>
                  <a:gd name="T51" fmla="*/ 22 h 1534"/>
                  <a:gd name="T52" fmla="*/ 1874 w 1874"/>
                  <a:gd name="T53" fmla="*/ 1284 h 1534"/>
                  <a:gd name="T54" fmla="*/ 1852 w 1874"/>
                  <a:gd name="T55" fmla="*/ 1306 h 1534"/>
                  <a:gd name="T56" fmla="*/ 22 w 1874"/>
                  <a:gd name="T57" fmla="*/ 1306 h 1534"/>
                  <a:gd name="T58" fmla="*/ 0 w 1874"/>
                  <a:gd name="T59" fmla="*/ 1284 h 1534"/>
                  <a:gd name="T60" fmla="*/ 0 w 1874"/>
                  <a:gd name="T61" fmla="*/ 22 h 1534"/>
                  <a:gd name="T62" fmla="*/ 22 w 1874"/>
                  <a:gd name="T63" fmla="*/ 0 h 1534"/>
                  <a:gd name="T64" fmla="*/ 1852 w 1874"/>
                  <a:gd name="T65" fmla="*/ 0 h 1534"/>
                  <a:gd name="T66" fmla="*/ 1874 w 1874"/>
                  <a:gd name="T67" fmla="*/ 22 h 1534"/>
                  <a:gd name="T68" fmla="*/ 44 w 1874"/>
                  <a:gd name="T69" fmla="*/ 44 h 1534"/>
                  <a:gd name="T70" fmla="*/ 44 w 1874"/>
                  <a:gd name="T71" fmla="*/ 1091 h 1534"/>
                  <a:gd name="T72" fmla="*/ 1830 w 1874"/>
                  <a:gd name="T73" fmla="*/ 1091 h 1534"/>
                  <a:gd name="T74" fmla="*/ 1830 w 1874"/>
                  <a:gd name="T75" fmla="*/ 44 h 1534"/>
                  <a:gd name="T76" fmla="*/ 44 w 1874"/>
                  <a:gd name="T77" fmla="*/ 44 h 1534"/>
                  <a:gd name="T78" fmla="*/ 1830 w 1874"/>
                  <a:gd name="T79" fmla="*/ 1262 h 1534"/>
                  <a:gd name="T80" fmla="*/ 1830 w 1874"/>
                  <a:gd name="T81" fmla="*/ 1135 h 1534"/>
                  <a:gd name="T82" fmla="*/ 44 w 1874"/>
                  <a:gd name="T83" fmla="*/ 1135 h 1534"/>
                  <a:gd name="T84" fmla="*/ 44 w 1874"/>
                  <a:gd name="T85" fmla="*/ 1262 h 1534"/>
                  <a:gd name="T86" fmla="*/ 1830 w 1874"/>
                  <a:gd name="T87" fmla="*/ 126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4" h="1534">
                    <a:moveTo>
                      <a:pt x="1327" y="1534"/>
                    </a:moveTo>
                    <a:cubicBezTo>
                      <a:pt x="547" y="1534"/>
                      <a:pt x="547" y="1534"/>
                      <a:pt x="547" y="1534"/>
                    </a:cubicBezTo>
                    <a:cubicBezTo>
                      <a:pt x="535" y="1534"/>
                      <a:pt x="525" y="1524"/>
                      <a:pt x="525" y="1512"/>
                    </a:cubicBezTo>
                    <a:cubicBezTo>
                      <a:pt x="525" y="1436"/>
                      <a:pt x="525" y="1436"/>
                      <a:pt x="525" y="1436"/>
                    </a:cubicBezTo>
                    <a:cubicBezTo>
                      <a:pt x="525" y="1424"/>
                      <a:pt x="535" y="1414"/>
                      <a:pt x="547" y="1414"/>
                    </a:cubicBezTo>
                    <a:cubicBezTo>
                      <a:pt x="753" y="1414"/>
                      <a:pt x="753" y="1414"/>
                      <a:pt x="753" y="1414"/>
                    </a:cubicBezTo>
                    <a:cubicBezTo>
                      <a:pt x="753" y="1366"/>
                      <a:pt x="753" y="1366"/>
                      <a:pt x="753" y="1366"/>
                    </a:cubicBezTo>
                    <a:cubicBezTo>
                      <a:pt x="753" y="1354"/>
                      <a:pt x="763" y="1344"/>
                      <a:pt x="775" y="1344"/>
                    </a:cubicBezTo>
                    <a:cubicBezTo>
                      <a:pt x="787" y="1344"/>
                      <a:pt x="797" y="1354"/>
                      <a:pt x="797" y="1366"/>
                    </a:cubicBezTo>
                    <a:cubicBezTo>
                      <a:pt x="797" y="1436"/>
                      <a:pt x="797" y="1436"/>
                      <a:pt x="797" y="1436"/>
                    </a:cubicBezTo>
                    <a:cubicBezTo>
                      <a:pt x="797" y="1448"/>
                      <a:pt x="787" y="1458"/>
                      <a:pt x="775" y="1458"/>
                    </a:cubicBezTo>
                    <a:cubicBezTo>
                      <a:pt x="569" y="1458"/>
                      <a:pt x="569" y="1458"/>
                      <a:pt x="569" y="1458"/>
                    </a:cubicBezTo>
                    <a:cubicBezTo>
                      <a:pt x="569" y="1490"/>
                      <a:pt x="569" y="1490"/>
                      <a:pt x="569" y="1490"/>
                    </a:cubicBezTo>
                    <a:cubicBezTo>
                      <a:pt x="1305" y="1490"/>
                      <a:pt x="1305" y="1490"/>
                      <a:pt x="1305" y="1490"/>
                    </a:cubicBezTo>
                    <a:cubicBezTo>
                      <a:pt x="1305" y="1458"/>
                      <a:pt x="1305" y="1458"/>
                      <a:pt x="1305" y="1458"/>
                    </a:cubicBezTo>
                    <a:cubicBezTo>
                      <a:pt x="1101" y="1458"/>
                      <a:pt x="1101" y="1458"/>
                      <a:pt x="1101" y="1458"/>
                    </a:cubicBezTo>
                    <a:cubicBezTo>
                      <a:pt x="1089" y="1458"/>
                      <a:pt x="1079" y="1448"/>
                      <a:pt x="1079" y="1436"/>
                    </a:cubicBezTo>
                    <a:cubicBezTo>
                      <a:pt x="1079" y="1366"/>
                      <a:pt x="1079" y="1366"/>
                      <a:pt x="1079" y="1366"/>
                    </a:cubicBezTo>
                    <a:cubicBezTo>
                      <a:pt x="1079" y="1354"/>
                      <a:pt x="1089" y="1344"/>
                      <a:pt x="1101" y="1344"/>
                    </a:cubicBezTo>
                    <a:cubicBezTo>
                      <a:pt x="1114" y="1344"/>
                      <a:pt x="1123" y="1354"/>
                      <a:pt x="1123" y="1366"/>
                    </a:cubicBezTo>
                    <a:cubicBezTo>
                      <a:pt x="1123" y="1414"/>
                      <a:pt x="1123" y="1414"/>
                      <a:pt x="1123" y="1414"/>
                    </a:cubicBezTo>
                    <a:cubicBezTo>
                      <a:pt x="1327" y="1414"/>
                      <a:pt x="1327" y="1414"/>
                      <a:pt x="1327" y="1414"/>
                    </a:cubicBezTo>
                    <a:cubicBezTo>
                      <a:pt x="1339" y="1414"/>
                      <a:pt x="1349" y="1424"/>
                      <a:pt x="1349" y="1436"/>
                    </a:cubicBezTo>
                    <a:cubicBezTo>
                      <a:pt x="1349" y="1512"/>
                      <a:pt x="1349" y="1512"/>
                      <a:pt x="1349" y="1512"/>
                    </a:cubicBezTo>
                    <a:cubicBezTo>
                      <a:pt x="1349" y="1524"/>
                      <a:pt x="1339" y="1534"/>
                      <a:pt x="1327" y="1534"/>
                    </a:cubicBezTo>
                    <a:close/>
                    <a:moveTo>
                      <a:pt x="1874" y="22"/>
                    </a:moveTo>
                    <a:cubicBezTo>
                      <a:pt x="1874" y="1284"/>
                      <a:pt x="1874" y="1284"/>
                      <a:pt x="1874" y="1284"/>
                    </a:cubicBezTo>
                    <a:cubicBezTo>
                      <a:pt x="1874" y="1296"/>
                      <a:pt x="1864" y="1306"/>
                      <a:pt x="1852" y="1306"/>
                    </a:cubicBezTo>
                    <a:cubicBezTo>
                      <a:pt x="22" y="1306"/>
                      <a:pt x="22" y="1306"/>
                      <a:pt x="22" y="1306"/>
                    </a:cubicBezTo>
                    <a:cubicBezTo>
                      <a:pt x="10" y="1306"/>
                      <a:pt x="0" y="1296"/>
                      <a:pt x="0" y="1284"/>
                    </a:cubicBezTo>
                    <a:cubicBezTo>
                      <a:pt x="0" y="22"/>
                      <a:pt x="0" y="22"/>
                      <a:pt x="0" y="22"/>
                    </a:cubicBezTo>
                    <a:cubicBezTo>
                      <a:pt x="0" y="10"/>
                      <a:pt x="10" y="0"/>
                      <a:pt x="22" y="0"/>
                    </a:cubicBezTo>
                    <a:cubicBezTo>
                      <a:pt x="1852" y="0"/>
                      <a:pt x="1852" y="0"/>
                      <a:pt x="1852" y="0"/>
                    </a:cubicBezTo>
                    <a:cubicBezTo>
                      <a:pt x="1864" y="0"/>
                      <a:pt x="1874" y="10"/>
                      <a:pt x="1874" y="22"/>
                    </a:cubicBezTo>
                    <a:close/>
                    <a:moveTo>
                      <a:pt x="44" y="44"/>
                    </a:moveTo>
                    <a:cubicBezTo>
                      <a:pt x="44" y="1091"/>
                      <a:pt x="44" y="1091"/>
                      <a:pt x="44" y="1091"/>
                    </a:cubicBezTo>
                    <a:cubicBezTo>
                      <a:pt x="1830" y="1091"/>
                      <a:pt x="1830" y="1091"/>
                      <a:pt x="1830" y="1091"/>
                    </a:cubicBezTo>
                    <a:cubicBezTo>
                      <a:pt x="1830" y="44"/>
                      <a:pt x="1830" y="44"/>
                      <a:pt x="1830" y="44"/>
                    </a:cubicBezTo>
                    <a:lnTo>
                      <a:pt x="44" y="44"/>
                    </a:lnTo>
                    <a:close/>
                    <a:moveTo>
                      <a:pt x="1830" y="1262"/>
                    </a:moveTo>
                    <a:cubicBezTo>
                      <a:pt x="1830" y="1135"/>
                      <a:pt x="1830" y="1135"/>
                      <a:pt x="1830" y="1135"/>
                    </a:cubicBezTo>
                    <a:cubicBezTo>
                      <a:pt x="44" y="1135"/>
                      <a:pt x="44" y="1135"/>
                      <a:pt x="44" y="1135"/>
                    </a:cubicBezTo>
                    <a:cubicBezTo>
                      <a:pt x="44" y="1262"/>
                      <a:pt x="44" y="1262"/>
                      <a:pt x="44" y="1262"/>
                    </a:cubicBezTo>
                    <a:lnTo>
                      <a:pt x="1830" y="1262"/>
                    </a:lnTo>
                    <a:close/>
                  </a:path>
                </a:pathLst>
              </a:custGeom>
              <a:solidFill>
                <a:srgbClr val="08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cs typeface="Arial" panose="020B0604020202020204" pitchFamily="34" charset="0"/>
                </a:endParaRPr>
              </a:p>
            </p:txBody>
          </p:sp>
          <p:sp>
            <p:nvSpPr>
              <p:cNvPr id="93" name="Freeform 11">
                <a:extLst>
                  <a:ext uri="{FF2B5EF4-FFF2-40B4-BE49-F238E27FC236}">
                    <a16:creationId xmlns:a16="http://schemas.microsoft.com/office/drawing/2014/main" id="{D6C0C2F2-AEC1-4ECA-8C62-755E4290B9DD}"/>
                  </a:ext>
                </a:extLst>
              </p:cNvPr>
              <p:cNvSpPr>
                <a:spLocks noEditPoints="1"/>
              </p:cNvSpPr>
              <p:nvPr/>
            </p:nvSpPr>
            <p:spPr bwMode="auto">
              <a:xfrm>
                <a:off x="2261" y="906"/>
                <a:ext cx="3158" cy="2148"/>
              </a:xfrm>
              <a:custGeom>
                <a:avLst/>
                <a:gdLst>
                  <a:gd name="T0" fmla="*/ 799 w 1686"/>
                  <a:gd name="T1" fmla="*/ 1102 h 1146"/>
                  <a:gd name="T2" fmla="*/ 843 w 1686"/>
                  <a:gd name="T3" fmla="*/ 1057 h 1146"/>
                  <a:gd name="T4" fmla="*/ 887 w 1686"/>
                  <a:gd name="T5" fmla="*/ 1102 h 1146"/>
                  <a:gd name="T6" fmla="*/ 843 w 1686"/>
                  <a:gd name="T7" fmla="*/ 1146 h 1146"/>
                  <a:gd name="T8" fmla="*/ 799 w 1686"/>
                  <a:gd name="T9" fmla="*/ 1102 h 1146"/>
                  <a:gd name="T10" fmla="*/ 327 w 1686"/>
                  <a:gd name="T11" fmla="*/ 518 h 1146"/>
                  <a:gd name="T12" fmla="*/ 325 w 1686"/>
                  <a:gd name="T13" fmla="*/ 518 h 1146"/>
                  <a:gd name="T14" fmla="*/ 303 w 1686"/>
                  <a:gd name="T15" fmla="*/ 505 h 1146"/>
                  <a:gd name="T16" fmla="*/ 254 w 1686"/>
                  <a:gd name="T17" fmla="*/ 436 h 1146"/>
                  <a:gd name="T18" fmla="*/ 261 w 1686"/>
                  <a:gd name="T19" fmla="*/ 394 h 1146"/>
                  <a:gd name="T20" fmla="*/ 303 w 1686"/>
                  <a:gd name="T21" fmla="*/ 401 h 1146"/>
                  <a:gd name="T22" fmla="*/ 330 w 1686"/>
                  <a:gd name="T23" fmla="*/ 440 h 1146"/>
                  <a:gd name="T24" fmla="*/ 415 w 1686"/>
                  <a:gd name="T25" fmla="*/ 347 h 1146"/>
                  <a:gd name="T26" fmla="*/ 215 w 1686"/>
                  <a:gd name="T27" fmla="*/ 347 h 1146"/>
                  <a:gd name="T28" fmla="*/ 215 w 1686"/>
                  <a:gd name="T29" fmla="*/ 574 h 1146"/>
                  <a:gd name="T30" fmla="*/ 441 w 1686"/>
                  <a:gd name="T31" fmla="*/ 574 h 1146"/>
                  <a:gd name="T32" fmla="*/ 441 w 1686"/>
                  <a:gd name="T33" fmla="*/ 407 h 1146"/>
                  <a:gd name="T34" fmla="*/ 350 w 1686"/>
                  <a:gd name="T35" fmla="*/ 508 h 1146"/>
                  <a:gd name="T36" fmla="*/ 327 w 1686"/>
                  <a:gd name="T37" fmla="*/ 518 h 1146"/>
                  <a:gd name="T38" fmla="*/ 1686 w 1686"/>
                  <a:gd name="T39" fmla="*/ 10 h 1146"/>
                  <a:gd name="T40" fmla="*/ 1686 w 1686"/>
                  <a:gd name="T41" fmla="*/ 926 h 1146"/>
                  <a:gd name="T42" fmla="*/ 1676 w 1686"/>
                  <a:gd name="T43" fmla="*/ 936 h 1146"/>
                  <a:gd name="T44" fmla="*/ 10 w 1686"/>
                  <a:gd name="T45" fmla="*/ 936 h 1146"/>
                  <a:gd name="T46" fmla="*/ 0 w 1686"/>
                  <a:gd name="T47" fmla="*/ 926 h 1146"/>
                  <a:gd name="T48" fmla="*/ 0 w 1686"/>
                  <a:gd name="T49" fmla="*/ 10 h 1146"/>
                  <a:gd name="T50" fmla="*/ 10 w 1686"/>
                  <a:gd name="T51" fmla="*/ 0 h 1146"/>
                  <a:gd name="T52" fmla="*/ 1676 w 1686"/>
                  <a:gd name="T53" fmla="*/ 0 h 1146"/>
                  <a:gd name="T54" fmla="*/ 1686 w 1686"/>
                  <a:gd name="T55" fmla="*/ 10 h 1146"/>
                  <a:gd name="T56" fmla="*/ 555 w 1686"/>
                  <a:gd name="T57" fmla="*/ 238 h 1146"/>
                  <a:gd name="T58" fmla="*/ 512 w 1686"/>
                  <a:gd name="T59" fmla="*/ 240 h 1146"/>
                  <a:gd name="T60" fmla="*/ 469 w 1686"/>
                  <a:gd name="T61" fmla="*/ 287 h 1146"/>
                  <a:gd name="T62" fmla="*/ 185 w 1686"/>
                  <a:gd name="T63" fmla="*/ 287 h 1146"/>
                  <a:gd name="T64" fmla="*/ 155 w 1686"/>
                  <a:gd name="T65" fmla="*/ 317 h 1146"/>
                  <a:gd name="T66" fmla="*/ 155 w 1686"/>
                  <a:gd name="T67" fmla="*/ 604 h 1146"/>
                  <a:gd name="T68" fmla="*/ 185 w 1686"/>
                  <a:gd name="T69" fmla="*/ 634 h 1146"/>
                  <a:gd name="T70" fmla="*/ 471 w 1686"/>
                  <a:gd name="T71" fmla="*/ 634 h 1146"/>
                  <a:gd name="T72" fmla="*/ 501 w 1686"/>
                  <a:gd name="T73" fmla="*/ 604 h 1146"/>
                  <a:gd name="T74" fmla="*/ 501 w 1686"/>
                  <a:gd name="T75" fmla="*/ 341 h 1146"/>
                  <a:gd name="T76" fmla="*/ 557 w 1686"/>
                  <a:gd name="T77" fmla="*/ 280 h 1146"/>
                  <a:gd name="T78" fmla="*/ 555 w 1686"/>
                  <a:gd name="T79" fmla="*/ 238 h 1146"/>
                  <a:gd name="T80" fmla="*/ 1531 w 1686"/>
                  <a:gd name="T81" fmla="*/ 562 h 1146"/>
                  <a:gd name="T82" fmla="*/ 1501 w 1686"/>
                  <a:gd name="T83" fmla="*/ 532 h 1146"/>
                  <a:gd name="T84" fmla="*/ 691 w 1686"/>
                  <a:gd name="T85" fmla="*/ 532 h 1146"/>
                  <a:gd name="T86" fmla="*/ 661 w 1686"/>
                  <a:gd name="T87" fmla="*/ 562 h 1146"/>
                  <a:gd name="T88" fmla="*/ 691 w 1686"/>
                  <a:gd name="T89" fmla="*/ 592 h 1146"/>
                  <a:gd name="T90" fmla="*/ 1501 w 1686"/>
                  <a:gd name="T91" fmla="*/ 592 h 1146"/>
                  <a:gd name="T92" fmla="*/ 1531 w 1686"/>
                  <a:gd name="T93" fmla="*/ 562 h 1146"/>
                  <a:gd name="T94" fmla="*/ 1531 w 1686"/>
                  <a:gd name="T95" fmla="*/ 358 h 1146"/>
                  <a:gd name="T96" fmla="*/ 1501 w 1686"/>
                  <a:gd name="T97" fmla="*/ 328 h 1146"/>
                  <a:gd name="T98" fmla="*/ 691 w 1686"/>
                  <a:gd name="T99" fmla="*/ 328 h 1146"/>
                  <a:gd name="T100" fmla="*/ 661 w 1686"/>
                  <a:gd name="T101" fmla="*/ 358 h 1146"/>
                  <a:gd name="T102" fmla="*/ 691 w 1686"/>
                  <a:gd name="T103" fmla="*/ 388 h 1146"/>
                  <a:gd name="T104" fmla="*/ 1501 w 1686"/>
                  <a:gd name="T105" fmla="*/ 388 h 1146"/>
                  <a:gd name="T106" fmla="*/ 1531 w 1686"/>
                  <a:gd name="T107" fmla="*/ 35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6" h="1146">
                    <a:moveTo>
                      <a:pt x="799" y="1102"/>
                    </a:moveTo>
                    <a:cubicBezTo>
                      <a:pt x="799" y="1077"/>
                      <a:pt x="818" y="1057"/>
                      <a:pt x="843" y="1057"/>
                    </a:cubicBezTo>
                    <a:cubicBezTo>
                      <a:pt x="868" y="1057"/>
                      <a:pt x="887" y="1077"/>
                      <a:pt x="887" y="1102"/>
                    </a:cubicBezTo>
                    <a:cubicBezTo>
                      <a:pt x="887" y="1126"/>
                      <a:pt x="868" y="1146"/>
                      <a:pt x="843" y="1146"/>
                    </a:cubicBezTo>
                    <a:cubicBezTo>
                      <a:pt x="818" y="1146"/>
                      <a:pt x="799" y="1126"/>
                      <a:pt x="799" y="1102"/>
                    </a:cubicBezTo>
                    <a:close/>
                    <a:moveTo>
                      <a:pt x="327" y="518"/>
                    </a:moveTo>
                    <a:cubicBezTo>
                      <a:pt x="327" y="518"/>
                      <a:pt x="326" y="518"/>
                      <a:pt x="325" y="518"/>
                    </a:cubicBezTo>
                    <a:cubicBezTo>
                      <a:pt x="316" y="517"/>
                      <a:pt x="308" y="513"/>
                      <a:pt x="303" y="505"/>
                    </a:cubicBezTo>
                    <a:cubicBezTo>
                      <a:pt x="254" y="436"/>
                      <a:pt x="254" y="436"/>
                      <a:pt x="254" y="436"/>
                    </a:cubicBezTo>
                    <a:cubicBezTo>
                      <a:pt x="245" y="422"/>
                      <a:pt x="248" y="404"/>
                      <a:pt x="261" y="394"/>
                    </a:cubicBezTo>
                    <a:cubicBezTo>
                      <a:pt x="275" y="385"/>
                      <a:pt x="294" y="388"/>
                      <a:pt x="303" y="401"/>
                    </a:cubicBezTo>
                    <a:cubicBezTo>
                      <a:pt x="330" y="440"/>
                      <a:pt x="330" y="440"/>
                      <a:pt x="330" y="440"/>
                    </a:cubicBezTo>
                    <a:cubicBezTo>
                      <a:pt x="415" y="347"/>
                      <a:pt x="415" y="347"/>
                      <a:pt x="415" y="347"/>
                    </a:cubicBezTo>
                    <a:cubicBezTo>
                      <a:pt x="215" y="347"/>
                      <a:pt x="215" y="347"/>
                      <a:pt x="215" y="347"/>
                    </a:cubicBezTo>
                    <a:cubicBezTo>
                      <a:pt x="215" y="574"/>
                      <a:pt x="215" y="574"/>
                      <a:pt x="215" y="574"/>
                    </a:cubicBezTo>
                    <a:cubicBezTo>
                      <a:pt x="441" y="574"/>
                      <a:pt x="441" y="574"/>
                      <a:pt x="441" y="574"/>
                    </a:cubicBezTo>
                    <a:cubicBezTo>
                      <a:pt x="441" y="407"/>
                      <a:pt x="441" y="407"/>
                      <a:pt x="441" y="407"/>
                    </a:cubicBezTo>
                    <a:cubicBezTo>
                      <a:pt x="350" y="508"/>
                      <a:pt x="350" y="508"/>
                      <a:pt x="350" y="508"/>
                    </a:cubicBezTo>
                    <a:cubicBezTo>
                      <a:pt x="344" y="514"/>
                      <a:pt x="336" y="518"/>
                      <a:pt x="327" y="518"/>
                    </a:cubicBezTo>
                    <a:close/>
                    <a:moveTo>
                      <a:pt x="1686" y="10"/>
                    </a:moveTo>
                    <a:cubicBezTo>
                      <a:pt x="1686" y="926"/>
                      <a:pt x="1686" y="926"/>
                      <a:pt x="1686" y="926"/>
                    </a:cubicBezTo>
                    <a:cubicBezTo>
                      <a:pt x="1686" y="932"/>
                      <a:pt x="1681" y="936"/>
                      <a:pt x="1676" y="936"/>
                    </a:cubicBezTo>
                    <a:cubicBezTo>
                      <a:pt x="10" y="936"/>
                      <a:pt x="10" y="936"/>
                      <a:pt x="10" y="936"/>
                    </a:cubicBezTo>
                    <a:cubicBezTo>
                      <a:pt x="5" y="936"/>
                      <a:pt x="0" y="932"/>
                      <a:pt x="0" y="926"/>
                    </a:cubicBezTo>
                    <a:cubicBezTo>
                      <a:pt x="0" y="10"/>
                      <a:pt x="0" y="10"/>
                      <a:pt x="0" y="10"/>
                    </a:cubicBezTo>
                    <a:cubicBezTo>
                      <a:pt x="0" y="4"/>
                      <a:pt x="5" y="0"/>
                      <a:pt x="10" y="0"/>
                    </a:cubicBezTo>
                    <a:cubicBezTo>
                      <a:pt x="1676" y="0"/>
                      <a:pt x="1676" y="0"/>
                      <a:pt x="1676" y="0"/>
                    </a:cubicBezTo>
                    <a:cubicBezTo>
                      <a:pt x="1681" y="0"/>
                      <a:pt x="1686" y="4"/>
                      <a:pt x="1686" y="10"/>
                    </a:cubicBezTo>
                    <a:close/>
                    <a:moveTo>
                      <a:pt x="555" y="238"/>
                    </a:moveTo>
                    <a:cubicBezTo>
                      <a:pt x="543" y="227"/>
                      <a:pt x="524" y="228"/>
                      <a:pt x="512" y="240"/>
                    </a:cubicBezTo>
                    <a:cubicBezTo>
                      <a:pt x="469" y="287"/>
                      <a:pt x="469" y="287"/>
                      <a:pt x="469" y="287"/>
                    </a:cubicBezTo>
                    <a:cubicBezTo>
                      <a:pt x="185" y="287"/>
                      <a:pt x="185" y="287"/>
                      <a:pt x="185" y="287"/>
                    </a:cubicBezTo>
                    <a:cubicBezTo>
                      <a:pt x="168" y="287"/>
                      <a:pt x="155" y="301"/>
                      <a:pt x="155" y="317"/>
                    </a:cubicBezTo>
                    <a:cubicBezTo>
                      <a:pt x="155" y="604"/>
                      <a:pt x="155" y="604"/>
                      <a:pt x="155" y="604"/>
                    </a:cubicBezTo>
                    <a:cubicBezTo>
                      <a:pt x="155" y="620"/>
                      <a:pt x="168" y="634"/>
                      <a:pt x="185" y="634"/>
                    </a:cubicBezTo>
                    <a:cubicBezTo>
                      <a:pt x="471" y="634"/>
                      <a:pt x="471" y="634"/>
                      <a:pt x="471" y="634"/>
                    </a:cubicBezTo>
                    <a:cubicBezTo>
                      <a:pt x="488" y="634"/>
                      <a:pt x="501" y="620"/>
                      <a:pt x="501" y="604"/>
                    </a:cubicBezTo>
                    <a:cubicBezTo>
                      <a:pt x="501" y="341"/>
                      <a:pt x="501" y="341"/>
                      <a:pt x="501" y="341"/>
                    </a:cubicBezTo>
                    <a:cubicBezTo>
                      <a:pt x="557" y="280"/>
                      <a:pt x="557" y="280"/>
                      <a:pt x="557" y="280"/>
                    </a:cubicBezTo>
                    <a:cubicBezTo>
                      <a:pt x="568" y="268"/>
                      <a:pt x="567" y="249"/>
                      <a:pt x="555" y="238"/>
                    </a:cubicBezTo>
                    <a:close/>
                    <a:moveTo>
                      <a:pt x="1531" y="562"/>
                    </a:moveTo>
                    <a:cubicBezTo>
                      <a:pt x="1531" y="545"/>
                      <a:pt x="1518" y="532"/>
                      <a:pt x="1501" y="532"/>
                    </a:cubicBezTo>
                    <a:cubicBezTo>
                      <a:pt x="691" y="532"/>
                      <a:pt x="691" y="532"/>
                      <a:pt x="691" y="532"/>
                    </a:cubicBezTo>
                    <a:cubicBezTo>
                      <a:pt x="674" y="532"/>
                      <a:pt x="661" y="545"/>
                      <a:pt x="661" y="562"/>
                    </a:cubicBezTo>
                    <a:cubicBezTo>
                      <a:pt x="661" y="579"/>
                      <a:pt x="674" y="592"/>
                      <a:pt x="691" y="592"/>
                    </a:cubicBezTo>
                    <a:cubicBezTo>
                      <a:pt x="1501" y="592"/>
                      <a:pt x="1501" y="592"/>
                      <a:pt x="1501" y="592"/>
                    </a:cubicBezTo>
                    <a:cubicBezTo>
                      <a:pt x="1518" y="592"/>
                      <a:pt x="1531" y="579"/>
                      <a:pt x="1531" y="562"/>
                    </a:cubicBezTo>
                    <a:close/>
                    <a:moveTo>
                      <a:pt x="1531" y="358"/>
                    </a:moveTo>
                    <a:cubicBezTo>
                      <a:pt x="1531" y="341"/>
                      <a:pt x="1518" y="328"/>
                      <a:pt x="1501" y="328"/>
                    </a:cubicBezTo>
                    <a:cubicBezTo>
                      <a:pt x="691" y="328"/>
                      <a:pt x="691" y="328"/>
                      <a:pt x="691" y="328"/>
                    </a:cubicBezTo>
                    <a:cubicBezTo>
                      <a:pt x="674" y="328"/>
                      <a:pt x="661" y="341"/>
                      <a:pt x="661" y="358"/>
                    </a:cubicBezTo>
                    <a:cubicBezTo>
                      <a:pt x="661" y="375"/>
                      <a:pt x="674" y="388"/>
                      <a:pt x="691" y="388"/>
                    </a:cubicBezTo>
                    <a:cubicBezTo>
                      <a:pt x="1501" y="388"/>
                      <a:pt x="1501" y="388"/>
                      <a:pt x="1501" y="388"/>
                    </a:cubicBezTo>
                    <a:cubicBezTo>
                      <a:pt x="1518" y="388"/>
                      <a:pt x="1531" y="375"/>
                      <a:pt x="1531" y="358"/>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cs typeface="Arial" panose="020B0604020202020204" pitchFamily="34" charset="0"/>
                </a:endParaRPr>
              </a:p>
            </p:txBody>
          </p:sp>
        </p:grpSp>
        <p:sp>
          <p:nvSpPr>
            <p:cNvPr id="84" name="ee4pContent1">
              <a:extLst>
                <a:ext uri="{FF2B5EF4-FFF2-40B4-BE49-F238E27FC236}">
                  <a16:creationId xmlns:a16="http://schemas.microsoft.com/office/drawing/2014/main" id="{BF9A4311-9DCD-4EA5-88B3-0E29BC8380DA}"/>
                </a:ext>
              </a:extLst>
            </p:cNvPr>
            <p:cNvSpPr txBox="1"/>
            <p:nvPr/>
          </p:nvSpPr>
          <p:spPr>
            <a:xfrm>
              <a:off x="3420031" y="3218098"/>
              <a:ext cx="8400386" cy="27699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a:buFont typeface="Trebuchet MS" panose="020B0603020202020204" pitchFamily="34" charset="0"/>
                <a:buChar char="​"/>
              </a:pPr>
              <a:r>
                <a:rPr lang="en-US" sz="1800" dirty="0">
                  <a:effectLst/>
                  <a:latin typeface="+mj-lt"/>
                  <a:ea typeface="Times New Roman" panose="02020603050405020304" pitchFamily="18" charset="0"/>
                  <a:cs typeface="Arial" panose="020B0604020202020204" pitchFamily="34" charset="0"/>
                </a:rPr>
                <a:t>Supports </a:t>
              </a:r>
              <a:r>
                <a:rPr lang="en-US" sz="1800" b="1" dirty="0">
                  <a:solidFill>
                    <a:srgbClr val="164484"/>
                  </a:solidFill>
                  <a:latin typeface="+mj-lt"/>
                  <a:cs typeface="Arial" panose="020B0604020202020204" pitchFamily="34" charset="0"/>
                </a:rPr>
                <a:t>affordability</a:t>
              </a:r>
              <a:r>
                <a:rPr lang="en-US" sz="1800" dirty="0">
                  <a:effectLst/>
                  <a:latin typeface="+mj-lt"/>
                  <a:ea typeface="Times New Roman" panose="02020603050405020304" pitchFamily="18" charset="0"/>
                  <a:cs typeface="Arial" panose="020B0604020202020204" pitchFamily="34" charset="0"/>
                </a:rPr>
                <a:t> of broadband services, esp. in low-income households</a:t>
              </a:r>
              <a:endParaRPr lang="en-US" sz="1800" b="1" dirty="0">
                <a:solidFill>
                  <a:srgbClr val="164484"/>
                </a:solidFill>
                <a:latin typeface="+mj-lt"/>
                <a:cs typeface="Arial" panose="020B0604020202020204" pitchFamily="34" charset="0"/>
              </a:endParaRPr>
            </a:p>
          </p:txBody>
        </p:sp>
        <p:sp>
          <p:nvSpPr>
            <p:cNvPr id="85" name="ee4pContent1">
              <a:extLst>
                <a:ext uri="{FF2B5EF4-FFF2-40B4-BE49-F238E27FC236}">
                  <a16:creationId xmlns:a16="http://schemas.microsoft.com/office/drawing/2014/main" id="{D0D19249-D676-4150-B342-FADA170C03B2}"/>
                </a:ext>
              </a:extLst>
            </p:cNvPr>
            <p:cNvSpPr txBox="1"/>
            <p:nvPr/>
          </p:nvSpPr>
          <p:spPr>
            <a:xfrm>
              <a:off x="3420031" y="3916876"/>
              <a:ext cx="8400386" cy="27699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a:buFont typeface="Trebuchet MS" panose="020B0603020202020204" pitchFamily="34" charset="0"/>
                <a:buChar char="​"/>
              </a:pPr>
              <a:r>
                <a:rPr lang="en-US" sz="1800" dirty="0">
                  <a:latin typeface="+mj-lt"/>
                  <a:ea typeface="Times New Roman" panose="02020603050405020304" pitchFamily="18" charset="0"/>
                  <a:cs typeface="Arial" panose="020B0604020202020204" pitchFamily="34" charset="0"/>
                </a:rPr>
                <a:t>F</a:t>
              </a:r>
              <a:r>
                <a:rPr lang="en-US" sz="1800" dirty="0">
                  <a:effectLst/>
                  <a:latin typeface="+mj-lt"/>
                  <a:ea typeface="Times New Roman" panose="02020603050405020304" pitchFamily="18" charset="0"/>
                  <a:cs typeface="Arial" panose="020B0604020202020204" pitchFamily="34" charset="0"/>
                </a:rPr>
                <a:t>osters a system that </a:t>
              </a:r>
              <a:r>
                <a:rPr lang="en-US" sz="1800" b="1" dirty="0">
                  <a:solidFill>
                    <a:srgbClr val="164484"/>
                  </a:solidFill>
                  <a:latin typeface="+mj-lt"/>
                  <a:cs typeface="Arial" panose="020B0604020202020204" pitchFamily="34" charset="0"/>
                </a:rPr>
                <a:t>promotes long-term, sustainable, affordable solutions</a:t>
              </a:r>
              <a:endParaRPr lang="en-US" sz="1800" dirty="0">
                <a:latin typeface="+mj-lt"/>
                <a:cs typeface="Arial" panose="020B0604020202020204" pitchFamily="34" charset="0"/>
              </a:endParaRPr>
            </a:p>
          </p:txBody>
        </p:sp>
        <p:grpSp>
          <p:nvGrpSpPr>
            <p:cNvPr id="86" name="Group 85">
              <a:extLst>
                <a:ext uri="{FF2B5EF4-FFF2-40B4-BE49-F238E27FC236}">
                  <a16:creationId xmlns:a16="http://schemas.microsoft.com/office/drawing/2014/main" id="{621095D5-DAED-467C-82FD-598330678EEA}"/>
                </a:ext>
              </a:extLst>
            </p:cNvPr>
            <p:cNvGrpSpPr>
              <a:grpSpLocks noChangeAspect="1"/>
            </p:cNvGrpSpPr>
            <p:nvPr/>
          </p:nvGrpSpPr>
          <p:grpSpPr>
            <a:xfrm>
              <a:off x="2635561" y="3079195"/>
              <a:ext cx="554293" cy="554807"/>
              <a:chOff x="5273801" y="2606040"/>
              <a:chExt cx="1644396" cy="1645920"/>
            </a:xfrm>
          </p:grpSpPr>
          <p:sp>
            <p:nvSpPr>
              <p:cNvPr id="87" name="AutoShape 3">
                <a:extLst>
                  <a:ext uri="{FF2B5EF4-FFF2-40B4-BE49-F238E27FC236}">
                    <a16:creationId xmlns:a16="http://schemas.microsoft.com/office/drawing/2014/main" id="{60AF6DB9-4514-4408-AF69-5A9ECB9FE4BD}"/>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88" name="Group 87">
                <a:extLst>
                  <a:ext uri="{FF2B5EF4-FFF2-40B4-BE49-F238E27FC236}">
                    <a16:creationId xmlns:a16="http://schemas.microsoft.com/office/drawing/2014/main" id="{0FC910B1-19A0-4063-B952-301895F7EF5A}"/>
                  </a:ext>
                </a:extLst>
              </p:cNvPr>
              <p:cNvGrpSpPr/>
              <p:nvPr/>
            </p:nvGrpSpPr>
            <p:grpSpPr>
              <a:xfrm>
                <a:off x="5336392" y="2746247"/>
                <a:ext cx="1517035" cy="1335025"/>
                <a:chOff x="5336392" y="2746247"/>
                <a:chExt cx="1517035" cy="1335025"/>
              </a:xfrm>
            </p:grpSpPr>
            <p:sp>
              <p:nvSpPr>
                <p:cNvPr id="89" name="Freeform 24">
                  <a:extLst>
                    <a:ext uri="{FF2B5EF4-FFF2-40B4-BE49-F238E27FC236}">
                      <a16:creationId xmlns:a16="http://schemas.microsoft.com/office/drawing/2014/main" id="{22589825-282D-4BAF-B0F5-6EA8C01301DC}"/>
                    </a:ext>
                  </a:extLst>
                </p:cNvPr>
                <p:cNvSpPr>
                  <a:spLocks/>
                </p:cNvSpPr>
                <p:nvPr/>
              </p:nvSpPr>
              <p:spPr bwMode="auto">
                <a:xfrm>
                  <a:off x="5456603" y="2746247"/>
                  <a:ext cx="1240211" cy="1335024"/>
                </a:xfrm>
                <a:custGeom>
                  <a:avLst/>
                  <a:gdLst>
                    <a:gd name="connsiteX0" fmla="*/ 803963 w 1240211"/>
                    <a:gd name="connsiteY0" fmla="*/ 1194495 h 1335024"/>
                    <a:gd name="connsiteX1" fmla="*/ 933909 w 1240211"/>
                    <a:gd name="connsiteY1" fmla="*/ 1255129 h 1335024"/>
                    <a:gd name="connsiteX2" fmla="*/ 1061713 w 1240211"/>
                    <a:gd name="connsiteY2" fmla="*/ 1194495 h 1335024"/>
                    <a:gd name="connsiteX3" fmla="*/ 1239497 w 1240211"/>
                    <a:gd name="connsiteY3" fmla="*/ 1322184 h 1335024"/>
                    <a:gd name="connsiteX4" fmla="*/ 1240211 w 1240211"/>
                    <a:gd name="connsiteY4" fmla="*/ 1325037 h 1335024"/>
                    <a:gd name="connsiteX5" fmla="*/ 1230929 w 1240211"/>
                    <a:gd name="connsiteY5" fmla="*/ 1335024 h 1335024"/>
                    <a:gd name="connsiteX6" fmla="*/ 689723 w 1240211"/>
                    <a:gd name="connsiteY6" fmla="*/ 1335024 h 1335024"/>
                    <a:gd name="connsiteX7" fmla="*/ 691151 w 1240211"/>
                    <a:gd name="connsiteY7" fmla="*/ 1321471 h 1335024"/>
                    <a:gd name="connsiteX8" fmla="*/ 690437 w 1240211"/>
                    <a:gd name="connsiteY8" fmla="*/ 1318617 h 1335024"/>
                    <a:gd name="connsiteX9" fmla="*/ 661164 w 1240211"/>
                    <a:gd name="connsiteY9" fmla="*/ 1248709 h 1335024"/>
                    <a:gd name="connsiteX10" fmla="*/ 803963 w 1240211"/>
                    <a:gd name="connsiteY10" fmla="*/ 1194495 h 1335024"/>
                    <a:gd name="connsiteX11" fmla="*/ 223231 w 1240211"/>
                    <a:gd name="connsiteY11" fmla="*/ 1194495 h 1335024"/>
                    <a:gd name="connsiteX12" fmla="*/ 353214 w 1240211"/>
                    <a:gd name="connsiteY12" fmla="*/ 1255129 h 1335024"/>
                    <a:gd name="connsiteX13" fmla="*/ 481054 w 1240211"/>
                    <a:gd name="connsiteY13" fmla="*/ 1194495 h 1335024"/>
                    <a:gd name="connsiteX14" fmla="*/ 659603 w 1240211"/>
                    <a:gd name="connsiteY14" fmla="*/ 1322184 h 1335024"/>
                    <a:gd name="connsiteX15" fmla="*/ 659603 w 1240211"/>
                    <a:gd name="connsiteY15" fmla="*/ 1325037 h 1335024"/>
                    <a:gd name="connsiteX16" fmla="*/ 650318 w 1240211"/>
                    <a:gd name="connsiteY16" fmla="*/ 1335024 h 1335024"/>
                    <a:gd name="connsiteX17" fmla="*/ 57538 w 1240211"/>
                    <a:gd name="connsiteY17" fmla="*/ 1335024 h 1335024"/>
                    <a:gd name="connsiteX18" fmla="*/ 48968 w 1240211"/>
                    <a:gd name="connsiteY18" fmla="*/ 1325037 h 1335024"/>
                    <a:gd name="connsiteX19" fmla="*/ 49682 w 1240211"/>
                    <a:gd name="connsiteY19" fmla="*/ 1314337 h 1335024"/>
                    <a:gd name="connsiteX20" fmla="*/ 223231 w 1240211"/>
                    <a:gd name="connsiteY20" fmla="*/ 1194495 h 1335024"/>
                    <a:gd name="connsiteX21" fmla="*/ 562116 w 1240211"/>
                    <a:gd name="connsiteY21" fmla="*/ 806771 h 1335024"/>
                    <a:gd name="connsiteX22" fmla="*/ 708571 w 1240211"/>
                    <a:gd name="connsiteY22" fmla="*/ 887608 h 1335024"/>
                    <a:gd name="connsiteX23" fmla="*/ 680133 w 1240211"/>
                    <a:gd name="connsiteY23" fmla="*/ 1047850 h 1335024"/>
                    <a:gd name="connsiteX24" fmla="*/ 676578 w 1240211"/>
                    <a:gd name="connsiteY24" fmla="*/ 1051427 h 1335024"/>
                    <a:gd name="connsiteX25" fmla="*/ 567803 w 1240211"/>
                    <a:gd name="connsiteY25" fmla="*/ 971306 h 1335024"/>
                    <a:gd name="connsiteX26" fmla="*/ 572069 w 1240211"/>
                    <a:gd name="connsiteY26" fmla="*/ 867577 h 1335024"/>
                    <a:gd name="connsiteX27" fmla="*/ 562116 w 1240211"/>
                    <a:gd name="connsiteY27" fmla="*/ 806771 h 1335024"/>
                    <a:gd name="connsiteX28" fmla="*/ 146455 w 1240211"/>
                    <a:gd name="connsiteY28" fmla="*/ 806771 h 1335024"/>
                    <a:gd name="connsiteX29" fmla="*/ 136453 w 1240211"/>
                    <a:gd name="connsiteY29" fmla="*/ 867577 h 1335024"/>
                    <a:gd name="connsiteX30" fmla="*/ 141454 w 1240211"/>
                    <a:gd name="connsiteY30" fmla="*/ 971306 h 1335024"/>
                    <a:gd name="connsiteX31" fmla="*/ 31434 w 1240211"/>
                    <a:gd name="connsiteY31" fmla="*/ 1051427 h 1335024"/>
                    <a:gd name="connsiteX32" fmla="*/ 27862 w 1240211"/>
                    <a:gd name="connsiteY32" fmla="*/ 1047850 h 1335024"/>
                    <a:gd name="connsiteX33" fmla="*/ 0 w 1240211"/>
                    <a:gd name="connsiteY33" fmla="*/ 887608 h 1335024"/>
                    <a:gd name="connsiteX34" fmla="*/ 146455 w 1240211"/>
                    <a:gd name="connsiteY34" fmla="*/ 806771 h 1335024"/>
                    <a:gd name="connsiteX35" fmla="*/ 933890 w 1240211"/>
                    <a:gd name="connsiteY35" fmla="*/ 695025 h 1335024"/>
                    <a:gd name="connsiteX36" fmla="*/ 1119999 w 1240211"/>
                    <a:gd name="connsiteY36" fmla="*/ 869720 h 1335024"/>
                    <a:gd name="connsiteX37" fmla="*/ 1112869 w 1240211"/>
                    <a:gd name="connsiteY37" fmla="*/ 928429 h 1335024"/>
                    <a:gd name="connsiteX38" fmla="*/ 1092903 w 1240211"/>
                    <a:gd name="connsiteY38" fmla="*/ 954203 h 1335024"/>
                    <a:gd name="connsiteX39" fmla="*/ 1090051 w 1240211"/>
                    <a:gd name="connsiteY39" fmla="*/ 954919 h 1335024"/>
                    <a:gd name="connsiteX40" fmla="*/ 1082207 w 1240211"/>
                    <a:gd name="connsiteY40" fmla="*/ 954919 h 1335024"/>
                    <a:gd name="connsiteX41" fmla="*/ 1078642 w 1240211"/>
                    <a:gd name="connsiteY41" fmla="*/ 951339 h 1335024"/>
                    <a:gd name="connsiteX42" fmla="*/ 1077215 w 1240211"/>
                    <a:gd name="connsiteY42" fmla="*/ 833922 h 1335024"/>
                    <a:gd name="connsiteX43" fmla="*/ 1070798 w 1240211"/>
                    <a:gd name="connsiteY43" fmla="*/ 831058 h 1335024"/>
                    <a:gd name="connsiteX44" fmla="*/ 980239 w 1240211"/>
                    <a:gd name="connsiteY44" fmla="*/ 844661 h 1335024"/>
                    <a:gd name="connsiteX45" fmla="*/ 903228 w 1240211"/>
                    <a:gd name="connsiteY45" fmla="*/ 853969 h 1335024"/>
                    <a:gd name="connsiteX46" fmla="*/ 899663 w 1240211"/>
                    <a:gd name="connsiteY46" fmla="*/ 848957 h 1335024"/>
                    <a:gd name="connsiteX47" fmla="*/ 909646 w 1240211"/>
                    <a:gd name="connsiteY47" fmla="*/ 831058 h 1335024"/>
                    <a:gd name="connsiteX48" fmla="*/ 903941 w 1240211"/>
                    <a:gd name="connsiteY48" fmla="*/ 826762 h 1335024"/>
                    <a:gd name="connsiteX49" fmla="*/ 832635 w 1240211"/>
                    <a:gd name="connsiteY49" fmla="*/ 867572 h 1335024"/>
                    <a:gd name="connsiteX50" fmla="*/ 828356 w 1240211"/>
                    <a:gd name="connsiteY50" fmla="*/ 863992 h 1335024"/>
                    <a:gd name="connsiteX51" fmla="*/ 831922 w 1240211"/>
                    <a:gd name="connsiteY51" fmla="*/ 839649 h 1335024"/>
                    <a:gd name="connsiteX52" fmla="*/ 826217 w 1240211"/>
                    <a:gd name="connsiteY52" fmla="*/ 836785 h 1335024"/>
                    <a:gd name="connsiteX53" fmla="*/ 786999 w 1240211"/>
                    <a:gd name="connsiteY53" fmla="*/ 949191 h 1335024"/>
                    <a:gd name="connsiteX54" fmla="*/ 783433 w 1240211"/>
                    <a:gd name="connsiteY54" fmla="*/ 952055 h 1335024"/>
                    <a:gd name="connsiteX55" fmla="*/ 777016 w 1240211"/>
                    <a:gd name="connsiteY55" fmla="*/ 951339 h 1335024"/>
                    <a:gd name="connsiteX56" fmla="*/ 774163 w 1240211"/>
                    <a:gd name="connsiteY56" fmla="*/ 949907 h 1335024"/>
                    <a:gd name="connsiteX57" fmla="*/ 755624 w 1240211"/>
                    <a:gd name="connsiteY57" fmla="*/ 929860 h 1335024"/>
                    <a:gd name="connsiteX58" fmla="*/ 749206 w 1240211"/>
                    <a:gd name="connsiteY58" fmla="*/ 869720 h 1335024"/>
                    <a:gd name="connsiteX59" fmla="*/ 933890 w 1240211"/>
                    <a:gd name="connsiteY59" fmla="*/ 695025 h 1335024"/>
                    <a:gd name="connsiteX60" fmla="*/ 354708 w 1240211"/>
                    <a:gd name="connsiteY60" fmla="*/ 695025 h 1335024"/>
                    <a:gd name="connsiteX61" fmla="*/ 541084 w 1240211"/>
                    <a:gd name="connsiteY61" fmla="*/ 869328 h 1335024"/>
                    <a:gd name="connsiteX62" fmla="*/ 533943 w 1240211"/>
                    <a:gd name="connsiteY62" fmla="*/ 929334 h 1335024"/>
                    <a:gd name="connsiteX63" fmla="*/ 533943 w 1240211"/>
                    <a:gd name="connsiteY63" fmla="*/ 927905 h 1335024"/>
                    <a:gd name="connsiteX64" fmla="*/ 513949 w 1240211"/>
                    <a:gd name="connsiteY64" fmla="*/ 954336 h 1335024"/>
                    <a:gd name="connsiteX65" fmla="*/ 511806 w 1240211"/>
                    <a:gd name="connsiteY65" fmla="*/ 955765 h 1335024"/>
                    <a:gd name="connsiteX66" fmla="*/ 502523 w 1240211"/>
                    <a:gd name="connsiteY66" fmla="*/ 955765 h 1335024"/>
                    <a:gd name="connsiteX67" fmla="*/ 498953 w 1240211"/>
                    <a:gd name="connsiteY67" fmla="*/ 952193 h 1335024"/>
                    <a:gd name="connsiteX68" fmla="*/ 497525 w 1240211"/>
                    <a:gd name="connsiteY68" fmla="*/ 834325 h 1335024"/>
                    <a:gd name="connsiteX69" fmla="*/ 491812 w 1240211"/>
                    <a:gd name="connsiteY69" fmla="*/ 831467 h 1335024"/>
                    <a:gd name="connsiteX70" fmla="*/ 251166 w 1240211"/>
                    <a:gd name="connsiteY70" fmla="*/ 871471 h 1335024"/>
                    <a:gd name="connsiteX71" fmla="*/ 247596 w 1240211"/>
                    <a:gd name="connsiteY71" fmla="*/ 866471 h 1335024"/>
                    <a:gd name="connsiteX72" fmla="*/ 251166 w 1240211"/>
                    <a:gd name="connsiteY72" fmla="*/ 840754 h 1335024"/>
                    <a:gd name="connsiteX73" fmla="*/ 246168 w 1240211"/>
                    <a:gd name="connsiteY73" fmla="*/ 837182 h 1335024"/>
                    <a:gd name="connsiteX74" fmla="*/ 205465 w 1240211"/>
                    <a:gd name="connsiteY74" fmla="*/ 948622 h 1335024"/>
                    <a:gd name="connsiteX75" fmla="*/ 201895 w 1240211"/>
                    <a:gd name="connsiteY75" fmla="*/ 952908 h 1335024"/>
                    <a:gd name="connsiteX76" fmla="*/ 196182 w 1240211"/>
                    <a:gd name="connsiteY76" fmla="*/ 952193 h 1335024"/>
                    <a:gd name="connsiteX77" fmla="*/ 193326 w 1240211"/>
                    <a:gd name="connsiteY77" fmla="*/ 950765 h 1335024"/>
                    <a:gd name="connsiteX78" fmla="*/ 175474 w 1240211"/>
                    <a:gd name="connsiteY78" fmla="*/ 930763 h 1335024"/>
                    <a:gd name="connsiteX79" fmla="*/ 167619 w 1240211"/>
                    <a:gd name="connsiteY79" fmla="*/ 869328 h 1335024"/>
                    <a:gd name="connsiteX80" fmla="*/ 354708 w 1240211"/>
                    <a:gd name="connsiteY80" fmla="*/ 695025 h 1335024"/>
                    <a:gd name="connsiteX81" fmla="*/ 1182213 w 1240211"/>
                    <a:gd name="connsiteY81" fmla="*/ 437671 h 1335024"/>
                    <a:gd name="connsiteX82" fmla="*/ 1235131 w 1240211"/>
                    <a:gd name="connsiteY82" fmla="*/ 539912 h 1335024"/>
                    <a:gd name="connsiteX83" fmla="*/ 1180783 w 1240211"/>
                    <a:gd name="connsiteY83" fmla="*/ 575660 h 1335024"/>
                    <a:gd name="connsiteX84" fmla="*/ 1119999 w 1240211"/>
                    <a:gd name="connsiteY84" fmla="*/ 570655 h 1335024"/>
                    <a:gd name="connsiteX85" fmla="*/ 1119999 w 1240211"/>
                    <a:gd name="connsiteY85" fmla="*/ 557786 h 1335024"/>
                    <a:gd name="connsiteX86" fmla="*/ 1182213 w 1240211"/>
                    <a:gd name="connsiteY86" fmla="*/ 437671 h 1335024"/>
                    <a:gd name="connsiteX87" fmla="*/ 759796 w 1240211"/>
                    <a:gd name="connsiteY87" fmla="*/ 436825 h 1335024"/>
                    <a:gd name="connsiteX88" fmla="*/ 822010 w 1240211"/>
                    <a:gd name="connsiteY88" fmla="*/ 557054 h 1335024"/>
                    <a:gd name="connsiteX89" fmla="*/ 822010 w 1240211"/>
                    <a:gd name="connsiteY89" fmla="*/ 570652 h 1335024"/>
                    <a:gd name="connsiteX90" fmla="*/ 761941 w 1240211"/>
                    <a:gd name="connsiteY90" fmla="*/ 575661 h 1335024"/>
                    <a:gd name="connsiteX91" fmla="*/ 706878 w 1240211"/>
                    <a:gd name="connsiteY91" fmla="*/ 539879 h 1335024"/>
                    <a:gd name="connsiteX92" fmla="*/ 759796 w 1240211"/>
                    <a:gd name="connsiteY92" fmla="*/ 436825 h 1335024"/>
                    <a:gd name="connsiteX93" fmla="*/ 971138 w 1240211"/>
                    <a:gd name="connsiteY93" fmla="*/ 0 h 1335024"/>
                    <a:gd name="connsiteX94" fmla="*/ 1192936 w 1240211"/>
                    <a:gd name="connsiteY94" fmla="*/ 224859 h 1335024"/>
                    <a:gd name="connsiteX95" fmla="*/ 1185091 w 1240211"/>
                    <a:gd name="connsiteY95" fmla="*/ 301239 h 1335024"/>
                    <a:gd name="connsiteX96" fmla="*/ 1185091 w 1240211"/>
                    <a:gd name="connsiteY96" fmla="*/ 300525 h 1335024"/>
                    <a:gd name="connsiteX97" fmla="*/ 1160843 w 1240211"/>
                    <a:gd name="connsiteY97" fmla="*/ 334790 h 1335024"/>
                    <a:gd name="connsiteX98" fmla="*/ 1158703 w 1240211"/>
                    <a:gd name="connsiteY98" fmla="*/ 335503 h 1335024"/>
                    <a:gd name="connsiteX99" fmla="*/ 1144440 w 1240211"/>
                    <a:gd name="connsiteY99" fmla="*/ 335503 h 1335024"/>
                    <a:gd name="connsiteX100" fmla="*/ 1143014 w 1240211"/>
                    <a:gd name="connsiteY100" fmla="*/ 335503 h 1335024"/>
                    <a:gd name="connsiteX101" fmla="*/ 851324 w 1240211"/>
                    <a:gd name="connsiteY101" fmla="*/ 180601 h 1335024"/>
                    <a:gd name="connsiteX102" fmla="*/ 848471 w 1240211"/>
                    <a:gd name="connsiteY102" fmla="*/ 180601 h 1335024"/>
                    <a:gd name="connsiteX103" fmla="*/ 762176 w 1240211"/>
                    <a:gd name="connsiteY103" fmla="*/ 316944 h 1335024"/>
                    <a:gd name="connsiteX104" fmla="*/ 750052 w 1240211"/>
                    <a:gd name="connsiteY104" fmla="*/ 224859 h 1335024"/>
                    <a:gd name="connsiteX105" fmla="*/ 971138 w 1240211"/>
                    <a:gd name="connsiteY105" fmla="*/ 0 h 1335024"/>
                    <a:gd name="connsiteX106" fmla="*/ 305185 w 1240211"/>
                    <a:gd name="connsiteY106" fmla="*/ 0 h 1335024"/>
                    <a:gd name="connsiteX107" fmla="*/ 525847 w 1240211"/>
                    <a:gd name="connsiteY107" fmla="*/ 226375 h 1335024"/>
                    <a:gd name="connsiteX108" fmla="*/ 517991 w 1240211"/>
                    <a:gd name="connsiteY108" fmla="*/ 302785 h 1335024"/>
                    <a:gd name="connsiteX109" fmla="*/ 492997 w 1240211"/>
                    <a:gd name="connsiteY109" fmla="*/ 337777 h 1335024"/>
                    <a:gd name="connsiteX110" fmla="*/ 476573 w 1240211"/>
                    <a:gd name="connsiteY110" fmla="*/ 337777 h 1335024"/>
                    <a:gd name="connsiteX111" fmla="*/ 474430 w 1240211"/>
                    <a:gd name="connsiteY111" fmla="*/ 171388 h 1335024"/>
                    <a:gd name="connsiteX112" fmla="*/ 183786 w 1240211"/>
                    <a:gd name="connsiteY112" fmla="*/ 181386 h 1335024"/>
                    <a:gd name="connsiteX113" fmla="*/ 129513 w 1240211"/>
                    <a:gd name="connsiteY113" fmla="*/ 334921 h 1335024"/>
                    <a:gd name="connsiteX114" fmla="*/ 114517 w 1240211"/>
                    <a:gd name="connsiteY114" fmla="*/ 333492 h 1335024"/>
                    <a:gd name="connsiteX115" fmla="*/ 92379 w 1240211"/>
                    <a:gd name="connsiteY115" fmla="*/ 305642 h 1335024"/>
                    <a:gd name="connsiteX116" fmla="*/ 92379 w 1240211"/>
                    <a:gd name="connsiteY116" fmla="*/ 304928 h 1335024"/>
                    <a:gd name="connsiteX117" fmla="*/ 83810 w 1240211"/>
                    <a:gd name="connsiteY117" fmla="*/ 226375 h 1335024"/>
                    <a:gd name="connsiteX118" fmla="*/ 305185 w 1240211"/>
                    <a:gd name="connsiteY118" fmla="*/ 0 h 133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240211" h="1335024">
                      <a:moveTo>
                        <a:pt x="803963" y="1194495"/>
                      </a:moveTo>
                      <a:cubicBezTo>
                        <a:pt x="819670" y="1213042"/>
                        <a:pt x="855370" y="1255129"/>
                        <a:pt x="933909" y="1255129"/>
                      </a:cubicBezTo>
                      <a:cubicBezTo>
                        <a:pt x="1011734" y="1255129"/>
                        <a:pt x="1043150" y="1219462"/>
                        <a:pt x="1061713" y="1194495"/>
                      </a:cubicBezTo>
                      <a:cubicBezTo>
                        <a:pt x="1072423" y="1195208"/>
                        <a:pt x="1225931" y="1215182"/>
                        <a:pt x="1239497" y="1322184"/>
                      </a:cubicBezTo>
                      <a:cubicBezTo>
                        <a:pt x="1239497" y="1323611"/>
                        <a:pt x="1239497" y="1324324"/>
                        <a:pt x="1240211" y="1325037"/>
                      </a:cubicBezTo>
                      <a:cubicBezTo>
                        <a:pt x="1240211" y="1330744"/>
                        <a:pt x="1235927" y="1335024"/>
                        <a:pt x="1230929" y="1335024"/>
                      </a:cubicBezTo>
                      <a:cubicBezTo>
                        <a:pt x="1230929" y="1335024"/>
                        <a:pt x="1230929" y="1335024"/>
                        <a:pt x="689723" y="1335024"/>
                      </a:cubicBezTo>
                      <a:cubicBezTo>
                        <a:pt x="691151" y="1330744"/>
                        <a:pt x="691151" y="1326464"/>
                        <a:pt x="691151" y="1321471"/>
                      </a:cubicBezTo>
                      <a:cubicBezTo>
                        <a:pt x="691151" y="1321471"/>
                        <a:pt x="691151" y="1321471"/>
                        <a:pt x="690437" y="1318617"/>
                      </a:cubicBezTo>
                      <a:cubicBezTo>
                        <a:pt x="686867" y="1290083"/>
                        <a:pt x="676158" y="1267256"/>
                        <a:pt x="661164" y="1248709"/>
                      </a:cubicBezTo>
                      <a:cubicBezTo>
                        <a:pt x="709001" y="1198062"/>
                        <a:pt x="796823" y="1194495"/>
                        <a:pt x="803963" y="1194495"/>
                      </a:cubicBezTo>
                      <a:close/>
                      <a:moveTo>
                        <a:pt x="223231" y="1194495"/>
                      </a:moveTo>
                      <a:cubicBezTo>
                        <a:pt x="239657" y="1213042"/>
                        <a:pt x="275367" y="1255129"/>
                        <a:pt x="353214" y="1255129"/>
                      </a:cubicBezTo>
                      <a:cubicBezTo>
                        <a:pt x="431061" y="1255129"/>
                        <a:pt x="463200" y="1219462"/>
                        <a:pt x="481054" y="1194495"/>
                      </a:cubicBezTo>
                      <a:cubicBezTo>
                        <a:pt x="491767" y="1195208"/>
                        <a:pt x="645319" y="1215182"/>
                        <a:pt x="659603" y="1322184"/>
                      </a:cubicBezTo>
                      <a:cubicBezTo>
                        <a:pt x="659603" y="1323611"/>
                        <a:pt x="659603" y="1324324"/>
                        <a:pt x="659603" y="1325037"/>
                      </a:cubicBezTo>
                      <a:cubicBezTo>
                        <a:pt x="660317" y="1330744"/>
                        <a:pt x="656032" y="1335024"/>
                        <a:pt x="650318" y="1335024"/>
                      </a:cubicBezTo>
                      <a:lnTo>
                        <a:pt x="57538" y="1335024"/>
                      </a:lnTo>
                      <a:cubicBezTo>
                        <a:pt x="52539" y="1335024"/>
                        <a:pt x="48254" y="1330744"/>
                        <a:pt x="48968" y="1325037"/>
                      </a:cubicBezTo>
                      <a:cubicBezTo>
                        <a:pt x="48968" y="1321471"/>
                        <a:pt x="49682" y="1317904"/>
                        <a:pt x="49682" y="1314337"/>
                      </a:cubicBezTo>
                      <a:cubicBezTo>
                        <a:pt x="63252" y="1200202"/>
                        <a:pt x="213946" y="1194495"/>
                        <a:pt x="223231" y="1194495"/>
                      </a:cubicBezTo>
                      <a:close/>
                      <a:moveTo>
                        <a:pt x="562116" y="806771"/>
                      </a:moveTo>
                      <a:cubicBezTo>
                        <a:pt x="639609" y="808202"/>
                        <a:pt x="708571" y="833240"/>
                        <a:pt x="708571" y="887608"/>
                      </a:cubicBezTo>
                      <a:cubicBezTo>
                        <a:pt x="708571" y="943407"/>
                        <a:pt x="680844" y="939114"/>
                        <a:pt x="680133" y="1047850"/>
                      </a:cubicBezTo>
                      <a:cubicBezTo>
                        <a:pt x="680133" y="1049996"/>
                        <a:pt x="678711" y="1051427"/>
                        <a:pt x="676578" y="1051427"/>
                      </a:cubicBezTo>
                      <a:cubicBezTo>
                        <a:pt x="637476" y="1048566"/>
                        <a:pt x="567803" y="1018520"/>
                        <a:pt x="567803" y="971306"/>
                      </a:cubicBezTo>
                      <a:cubicBezTo>
                        <a:pt x="567803" y="924807"/>
                        <a:pt x="600507" y="874731"/>
                        <a:pt x="572069" y="867577"/>
                      </a:cubicBezTo>
                      <a:cubicBezTo>
                        <a:pt x="572069" y="846116"/>
                        <a:pt x="568514" y="826086"/>
                        <a:pt x="562116" y="806771"/>
                      </a:cubicBezTo>
                      <a:close/>
                      <a:moveTo>
                        <a:pt x="146455" y="806771"/>
                      </a:moveTo>
                      <a:cubicBezTo>
                        <a:pt x="140025" y="826086"/>
                        <a:pt x="136453" y="846116"/>
                        <a:pt x="136453" y="867577"/>
                      </a:cubicBezTo>
                      <a:cubicBezTo>
                        <a:pt x="108591" y="874731"/>
                        <a:pt x="141454" y="924807"/>
                        <a:pt x="141454" y="971306"/>
                      </a:cubicBezTo>
                      <a:cubicBezTo>
                        <a:pt x="141454" y="1018520"/>
                        <a:pt x="71441" y="1048566"/>
                        <a:pt x="31434" y="1051427"/>
                      </a:cubicBezTo>
                      <a:cubicBezTo>
                        <a:pt x="30005" y="1051427"/>
                        <a:pt x="27862" y="1049996"/>
                        <a:pt x="27862" y="1047850"/>
                      </a:cubicBezTo>
                      <a:cubicBezTo>
                        <a:pt x="27148" y="939114"/>
                        <a:pt x="0" y="943407"/>
                        <a:pt x="0" y="887608"/>
                      </a:cubicBezTo>
                      <a:cubicBezTo>
                        <a:pt x="0" y="833240"/>
                        <a:pt x="68584" y="808202"/>
                        <a:pt x="146455" y="806771"/>
                      </a:cubicBezTo>
                      <a:close/>
                      <a:moveTo>
                        <a:pt x="933890" y="695025"/>
                      </a:moveTo>
                      <a:cubicBezTo>
                        <a:pt x="1039423" y="695025"/>
                        <a:pt x="1119999" y="772349"/>
                        <a:pt x="1119999" y="869720"/>
                      </a:cubicBezTo>
                      <a:cubicBezTo>
                        <a:pt x="1119999" y="889767"/>
                        <a:pt x="1119999" y="909814"/>
                        <a:pt x="1112869" y="928429"/>
                      </a:cubicBezTo>
                      <a:cubicBezTo>
                        <a:pt x="1112156" y="928429"/>
                        <a:pt x="1109303" y="937020"/>
                        <a:pt x="1092903" y="954203"/>
                      </a:cubicBezTo>
                      <a:cubicBezTo>
                        <a:pt x="1092903" y="954919"/>
                        <a:pt x="1092190" y="954919"/>
                        <a:pt x="1090051" y="954919"/>
                      </a:cubicBezTo>
                      <a:cubicBezTo>
                        <a:pt x="1090051" y="954919"/>
                        <a:pt x="1090051" y="954919"/>
                        <a:pt x="1082207" y="954919"/>
                      </a:cubicBezTo>
                      <a:cubicBezTo>
                        <a:pt x="1080781" y="954919"/>
                        <a:pt x="1078642" y="953487"/>
                        <a:pt x="1078642" y="951339"/>
                      </a:cubicBezTo>
                      <a:cubicBezTo>
                        <a:pt x="1078642" y="943464"/>
                        <a:pt x="1077928" y="917689"/>
                        <a:pt x="1077215" y="833922"/>
                      </a:cubicBezTo>
                      <a:cubicBezTo>
                        <a:pt x="1077215" y="831058"/>
                        <a:pt x="1073650" y="829626"/>
                        <a:pt x="1070798" y="831058"/>
                      </a:cubicBezTo>
                      <a:cubicBezTo>
                        <a:pt x="1045128" y="850389"/>
                        <a:pt x="985230" y="845377"/>
                        <a:pt x="980239" y="844661"/>
                      </a:cubicBezTo>
                      <a:cubicBezTo>
                        <a:pt x="980239" y="844661"/>
                        <a:pt x="980239" y="844661"/>
                        <a:pt x="903228" y="853969"/>
                      </a:cubicBezTo>
                      <a:cubicBezTo>
                        <a:pt x="899663" y="853969"/>
                        <a:pt x="898237" y="850389"/>
                        <a:pt x="899663" y="848957"/>
                      </a:cubicBezTo>
                      <a:cubicBezTo>
                        <a:pt x="903228" y="843229"/>
                        <a:pt x="906793" y="836785"/>
                        <a:pt x="909646" y="831058"/>
                      </a:cubicBezTo>
                      <a:cubicBezTo>
                        <a:pt x="910359" y="828194"/>
                        <a:pt x="906793" y="825330"/>
                        <a:pt x="903941" y="826762"/>
                      </a:cubicBezTo>
                      <a:cubicBezTo>
                        <a:pt x="881836" y="843229"/>
                        <a:pt x="846896" y="860412"/>
                        <a:pt x="832635" y="867572"/>
                      </a:cubicBezTo>
                      <a:cubicBezTo>
                        <a:pt x="829782" y="869720"/>
                        <a:pt x="827643" y="866856"/>
                        <a:pt x="828356" y="863992"/>
                      </a:cubicBezTo>
                      <a:cubicBezTo>
                        <a:pt x="828356" y="863992"/>
                        <a:pt x="828356" y="863992"/>
                        <a:pt x="831922" y="839649"/>
                      </a:cubicBezTo>
                      <a:cubicBezTo>
                        <a:pt x="831922" y="837501"/>
                        <a:pt x="829069" y="835354"/>
                        <a:pt x="826217" y="836785"/>
                      </a:cubicBezTo>
                      <a:cubicBezTo>
                        <a:pt x="784146" y="854685"/>
                        <a:pt x="785572" y="930576"/>
                        <a:pt x="786999" y="949191"/>
                      </a:cubicBezTo>
                      <a:cubicBezTo>
                        <a:pt x="786999" y="950623"/>
                        <a:pt x="784859" y="952055"/>
                        <a:pt x="783433" y="952055"/>
                      </a:cubicBezTo>
                      <a:cubicBezTo>
                        <a:pt x="783433" y="952055"/>
                        <a:pt x="783433" y="952055"/>
                        <a:pt x="777016" y="951339"/>
                      </a:cubicBezTo>
                      <a:cubicBezTo>
                        <a:pt x="776303" y="951339"/>
                        <a:pt x="774163" y="950623"/>
                        <a:pt x="774163" y="949907"/>
                      </a:cubicBezTo>
                      <a:cubicBezTo>
                        <a:pt x="772737" y="947044"/>
                        <a:pt x="769172" y="939884"/>
                        <a:pt x="755624" y="929860"/>
                      </a:cubicBezTo>
                      <a:cubicBezTo>
                        <a:pt x="749206" y="910530"/>
                        <a:pt x="749206" y="889767"/>
                        <a:pt x="749206" y="869720"/>
                      </a:cubicBezTo>
                      <a:cubicBezTo>
                        <a:pt x="749206" y="772349"/>
                        <a:pt x="829069" y="695025"/>
                        <a:pt x="933890" y="695025"/>
                      </a:cubicBezTo>
                      <a:close/>
                      <a:moveTo>
                        <a:pt x="354708" y="695025"/>
                      </a:moveTo>
                      <a:cubicBezTo>
                        <a:pt x="460392" y="695025"/>
                        <a:pt x="541084" y="773604"/>
                        <a:pt x="541084" y="869328"/>
                      </a:cubicBezTo>
                      <a:cubicBezTo>
                        <a:pt x="541084" y="890044"/>
                        <a:pt x="541798" y="910046"/>
                        <a:pt x="533943" y="929334"/>
                      </a:cubicBezTo>
                      <a:cubicBezTo>
                        <a:pt x="533943" y="927905"/>
                        <a:pt x="533943" y="927905"/>
                        <a:pt x="533943" y="927905"/>
                      </a:cubicBezTo>
                      <a:cubicBezTo>
                        <a:pt x="533943" y="929334"/>
                        <a:pt x="530372" y="936478"/>
                        <a:pt x="513949" y="954336"/>
                      </a:cubicBezTo>
                      <a:cubicBezTo>
                        <a:pt x="513234" y="955051"/>
                        <a:pt x="512520" y="955765"/>
                        <a:pt x="511806" y="955765"/>
                      </a:cubicBezTo>
                      <a:cubicBezTo>
                        <a:pt x="511806" y="955765"/>
                        <a:pt x="511806" y="955765"/>
                        <a:pt x="502523" y="955765"/>
                      </a:cubicBezTo>
                      <a:cubicBezTo>
                        <a:pt x="501095" y="955765"/>
                        <a:pt x="498953" y="954336"/>
                        <a:pt x="498953" y="952193"/>
                      </a:cubicBezTo>
                      <a:cubicBezTo>
                        <a:pt x="498953" y="944335"/>
                        <a:pt x="498953" y="917904"/>
                        <a:pt x="497525" y="834325"/>
                      </a:cubicBezTo>
                      <a:cubicBezTo>
                        <a:pt x="497525" y="831467"/>
                        <a:pt x="494668" y="829324"/>
                        <a:pt x="491812" y="831467"/>
                      </a:cubicBezTo>
                      <a:cubicBezTo>
                        <a:pt x="454680" y="852898"/>
                        <a:pt x="281158" y="868614"/>
                        <a:pt x="251166" y="871471"/>
                      </a:cubicBezTo>
                      <a:cubicBezTo>
                        <a:pt x="248310" y="871471"/>
                        <a:pt x="246168" y="869328"/>
                        <a:pt x="247596" y="866471"/>
                      </a:cubicBezTo>
                      <a:cubicBezTo>
                        <a:pt x="247596" y="866471"/>
                        <a:pt x="247596" y="866471"/>
                        <a:pt x="251166" y="840754"/>
                      </a:cubicBezTo>
                      <a:cubicBezTo>
                        <a:pt x="251880" y="838611"/>
                        <a:pt x="249024" y="835753"/>
                        <a:pt x="246168" y="837182"/>
                      </a:cubicBezTo>
                      <a:cubicBezTo>
                        <a:pt x="203323" y="855755"/>
                        <a:pt x="204751" y="930763"/>
                        <a:pt x="205465" y="948622"/>
                      </a:cubicBezTo>
                      <a:cubicBezTo>
                        <a:pt x="206893" y="951479"/>
                        <a:pt x="204037" y="952908"/>
                        <a:pt x="201895" y="952908"/>
                      </a:cubicBezTo>
                      <a:cubicBezTo>
                        <a:pt x="201895" y="952908"/>
                        <a:pt x="201895" y="952908"/>
                        <a:pt x="196182" y="952193"/>
                      </a:cubicBezTo>
                      <a:cubicBezTo>
                        <a:pt x="194754" y="952193"/>
                        <a:pt x="194040" y="951479"/>
                        <a:pt x="193326" y="950765"/>
                      </a:cubicBezTo>
                      <a:cubicBezTo>
                        <a:pt x="192612" y="947193"/>
                        <a:pt x="188327" y="941478"/>
                        <a:pt x="175474" y="930763"/>
                      </a:cubicBezTo>
                      <a:cubicBezTo>
                        <a:pt x="167619" y="911475"/>
                        <a:pt x="167619" y="890759"/>
                        <a:pt x="167619" y="869328"/>
                      </a:cubicBezTo>
                      <a:cubicBezTo>
                        <a:pt x="167619" y="773604"/>
                        <a:pt x="249024" y="695025"/>
                        <a:pt x="354708" y="695025"/>
                      </a:cubicBezTo>
                      <a:close/>
                      <a:moveTo>
                        <a:pt x="1182213" y="437671"/>
                      </a:moveTo>
                      <a:cubicBezTo>
                        <a:pt x="1185074" y="479854"/>
                        <a:pt x="1192225" y="535622"/>
                        <a:pt x="1235131" y="539912"/>
                      </a:cubicBezTo>
                      <a:cubicBezTo>
                        <a:pt x="1216539" y="559216"/>
                        <a:pt x="1197946" y="569940"/>
                        <a:pt x="1180783" y="575660"/>
                      </a:cubicBezTo>
                      <a:cubicBezTo>
                        <a:pt x="1155755" y="572800"/>
                        <a:pt x="1132871" y="571370"/>
                        <a:pt x="1119999" y="570655"/>
                      </a:cubicBezTo>
                      <a:cubicBezTo>
                        <a:pt x="1119999" y="570655"/>
                        <a:pt x="1119999" y="570655"/>
                        <a:pt x="1119999" y="557786"/>
                      </a:cubicBezTo>
                      <a:cubicBezTo>
                        <a:pt x="1135732" y="539197"/>
                        <a:pt x="1156470" y="499158"/>
                        <a:pt x="1182213" y="437671"/>
                      </a:cubicBezTo>
                      <a:close/>
                      <a:moveTo>
                        <a:pt x="759796" y="436825"/>
                      </a:moveTo>
                      <a:cubicBezTo>
                        <a:pt x="785540" y="498371"/>
                        <a:pt x="806278" y="539163"/>
                        <a:pt x="822010" y="557054"/>
                      </a:cubicBezTo>
                      <a:lnTo>
                        <a:pt x="822010" y="570652"/>
                      </a:lnTo>
                      <a:cubicBezTo>
                        <a:pt x="809138" y="571367"/>
                        <a:pt x="786970" y="572799"/>
                        <a:pt x="761941" y="575661"/>
                      </a:cubicBezTo>
                      <a:cubicBezTo>
                        <a:pt x="744778" y="569936"/>
                        <a:pt x="726186" y="559201"/>
                        <a:pt x="706878" y="539879"/>
                      </a:cubicBezTo>
                      <a:cubicBezTo>
                        <a:pt x="750500" y="535585"/>
                        <a:pt x="757651" y="479048"/>
                        <a:pt x="759796" y="436825"/>
                      </a:cubicBezTo>
                      <a:close/>
                      <a:moveTo>
                        <a:pt x="971138" y="0"/>
                      </a:moveTo>
                      <a:cubicBezTo>
                        <a:pt x="1096657" y="0"/>
                        <a:pt x="1192936" y="100651"/>
                        <a:pt x="1192936" y="224859"/>
                      </a:cubicBezTo>
                      <a:cubicBezTo>
                        <a:pt x="1192936" y="251271"/>
                        <a:pt x="1193649" y="276969"/>
                        <a:pt x="1185091" y="301239"/>
                      </a:cubicBezTo>
                      <a:cubicBezTo>
                        <a:pt x="1185091" y="301239"/>
                        <a:pt x="1185091" y="300525"/>
                        <a:pt x="1185091" y="300525"/>
                      </a:cubicBezTo>
                      <a:cubicBezTo>
                        <a:pt x="1184378" y="301239"/>
                        <a:pt x="1180812" y="311947"/>
                        <a:pt x="1160843" y="334790"/>
                      </a:cubicBezTo>
                      <a:cubicBezTo>
                        <a:pt x="1160130" y="335503"/>
                        <a:pt x="1159417" y="335503"/>
                        <a:pt x="1158703" y="335503"/>
                      </a:cubicBezTo>
                      <a:cubicBezTo>
                        <a:pt x="1158703" y="335503"/>
                        <a:pt x="1158703" y="335503"/>
                        <a:pt x="1144440" y="335503"/>
                      </a:cubicBezTo>
                      <a:cubicBezTo>
                        <a:pt x="1143727" y="335503"/>
                        <a:pt x="1143727" y="335503"/>
                        <a:pt x="1143014" y="335503"/>
                      </a:cubicBezTo>
                      <a:cubicBezTo>
                        <a:pt x="1143014" y="335503"/>
                        <a:pt x="1143014" y="335503"/>
                        <a:pt x="851324" y="180601"/>
                      </a:cubicBezTo>
                      <a:cubicBezTo>
                        <a:pt x="850610" y="180601"/>
                        <a:pt x="849184" y="180601"/>
                        <a:pt x="848471" y="180601"/>
                      </a:cubicBezTo>
                      <a:cubicBezTo>
                        <a:pt x="783572" y="202016"/>
                        <a:pt x="784285" y="336931"/>
                        <a:pt x="762176" y="316944"/>
                      </a:cubicBezTo>
                      <a:cubicBezTo>
                        <a:pt x="752905" y="292673"/>
                        <a:pt x="750052" y="252698"/>
                        <a:pt x="750052" y="224859"/>
                      </a:cubicBezTo>
                      <a:cubicBezTo>
                        <a:pt x="750052" y="100651"/>
                        <a:pt x="846331" y="0"/>
                        <a:pt x="971138" y="0"/>
                      </a:cubicBezTo>
                      <a:close/>
                      <a:moveTo>
                        <a:pt x="305185" y="0"/>
                      </a:moveTo>
                      <a:cubicBezTo>
                        <a:pt x="430155" y="0"/>
                        <a:pt x="525847" y="101405"/>
                        <a:pt x="525847" y="226375"/>
                      </a:cubicBezTo>
                      <a:cubicBezTo>
                        <a:pt x="525847" y="253511"/>
                        <a:pt x="526561" y="279220"/>
                        <a:pt x="517991" y="302785"/>
                      </a:cubicBezTo>
                      <a:cubicBezTo>
                        <a:pt x="517277" y="302785"/>
                        <a:pt x="513707" y="314211"/>
                        <a:pt x="492997" y="337777"/>
                      </a:cubicBezTo>
                      <a:cubicBezTo>
                        <a:pt x="492997" y="337777"/>
                        <a:pt x="492997" y="337777"/>
                        <a:pt x="476573" y="337777"/>
                      </a:cubicBezTo>
                      <a:cubicBezTo>
                        <a:pt x="476573" y="337777"/>
                        <a:pt x="476573" y="329922"/>
                        <a:pt x="474430" y="171388"/>
                      </a:cubicBezTo>
                      <a:cubicBezTo>
                        <a:pt x="449436" y="298501"/>
                        <a:pt x="183786" y="181386"/>
                        <a:pt x="183786" y="181386"/>
                      </a:cubicBezTo>
                      <a:cubicBezTo>
                        <a:pt x="117373" y="202095"/>
                        <a:pt x="129513" y="334921"/>
                        <a:pt x="129513" y="334921"/>
                      </a:cubicBezTo>
                      <a:cubicBezTo>
                        <a:pt x="129513" y="334921"/>
                        <a:pt x="129513" y="334921"/>
                        <a:pt x="114517" y="333492"/>
                      </a:cubicBezTo>
                      <a:cubicBezTo>
                        <a:pt x="114517" y="333492"/>
                        <a:pt x="114517" y="325637"/>
                        <a:pt x="92379" y="305642"/>
                      </a:cubicBezTo>
                      <a:cubicBezTo>
                        <a:pt x="92379" y="305642"/>
                        <a:pt x="92379" y="305642"/>
                        <a:pt x="92379" y="304928"/>
                      </a:cubicBezTo>
                      <a:cubicBezTo>
                        <a:pt x="83810" y="280648"/>
                        <a:pt x="83810" y="254226"/>
                        <a:pt x="83810" y="226375"/>
                      </a:cubicBezTo>
                      <a:cubicBezTo>
                        <a:pt x="83810" y="101405"/>
                        <a:pt x="179501" y="0"/>
                        <a:pt x="305185"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latin typeface="+mj-lt"/>
                  </a:endParaRPr>
                </a:p>
              </p:txBody>
            </p:sp>
            <p:sp>
              <p:nvSpPr>
                <p:cNvPr id="90" name="Freeform 25">
                  <a:extLst>
                    <a:ext uri="{FF2B5EF4-FFF2-40B4-BE49-F238E27FC236}">
                      <a16:creationId xmlns:a16="http://schemas.microsoft.com/office/drawing/2014/main" id="{EB04DA3B-DF3B-4542-AAD9-1B61452DDA0B}"/>
                    </a:ext>
                  </a:extLst>
                </p:cNvPr>
                <p:cNvSpPr>
                  <a:spLocks/>
                </p:cNvSpPr>
                <p:nvPr/>
              </p:nvSpPr>
              <p:spPr bwMode="auto">
                <a:xfrm>
                  <a:off x="5336392" y="3091644"/>
                  <a:ext cx="1517035" cy="989628"/>
                </a:xfrm>
                <a:custGeom>
                  <a:avLst/>
                  <a:gdLst>
                    <a:gd name="connsiteX0" fmla="*/ 839709 w 1517035"/>
                    <a:gd name="connsiteY0" fmla="*/ 628147 h 989628"/>
                    <a:gd name="connsiteX1" fmla="*/ 870359 w 1517035"/>
                    <a:gd name="connsiteY1" fmla="*/ 685320 h 989628"/>
                    <a:gd name="connsiteX2" fmla="*/ 915978 w 1517035"/>
                    <a:gd name="connsiteY2" fmla="*/ 788946 h 989628"/>
                    <a:gd name="connsiteX3" fmla="*/ 915978 w 1517035"/>
                    <a:gd name="connsiteY3" fmla="*/ 817532 h 989628"/>
                    <a:gd name="connsiteX4" fmla="*/ 826879 w 1517035"/>
                    <a:gd name="connsiteY4" fmla="*/ 836828 h 989628"/>
                    <a:gd name="connsiteX5" fmla="*/ 759164 w 1517035"/>
                    <a:gd name="connsiteY5" fmla="*/ 880422 h 989628"/>
                    <a:gd name="connsiteX6" fmla="*/ 613756 w 1517035"/>
                    <a:gd name="connsiteY6" fmla="*/ 818247 h 989628"/>
                    <a:gd name="connsiteX7" fmla="*/ 613756 w 1517035"/>
                    <a:gd name="connsiteY7" fmla="*/ 788946 h 989628"/>
                    <a:gd name="connsiteX8" fmla="*/ 658661 w 1517035"/>
                    <a:gd name="connsiteY8" fmla="*/ 685320 h 989628"/>
                    <a:gd name="connsiteX9" fmla="*/ 670779 w 1517035"/>
                    <a:gd name="connsiteY9" fmla="*/ 671741 h 989628"/>
                    <a:gd name="connsiteX10" fmla="*/ 794804 w 1517035"/>
                    <a:gd name="connsiteY10" fmla="*/ 736775 h 989628"/>
                    <a:gd name="connsiteX11" fmla="*/ 796229 w 1517035"/>
                    <a:gd name="connsiteY11" fmla="*/ 736775 h 989628"/>
                    <a:gd name="connsiteX12" fmla="*/ 796942 w 1517035"/>
                    <a:gd name="connsiteY12" fmla="*/ 736775 h 989628"/>
                    <a:gd name="connsiteX13" fmla="*/ 831869 w 1517035"/>
                    <a:gd name="connsiteY13" fmla="*/ 702472 h 989628"/>
                    <a:gd name="connsiteX14" fmla="*/ 839709 w 1517035"/>
                    <a:gd name="connsiteY14" fmla="*/ 628147 h 989628"/>
                    <a:gd name="connsiteX15" fmla="*/ 877036 w 1517035"/>
                    <a:gd name="connsiteY15" fmla="*/ 623914 h 989628"/>
                    <a:gd name="connsiteX16" fmla="*/ 903452 w 1517035"/>
                    <a:gd name="connsiteY16" fmla="*/ 636077 h 989628"/>
                    <a:gd name="connsiteX17" fmla="*/ 914876 w 1517035"/>
                    <a:gd name="connsiteY17" fmla="*/ 647525 h 989628"/>
                    <a:gd name="connsiteX18" fmla="*/ 919874 w 1517035"/>
                    <a:gd name="connsiteY18" fmla="*/ 652533 h 989628"/>
                    <a:gd name="connsiteX19" fmla="*/ 970565 w 1517035"/>
                    <a:gd name="connsiteY19" fmla="*/ 768441 h 989628"/>
                    <a:gd name="connsiteX20" fmla="*/ 1054813 w 1517035"/>
                    <a:gd name="connsiteY20" fmla="*/ 814947 h 989628"/>
                    <a:gd name="connsiteX21" fmla="*/ 1139062 w 1517035"/>
                    <a:gd name="connsiteY21" fmla="*/ 768441 h 989628"/>
                    <a:gd name="connsiteX22" fmla="*/ 1189753 w 1517035"/>
                    <a:gd name="connsiteY22" fmla="*/ 652533 h 989628"/>
                    <a:gd name="connsiteX23" fmla="*/ 1194037 w 1517035"/>
                    <a:gd name="connsiteY23" fmla="*/ 647525 h 989628"/>
                    <a:gd name="connsiteX24" fmla="*/ 1206174 w 1517035"/>
                    <a:gd name="connsiteY24" fmla="*/ 636793 h 989628"/>
                    <a:gd name="connsiteX25" fmla="*/ 1232591 w 1517035"/>
                    <a:gd name="connsiteY25" fmla="*/ 623914 h 989628"/>
                    <a:gd name="connsiteX26" fmla="*/ 1209030 w 1517035"/>
                    <a:gd name="connsiteY26" fmla="*/ 661835 h 989628"/>
                    <a:gd name="connsiteX27" fmla="*/ 1207602 w 1517035"/>
                    <a:gd name="connsiteY27" fmla="*/ 663266 h 989628"/>
                    <a:gd name="connsiteX28" fmla="*/ 1206888 w 1517035"/>
                    <a:gd name="connsiteY28" fmla="*/ 664697 h 989628"/>
                    <a:gd name="connsiteX29" fmla="*/ 1157625 w 1517035"/>
                    <a:gd name="connsiteY29" fmla="*/ 777027 h 989628"/>
                    <a:gd name="connsiteX30" fmla="*/ 1156197 w 1517035"/>
                    <a:gd name="connsiteY30" fmla="*/ 778458 h 989628"/>
                    <a:gd name="connsiteX31" fmla="*/ 1156197 w 1517035"/>
                    <a:gd name="connsiteY31" fmla="*/ 779889 h 989628"/>
                    <a:gd name="connsiteX32" fmla="*/ 1156197 w 1517035"/>
                    <a:gd name="connsiteY32" fmla="*/ 820671 h 989628"/>
                    <a:gd name="connsiteX33" fmla="*/ 1151913 w 1517035"/>
                    <a:gd name="connsiteY33" fmla="*/ 827111 h 989628"/>
                    <a:gd name="connsiteX34" fmla="*/ 1136206 w 1517035"/>
                    <a:gd name="connsiteY34" fmla="*/ 845713 h 989628"/>
                    <a:gd name="connsiteX35" fmla="*/ 1136206 w 1517035"/>
                    <a:gd name="connsiteY35" fmla="*/ 807793 h 989628"/>
                    <a:gd name="connsiteX36" fmla="*/ 1136206 w 1517035"/>
                    <a:gd name="connsiteY36" fmla="*/ 797060 h 989628"/>
                    <a:gd name="connsiteX37" fmla="*/ 1127638 w 1517035"/>
                    <a:gd name="connsiteY37" fmla="*/ 802784 h 989628"/>
                    <a:gd name="connsiteX38" fmla="*/ 1054813 w 1517035"/>
                    <a:gd name="connsiteY38" fmla="*/ 834981 h 989628"/>
                    <a:gd name="connsiteX39" fmla="*/ 981989 w 1517035"/>
                    <a:gd name="connsiteY39" fmla="*/ 803500 h 989628"/>
                    <a:gd name="connsiteX40" fmla="*/ 973421 w 1517035"/>
                    <a:gd name="connsiteY40" fmla="*/ 797060 h 989628"/>
                    <a:gd name="connsiteX41" fmla="*/ 973421 w 1517035"/>
                    <a:gd name="connsiteY41" fmla="*/ 807793 h 989628"/>
                    <a:gd name="connsiteX42" fmla="*/ 973421 w 1517035"/>
                    <a:gd name="connsiteY42" fmla="*/ 845713 h 989628"/>
                    <a:gd name="connsiteX43" fmla="*/ 953430 w 1517035"/>
                    <a:gd name="connsiteY43" fmla="*/ 825680 h 989628"/>
                    <a:gd name="connsiteX44" fmla="*/ 953430 w 1517035"/>
                    <a:gd name="connsiteY44" fmla="*/ 780604 h 989628"/>
                    <a:gd name="connsiteX45" fmla="*/ 953430 w 1517035"/>
                    <a:gd name="connsiteY45" fmla="*/ 778458 h 989628"/>
                    <a:gd name="connsiteX46" fmla="*/ 952002 w 1517035"/>
                    <a:gd name="connsiteY46" fmla="*/ 777027 h 989628"/>
                    <a:gd name="connsiteX47" fmla="*/ 902739 w 1517035"/>
                    <a:gd name="connsiteY47" fmla="*/ 664697 h 989628"/>
                    <a:gd name="connsiteX48" fmla="*/ 902025 w 1517035"/>
                    <a:gd name="connsiteY48" fmla="*/ 663266 h 989628"/>
                    <a:gd name="connsiteX49" fmla="*/ 900597 w 1517035"/>
                    <a:gd name="connsiteY49" fmla="*/ 661835 h 989628"/>
                    <a:gd name="connsiteX50" fmla="*/ 877036 w 1517035"/>
                    <a:gd name="connsiteY50" fmla="*/ 623914 h 989628"/>
                    <a:gd name="connsiteX51" fmla="*/ 296296 w 1517035"/>
                    <a:gd name="connsiteY51" fmla="*/ 623914 h 989628"/>
                    <a:gd name="connsiteX52" fmla="*/ 322712 w 1517035"/>
                    <a:gd name="connsiteY52" fmla="*/ 636077 h 989628"/>
                    <a:gd name="connsiteX53" fmla="*/ 334850 w 1517035"/>
                    <a:gd name="connsiteY53" fmla="*/ 647525 h 989628"/>
                    <a:gd name="connsiteX54" fmla="*/ 339134 w 1517035"/>
                    <a:gd name="connsiteY54" fmla="*/ 652533 h 989628"/>
                    <a:gd name="connsiteX55" fmla="*/ 389825 w 1517035"/>
                    <a:gd name="connsiteY55" fmla="*/ 768441 h 989628"/>
                    <a:gd name="connsiteX56" fmla="*/ 474073 w 1517035"/>
                    <a:gd name="connsiteY56" fmla="*/ 814947 h 989628"/>
                    <a:gd name="connsiteX57" fmla="*/ 558321 w 1517035"/>
                    <a:gd name="connsiteY57" fmla="*/ 768441 h 989628"/>
                    <a:gd name="connsiteX58" fmla="*/ 609013 w 1517035"/>
                    <a:gd name="connsiteY58" fmla="*/ 652533 h 989628"/>
                    <a:gd name="connsiteX59" fmla="*/ 614011 w 1517035"/>
                    <a:gd name="connsiteY59" fmla="*/ 647525 h 989628"/>
                    <a:gd name="connsiteX60" fmla="*/ 625434 w 1517035"/>
                    <a:gd name="connsiteY60" fmla="*/ 636793 h 989628"/>
                    <a:gd name="connsiteX61" fmla="*/ 651851 w 1517035"/>
                    <a:gd name="connsiteY61" fmla="*/ 623914 h 989628"/>
                    <a:gd name="connsiteX62" fmla="*/ 628290 w 1517035"/>
                    <a:gd name="connsiteY62" fmla="*/ 661835 h 989628"/>
                    <a:gd name="connsiteX63" fmla="*/ 626862 w 1517035"/>
                    <a:gd name="connsiteY63" fmla="*/ 663266 h 989628"/>
                    <a:gd name="connsiteX64" fmla="*/ 626148 w 1517035"/>
                    <a:gd name="connsiteY64" fmla="*/ 664697 h 989628"/>
                    <a:gd name="connsiteX65" fmla="*/ 576884 w 1517035"/>
                    <a:gd name="connsiteY65" fmla="*/ 777027 h 989628"/>
                    <a:gd name="connsiteX66" fmla="*/ 576170 w 1517035"/>
                    <a:gd name="connsiteY66" fmla="*/ 778458 h 989628"/>
                    <a:gd name="connsiteX67" fmla="*/ 576170 w 1517035"/>
                    <a:gd name="connsiteY67" fmla="*/ 779889 h 989628"/>
                    <a:gd name="connsiteX68" fmla="*/ 576170 w 1517035"/>
                    <a:gd name="connsiteY68" fmla="*/ 820671 h 989628"/>
                    <a:gd name="connsiteX69" fmla="*/ 571173 w 1517035"/>
                    <a:gd name="connsiteY69" fmla="*/ 827111 h 989628"/>
                    <a:gd name="connsiteX70" fmla="*/ 556179 w 1517035"/>
                    <a:gd name="connsiteY70" fmla="*/ 845713 h 989628"/>
                    <a:gd name="connsiteX71" fmla="*/ 556179 w 1517035"/>
                    <a:gd name="connsiteY71" fmla="*/ 807793 h 989628"/>
                    <a:gd name="connsiteX72" fmla="*/ 556179 w 1517035"/>
                    <a:gd name="connsiteY72" fmla="*/ 797060 h 989628"/>
                    <a:gd name="connsiteX73" fmla="*/ 546898 w 1517035"/>
                    <a:gd name="connsiteY73" fmla="*/ 802784 h 989628"/>
                    <a:gd name="connsiteX74" fmla="*/ 474073 w 1517035"/>
                    <a:gd name="connsiteY74" fmla="*/ 834981 h 989628"/>
                    <a:gd name="connsiteX75" fmla="*/ 401963 w 1517035"/>
                    <a:gd name="connsiteY75" fmla="*/ 803500 h 989628"/>
                    <a:gd name="connsiteX76" fmla="*/ 392681 w 1517035"/>
                    <a:gd name="connsiteY76" fmla="*/ 797060 h 989628"/>
                    <a:gd name="connsiteX77" fmla="*/ 392681 w 1517035"/>
                    <a:gd name="connsiteY77" fmla="*/ 807793 h 989628"/>
                    <a:gd name="connsiteX78" fmla="*/ 392681 w 1517035"/>
                    <a:gd name="connsiteY78" fmla="*/ 845713 h 989628"/>
                    <a:gd name="connsiteX79" fmla="*/ 372690 w 1517035"/>
                    <a:gd name="connsiteY79" fmla="*/ 825680 h 989628"/>
                    <a:gd name="connsiteX80" fmla="*/ 372690 w 1517035"/>
                    <a:gd name="connsiteY80" fmla="*/ 780604 h 989628"/>
                    <a:gd name="connsiteX81" fmla="*/ 372690 w 1517035"/>
                    <a:gd name="connsiteY81" fmla="*/ 778458 h 989628"/>
                    <a:gd name="connsiteX82" fmla="*/ 371976 w 1517035"/>
                    <a:gd name="connsiteY82" fmla="*/ 777027 h 989628"/>
                    <a:gd name="connsiteX83" fmla="*/ 321999 w 1517035"/>
                    <a:gd name="connsiteY83" fmla="*/ 664697 h 989628"/>
                    <a:gd name="connsiteX84" fmla="*/ 321999 w 1517035"/>
                    <a:gd name="connsiteY84" fmla="*/ 663266 h 989628"/>
                    <a:gd name="connsiteX85" fmla="*/ 319857 w 1517035"/>
                    <a:gd name="connsiteY85" fmla="*/ 661835 h 989628"/>
                    <a:gd name="connsiteX86" fmla="*/ 296296 w 1517035"/>
                    <a:gd name="connsiteY86" fmla="*/ 623914 h 989628"/>
                    <a:gd name="connsiteX87" fmla="*/ 1228184 w 1517035"/>
                    <a:gd name="connsiteY87" fmla="*/ 256508 h 989628"/>
                    <a:gd name="connsiteX88" fmla="*/ 1409789 w 1517035"/>
                    <a:gd name="connsiteY88" fmla="*/ 287204 h 989628"/>
                    <a:gd name="connsiteX89" fmla="*/ 1465557 w 1517035"/>
                    <a:gd name="connsiteY89" fmla="*/ 340742 h 989628"/>
                    <a:gd name="connsiteX90" fmla="*/ 1517035 w 1517035"/>
                    <a:gd name="connsiteY90" fmla="*/ 514920 h 989628"/>
                    <a:gd name="connsiteX91" fmla="*/ 1517035 w 1517035"/>
                    <a:gd name="connsiteY91" fmla="*/ 973924 h 989628"/>
                    <a:gd name="connsiteX92" fmla="*/ 1501306 w 1517035"/>
                    <a:gd name="connsiteY92" fmla="*/ 989628 h 989628"/>
                    <a:gd name="connsiteX93" fmla="*/ 1390484 w 1517035"/>
                    <a:gd name="connsiteY93" fmla="*/ 989628 h 989628"/>
                    <a:gd name="connsiteX94" fmla="*/ 1391199 w 1517035"/>
                    <a:gd name="connsiteY94" fmla="*/ 976065 h 989628"/>
                    <a:gd name="connsiteX95" fmla="*/ 1391199 w 1517035"/>
                    <a:gd name="connsiteY95" fmla="*/ 973210 h 989628"/>
                    <a:gd name="connsiteX96" fmla="*/ 1193150 w 1517035"/>
                    <a:gd name="connsiteY96" fmla="*/ 818305 h 989628"/>
                    <a:gd name="connsiteX97" fmla="*/ 1193150 w 1517035"/>
                    <a:gd name="connsiteY97" fmla="*/ 789037 h 989628"/>
                    <a:gd name="connsiteX98" fmla="*/ 1238194 w 1517035"/>
                    <a:gd name="connsiteY98" fmla="*/ 685530 h 989628"/>
                    <a:gd name="connsiteX99" fmla="*/ 1270368 w 1517035"/>
                    <a:gd name="connsiteY99" fmla="*/ 621997 h 989628"/>
                    <a:gd name="connsiteX100" fmla="*/ 1258213 w 1517035"/>
                    <a:gd name="connsiteY100" fmla="*/ 604865 h 989628"/>
                    <a:gd name="connsiteX101" fmla="*/ 1262503 w 1517035"/>
                    <a:gd name="connsiteY101" fmla="*/ 594157 h 989628"/>
                    <a:gd name="connsiteX102" fmla="*/ 1271798 w 1517035"/>
                    <a:gd name="connsiteY102" fmla="*/ 524200 h 989628"/>
                    <a:gd name="connsiteX103" fmla="*/ 1135237 w 1517035"/>
                    <a:gd name="connsiteY103" fmla="*/ 332890 h 989628"/>
                    <a:gd name="connsiteX104" fmla="*/ 1228184 w 1517035"/>
                    <a:gd name="connsiteY104" fmla="*/ 256508 h 989628"/>
                    <a:gd name="connsiteX105" fmla="*/ 954690 w 1517035"/>
                    <a:gd name="connsiteY105" fmla="*/ 256508 h 989628"/>
                    <a:gd name="connsiteX106" fmla="*/ 1031110 w 1517035"/>
                    <a:gd name="connsiteY106" fmla="*/ 319365 h 989628"/>
                    <a:gd name="connsiteX107" fmla="*/ 868271 w 1517035"/>
                    <a:gd name="connsiteY107" fmla="*/ 416508 h 989628"/>
                    <a:gd name="connsiteX108" fmla="*/ 824704 w 1517035"/>
                    <a:gd name="connsiteY108" fmla="*/ 323651 h 989628"/>
                    <a:gd name="connsiteX109" fmla="*/ 788994 w 1517035"/>
                    <a:gd name="connsiteY109" fmla="*/ 280794 h 989628"/>
                    <a:gd name="connsiteX110" fmla="*/ 954690 w 1517035"/>
                    <a:gd name="connsiteY110" fmla="*/ 256508 h 989628"/>
                    <a:gd name="connsiteX111" fmla="*/ 561890 w 1517035"/>
                    <a:gd name="connsiteY111" fmla="*/ 256508 h 989628"/>
                    <a:gd name="connsiteX112" fmla="*/ 744279 w 1517035"/>
                    <a:gd name="connsiteY112" fmla="*/ 287258 h 989628"/>
                    <a:gd name="connsiteX113" fmla="*/ 799353 w 1517035"/>
                    <a:gd name="connsiteY113" fmla="*/ 340891 h 989628"/>
                    <a:gd name="connsiteX114" fmla="*/ 846560 w 1517035"/>
                    <a:gd name="connsiteY114" fmla="*/ 463889 h 989628"/>
                    <a:gd name="connsiteX115" fmla="*/ 840838 w 1517035"/>
                    <a:gd name="connsiteY115" fmla="*/ 486772 h 989628"/>
                    <a:gd name="connsiteX116" fmla="*/ 678476 w 1517035"/>
                    <a:gd name="connsiteY116" fmla="*/ 429564 h 989628"/>
                    <a:gd name="connsiteX117" fmla="*/ 677761 w 1517035"/>
                    <a:gd name="connsiteY117" fmla="*/ 429564 h 989628"/>
                    <a:gd name="connsiteX118" fmla="*/ 669178 w 1517035"/>
                    <a:gd name="connsiteY118" fmla="*/ 430994 h 989628"/>
                    <a:gd name="connsiteX119" fmla="*/ 629124 w 1517035"/>
                    <a:gd name="connsiteY119" fmla="*/ 378791 h 989628"/>
                    <a:gd name="connsiteX120" fmla="*/ 474630 w 1517035"/>
                    <a:gd name="connsiteY120" fmla="*/ 318722 h 989628"/>
                    <a:gd name="connsiteX121" fmla="*/ 454603 w 1517035"/>
                    <a:gd name="connsiteY121" fmla="*/ 319437 h 989628"/>
                    <a:gd name="connsiteX122" fmla="*/ 561890 w 1517035"/>
                    <a:gd name="connsiteY122" fmla="*/ 256508 h 989628"/>
                    <a:gd name="connsiteX123" fmla="*/ 288361 w 1517035"/>
                    <a:gd name="connsiteY123" fmla="*/ 256508 h 989628"/>
                    <a:gd name="connsiteX124" fmla="*/ 425405 w 1517035"/>
                    <a:gd name="connsiteY124" fmla="*/ 322182 h 989628"/>
                    <a:gd name="connsiteX125" fmla="*/ 436825 w 1517035"/>
                    <a:gd name="connsiteY125" fmla="*/ 321468 h 989628"/>
                    <a:gd name="connsiteX126" fmla="*/ 319767 w 1517035"/>
                    <a:gd name="connsiteY126" fmla="*/ 378576 h 989628"/>
                    <a:gd name="connsiteX127" fmla="*/ 279796 w 1517035"/>
                    <a:gd name="connsiteY127" fmla="*/ 430687 h 989628"/>
                    <a:gd name="connsiteX128" fmla="*/ 270517 w 1517035"/>
                    <a:gd name="connsiteY128" fmla="*/ 429259 h 989628"/>
                    <a:gd name="connsiteX129" fmla="*/ 88507 w 1517035"/>
                    <a:gd name="connsiteY129" fmla="*/ 542047 h 989628"/>
                    <a:gd name="connsiteX130" fmla="*/ 100641 w 1517035"/>
                    <a:gd name="connsiteY130" fmla="*/ 604151 h 989628"/>
                    <a:gd name="connsiteX131" fmla="*/ 116344 w 1517035"/>
                    <a:gd name="connsiteY131" fmla="*/ 701948 h 989628"/>
                    <a:gd name="connsiteX132" fmla="*/ 151318 w 1517035"/>
                    <a:gd name="connsiteY132" fmla="*/ 736927 h 989628"/>
                    <a:gd name="connsiteX133" fmla="*/ 152746 w 1517035"/>
                    <a:gd name="connsiteY133" fmla="*/ 736927 h 989628"/>
                    <a:gd name="connsiteX134" fmla="*/ 153460 w 1517035"/>
                    <a:gd name="connsiteY134" fmla="*/ 736927 h 989628"/>
                    <a:gd name="connsiteX135" fmla="*/ 278369 w 1517035"/>
                    <a:gd name="connsiteY135" fmla="*/ 671967 h 989628"/>
                    <a:gd name="connsiteX136" fmla="*/ 290503 w 1517035"/>
                    <a:gd name="connsiteY136" fmla="*/ 685530 h 989628"/>
                    <a:gd name="connsiteX137" fmla="*/ 335470 w 1517035"/>
                    <a:gd name="connsiteY137" fmla="*/ 789037 h 989628"/>
                    <a:gd name="connsiteX138" fmla="*/ 335470 w 1517035"/>
                    <a:gd name="connsiteY138" fmla="*/ 817591 h 989628"/>
                    <a:gd name="connsiteX139" fmla="*/ 246963 w 1517035"/>
                    <a:gd name="connsiteY139" fmla="*/ 836865 h 989628"/>
                    <a:gd name="connsiteX140" fmla="*/ 139184 w 1517035"/>
                    <a:gd name="connsiteY140" fmla="*/ 965357 h 989628"/>
                    <a:gd name="connsiteX141" fmla="*/ 137757 w 1517035"/>
                    <a:gd name="connsiteY141" fmla="*/ 976065 h 989628"/>
                    <a:gd name="connsiteX142" fmla="*/ 138470 w 1517035"/>
                    <a:gd name="connsiteY142" fmla="*/ 989628 h 989628"/>
                    <a:gd name="connsiteX143" fmla="*/ 15703 w 1517035"/>
                    <a:gd name="connsiteY143" fmla="*/ 989628 h 989628"/>
                    <a:gd name="connsiteX144" fmla="*/ 0 w 1517035"/>
                    <a:gd name="connsiteY144" fmla="*/ 973924 h 989628"/>
                    <a:gd name="connsiteX145" fmla="*/ 0 w 1517035"/>
                    <a:gd name="connsiteY145" fmla="*/ 514920 h 989628"/>
                    <a:gd name="connsiteX146" fmla="*/ 51391 w 1517035"/>
                    <a:gd name="connsiteY146" fmla="*/ 340742 h 989628"/>
                    <a:gd name="connsiteX147" fmla="*/ 107065 w 1517035"/>
                    <a:gd name="connsiteY147" fmla="*/ 287204 h 989628"/>
                    <a:gd name="connsiteX148" fmla="*/ 288361 w 1517035"/>
                    <a:gd name="connsiteY148" fmla="*/ 256508 h 989628"/>
                    <a:gd name="connsiteX149" fmla="*/ 870263 w 1517035"/>
                    <a:gd name="connsiteY149" fmla="*/ 0 h 989628"/>
                    <a:gd name="connsiteX150" fmla="*/ 896642 w 1517035"/>
                    <a:gd name="connsiteY150" fmla="*/ 12152 h 989628"/>
                    <a:gd name="connsiteX151" fmla="*/ 913754 w 1517035"/>
                    <a:gd name="connsiteY151" fmla="*/ 27878 h 989628"/>
                    <a:gd name="connsiteX152" fmla="*/ 918744 w 1517035"/>
                    <a:gd name="connsiteY152" fmla="*/ 32882 h 989628"/>
                    <a:gd name="connsiteX153" fmla="*/ 985763 w 1517035"/>
                    <a:gd name="connsiteY153" fmla="*/ 175130 h 989628"/>
                    <a:gd name="connsiteX154" fmla="*/ 1091282 w 1517035"/>
                    <a:gd name="connsiteY154" fmla="*/ 228027 h 989628"/>
                    <a:gd name="connsiteX155" fmla="*/ 1197514 w 1517035"/>
                    <a:gd name="connsiteY155" fmla="*/ 175130 h 989628"/>
                    <a:gd name="connsiteX156" fmla="*/ 1264533 w 1517035"/>
                    <a:gd name="connsiteY156" fmla="*/ 32882 h 989628"/>
                    <a:gd name="connsiteX157" fmla="*/ 1269523 w 1517035"/>
                    <a:gd name="connsiteY157" fmla="*/ 27878 h 989628"/>
                    <a:gd name="connsiteX158" fmla="*/ 1286635 w 1517035"/>
                    <a:gd name="connsiteY158" fmla="*/ 12152 h 989628"/>
                    <a:gd name="connsiteX159" fmla="*/ 1313014 w 1517035"/>
                    <a:gd name="connsiteY159" fmla="*/ 0 h 989628"/>
                    <a:gd name="connsiteX160" fmla="*/ 1283783 w 1517035"/>
                    <a:gd name="connsiteY160" fmla="*/ 42889 h 989628"/>
                    <a:gd name="connsiteX161" fmla="*/ 1281644 w 1517035"/>
                    <a:gd name="connsiteY161" fmla="*/ 43604 h 989628"/>
                    <a:gd name="connsiteX162" fmla="*/ 1280931 w 1517035"/>
                    <a:gd name="connsiteY162" fmla="*/ 45748 h 989628"/>
                    <a:gd name="connsiteX163" fmla="*/ 1210347 w 1517035"/>
                    <a:gd name="connsiteY163" fmla="*/ 190142 h 989628"/>
                    <a:gd name="connsiteX164" fmla="*/ 1205357 w 1517035"/>
                    <a:gd name="connsiteY164" fmla="*/ 193716 h 989628"/>
                    <a:gd name="connsiteX165" fmla="*/ 1203218 w 1517035"/>
                    <a:gd name="connsiteY165" fmla="*/ 195860 h 989628"/>
                    <a:gd name="connsiteX166" fmla="*/ 1203218 w 1517035"/>
                    <a:gd name="connsiteY166" fmla="*/ 198719 h 989628"/>
                    <a:gd name="connsiteX167" fmla="*/ 1203218 w 1517035"/>
                    <a:gd name="connsiteY167" fmla="*/ 228742 h 989628"/>
                    <a:gd name="connsiteX168" fmla="*/ 1183255 w 1517035"/>
                    <a:gd name="connsiteY168" fmla="*/ 245183 h 989628"/>
                    <a:gd name="connsiteX169" fmla="*/ 1183255 w 1517035"/>
                    <a:gd name="connsiteY169" fmla="*/ 220879 h 989628"/>
                    <a:gd name="connsiteX170" fmla="*/ 1183255 w 1517035"/>
                    <a:gd name="connsiteY170" fmla="*/ 210156 h 989628"/>
                    <a:gd name="connsiteX171" fmla="*/ 1174699 w 1517035"/>
                    <a:gd name="connsiteY171" fmla="*/ 215875 h 989628"/>
                    <a:gd name="connsiteX172" fmla="*/ 1091282 w 1517035"/>
                    <a:gd name="connsiteY172" fmla="*/ 248042 h 989628"/>
                    <a:gd name="connsiteX173" fmla="*/ 1008578 w 1517035"/>
                    <a:gd name="connsiteY173" fmla="*/ 215875 h 989628"/>
                    <a:gd name="connsiteX174" fmla="*/ 999309 w 1517035"/>
                    <a:gd name="connsiteY174" fmla="*/ 210156 h 989628"/>
                    <a:gd name="connsiteX175" fmla="*/ 999309 w 1517035"/>
                    <a:gd name="connsiteY175" fmla="*/ 220164 h 989628"/>
                    <a:gd name="connsiteX176" fmla="*/ 999309 w 1517035"/>
                    <a:gd name="connsiteY176" fmla="*/ 245183 h 989628"/>
                    <a:gd name="connsiteX177" fmla="*/ 979346 w 1517035"/>
                    <a:gd name="connsiteY177" fmla="*/ 228742 h 989628"/>
                    <a:gd name="connsiteX178" fmla="*/ 979346 w 1517035"/>
                    <a:gd name="connsiteY178" fmla="*/ 198005 h 989628"/>
                    <a:gd name="connsiteX179" fmla="*/ 979346 w 1517035"/>
                    <a:gd name="connsiteY179" fmla="*/ 195860 h 989628"/>
                    <a:gd name="connsiteX180" fmla="*/ 977207 w 1517035"/>
                    <a:gd name="connsiteY180" fmla="*/ 193716 h 989628"/>
                    <a:gd name="connsiteX181" fmla="*/ 972930 w 1517035"/>
                    <a:gd name="connsiteY181" fmla="*/ 190142 h 989628"/>
                    <a:gd name="connsiteX182" fmla="*/ 901633 w 1517035"/>
                    <a:gd name="connsiteY182" fmla="*/ 45748 h 989628"/>
                    <a:gd name="connsiteX183" fmla="*/ 901633 w 1517035"/>
                    <a:gd name="connsiteY183" fmla="*/ 43604 h 989628"/>
                    <a:gd name="connsiteX184" fmla="*/ 899494 w 1517035"/>
                    <a:gd name="connsiteY184" fmla="*/ 42889 h 989628"/>
                    <a:gd name="connsiteX185" fmla="*/ 870263 w 1517035"/>
                    <a:gd name="connsiteY185" fmla="*/ 0 h 989628"/>
                    <a:gd name="connsiteX186" fmla="*/ 203174 w 1517035"/>
                    <a:gd name="connsiteY186" fmla="*/ 0 h 989628"/>
                    <a:gd name="connsiteX187" fmla="*/ 229604 w 1517035"/>
                    <a:gd name="connsiteY187" fmla="*/ 12130 h 989628"/>
                    <a:gd name="connsiteX188" fmla="*/ 246748 w 1517035"/>
                    <a:gd name="connsiteY188" fmla="*/ 27827 h 989628"/>
                    <a:gd name="connsiteX189" fmla="*/ 251748 w 1517035"/>
                    <a:gd name="connsiteY189" fmla="*/ 32822 h 989628"/>
                    <a:gd name="connsiteX190" fmla="*/ 318895 w 1517035"/>
                    <a:gd name="connsiteY190" fmla="*/ 174814 h 989628"/>
                    <a:gd name="connsiteX191" fmla="*/ 424615 w 1517035"/>
                    <a:gd name="connsiteY191" fmla="*/ 227615 h 989628"/>
                    <a:gd name="connsiteX192" fmla="*/ 531050 w 1517035"/>
                    <a:gd name="connsiteY192" fmla="*/ 174814 h 989628"/>
                    <a:gd name="connsiteX193" fmla="*/ 598197 w 1517035"/>
                    <a:gd name="connsiteY193" fmla="*/ 32822 h 989628"/>
                    <a:gd name="connsiteX194" fmla="*/ 603197 w 1517035"/>
                    <a:gd name="connsiteY194" fmla="*/ 27827 h 989628"/>
                    <a:gd name="connsiteX195" fmla="*/ 619626 w 1517035"/>
                    <a:gd name="connsiteY195" fmla="*/ 12843 h 989628"/>
                    <a:gd name="connsiteX196" fmla="*/ 646771 w 1517035"/>
                    <a:gd name="connsiteY196" fmla="*/ 0 h 989628"/>
                    <a:gd name="connsiteX197" fmla="*/ 617483 w 1517035"/>
                    <a:gd name="connsiteY197" fmla="*/ 42812 h 989628"/>
                    <a:gd name="connsiteX198" fmla="*/ 615340 w 1517035"/>
                    <a:gd name="connsiteY198" fmla="*/ 43525 h 989628"/>
                    <a:gd name="connsiteX199" fmla="*/ 614626 w 1517035"/>
                    <a:gd name="connsiteY199" fmla="*/ 45666 h 989628"/>
                    <a:gd name="connsiteX200" fmla="*/ 543908 w 1517035"/>
                    <a:gd name="connsiteY200" fmla="*/ 189798 h 989628"/>
                    <a:gd name="connsiteX201" fmla="*/ 539622 w 1517035"/>
                    <a:gd name="connsiteY201" fmla="*/ 193366 h 989628"/>
                    <a:gd name="connsiteX202" fmla="*/ 537479 w 1517035"/>
                    <a:gd name="connsiteY202" fmla="*/ 195507 h 989628"/>
                    <a:gd name="connsiteX203" fmla="*/ 537479 w 1517035"/>
                    <a:gd name="connsiteY203" fmla="*/ 197647 h 989628"/>
                    <a:gd name="connsiteX204" fmla="*/ 537479 w 1517035"/>
                    <a:gd name="connsiteY204" fmla="*/ 226902 h 989628"/>
                    <a:gd name="connsiteX205" fmla="*/ 531764 w 1517035"/>
                    <a:gd name="connsiteY205" fmla="*/ 234751 h 989628"/>
                    <a:gd name="connsiteX206" fmla="*/ 517478 w 1517035"/>
                    <a:gd name="connsiteY206" fmla="*/ 249735 h 989628"/>
                    <a:gd name="connsiteX207" fmla="*/ 517478 w 1517035"/>
                    <a:gd name="connsiteY207" fmla="*/ 219767 h 989628"/>
                    <a:gd name="connsiteX208" fmla="*/ 517478 w 1517035"/>
                    <a:gd name="connsiteY208" fmla="*/ 209777 h 989628"/>
                    <a:gd name="connsiteX209" fmla="*/ 508191 w 1517035"/>
                    <a:gd name="connsiteY209" fmla="*/ 215485 h 989628"/>
                    <a:gd name="connsiteX210" fmla="*/ 424615 w 1517035"/>
                    <a:gd name="connsiteY210" fmla="*/ 247594 h 989628"/>
                    <a:gd name="connsiteX211" fmla="*/ 341753 w 1517035"/>
                    <a:gd name="connsiteY211" fmla="*/ 215485 h 989628"/>
                    <a:gd name="connsiteX212" fmla="*/ 333181 w 1517035"/>
                    <a:gd name="connsiteY212" fmla="*/ 209777 h 989628"/>
                    <a:gd name="connsiteX213" fmla="*/ 333181 w 1517035"/>
                    <a:gd name="connsiteY213" fmla="*/ 220480 h 989628"/>
                    <a:gd name="connsiteX214" fmla="*/ 333181 w 1517035"/>
                    <a:gd name="connsiteY214" fmla="*/ 249735 h 989628"/>
                    <a:gd name="connsiteX215" fmla="*/ 318180 w 1517035"/>
                    <a:gd name="connsiteY215" fmla="*/ 234751 h 989628"/>
                    <a:gd name="connsiteX216" fmla="*/ 313180 w 1517035"/>
                    <a:gd name="connsiteY216" fmla="*/ 226902 h 989628"/>
                    <a:gd name="connsiteX217" fmla="*/ 313180 w 1517035"/>
                    <a:gd name="connsiteY217" fmla="*/ 198361 h 989628"/>
                    <a:gd name="connsiteX218" fmla="*/ 313180 w 1517035"/>
                    <a:gd name="connsiteY218" fmla="*/ 195507 h 989628"/>
                    <a:gd name="connsiteX219" fmla="*/ 311037 w 1517035"/>
                    <a:gd name="connsiteY219" fmla="*/ 193366 h 989628"/>
                    <a:gd name="connsiteX220" fmla="*/ 306037 w 1517035"/>
                    <a:gd name="connsiteY220" fmla="*/ 189798 h 989628"/>
                    <a:gd name="connsiteX221" fmla="*/ 235318 w 1517035"/>
                    <a:gd name="connsiteY221" fmla="*/ 45666 h 989628"/>
                    <a:gd name="connsiteX222" fmla="*/ 234604 w 1517035"/>
                    <a:gd name="connsiteY222" fmla="*/ 43525 h 989628"/>
                    <a:gd name="connsiteX223" fmla="*/ 232461 w 1517035"/>
                    <a:gd name="connsiteY223" fmla="*/ 42812 h 989628"/>
                    <a:gd name="connsiteX224" fmla="*/ 203174 w 1517035"/>
                    <a:gd name="connsiteY224" fmla="*/ 0 h 98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517035" h="989628">
                      <a:moveTo>
                        <a:pt x="839709" y="628147"/>
                      </a:moveTo>
                      <a:cubicBezTo>
                        <a:pt x="843986" y="651016"/>
                        <a:pt x="854678" y="671027"/>
                        <a:pt x="870359" y="685320"/>
                      </a:cubicBezTo>
                      <a:cubicBezTo>
                        <a:pt x="891743" y="742493"/>
                        <a:pt x="905999" y="772508"/>
                        <a:pt x="915978" y="788946"/>
                      </a:cubicBezTo>
                      <a:cubicBezTo>
                        <a:pt x="915978" y="788946"/>
                        <a:pt x="915978" y="788946"/>
                        <a:pt x="915978" y="817532"/>
                      </a:cubicBezTo>
                      <a:cubicBezTo>
                        <a:pt x="900296" y="818247"/>
                        <a:pt x="864657" y="822535"/>
                        <a:pt x="826879" y="836828"/>
                      </a:cubicBezTo>
                      <a:cubicBezTo>
                        <a:pt x="799793" y="847548"/>
                        <a:pt x="776984" y="862556"/>
                        <a:pt x="759164" y="880422"/>
                      </a:cubicBezTo>
                      <a:cubicBezTo>
                        <a:pt x="709269" y="836828"/>
                        <a:pt x="637991" y="822535"/>
                        <a:pt x="613756" y="818247"/>
                      </a:cubicBezTo>
                      <a:cubicBezTo>
                        <a:pt x="613756" y="818247"/>
                        <a:pt x="613756" y="818247"/>
                        <a:pt x="613756" y="788946"/>
                      </a:cubicBezTo>
                      <a:cubicBezTo>
                        <a:pt x="623022" y="772508"/>
                        <a:pt x="637991" y="742493"/>
                        <a:pt x="658661" y="685320"/>
                      </a:cubicBezTo>
                      <a:cubicBezTo>
                        <a:pt x="662938" y="681032"/>
                        <a:pt x="667215" y="676744"/>
                        <a:pt x="670779" y="671741"/>
                      </a:cubicBezTo>
                      <a:cubicBezTo>
                        <a:pt x="697865" y="713192"/>
                        <a:pt x="758452" y="734631"/>
                        <a:pt x="794804" y="736775"/>
                      </a:cubicBezTo>
                      <a:cubicBezTo>
                        <a:pt x="794804" y="736775"/>
                        <a:pt x="794804" y="736775"/>
                        <a:pt x="796229" y="736775"/>
                      </a:cubicBezTo>
                      <a:cubicBezTo>
                        <a:pt x="796229" y="736775"/>
                        <a:pt x="796229" y="736775"/>
                        <a:pt x="796942" y="736775"/>
                      </a:cubicBezTo>
                      <a:cubicBezTo>
                        <a:pt x="816187" y="736775"/>
                        <a:pt x="831869" y="721053"/>
                        <a:pt x="831869" y="702472"/>
                      </a:cubicBezTo>
                      <a:cubicBezTo>
                        <a:pt x="832582" y="666024"/>
                        <a:pt x="835433" y="644584"/>
                        <a:pt x="839709" y="628147"/>
                      </a:cubicBezTo>
                      <a:close/>
                      <a:moveTo>
                        <a:pt x="877036" y="623914"/>
                      </a:moveTo>
                      <a:cubicBezTo>
                        <a:pt x="877036" y="623914"/>
                        <a:pt x="877036" y="623914"/>
                        <a:pt x="903452" y="636077"/>
                      </a:cubicBezTo>
                      <a:cubicBezTo>
                        <a:pt x="906308" y="641086"/>
                        <a:pt x="910592" y="644663"/>
                        <a:pt x="914876" y="647525"/>
                      </a:cubicBezTo>
                      <a:cubicBezTo>
                        <a:pt x="917018" y="648956"/>
                        <a:pt x="919160" y="650387"/>
                        <a:pt x="919874" y="652533"/>
                      </a:cubicBezTo>
                      <a:cubicBezTo>
                        <a:pt x="933439" y="691885"/>
                        <a:pt x="959856" y="757709"/>
                        <a:pt x="970565" y="768441"/>
                      </a:cubicBezTo>
                      <a:cubicBezTo>
                        <a:pt x="989842" y="787044"/>
                        <a:pt x="1032680" y="814947"/>
                        <a:pt x="1054813" y="814947"/>
                      </a:cubicBezTo>
                      <a:cubicBezTo>
                        <a:pt x="1076232" y="814947"/>
                        <a:pt x="1119784" y="787044"/>
                        <a:pt x="1139062" y="768441"/>
                      </a:cubicBezTo>
                      <a:cubicBezTo>
                        <a:pt x="1149771" y="757709"/>
                        <a:pt x="1175474" y="691885"/>
                        <a:pt x="1189753" y="652533"/>
                      </a:cubicBezTo>
                      <a:cubicBezTo>
                        <a:pt x="1190467" y="650387"/>
                        <a:pt x="1191895" y="648956"/>
                        <a:pt x="1194037" y="647525"/>
                      </a:cubicBezTo>
                      <a:cubicBezTo>
                        <a:pt x="1199035" y="644663"/>
                        <a:pt x="1202605" y="641086"/>
                        <a:pt x="1206174" y="636793"/>
                      </a:cubicBezTo>
                      <a:cubicBezTo>
                        <a:pt x="1206174" y="636793"/>
                        <a:pt x="1206174" y="636793"/>
                        <a:pt x="1232591" y="623914"/>
                      </a:cubicBezTo>
                      <a:cubicBezTo>
                        <a:pt x="1229735" y="634646"/>
                        <a:pt x="1224024" y="651102"/>
                        <a:pt x="1209030" y="661835"/>
                      </a:cubicBezTo>
                      <a:cubicBezTo>
                        <a:pt x="1209030" y="661835"/>
                        <a:pt x="1209030" y="661835"/>
                        <a:pt x="1207602" y="663266"/>
                      </a:cubicBezTo>
                      <a:cubicBezTo>
                        <a:pt x="1207602" y="663266"/>
                        <a:pt x="1207602" y="663266"/>
                        <a:pt x="1206888" y="664697"/>
                      </a:cubicBezTo>
                      <a:cubicBezTo>
                        <a:pt x="1197607" y="690454"/>
                        <a:pt x="1174046" y="753416"/>
                        <a:pt x="1157625" y="777027"/>
                      </a:cubicBezTo>
                      <a:cubicBezTo>
                        <a:pt x="1157625" y="777027"/>
                        <a:pt x="1157625" y="777027"/>
                        <a:pt x="1156197" y="778458"/>
                      </a:cubicBezTo>
                      <a:cubicBezTo>
                        <a:pt x="1156197" y="778458"/>
                        <a:pt x="1156197" y="778458"/>
                        <a:pt x="1156197" y="779889"/>
                      </a:cubicBezTo>
                      <a:cubicBezTo>
                        <a:pt x="1156197" y="779889"/>
                        <a:pt x="1156197" y="779889"/>
                        <a:pt x="1156197" y="820671"/>
                      </a:cubicBezTo>
                      <a:lnTo>
                        <a:pt x="1151913" y="827111"/>
                      </a:lnTo>
                      <a:cubicBezTo>
                        <a:pt x="1148343" y="832834"/>
                        <a:pt x="1143346" y="839274"/>
                        <a:pt x="1136206" y="845713"/>
                      </a:cubicBezTo>
                      <a:cubicBezTo>
                        <a:pt x="1136206" y="845713"/>
                        <a:pt x="1136206" y="845713"/>
                        <a:pt x="1136206" y="807793"/>
                      </a:cubicBezTo>
                      <a:cubicBezTo>
                        <a:pt x="1136206" y="807793"/>
                        <a:pt x="1136206" y="807793"/>
                        <a:pt x="1136206" y="797060"/>
                      </a:cubicBezTo>
                      <a:cubicBezTo>
                        <a:pt x="1136206" y="797060"/>
                        <a:pt x="1136206" y="797060"/>
                        <a:pt x="1127638" y="802784"/>
                      </a:cubicBezTo>
                      <a:cubicBezTo>
                        <a:pt x="1099079" y="823533"/>
                        <a:pt x="1072662" y="834981"/>
                        <a:pt x="1054813" y="834981"/>
                      </a:cubicBezTo>
                      <a:cubicBezTo>
                        <a:pt x="1036964" y="834981"/>
                        <a:pt x="1010547" y="823533"/>
                        <a:pt x="981989" y="803500"/>
                      </a:cubicBezTo>
                      <a:cubicBezTo>
                        <a:pt x="981989" y="803500"/>
                        <a:pt x="981989" y="803500"/>
                        <a:pt x="973421" y="797060"/>
                      </a:cubicBezTo>
                      <a:cubicBezTo>
                        <a:pt x="973421" y="797060"/>
                        <a:pt x="973421" y="797060"/>
                        <a:pt x="973421" y="807793"/>
                      </a:cubicBezTo>
                      <a:cubicBezTo>
                        <a:pt x="973421" y="807793"/>
                        <a:pt x="973421" y="807793"/>
                        <a:pt x="973421" y="845713"/>
                      </a:cubicBezTo>
                      <a:cubicBezTo>
                        <a:pt x="964854" y="839274"/>
                        <a:pt x="958428" y="831404"/>
                        <a:pt x="953430" y="825680"/>
                      </a:cubicBezTo>
                      <a:cubicBezTo>
                        <a:pt x="953430" y="825680"/>
                        <a:pt x="953430" y="825680"/>
                        <a:pt x="953430" y="780604"/>
                      </a:cubicBezTo>
                      <a:cubicBezTo>
                        <a:pt x="953430" y="780604"/>
                        <a:pt x="953430" y="780604"/>
                        <a:pt x="953430" y="778458"/>
                      </a:cubicBezTo>
                      <a:cubicBezTo>
                        <a:pt x="953430" y="778458"/>
                        <a:pt x="953430" y="778458"/>
                        <a:pt x="952002" y="777027"/>
                      </a:cubicBezTo>
                      <a:cubicBezTo>
                        <a:pt x="935581" y="753416"/>
                        <a:pt x="912020" y="690454"/>
                        <a:pt x="902739" y="664697"/>
                      </a:cubicBezTo>
                      <a:cubicBezTo>
                        <a:pt x="902739" y="664697"/>
                        <a:pt x="902739" y="664697"/>
                        <a:pt x="902025" y="663266"/>
                      </a:cubicBezTo>
                      <a:cubicBezTo>
                        <a:pt x="902025" y="663266"/>
                        <a:pt x="902025" y="663266"/>
                        <a:pt x="900597" y="661835"/>
                      </a:cubicBezTo>
                      <a:cubicBezTo>
                        <a:pt x="885603" y="651102"/>
                        <a:pt x="879178" y="635362"/>
                        <a:pt x="877036" y="623914"/>
                      </a:cubicBezTo>
                      <a:close/>
                      <a:moveTo>
                        <a:pt x="296296" y="623914"/>
                      </a:moveTo>
                      <a:cubicBezTo>
                        <a:pt x="296296" y="623914"/>
                        <a:pt x="296296" y="623914"/>
                        <a:pt x="322712" y="636077"/>
                      </a:cubicBezTo>
                      <a:cubicBezTo>
                        <a:pt x="326282" y="641086"/>
                        <a:pt x="329852" y="644663"/>
                        <a:pt x="334850" y="647525"/>
                      </a:cubicBezTo>
                      <a:cubicBezTo>
                        <a:pt x="336992" y="648956"/>
                        <a:pt x="338420" y="650387"/>
                        <a:pt x="339134" y="652533"/>
                      </a:cubicBezTo>
                      <a:cubicBezTo>
                        <a:pt x="353413" y="691885"/>
                        <a:pt x="379116" y="757709"/>
                        <a:pt x="389825" y="768441"/>
                      </a:cubicBezTo>
                      <a:cubicBezTo>
                        <a:pt x="409102" y="787044"/>
                        <a:pt x="452654" y="814947"/>
                        <a:pt x="474073" y="814947"/>
                      </a:cubicBezTo>
                      <a:cubicBezTo>
                        <a:pt x="496206" y="814947"/>
                        <a:pt x="539044" y="787044"/>
                        <a:pt x="558321" y="768441"/>
                      </a:cubicBezTo>
                      <a:cubicBezTo>
                        <a:pt x="569031" y="757709"/>
                        <a:pt x="595447" y="691885"/>
                        <a:pt x="609013" y="652533"/>
                      </a:cubicBezTo>
                      <a:cubicBezTo>
                        <a:pt x="609727" y="650387"/>
                        <a:pt x="611869" y="648956"/>
                        <a:pt x="614011" y="647525"/>
                      </a:cubicBezTo>
                      <a:cubicBezTo>
                        <a:pt x="618294" y="644663"/>
                        <a:pt x="621864" y="641086"/>
                        <a:pt x="625434" y="636793"/>
                      </a:cubicBezTo>
                      <a:cubicBezTo>
                        <a:pt x="625434" y="636793"/>
                        <a:pt x="625434" y="636793"/>
                        <a:pt x="651851" y="623914"/>
                      </a:cubicBezTo>
                      <a:cubicBezTo>
                        <a:pt x="649709" y="634646"/>
                        <a:pt x="643283" y="651102"/>
                        <a:pt x="628290" y="661835"/>
                      </a:cubicBezTo>
                      <a:cubicBezTo>
                        <a:pt x="628290" y="661835"/>
                        <a:pt x="628290" y="661835"/>
                        <a:pt x="626862" y="663266"/>
                      </a:cubicBezTo>
                      <a:cubicBezTo>
                        <a:pt x="626862" y="663266"/>
                        <a:pt x="626862" y="663266"/>
                        <a:pt x="626148" y="664697"/>
                      </a:cubicBezTo>
                      <a:cubicBezTo>
                        <a:pt x="616866" y="690454"/>
                        <a:pt x="593306" y="753416"/>
                        <a:pt x="576884" y="777027"/>
                      </a:cubicBezTo>
                      <a:cubicBezTo>
                        <a:pt x="576884" y="777027"/>
                        <a:pt x="576884" y="777027"/>
                        <a:pt x="576170" y="778458"/>
                      </a:cubicBezTo>
                      <a:cubicBezTo>
                        <a:pt x="576170" y="778458"/>
                        <a:pt x="576170" y="778458"/>
                        <a:pt x="576170" y="779889"/>
                      </a:cubicBezTo>
                      <a:cubicBezTo>
                        <a:pt x="576170" y="779889"/>
                        <a:pt x="576170" y="779889"/>
                        <a:pt x="576170" y="820671"/>
                      </a:cubicBezTo>
                      <a:lnTo>
                        <a:pt x="571173" y="827111"/>
                      </a:lnTo>
                      <a:cubicBezTo>
                        <a:pt x="567603" y="832834"/>
                        <a:pt x="562605" y="839274"/>
                        <a:pt x="556179" y="845713"/>
                      </a:cubicBezTo>
                      <a:cubicBezTo>
                        <a:pt x="556179" y="845713"/>
                        <a:pt x="556179" y="845713"/>
                        <a:pt x="556179" y="807793"/>
                      </a:cubicBezTo>
                      <a:cubicBezTo>
                        <a:pt x="556179" y="807793"/>
                        <a:pt x="556179" y="807793"/>
                        <a:pt x="556179" y="797060"/>
                      </a:cubicBezTo>
                      <a:cubicBezTo>
                        <a:pt x="556179" y="797060"/>
                        <a:pt x="556179" y="797060"/>
                        <a:pt x="546898" y="802784"/>
                      </a:cubicBezTo>
                      <a:cubicBezTo>
                        <a:pt x="518339" y="823533"/>
                        <a:pt x="491922" y="834981"/>
                        <a:pt x="474073" y="834981"/>
                      </a:cubicBezTo>
                      <a:cubicBezTo>
                        <a:pt x="456224" y="834981"/>
                        <a:pt x="429807" y="823533"/>
                        <a:pt x="401963" y="803500"/>
                      </a:cubicBezTo>
                      <a:cubicBezTo>
                        <a:pt x="401963" y="803500"/>
                        <a:pt x="401963" y="803500"/>
                        <a:pt x="392681" y="797060"/>
                      </a:cubicBezTo>
                      <a:cubicBezTo>
                        <a:pt x="392681" y="797060"/>
                        <a:pt x="392681" y="797060"/>
                        <a:pt x="392681" y="807793"/>
                      </a:cubicBezTo>
                      <a:cubicBezTo>
                        <a:pt x="392681" y="807793"/>
                        <a:pt x="392681" y="807793"/>
                        <a:pt x="392681" y="845713"/>
                      </a:cubicBezTo>
                      <a:cubicBezTo>
                        <a:pt x="384114" y="839274"/>
                        <a:pt x="377688" y="831404"/>
                        <a:pt x="372690" y="825680"/>
                      </a:cubicBezTo>
                      <a:cubicBezTo>
                        <a:pt x="372690" y="825680"/>
                        <a:pt x="372690" y="825680"/>
                        <a:pt x="372690" y="780604"/>
                      </a:cubicBezTo>
                      <a:cubicBezTo>
                        <a:pt x="372690" y="780604"/>
                        <a:pt x="372690" y="780604"/>
                        <a:pt x="372690" y="778458"/>
                      </a:cubicBezTo>
                      <a:cubicBezTo>
                        <a:pt x="372690" y="778458"/>
                        <a:pt x="372690" y="778458"/>
                        <a:pt x="371976" y="777027"/>
                      </a:cubicBezTo>
                      <a:cubicBezTo>
                        <a:pt x="355555" y="753416"/>
                        <a:pt x="331994" y="690454"/>
                        <a:pt x="321999" y="664697"/>
                      </a:cubicBezTo>
                      <a:cubicBezTo>
                        <a:pt x="321999" y="664697"/>
                        <a:pt x="321999" y="664697"/>
                        <a:pt x="321999" y="663266"/>
                      </a:cubicBezTo>
                      <a:cubicBezTo>
                        <a:pt x="321999" y="663266"/>
                        <a:pt x="321999" y="663266"/>
                        <a:pt x="319857" y="661835"/>
                      </a:cubicBezTo>
                      <a:cubicBezTo>
                        <a:pt x="304863" y="651102"/>
                        <a:pt x="299152" y="635362"/>
                        <a:pt x="296296" y="623914"/>
                      </a:cubicBezTo>
                      <a:close/>
                      <a:moveTo>
                        <a:pt x="1228184" y="256508"/>
                      </a:moveTo>
                      <a:cubicBezTo>
                        <a:pt x="1228184" y="256508"/>
                        <a:pt x="1346156" y="257936"/>
                        <a:pt x="1409789" y="287204"/>
                      </a:cubicBezTo>
                      <a:cubicBezTo>
                        <a:pt x="1431238" y="297197"/>
                        <a:pt x="1449827" y="317185"/>
                        <a:pt x="1465557" y="340742"/>
                      </a:cubicBezTo>
                      <a:cubicBezTo>
                        <a:pt x="1499876" y="392139"/>
                        <a:pt x="1517035" y="452816"/>
                        <a:pt x="1517035" y="514920"/>
                      </a:cubicBezTo>
                      <a:cubicBezTo>
                        <a:pt x="1517035" y="514920"/>
                        <a:pt x="1517035" y="514920"/>
                        <a:pt x="1517035" y="973924"/>
                      </a:cubicBezTo>
                      <a:cubicBezTo>
                        <a:pt x="1517035" y="982490"/>
                        <a:pt x="1509885" y="989628"/>
                        <a:pt x="1501306" y="989628"/>
                      </a:cubicBezTo>
                      <a:cubicBezTo>
                        <a:pt x="1501306" y="989628"/>
                        <a:pt x="1501306" y="989628"/>
                        <a:pt x="1390484" y="989628"/>
                      </a:cubicBezTo>
                      <a:cubicBezTo>
                        <a:pt x="1391914" y="985345"/>
                        <a:pt x="1391914" y="981062"/>
                        <a:pt x="1391199" y="976065"/>
                      </a:cubicBezTo>
                      <a:cubicBezTo>
                        <a:pt x="1391199" y="976065"/>
                        <a:pt x="1391199" y="976065"/>
                        <a:pt x="1391199" y="973210"/>
                      </a:cubicBezTo>
                      <a:cubicBezTo>
                        <a:pt x="1375470" y="853997"/>
                        <a:pt x="1231044" y="824730"/>
                        <a:pt x="1193150" y="818305"/>
                      </a:cubicBezTo>
                      <a:cubicBezTo>
                        <a:pt x="1193150" y="818305"/>
                        <a:pt x="1193150" y="818305"/>
                        <a:pt x="1193150" y="789037"/>
                      </a:cubicBezTo>
                      <a:cubicBezTo>
                        <a:pt x="1203160" y="772619"/>
                        <a:pt x="1217460" y="742637"/>
                        <a:pt x="1238194" y="685530"/>
                      </a:cubicBezTo>
                      <a:cubicBezTo>
                        <a:pt x="1255353" y="669825"/>
                        <a:pt x="1266793" y="647696"/>
                        <a:pt x="1270368" y="621997"/>
                      </a:cubicBezTo>
                      <a:cubicBezTo>
                        <a:pt x="1271798" y="614145"/>
                        <a:pt x="1266078" y="607007"/>
                        <a:pt x="1258213" y="604865"/>
                      </a:cubicBezTo>
                      <a:cubicBezTo>
                        <a:pt x="1258213" y="604865"/>
                        <a:pt x="1258213" y="604865"/>
                        <a:pt x="1262503" y="594157"/>
                      </a:cubicBezTo>
                      <a:cubicBezTo>
                        <a:pt x="1271798" y="570600"/>
                        <a:pt x="1271798" y="546330"/>
                        <a:pt x="1271798" y="524200"/>
                      </a:cubicBezTo>
                      <a:cubicBezTo>
                        <a:pt x="1271798" y="435684"/>
                        <a:pt x="1216030" y="362871"/>
                        <a:pt x="1135237" y="332890"/>
                      </a:cubicBezTo>
                      <a:cubicBezTo>
                        <a:pt x="1183141" y="294342"/>
                        <a:pt x="1228184" y="256508"/>
                        <a:pt x="1228184" y="256508"/>
                      </a:cubicBezTo>
                      <a:close/>
                      <a:moveTo>
                        <a:pt x="954690" y="256508"/>
                      </a:moveTo>
                      <a:cubicBezTo>
                        <a:pt x="954690" y="256508"/>
                        <a:pt x="992543" y="287937"/>
                        <a:pt x="1031110" y="319365"/>
                      </a:cubicBezTo>
                      <a:cubicBezTo>
                        <a:pt x="961118" y="326508"/>
                        <a:pt x="901838" y="362937"/>
                        <a:pt x="868271" y="416508"/>
                      </a:cubicBezTo>
                      <a:cubicBezTo>
                        <a:pt x="858272" y="383651"/>
                        <a:pt x="843988" y="352222"/>
                        <a:pt x="824704" y="323651"/>
                      </a:cubicBezTo>
                      <a:cubicBezTo>
                        <a:pt x="813277" y="306508"/>
                        <a:pt x="801849" y="292222"/>
                        <a:pt x="788994" y="280794"/>
                      </a:cubicBezTo>
                      <a:cubicBezTo>
                        <a:pt x="854701" y="257937"/>
                        <a:pt x="954690" y="256508"/>
                        <a:pt x="954690" y="256508"/>
                      </a:cubicBezTo>
                      <a:close/>
                      <a:moveTo>
                        <a:pt x="561890" y="256508"/>
                      </a:moveTo>
                      <a:cubicBezTo>
                        <a:pt x="561890" y="256508"/>
                        <a:pt x="679907" y="257938"/>
                        <a:pt x="744279" y="287258"/>
                      </a:cubicBezTo>
                      <a:cubicBezTo>
                        <a:pt x="765021" y="297269"/>
                        <a:pt x="783618" y="317292"/>
                        <a:pt x="799353" y="340891"/>
                      </a:cubicBezTo>
                      <a:cubicBezTo>
                        <a:pt x="823672" y="378076"/>
                        <a:pt x="840123" y="420267"/>
                        <a:pt x="846560" y="463889"/>
                      </a:cubicBezTo>
                      <a:cubicBezTo>
                        <a:pt x="844414" y="471040"/>
                        <a:pt x="842984" y="478906"/>
                        <a:pt x="840838" y="486772"/>
                      </a:cubicBezTo>
                      <a:cubicBezTo>
                        <a:pt x="812943" y="451732"/>
                        <a:pt x="755723" y="430994"/>
                        <a:pt x="678476" y="429564"/>
                      </a:cubicBezTo>
                      <a:cubicBezTo>
                        <a:pt x="678476" y="429564"/>
                        <a:pt x="678476" y="429564"/>
                        <a:pt x="677761" y="429564"/>
                      </a:cubicBezTo>
                      <a:cubicBezTo>
                        <a:pt x="674900" y="429564"/>
                        <a:pt x="672039" y="430279"/>
                        <a:pt x="669178" y="430994"/>
                      </a:cubicBezTo>
                      <a:cubicBezTo>
                        <a:pt x="659164" y="411686"/>
                        <a:pt x="645575" y="393808"/>
                        <a:pt x="629124" y="378791"/>
                      </a:cubicBezTo>
                      <a:cubicBezTo>
                        <a:pt x="588355" y="340175"/>
                        <a:pt x="533280" y="318722"/>
                        <a:pt x="474630" y="318722"/>
                      </a:cubicBezTo>
                      <a:cubicBezTo>
                        <a:pt x="467477" y="318722"/>
                        <a:pt x="461040" y="318722"/>
                        <a:pt x="454603" y="319437"/>
                      </a:cubicBezTo>
                      <a:cubicBezTo>
                        <a:pt x="526128" y="307281"/>
                        <a:pt x="561890" y="256508"/>
                        <a:pt x="561890" y="256508"/>
                      </a:cubicBezTo>
                      <a:close/>
                      <a:moveTo>
                        <a:pt x="288361" y="256508"/>
                      </a:moveTo>
                      <a:cubicBezTo>
                        <a:pt x="288361" y="256508"/>
                        <a:pt x="334042" y="320754"/>
                        <a:pt x="425405" y="322182"/>
                      </a:cubicBezTo>
                      <a:cubicBezTo>
                        <a:pt x="428973" y="322182"/>
                        <a:pt x="433256" y="321468"/>
                        <a:pt x="436825" y="321468"/>
                      </a:cubicBezTo>
                      <a:cubicBezTo>
                        <a:pt x="392571" y="328607"/>
                        <a:pt x="351887" y="347880"/>
                        <a:pt x="319767" y="378576"/>
                      </a:cubicBezTo>
                      <a:cubicBezTo>
                        <a:pt x="303350" y="393567"/>
                        <a:pt x="289789" y="411413"/>
                        <a:pt x="279796" y="430687"/>
                      </a:cubicBezTo>
                      <a:cubicBezTo>
                        <a:pt x="276941" y="429973"/>
                        <a:pt x="274086" y="429259"/>
                        <a:pt x="270517" y="429259"/>
                      </a:cubicBezTo>
                      <a:cubicBezTo>
                        <a:pt x="158456" y="430687"/>
                        <a:pt x="88507" y="474231"/>
                        <a:pt x="88507" y="542047"/>
                      </a:cubicBezTo>
                      <a:cubicBezTo>
                        <a:pt x="88507" y="571314"/>
                        <a:pt x="94931" y="588447"/>
                        <a:pt x="100641" y="604151"/>
                      </a:cubicBezTo>
                      <a:cubicBezTo>
                        <a:pt x="107778" y="623425"/>
                        <a:pt x="116344" y="644840"/>
                        <a:pt x="116344" y="701948"/>
                      </a:cubicBezTo>
                      <a:cubicBezTo>
                        <a:pt x="116344" y="721222"/>
                        <a:pt x="132047" y="736927"/>
                        <a:pt x="151318" y="736927"/>
                      </a:cubicBezTo>
                      <a:cubicBezTo>
                        <a:pt x="151318" y="736927"/>
                        <a:pt x="151318" y="736927"/>
                        <a:pt x="152746" y="736927"/>
                      </a:cubicBezTo>
                      <a:cubicBezTo>
                        <a:pt x="152746" y="736927"/>
                        <a:pt x="152746" y="736927"/>
                        <a:pt x="153460" y="736927"/>
                      </a:cubicBezTo>
                      <a:cubicBezTo>
                        <a:pt x="189862" y="734785"/>
                        <a:pt x="250532" y="713370"/>
                        <a:pt x="278369" y="671967"/>
                      </a:cubicBezTo>
                      <a:cubicBezTo>
                        <a:pt x="281937" y="676964"/>
                        <a:pt x="285506" y="681247"/>
                        <a:pt x="290503" y="685530"/>
                      </a:cubicBezTo>
                      <a:cubicBezTo>
                        <a:pt x="311202" y="742637"/>
                        <a:pt x="325477" y="772619"/>
                        <a:pt x="335470" y="789037"/>
                      </a:cubicBezTo>
                      <a:cubicBezTo>
                        <a:pt x="335470" y="789037"/>
                        <a:pt x="335470" y="789037"/>
                        <a:pt x="335470" y="817591"/>
                      </a:cubicBezTo>
                      <a:cubicBezTo>
                        <a:pt x="319767" y="818305"/>
                        <a:pt x="284079" y="822588"/>
                        <a:pt x="246963" y="836865"/>
                      </a:cubicBezTo>
                      <a:cubicBezTo>
                        <a:pt x="182724" y="861850"/>
                        <a:pt x="145608" y="906108"/>
                        <a:pt x="139184" y="965357"/>
                      </a:cubicBezTo>
                      <a:cubicBezTo>
                        <a:pt x="138470" y="968927"/>
                        <a:pt x="138470" y="972496"/>
                        <a:pt x="137757" y="976065"/>
                      </a:cubicBezTo>
                      <a:cubicBezTo>
                        <a:pt x="137043" y="981062"/>
                        <a:pt x="137757" y="985345"/>
                        <a:pt x="138470" y="989628"/>
                      </a:cubicBezTo>
                      <a:cubicBezTo>
                        <a:pt x="138470" y="989628"/>
                        <a:pt x="138470" y="989628"/>
                        <a:pt x="15703" y="989628"/>
                      </a:cubicBezTo>
                      <a:cubicBezTo>
                        <a:pt x="7137" y="989628"/>
                        <a:pt x="0" y="982490"/>
                        <a:pt x="0" y="973924"/>
                      </a:cubicBezTo>
                      <a:cubicBezTo>
                        <a:pt x="0" y="973924"/>
                        <a:pt x="0" y="973924"/>
                        <a:pt x="0" y="514920"/>
                      </a:cubicBezTo>
                      <a:cubicBezTo>
                        <a:pt x="0" y="452816"/>
                        <a:pt x="17130" y="392139"/>
                        <a:pt x="51391" y="340742"/>
                      </a:cubicBezTo>
                      <a:cubicBezTo>
                        <a:pt x="67094" y="317185"/>
                        <a:pt x="85652" y="297197"/>
                        <a:pt x="107065" y="287204"/>
                      </a:cubicBezTo>
                      <a:cubicBezTo>
                        <a:pt x="170590" y="257936"/>
                        <a:pt x="288361" y="256508"/>
                        <a:pt x="288361" y="256508"/>
                      </a:cubicBezTo>
                      <a:close/>
                      <a:moveTo>
                        <a:pt x="870263" y="0"/>
                      </a:moveTo>
                      <a:cubicBezTo>
                        <a:pt x="870263" y="0"/>
                        <a:pt x="870263" y="0"/>
                        <a:pt x="896642" y="12152"/>
                      </a:cubicBezTo>
                      <a:cubicBezTo>
                        <a:pt x="900920" y="19300"/>
                        <a:pt x="906624" y="24304"/>
                        <a:pt x="913754" y="27878"/>
                      </a:cubicBezTo>
                      <a:cubicBezTo>
                        <a:pt x="915892" y="29307"/>
                        <a:pt x="917318" y="30737"/>
                        <a:pt x="918744" y="32882"/>
                      </a:cubicBezTo>
                      <a:cubicBezTo>
                        <a:pt x="937281" y="81489"/>
                        <a:pt x="972217" y="162978"/>
                        <a:pt x="985763" y="175130"/>
                      </a:cubicBezTo>
                      <a:cubicBezTo>
                        <a:pt x="1006439" y="193001"/>
                        <a:pt x="1061337" y="228027"/>
                        <a:pt x="1091282" y="228027"/>
                      </a:cubicBezTo>
                      <a:cubicBezTo>
                        <a:pt x="1121939" y="228027"/>
                        <a:pt x="1176838" y="193001"/>
                        <a:pt x="1197514" y="175130"/>
                      </a:cubicBezTo>
                      <a:cubicBezTo>
                        <a:pt x="1211060" y="162978"/>
                        <a:pt x="1245996" y="81489"/>
                        <a:pt x="1264533" y="32882"/>
                      </a:cubicBezTo>
                      <a:cubicBezTo>
                        <a:pt x="1265246" y="30737"/>
                        <a:pt x="1267385" y="29307"/>
                        <a:pt x="1269523" y="27878"/>
                      </a:cubicBezTo>
                      <a:cubicBezTo>
                        <a:pt x="1276653" y="24304"/>
                        <a:pt x="1281644" y="19300"/>
                        <a:pt x="1286635" y="12152"/>
                      </a:cubicBezTo>
                      <a:cubicBezTo>
                        <a:pt x="1286635" y="12152"/>
                        <a:pt x="1286635" y="12152"/>
                        <a:pt x="1313014" y="0"/>
                      </a:cubicBezTo>
                      <a:cubicBezTo>
                        <a:pt x="1310162" y="12152"/>
                        <a:pt x="1302320" y="30737"/>
                        <a:pt x="1283783" y="42889"/>
                      </a:cubicBezTo>
                      <a:cubicBezTo>
                        <a:pt x="1283783" y="42889"/>
                        <a:pt x="1283783" y="42889"/>
                        <a:pt x="1281644" y="43604"/>
                      </a:cubicBezTo>
                      <a:cubicBezTo>
                        <a:pt x="1281644" y="43604"/>
                        <a:pt x="1281644" y="43604"/>
                        <a:pt x="1280931" y="45748"/>
                      </a:cubicBezTo>
                      <a:cubicBezTo>
                        <a:pt x="1250273" y="123663"/>
                        <a:pt x="1223894" y="177990"/>
                        <a:pt x="1210347" y="190142"/>
                      </a:cubicBezTo>
                      <a:cubicBezTo>
                        <a:pt x="1208921" y="190856"/>
                        <a:pt x="1207495" y="192286"/>
                        <a:pt x="1205357" y="193716"/>
                      </a:cubicBezTo>
                      <a:cubicBezTo>
                        <a:pt x="1205357" y="193716"/>
                        <a:pt x="1205357" y="193716"/>
                        <a:pt x="1203218" y="195860"/>
                      </a:cubicBezTo>
                      <a:cubicBezTo>
                        <a:pt x="1203218" y="195860"/>
                        <a:pt x="1203218" y="195860"/>
                        <a:pt x="1203218" y="198719"/>
                      </a:cubicBezTo>
                      <a:cubicBezTo>
                        <a:pt x="1203218" y="198719"/>
                        <a:pt x="1203218" y="198719"/>
                        <a:pt x="1203218" y="228742"/>
                      </a:cubicBezTo>
                      <a:cubicBezTo>
                        <a:pt x="1201079" y="230886"/>
                        <a:pt x="1193236" y="237320"/>
                        <a:pt x="1183255" y="245183"/>
                      </a:cubicBezTo>
                      <a:cubicBezTo>
                        <a:pt x="1183255" y="245183"/>
                        <a:pt x="1183255" y="245183"/>
                        <a:pt x="1183255" y="220879"/>
                      </a:cubicBezTo>
                      <a:cubicBezTo>
                        <a:pt x="1183255" y="220879"/>
                        <a:pt x="1183255" y="220879"/>
                        <a:pt x="1183255" y="210156"/>
                      </a:cubicBezTo>
                      <a:cubicBezTo>
                        <a:pt x="1183255" y="210156"/>
                        <a:pt x="1183255" y="210156"/>
                        <a:pt x="1174699" y="215875"/>
                      </a:cubicBezTo>
                      <a:cubicBezTo>
                        <a:pt x="1155449" y="228027"/>
                        <a:pt x="1119087" y="248042"/>
                        <a:pt x="1091282" y="248042"/>
                      </a:cubicBezTo>
                      <a:cubicBezTo>
                        <a:pt x="1063476" y="248042"/>
                        <a:pt x="1027115" y="228027"/>
                        <a:pt x="1008578" y="215875"/>
                      </a:cubicBezTo>
                      <a:cubicBezTo>
                        <a:pt x="1008578" y="215875"/>
                        <a:pt x="1008578" y="215875"/>
                        <a:pt x="999309" y="210156"/>
                      </a:cubicBezTo>
                      <a:cubicBezTo>
                        <a:pt x="999309" y="210156"/>
                        <a:pt x="999309" y="210156"/>
                        <a:pt x="999309" y="220164"/>
                      </a:cubicBezTo>
                      <a:cubicBezTo>
                        <a:pt x="999309" y="220164"/>
                        <a:pt x="999309" y="220164"/>
                        <a:pt x="999309" y="245183"/>
                      </a:cubicBezTo>
                      <a:cubicBezTo>
                        <a:pt x="989328" y="237320"/>
                        <a:pt x="982198" y="230886"/>
                        <a:pt x="979346" y="228742"/>
                      </a:cubicBezTo>
                      <a:cubicBezTo>
                        <a:pt x="979346" y="228742"/>
                        <a:pt x="979346" y="228742"/>
                        <a:pt x="979346" y="198005"/>
                      </a:cubicBezTo>
                      <a:cubicBezTo>
                        <a:pt x="979346" y="198005"/>
                        <a:pt x="979346" y="198005"/>
                        <a:pt x="979346" y="195860"/>
                      </a:cubicBezTo>
                      <a:cubicBezTo>
                        <a:pt x="979346" y="195860"/>
                        <a:pt x="979346" y="195860"/>
                        <a:pt x="977207" y="193716"/>
                      </a:cubicBezTo>
                      <a:cubicBezTo>
                        <a:pt x="975782" y="192286"/>
                        <a:pt x="973643" y="190856"/>
                        <a:pt x="972930" y="190142"/>
                      </a:cubicBezTo>
                      <a:cubicBezTo>
                        <a:pt x="959383" y="177990"/>
                        <a:pt x="933004" y="123663"/>
                        <a:pt x="901633" y="45748"/>
                      </a:cubicBezTo>
                      <a:cubicBezTo>
                        <a:pt x="901633" y="45748"/>
                        <a:pt x="901633" y="45748"/>
                        <a:pt x="901633" y="43604"/>
                      </a:cubicBezTo>
                      <a:cubicBezTo>
                        <a:pt x="901633" y="43604"/>
                        <a:pt x="901633" y="43604"/>
                        <a:pt x="899494" y="42889"/>
                      </a:cubicBezTo>
                      <a:cubicBezTo>
                        <a:pt x="880957" y="31452"/>
                        <a:pt x="873115" y="12867"/>
                        <a:pt x="870263" y="0"/>
                      </a:cubicBezTo>
                      <a:close/>
                      <a:moveTo>
                        <a:pt x="203174" y="0"/>
                      </a:moveTo>
                      <a:cubicBezTo>
                        <a:pt x="203174" y="0"/>
                        <a:pt x="203174" y="0"/>
                        <a:pt x="229604" y="12130"/>
                      </a:cubicBezTo>
                      <a:cubicBezTo>
                        <a:pt x="233890" y="19265"/>
                        <a:pt x="239604" y="24260"/>
                        <a:pt x="246748" y="27827"/>
                      </a:cubicBezTo>
                      <a:cubicBezTo>
                        <a:pt x="248891" y="29255"/>
                        <a:pt x="250319" y="30682"/>
                        <a:pt x="251748" y="32822"/>
                      </a:cubicBezTo>
                      <a:cubicBezTo>
                        <a:pt x="270320" y="81342"/>
                        <a:pt x="305322" y="162684"/>
                        <a:pt x="318895" y="174814"/>
                      </a:cubicBezTo>
                      <a:cubicBezTo>
                        <a:pt x="339610" y="192653"/>
                        <a:pt x="394613" y="227615"/>
                        <a:pt x="424615" y="227615"/>
                      </a:cubicBezTo>
                      <a:cubicBezTo>
                        <a:pt x="455331" y="227615"/>
                        <a:pt x="510334" y="192653"/>
                        <a:pt x="531050" y="174814"/>
                      </a:cubicBezTo>
                      <a:cubicBezTo>
                        <a:pt x="544622" y="162684"/>
                        <a:pt x="579624" y="81342"/>
                        <a:pt x="598197" y="32822"/>
                      </a:cubicBezTo>
                      <a:cubicBezTo>
                        <a:pt x="598911" y="30682"/>
                        <a:pt x="601054" y="29255"/>
                        <a:pt x="603197" y="27827"/>
                      </a:cubicBezTo>
                      <a:cubicBezTo>
                        <a:pt x="609626" y="24260"/>
                        <a:pt x="615340" y="19265"/>
                        <a:pt x="619626" y="12843"/>
                      </a:cubicBezTo>
                      <a:cubicBezTo>
                        <a:pt x="619626" y="12843"/>
                        <a:pt x="619626" y="12843"/>
                        <a:pt x="646771" y="0"/>
                      </a:cubicBezTo>
                      <a:cubicBezTo>
                        <a:pt x="643913" y="12130"/>
                        <a:pt x="636056" y="30682"/>
                        <a:pt x="617483" y="42812"/>
                      </a:cubicBezTo>
                      <a:cubicBezTo>
                        <a:pt x="617483" y="42812"/>
                        <a:pt x="617483" y="42812"/>
                        <a:pt x="615340" y="43525"/>
                      </a:cubicBezTo>
                      <a:cubicBezTo>
                        <a:pt x="615340" y="43525"/>
                        <a:pt x="615340" y="43525"/>
                        <a:pt x="614626" y="45666"/>
                      </a:cubicBezTo>
                      <a:cubicBezTo>
                        <a:pt x="583910" y="123440"/>
                        <a:pt x="557480" y="177668"/>
                        <a:pt x="543908" y="189798"/>
                      </a:cubicBezTo>
                      <a:cubicBezTo>
                        <a:pt x="543193" y="190512"/>
                        <a:pt x="541050" y="191939"/>
                        <a:pt x="539622" y="193366"/>
                      </a:cubicBezTo>
                      <a:cubicBezTo>
                        <a:pt x="539622" y="193366"/>
                        <a:pt x="539622" y="193366"/>
                        <a:pt x="537479" y="195507"/>
                      </a:cubicBezTo>
                      <a:cubicBezTo>
                        <a:pt x="537479" y="195507"/>
                        <a:pt x="537479" y="195507"/>
                        <a:pt x="537479" y="197647"/>
                      </a:cubicBezTo>
                      <a:cubicBezTo>
                        <a:pt x="537479" y="197647"/>
                        <a:pt x="537479" y="197647"/>
                        <a:pt x="537479" y="226902"/>
                      </a:cubicBezTo>
                      <a:lnTo>
                        <a:pt x="531764" y="234751"/>
                      </a:lnTo>
                      <a:cubicBezTo>
                        <a:pt x="531764" y="234751"/>
                        <a:pt x="526764" y="241173"/>
                        <a:pt x="517478" y="249735"/>
                      </a:cubicBezTo>
                      <a:cubicBezTo>
                        <a:pt x="517478" y="249735"/>
                        <a:pt x="517478" y="249735"/>
                        <a:pt x="517478" y="219767"/>
                      </a:cubicBezTo>
                      <a:cubicBezTo>
                        <a:pt x="517478" y="219767"/>
                        <a:pt x="517478" y="219767"/>
                        <a:pt x="517478" y="209777"/>
                      </a:cubicBezTo>
                      <a:cubicBezTo>
                        <a:pt x="517478" y="209777"/>
                        <a:pt x="517478" y="209777"/>
                        <a:pt x="508191" y="215485"/>
                      </a:cubicBezTo>
                      <a:cubicBezTo>
                        <a:pt x="488905" y="227615"/>
                        <a:pt x="452474" y="247594"/>
                        <a:pt x="424615" y="247594"/>
                      </a:cubicBezTo>
                      <a:cubicBezTo>
                        <a:pt x="397471" y="247594"/>
                        <a:pt x="361040" y="227615"/>
                        <a:pt x="341753" y="215485"/>
                      </a:cubicBezTo>
                      <a:cubicBezTo>
                        <a:pt x="341753" y="215485"/>
                        <a:pt x="341753" y="215485"/>
                        <a:pt x="333181" y="209777"/>
                      </a:cubicBezTo>
                      <a:cubicBezTo>
                        <a:pt x="333181" y="209777"/>
                        <a:pt x="333181" y="209777"/>
                        <a:pt x="333181" y="220480"/>
                      </a:cubicBezTo>
                      <a:cubicBezTo>
                        <a:pt x="333181" y="220480"/>
                        <a:pt x="333181" y="220480"/>
                        <a:pt x="333181" y="249735"/>
                      </a:cubicBezTo>
                      <a:cubicBezTo>
                        <a:pt x="323181" y="241173"/>
                        <a:pt x="318180" y="234751"/>
                        <a:pt x="318180" y="234751"/>
                      </a:cubicBezTo>
                      <a:cubicBezTo>
                        <a:pt x="318180" y="234751"/>
                        <a:pt x="318180" y="234751"/>
                        <a:pt x="313180" y="226902"/>
                      </a:cubicBezTo>
                      <a:cubicBezTo>
                        <a:pt x="313180" y="226902"/>
                        <a:pt x="313180" y="226902"/>
                        <a:pt x="313180" y="198361"/>
                      </a:cubicBezTo>
                      <a:cubicBezTo>
                        <a:pt x="313180" y="198361"/>
                        <a:pt x="313180" y="198361"/>
                        <a:pt x="313180" y="195507"/>
                      </a:cubicBezTo>
                      <a:cubicBezTo>
                        <a:pt x="313180" y="195507"/>
                        <a:pt x="313180" y="195507"/>
                        <a:pt x="311037" y="193366"/>
                      </a:cubicBezTo>
                      <a:cubicBezTo>
                        <a:pt x="308894" y="191939"/>
                        <a:pt x="306751" y="190512"/>
                        <a:pt x="306037" y="189798"/>
                      </a:cubicBezTo>
                      <a:cubicBezTo>
                        <a:pt x="292465" y="177668"/>
                        <a:pt x="266035" y="123440"/>
                        <a:pt x="235318" y="45666"/>
                      </a:cubicBezTo>
                      <a:cubicBezTo>
                        <a:pt x="235318" y="45666"/>
                        <a:pt x="235318" y="45666"/>
                        <a:pt x="234604" y="43525"/>
                      </a:cubicBezTo>
                      <a:cubicBezTo>
                        <a:pt x="234604" y="43525"/>
                        <a:pt x="234604" y="43525"/>
                        <a:pt x="232461" y="42812"/>
                      </a:cubicBezTo>
                      <a:cubicBezTo>
                        <a:pt x="213889" y="31395"/>
                        <a:pt x="206031" y="12843"/>
                        <a:pt x="203174" y="0"/>
                      </a:cubicBezTo>
                      <a:close/>
                    </a:path>
                  </a:pathLst>
                </a:custGeom>
                <a:solidFill>
                  <a:srgbClr val="081622"/>
                </a:solidFill>
                <a:ln>
                  <a:noFill/>
                </a:ln>
              </p:spPr>
              <p:txBody>
                <a:bodyPr vert="horz" wrap="square" lIns="91440" tIns="45720" rIns="91440" bIns="45720" numCol="1" anchor="t" anchorCtr="0" compatLnSpc="1">
                  <a:prstTxWarp prst="textNoShape">
                    <a:avLst/>
                  </a:prstTxWarp>
                  <a:noAutofit/>
                </a:bodyPr>
                <a:lstStyle/>
                <a:p>
                  <a:endParaRPr lang="en-US" dirty="0">
                    <a:latin typeface="+mj-lt"/>
                  </a:endParaRPr>
                </a:p>
              </p:txBody>
            </p:sp>
          </p:grpSp>
        </p:grpSp>
      </p:grpSp>
      <p:grpSp>
        <p:nvGrpSpPr>
          <p:cNvPr id="94" name="Group 93">
            <a:extLst>
              <a:ext uri="{FF2B5EF4-FFF2-40B4-BE49-F238E27FC236}">
                <a16:creationId xmlns:a16="http://schemas.microsoft.com/office/drawing/2014/main" id="{F9973F3B-99E4-44FF-9971-40BD962821E8}"/>
              </a:ext>
            </a:extLst>
          </p:cNvPr>
          <p:cNvGrpSpPr>
            <a:grpSpLocks noChangeAspect="1"/>
          </p:cNvGrpSpPr>
          <p:nvPr/>
        </p:nvGrpSpPr>
        <p:grpSpPr>
          <a:xfrm>
            <a:off x="1003571" y="4755979"/>
            <a:ext cx="726167" cy="726167"/>
            <a:chOff x="5273675" y="2606675"/>
            <a:chExt cx="1644650" cy="1644650"/>
          </a:xfrm>
        </p:grpSpPr>
        <p:sp>
          <p:nvSpPr>
            <p:cNvPr id="95" name="AutoShape 10">
              <a:extLst>
                <a:ext uri="{FF2B5EF4-FFF2-40B4-BE49-F238E27FC236}">
                  <a16:creationId xmlns:a16="http://schemas.microsoft.com/office/drawing/2014/main" id="{BE0F31B8-BDAD-41E8-B524-44C10251B875}"/>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6" name="Freeform 10">
              <a:extLst>
                <a:ext uri="{FF2B5EF4-FFF2-40B4-BE49-F238E27FC236}">
                  <a16:creationId xmlns:a16="http://schemas.microsoft.com/office/drawing/2014/main" id="{94CCD337-39A9-480C-A2A5-77DD3FFAF330}"/>
                </a:ext>
              </a:extLst>
            </p:cNvPr>
            <p:cNvSpPr>
              <a:spLocks/>
            </p:cNvSpPr>
            <p:nvPr/>
          </p:nvSpPr>
          <p:spPr bwMode="auto">
            <a:xfrm>
              <a:off x="5443538" y="2876410"/>
              <a:ext cx="1304925" cy="1108214"/>
            </a:xfrm>
            <a:custGeom>
              <a:avLst/>
              <a:gdLst>
                <a:gd name="connsiteX0" fmla="*/ 497443 w 1304925"/>
                <a:gd name="connsiteY0" fmla="*/ 903427 h 1108214"/>
                <a:gd name="connsiteX1" fmla="*/ 481012 w 1304925"/>
                <a:gd name="connsiteY1" fmla="*/ 919108 h 1108214"/>
                <a:gd name="connsiteX2" fmla="*/ 481012 w 1304925"/>
                <a:gd name="connsiteY2" fmla="*/ 957597 h 1108214"/>
                <a:gd name="connsiteX3" fmla="*/ 497443 w 1304925"/>
                <a:gd name="connsiteY3" fmla="*/ 973277 h 1108214"/>
                <a:gd name="connsiteX4" fmla="*/ 536734 w 1304925"/>
                <a:gd name="connsiteY4" fmla="*/ 973277 h 1108214"/>
                <a:gd name="connsiteX5" fmla="*/ 552450 w 1304925"/>
                <a:gd name="connsiteY5" fmla="*/ 957597 h 1108214"/>
                <a:gd name="connsiteX6" fmla="*/ 552450 w 1304925"/>
                <a:gd name="connsiteY6" fmla="*/ 919108 h 1108214"/>
                <a:gd name="connsiteX7" fmla="*/ 536734 w 1304925"/>
                <a:gd name="connsiteY7" fmla="*/ 903427 h 1108214"/>
                <a:gd name="connsiteX8" fmla="*/ 497443 w 1304925"/>
                <a:gd name="connsiteY8" fmla="*/ 903427 h 1108214"/>
                <a:gd name="connsiteX9" fmla="*/ 398304 w 1304925"/>
                <a:gd name="connsiteY9" fmla="*/ 903427 h 1108214"/>
                <a:gd name="connsiteX10" fmla="*/ 382587 w 1304925"/>
                <a:gd name="connsiteY10" fmla="*/ 919108 h 1108214"/>
                <a:gd name="connsiteX11" fmla="*/ 382587 w 1304925"/>
                <a:gd name="connsiteY11" fmla="*/ 957597 h 1108214"/>
                <a:gd name="connsiteX12" fmla="*/ 398304 w 1304925"/>
                <a:gd name="connsiteY12" fmla="*/ 973277 h 1108214"/>
                <a:gd name="connsiteX13" fmla="*/ 437595 w 1304925"/>
                <a:gd name="connsiteY13" fmla="*/ 973277 h 1108214"/>
                <a:gd name="connsiteX14" fmla="*/ 454025 w 1304925"/>
                <a:gd name="connsiteY14" fmla="*/ 957597 h 1108214"/>
                <a:gd name="connsiteX15" fmla="*/ 454025 w 1304925"/>
                <a:gd name="connsiteY15" fmla="*/ 919108 h 1108214"/>
                <a:gd name="connsiteX16" fmla="*/ 437595 w 1304925"/>
                <a:gd name="connsiteY16" fmla="*/ 903427 h 1108214"/>
                <a:gd name="connsiteX17" fmla="*/ 398304 w 1304925"/>
                <a:gd name="connsiteY17" fmla="*/ 903427 h 1108214"/>
                <a:gd name="connsiteX18" fmla="*/ 301431 w 1304925"/>
                <a:gd name="connsiteY18" fmla="*/ 903427 h 1108214"/>
                <a:gd name="connsiteX19" fmla="*/ 285750 w 1304925"/>
                <a:gd name="connsiteY19" fmla="*/ 919108 h 1108214"/>
                <a:gd name="connsiteX20" fmla="*/ 285750 w 1304925"/>
                <a:gd name="connsiteY20" fmla="*/ 957597 h 1108214"/>
                <a:gd name="connsiteX21" fmla="*/ 301431 w 1304925"/>
                <a:gd name="connsiteY21" fmla="*/ 973277 h 1108214"/>
                <a:gd name="connsiteX22" fmla="*/ 339920 w 1304925"/>
                <a:gd name="connsiteY22" fmla="*/ 973277 h 1108214"/>
                <a:gd name="connsiteX23" fmla="*/ 355600 w 1304925"/>
                <a:gd name="connsiteY23" fmla="*/ 957597 h 1108214"/>
                <a:gd name="connsiteX24" fmla="*/ 355600 w 1304925"/>
                <a:gd name="connsiteY24" fmla="*/ 919108 h 1108214"/>
                <a:gd name="connsiteX25" fmla="*/ 339920 w 1304925"/>
                <a:gd name="connsiteY25" fmla="*/ 903427 h 1108214"/>
                <a:gd name="connsiteX26" fmla="*/ 301431 w 1304925"/>
                <a:gd name="connsiteY26" fmla="*/ 903427 h 1108214"/>
                <a:gd name="connsiteX27" fmla="*/ 203168 w 1304925"/>
                <a:gd name="connsiteY27" fmla="*/ 903427 h 1108214"/>
                <a:gd name="connsiteX28" fmla="*/ 187325 w 1304925"/>
                <a:gd name="connsiteY28" fmla="*/ 919108 h 1108214"/>
                <a:gd name="connsiteX29" fmla="*/ 187325 w 1304925"/>
                <a:gd name="connsiteY29" fmla="*/ 957597 h 1108214"/>
                <a:gd name="connsiteX30" fmla="*/ 203168 w 1304925"/>
                <a:gd name="connsiteY30" fmla="*/ 973277 h 1108214"/>
                <a:gd name="connsiteX31" fmla="*/ 241333 w 1304925"/>
                <a:gd name="connsiteY31" fmla="*/ 973277 h 1108214"/>
                <a:gd name="connsiteX32" fmla="*/ 257175 w 1304925"/>
                <a:gd name="connsiteY32" fmla="*/ 957597 h 1108214"/>
                <a:gd name="connsiteX33" fmla="*/ 257175 w 1304925"/>
                <a:gd name="connsiteY33" fmla="*/ 919108 h 1108214"/>
                <a:gd name="connsiteX34" fmla="*/ 241333 w 1304925"/>
                <a:gd name="connsiteY34" fmla="*/ 903427 h 1108214"/>
                <a:gd name="connsiteX35" fmla="*/ 203168 w 1304925"/>
                <a:gd name="connsiteY35" fmla="*/ 903427 h 1108214"/>
                <a:gd name="connsiteX36" fmla="*/ 1123156 w 1304925"/>
                <a:gd name="connsiteY36" fmla="*/ 781189 h 1108214"/>
                <a:gd name="connsiteX37" fmla="*/ 1055687 w 1304925"/>
                <a:gd name="connsiteY37" fmla="*/ 851039 h 1108214"/>
                <a:gd name="connsiteX38" fmla="*/ 1123156 w 1304925"/>
                <a:gd name="connsiteY38" fmla="*/ 920889 h 1108214"/>
                <a:gd name="connsiteX39" fmla="*/ 1190625 w 1304925"/>
                <a:gd name="connsiteY39" fmla="*/ 851039 h 1108214"/>
                <a:gd name="connsiteX40" fmla="*/ 1123156 w 1304925"/>
                <a:gd name="connsiteY40" fmla="*/ 781189 h 1108214"/>
                <a:gd name="connsiteX41" fmla="*/ 361210 w 1304925"/>
                <a:gd name="connsiteY41" fmla="*/ 317639 h 1108214"/>
                <a:gd name="connsiteX42" fmla="*/ 376915 w 1304925"/>
                <a:gd name="connsiteY42" fmla="*/ 333336 h 1108214"/>
                <a:gd name="connsiteX43" fmla="*/ 376915 w 1304925"/>
                <a:gd name="connsiteY43" fmla="*/ 675110 h 1108214"/>
                <a:gd name="connsiteX44" fmla="*/ 1289220 w 1304925"/>
                <a:gd name="connsiteY44" fmla="*/ 675110 h 1108214"/>
                <a:gd name="connsiteX45" fmla="*/ 1304925 w 1304925"/>
                <a:gd name="connsiteY45" fmla="*/ 690808 h 1108214"/>
                <a:gd name="connsiteX46" fmla="*/ 1304925 w 1304925"/>
                <a:gd name="connsiteY46" fmla="*/ 1092517 h 1108214"/>
                <a:gd name="connsiteX47" fmla="*/ 1289220 w 1304925"/>
                <a:gd name="connsiteY47" fmla="*/ 1108214 h 1108214"/>
                <a:gd name="connsiteX48" fmla="*/ 15705 w 1304925"/>
                <a:gd name="connsiteY48" fmla="*/ 1108214 h 1108214"/>
                <a:gd name="connsiteX49" fmla="*/ 0 w 1304925"/>
                <a:gd name="connsiteY49" fmla="*/ 1092517 h 1108214"/>
                <a:gd name="connsiteX50" fmla="*/ 0 w 1304925"/>
                <a:gd name="connsiteY50" fmla="*/ 690808 h 1108214"/>
                <a:gd name="connsiteX51" fmla="*/ 15705 w 1304925"/>
                <a:gd name="connsiteY51" fmla="*/ 675110 h 1108214"/>
                <a:gd name="connsiteX52" fmla="*/ 345506 w 1304925"/>
                <a:gd name="connsiteY52" fmla="*/ 675110 h 1108214"/>
                <a:gd name="connsiteX53" fmla="*/ 345506 w 1304925"/>
                <a:gd name="connsiteY53" fmla="*/ 333336 h 1108214"/>
                <a:gd name="connsiteX54" fmla="*/ 361210 w 1304925"/>
                <a:gd name="connsiteY54" fmla="*/ 317639 h 1108214"/>
                <a:gd name="connsiteX55" fmla="*/ 343821 w 1304925"/>
                <a:gd name="connsiteY55" fmla="*/ 201954 h 1108214"/>
                <a:gd name="connsiteX56" fmla="*/ 450933 w 1304925"/>
                <a:gd name="connsiteY56" fmla="*/ 233164 h 1108214"/>
                <a:gd name="connsiteX57" fmla="*/ 453076 w 1304925"/>
                <a:gd name="connsiteY57" fmla="*/ 255862 h 1108214"/>
                <a:gd name="connsiteX58" fmla="*/ 440222 w 1304925"/>
                <a:gd name="connsiteY58" fmla="*/ 262246 h 1108214"/>
                <a:gd name="connsiteX59" fmla="*/ 430225 w 1304925"/>
                <a:gd name="connsiteY59" fmla="*/ 258699 h 1108214"/>
                <a:gd name="connsiteX60" fmla="*/ 297406 w 1304925"/>
                <a:gd name="connsiteY60" fmla="*/ 257280 h 1108214"/>
                <a:gd name="connsiteX61" fmla="*/ 273841 w 1304925"/>
                <a:gd name="connsiteY61" fmla="*/ 257280 h 1108214"/>
                <a:gd name="connsiteX62" fmla="*/ 273841 w 1304925"/>
                <a:gd name="connsiteY62" fmla="*/ 234582 h 1108214"/>
                <a:gd name="connsiteX63" fmla="*/ 343821 w 1304925"/>
                <a:gd name="connsiteY63" fmla="*/ 201954 h 1108214"/>
                <a:gd name="connsiteX64" fmla="*/ 379737 w 1304925"/>
                <a:gd name="connsiteY64" fmla="*/ 101041 h 1108214"/>
                <a:gd name="connsiteX65" fmla="*/ 516864 w 1304925"/>
                <a:gd name="connsiteY65" fmla="*/ 157576 h 1108214"/>
                <a:gd name="connsiteX66" fmla="*/ 519730 w 1304925"/>
                <a:gd name="connsiteY66" fmla="*/ 181183 h 1108214"/>
                <a:gd name="connsiteX67" fmla="*/ 506834 w 1304925"/>
                <a:gd name="connsiteY67" fmla="*/ 187621 h 1108214"/>
                <a:gd name="connsiteX68" fmla="*/ 496803 w 1304925"/>
                <a:gd name="connsiteY68" fmla="*/ 184045 h 1108214"/>
                <a:gd name="connsiteX69" fmla="*/ 231705 w 1304925"/>
                <a:gd name="connsiteY69" fmla="*/ 182614 h 1108214"/>
                <a:gd name="connsiteX70" fmla="*/ 207344 w 1304925"/>
                <a:gd name="connsiteY70" fmla="*/ 181899 h 1108214"/>
                <a:gd name="connsiteX71" fmla="*/ 208061 w 1304925"/>
                <a:gd name="connsiteY71" fmla="*/ 159007 h 1108214"/>
                <a:gd name="connsiteX72" fmla="*/ 298337 w 1304925"/>
                <a:gd name="connsiteY72" fmla="*/ 108932 h 1108214"/>
                <a:gd name="connsiteX73" fmla="*/ 341326 w 1304925"/>
                <a:gd name="connsiteY73" fmla="*/ 101063 h 1108214"/>
                <a:gd name="connsiteX74" fmla="*/ 379737 w 1304925"/>
                <a:gd name="connsiteY74" fmla="*/ 101041 h 1108214"/>
                <a:gd name="connsiteX75" fmla="*/ 331562 w 1304925"/>
                <a:gd name="connsiteY75" fmla="*/ 1096 h 1108214"/>
                <a:gd name="connsiteX76" fmla="*/ 580382 w 1304925"/>
                <a:gd name="connsiteY76" fmla="*/ 85447 h 1108214"/>
                <a:gd name="connsiteX77" fmla="*/ 583242 w 1304925"/>
                <a:gd name="connsiteY77" fmla="*/ 109752 h 1108214"/>
                <a:gd name="connsiteX78" fmla="*/ 570372 w 1304925"/>
                <a:gd name="connsiteY78" fmla="*/ 115471 h 1108214"/>
                <a:gd name="connsiteX79" fmla="*/ 561077 w 1304925"/>
                <a:gd name="connsiteY79" fmla="*/ 112611 h 1108214"/>
                <a:gd name="connsiteX80" fmla="*/ 280797 w 1304925"/>
                <a:gd name="connsiteY80" fmla="*/ 45416 h 1108214"/>
                <a:gd name="connsiteX81" fmla="*/ 164967 w 1304925"/>
                <a:gd name="connsiteY81" fmla="*/ 111182 h 1108214"/>
                <a:gd name="connsiteX82" fmla="*/ 141372 w 1304925"/>
                <a:gd name="connsiteY82" fmla="*/ 110467 h 1108214"/>
                <a:gd name="connsiteX83" fmla="*/ 142087 w 1304925"/>
                <a:gd name="connsiteY83" fmla="*/ 86877 h 1108214"/>
                <a:gd name="connsiteX84" fmla="*/ 270072 w 1304925"/>
                <a:gd name="connsiteY84" fmla="*/ 13248 h 1108214"/>
                <a:gd name="connsiteX85" fmla="*/ 331562 w 1304925"/>
                <a:gd name="connsiteY85" fmla="*/ 1096 h 11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04925" h="1108214">
                  <a:moveTo>
                    <a:pt x="497443" y="903427"/>
                  </a:moveTo>
                  <a:cubicBezTo>
                    <a:pt x="487442" y="903427"/>
                    <a:pt x="481012" y="910555"/>
                    <a:pt x="481012" y="919108"/>
                  </a:cubicBezTo>
                  <a:cubicBezTo>
                    <a:pt x="481012" y="957597"/>
                    <a:pt x="481012" y="957597"/>
                    <a:pt x="481012" y="957597"/>
                  </a:cubicBezTo>
                  <a:cubicBezTo>
                    <a:pt x="481012" y="966150"/>
                    <a:pt x="487442" y="973277"/>
                    <a:pt x="497443" y="973277"/>
                  </a:cubicBezTo>
                  <a:cubicBezTo>
                    <a:pt x="536734" y="973277"/>
                    <a:pt x="536734" y="973277"/>
                    <a:pt x="536734" y="973277"/>
                  </a:cubicBezTo>
                  <a:cubicBezTo>
                    <a:pt x="545306" y="973277"/>
                    <a:pt x="552450" y="966150"/>
                    <a:pt x="552450" y="957597"/>
                  </a:cubicBezTo>
                  <a:cubicBezTo>
                    <a:pt x="552450" y="919108"/>
                    <a:pt x="552450" y="919108"/>
                    <a:pt x="552450" y="919108"/>
                  </a:cubicBezTo>
                  <a:cubicBezTo>
                    <a:pt x="552450" y="910555"/>
                    <a:pt x="545306" y="903427"/>
                    <a:pt x="536734" y="903427"/>
                  </a:cubicBezTo>
                  <a:cubicBezTo>
                    <a:pt x="497443" y="903427"/>
                    <a:pt x="497443" y="903427"/>
                    <a:pt x="497443" y="903427"/>
                  </a:cubicBezTo>
                  <a:close/>
                  <a:moveTo>
                    <a:pt x="398304" y="903427"/>
                  </a:moveTo>
                  <a:cubicBezTo>
                    <a:pt x="389731" y="903427"/>
                    <a:pt x="382587" y="910555"/>
                    <a:pt x="382587" y="919108"/>
                  </a:cubicBezTo>
                  <a:cubicBezTo>
                    <a:pt x="382587" y="957597"/>
                    <a:pt x="382587" y="957597"/>
                    <a:pt x="382587" y="957597"/>
                  </a:cubicBezTo>
                  <a:cubicBezTo>
                    <a:pt x="382587" y="966150"/>
                    <a:pt x="389731" y="973277"/>
                    <a:pt x="398304" y="973277"/>
                  </a:cubicBezTo>
                  <a:cubicBezTo>
                    <a:pt x="437595" y="973277"/>
                    <a:pt x="437595" y="973277"/>
                    <a:pt x="437595" y="973277"/>
                  </a:cubicBezTo>
                  <a:cubicBezTo>
                    <a:pt x="446167" y="973277"/>
                    <a:pt x="454025" y="966150"/>
                    <a:pt x="454025" y="957597"/>
                  </a:cubicBezTo>
                  <a:cubicBezTo>
                    <a:pt x="454025" y="919108"/>
                    <a:pt x="454025" y="919108"/>
                    <a:pt x="454025" y="919108"/>
                  </a:cubicBezTo>
                  <a:cubicBezTo>
                    <a:pt x="454025" y="910555"/>
                    <a:pt x="446167" y="903427"/>
                    <a:pt x="437595" y="903427"/>
                  </a:cubicBezTo>
                  <a:cubicBezTo>
                    <a:pt x="398304" y="903427"/>
                    <a:pt x="398304" y="903427"/>
                    <a:pt x="398304" y="903427"/>
                  </a:cubicBezTo>
                  <a:close/>
                  <a:moveTo>
                    <a:pt x="301431" y="903427"/>
                  </a:moveTo>
                  <a:cubicBezTo>
                    <a:pt x="292878" y="903427"/>
                    <a:pt x="285750" y="910555"/>
                    <a:pt x="285750" y="919108"/>
                  </a:cubicBezTo>
                  <a:cubicBezTo>
                    <a:pt x="285750" y="957597"/>
                    <a:pt x="285750" y="957597"/>
                    <a:pt x="285750" y="957597"/>
                  </a:cubicBezTo>
                  <a:cubicBezTo>
                    <a:pt x="285750" y="966150"/>
                    <a:pt x="292878" y="973277"/>
                    <a:pt x="301431" y="973277"/>
                  </a:cubicBezTo>
                  <a:cubicBezTo>
                    <a:pt x="339920" y="973277"/>
                    <a:pt x="339920" y="973277"/>
                    <a:pt x="339920" y="973277"/>
                  </a:cubicBezTo>
                  <a:cubicBezTo>
                    <a:pt x="348473" y="973277"/>
                    <a:pt x="355600" y="966150"/>
                    <a:pt x="355600" y="957597"/>
                  </a:cubicBezTo>
                  <a:cubicBezTo>
                    <a:pt x="355600" y="919108"/>
                    <a:pt x="355600" y="919108"/>
                    <a:pt x="355600" y="919108"/>
                  </a:cubicBezTo>
                  <a:cubicBezTo>
                    <a:pt x="355600" y="910555"/>
                    <a:pt x="348473" y="903427"/>
                    <a:pt x="339920" y="903427"/>
                  </a:cubicBezTo>
                  <a:cubicBezTo>
                    <a:pt x="301431" y="903427"/>
                    <a:pt x="301431" y="903427"/>
                    <a:pt x="301431" y="903427"/>
                  </a:cubicBezTo>
                  <a:close/>
                  <a:moveTo>
                    <a:pt x="203168" y="903427"/>
                  </a:moveTo>
                  <a:cubicBezTo>
                    <a:pt x="193806" y="903427"/>
                    <a:pt x="187325" y="910555"/>
                    <a:pt x="187325" y="919108"/>
                  </a:cubicBezTo>
                  <a:cubicBezTo>
                    <a:pt x="187325" y="957597"/>
                    <a:pt x="187325" y="957597"/>
                    <a:pt x="187325" y="957597"/>
                  </a:cubicBezTo>
                  <a:cubicBezTo>
                    <a:pt x="187325" y="966150"/>
                    <a:pt x="193806" y="973277"/>
                    <a:pt x="203168" y="973277"/>
                  </a:cubicBezTo>
                  <a:cubicBezTo>
                    <a:pt x="241333" y="973277"/>
                    <a:pt x="241333" y="973277"/>
                    <a:pt x="241333" y="973277"/>
                  </a:cubicBezTo>
                  <a:cubicBezTo>
                    <a:pt x="249974" y="973277"/>
                    <a:pt x="257175" y="966150"/>
                    <a:pt x="257175" y="957597"/>
                  </a:cubicBezTo>
                  <a:cubicBezTo>
                    <a:pt x="257175" y="919108"/>
                    <a:pt x="257175" y="919108"/>
                    <a:pt x="257175" y="919108"/>
                  </a:cubicBezTo>
                  <a:cubicBezTo>
                    <a:pt x="257175" y="910555"/>
                    <a:pt x="249974" y="903427"/>
                    <a:pt x="241333" y="903427"/>
                  </a:cubicBezTo>
                  <a:cubicBezTo>
                    <a:pt x="203168" y="903427"/>
                    <a:pt x="203168" y="903427"/>
                    <a:pt x="203168" y="903427"/>
                  </a:cubicBezTo>
                  <a:close/>
                  <a:moveTo>
                    <a:pt x="1123156" y="781189"/>
                  </a:moveTo>
                  <a:cubicBezTo>
                    <a:pt x="1085894" y="781189"/>
                    <a:pt x="1055687" y="812462"/>
                    <a:pt x="1055687" y="851039"/>
                  </a:cubicBezTo>
                  <a:cubicBezTo>
                    <a:pt x="1055687" y="889616"/>
                    <a:pt x="1085894" y="920889"/>
                    <a:pt x="1123156" y="920889"/>
                  </a:cubicBezTo>
                  <a:cubicBezTo>
                    <a:pt x="1160418" y="920889"/>
                    <a:pt x="1190625" y="889616"/>
                    <a:pt x="1190625" y="851039"/>
                  </a:cubicBezTo>
                  <a:cubicBezTo>
                    <a:pt x="1190625" y="812462"/>
                    <a:pt x="1160418" y="781189"/>
                    <a:pt x="1123156" y="781189"/>
                  </a:cubicBezTo>
                  <a:close/>
                  <a:moveTo>
                    <a:pt x="361210" y="317639"/>
                  </a:moveTo>
                  <a:cubicBezTo>
                    <a:pt x="369777" y="317639"/>
                    <a:pt x="376915" y="324774"/>
                    <a:pt x="376915" y="333336"/>
                  </a:cubicBezTo>
                  <a:cubicBezTo>
                    <a:pt x="376915" y="333336"/>
                    <a:pt x="376915" y="333336"/>
                    <a:pt x="376915" y="675110"/>
                  </a:cubicBezTo>
                  <a:cubicBezTo>
                    <a:pt x="376915" y="675110"/>
                    <a:pt x="376915" y="675110"/>
                    <a:pt x="1289220" y="675110"/>
                  </a:cubicBezTo>
                  <a:cubicBezTo>
                    <a:pt x="1297787" y="675110"/>
                    <a:pt x="1304925" y="682245"/>
                    <a:pt x="1304925" y="690808"/>
                  </a:cubicBezTo>
                  <a:cubicBezTo>
                    <a:pt x="1304925" y="690808"/>
                    <a:pt x="1304925" y="690808"/>
                    <a:pt x="1304925" y="1092517"/>
                  </a:cubicBezTo>
                  <a:cubicBezTo>
                    <a:pt x="1304925" y="1101079"/>
                    <a:pt x="1297787" y="1108214"/>
                    <a:pt x="1289220" y="1108214"/>
                  </a:cubicBezTo>
                  <a:cubicBezTo>
                    <a:pt x="1289220" y="1108214"/>
                    <a:pt x="1289220" y="1108214"/>
                    <a:pt x="15705" y="1108214"/>
                  </a:cubicBezTo>
                  <a:cubicBezTo>
                    <a:pt x="7139" y="1108214"/>
                    <a:pt x="0" y="1101079"/>
                    <a:pt x="0" y="1092517"/>
                  </a:cubicBezTo>
                  <a:cubicBezTo>
                    <a:pt x="0" y="1092517"/>
                    <a:pt x="0" y="1092517"/>
                    <a:pt x="0" y="690808"/>
                  </a:cubicBezTo>
                  <a:cubicBezTo>
                    <a:pt x="0" y="682245"/>
                    <a:pt x="7139" y="675110"/>
                    <a:pt x="15705" y="675110"/>
                  </a:cubicBezTo>
                  <a:cubicBezTo>
                    <a:pt x="15705" y="675110"/>
                    <a:pt x="15705" y="675110"/>
                    <a:pt x="345506" y="675110"/>
                  </a:cubicBezTo>
                  <a:cubicBezTo>
                    <a:pt x="345506" y="675110"/>
                    <a:pt x="345506" y="675110"/>
                    <a:pt x="345506" y="333336"/>
                  </a:cubicBezTo>
                  <a:cubicBezTo>
                    <a:pt x="345506" y="324774"/>
                    <a:pt x="352644" y="317639"/>
                    <a:pt x="361210" y="317639"/>
                  </a:cubicBezTo>
                  <a:close/>
                  <a:moveTo>
                    <a:pt x="343821" y="201954"/>
                  </a:moveTo>
                  <a:cubicBezTo>
                    <a:pt x="375241" y="196989"/>
                    <a:pt x="412373" y="203373"/>
                    <a:pt x="450933" y="233164"/>
                  </a:cubicBezTo>
                  <a:cubicBezTo>
                    <a:pt x="458074" y="238129"/>
                    <a:pt x="458788" y="248769"/>
                    <a:pt x="453076" y="255862"/>
                  </a:cubicBezTo>
                  <a:cubicBezTo>
                    <a:pt x="450219" y="260118"/>
                    <a:pt x="445221" y="262246"/>
                    <a:pt x="440222" y="262246"/>
                  </a:cubicBezTo>
                  <a:cubicBezTo>
                    <a:pt x="436652" y="262246"/>
                    <a:pt x="433081" y="260827"/>
                    <a:pt x="430225" y="258699"/>
                  </a:cubicBezTo>
                  <a:cubicBezTo>
                    <a:pt x="356675" y="202664"/>
                    <a:pt x="299548" y="255152"/>
                    <a:pt x="297406" y="257280"/>
                  </a:cubicBezTo>
                  <a:cubicBezTo>
                    <a:pt x="290979" y="263664"/>
                    <a:pt x="280268" y="263664"/>
                    <a:pt x="273841" y="257280"/>
                  </a:cubicBezTo>
                  <a:cubicBezTo>
                    <a:pt x="266700" y="250897"/>
                    <a:pt x="266700" y="240257"/>
                    <a:pt x="273841" y="234582"/>
                  </a:cubicBezTo>
                  <a:cubicBezTo>
                    <a:pt x="287409" y="221106"/>
                    <a:pt x="312401" y="206210"/>
                    <a:pt x="343821" y="201954"/>
                  </a:cubicBezTo>
                  <a:close/>
                  <a:moveTo>
                    <a:pt x="379737" y="101041"/>
                  </a:moveTo>
                  <a:cubicBezTo>
                    <a:pt x="420408" y="104595"/>
                    <a:pt x="467427" y="120020"/>
                    <a:pt x="516864" y="157576"/>
                  </a:cubicBezTo>
                  <a:cubicBezTo>
                    <a:pt x="524029" y="163299"/>
                    <a:pt x="525462" y="173314"/>
                    <a:pt x="519730" y="181183"/>
                  </a:cubicBezTo>
                  <a:cubicBezTo>
                    <a:pt x="516864" y="185475"/>
                    <a:pt x="511849" y="187621"/>
                    <a:pt x="506834" y="187621"/>
                  </a:cubicBezTo>
                  <a:cubicBezTo>
                    <a:pt x="503251" y="187621"/>
                    <a:pt x="499669" y="186191"/>
                    <a:pt x="496803" y="184045"/>
                  </a:cubicBezTo>
                  <a:cubicBezTo>
                    <a:pt x="349924" y="73164"/>
                    <a:pt x="236720" y="178322"/>
                    <a:pt x="231705" y="182614"/>
                  </a:cubicBezTo>
                  <a:cubicBezTo>
                    <a:pt x="225256" y="189052"/>
                    <a:pt x="214509" y="189052"/>
                    <a:pt x="207344" y="181899"/>
                  </a:cubicBezTo>
                  <a:cubicBezTo>
                    <a:pt x="201612" y="175460"/>
                    <a:pt x="201612" y="164730"/>
                    <a:pt x="208061" y="159007"/>
                  </a:cubicBezTo>
                  <a:cubicBezTo>
                    <a:pt x="210210" y="157576"/>
                    <a:pt x="243885" y="125385"/>
                    <a:pt x="298337" y="108932"/>
                  </a:cubicBezTo>
                  <a:cubicBezTo>
                    <a:pt x="311234" y="105355"/>
                    <a:pt x="325564" y="102494"/>
                    <a:pt x="341326" y="101063"/>
                  </a:cubicBezTo>
                  <a:cubicBezTo>
                    <a:pt x="353327" y="99990"/>
                    <a:pt x="366179" y="99856"/>
                    <a:pt x="379737" y="101041"/>
                  </a:cubicBezTo>
                  <a:close/>
                  <a:moveTo>
                    <a:pt x="331562" y="1096"/>
                  </a:moveTo>
                  <a:cubicBezTo>
                    <a:pt x="400202" y="-4623"/>
                    <a:pt x="487432" y="10389"/>
                    <a:pt x="580382" y="85447"/>
                  </a:cubicBezTo>
                  <a:cubicBezTo>
                    <a:pt x="587532" y="91881"/>
                    <a:pt x="588962" y="101889"/>
                    <a:pt x="583242" y="109752"/>
                  </a:cubicBezTo>
                  <a:cubicBezTo>
                    <a:pt x="580382" y="113326"/>
                    <a:pt x="575377" y="115471"/>
                    <a:pt x="570372" y="115471"/>
                  </a:cubicBezTo>
                  <a:cubicBezTo>
                    <a:pt x="566797" y="115471"/>
                    <a:pt x="563937" y="114756"/>
                    <a:pt x="561077" y="112611"/>
                  </a:cubicBezTo>
                  <a:cubicBezTo>
                    <a:pt x="469557" y="39697"/>
                    <a:pt x="375177" y="16822"/>
                    <a:pt x="280797" y="45416"/>
                  </a:cubicBezTo>
                  <a:cubicBezTo>
                    <a:pt x="210012" y="66861"/>
                    <a:pt x="165682" y="110467"/>
                    <a:pt x="164967" y="111182"/>
                  </a:cubicBezTo>
                  <a:cubicBezTo>
                    <a:pt x="158532" y="117615"/>
                    <a:pt x="147807" y="117615"/>
                    <a:pt x="141372" y="110467"/>
                  </a:cubicBezTo>
                  <a:cubicBezTo>
                    <a:pt x="134937" y="104033"/>
                    <a:pt x="135652" y="94025"/>
                    <a:pt x="142087" y="86877"/>
                  </a:cubicBezTo>
                  <a:cubicBezTo>
                    <a:pt x="144232" y="84732"/>
                    <a:pt x="192137" y="37553"/>
                    <a:pt x="270072" y="13248"/>
                  </a:cubicBezTo>
                  <a:cubicBezTo>
                    <a:pt x="287947" y="7529"/>
                    <a:pt x="308682" y="3240"/>
                    <a:pt x="331562" y="1096"/>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latin typeface="+mj-lt"/>
              </a:endParaRPr>
            </a:p>
          </p:txBody>
        </p:sp>
      </p:grpSp>
      <p:pic>
        <p:nvPicPr>
          <p:cNvPr id="56" name="Picture 55" descr="A blue sign with white text&#10;&#10;Description automatically generated with low confidence">
            <a:extLst>
              <a:ext uri="{FF2B5EF4-FFF2-40B4-BE49-F238E27FC236}">
                <a16:creationId xmlns:a16="http://schemas.microsoft.com/office/drawing/2014/main" id="{7C37AA5B-0296-4E51-9F43-55AD19C42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689901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387882"/>
            <a:ext cx="9976848" cy="566735"/>
          </a:xfrm>
          <a:prstGeom prst="rect">
            <a:avLst/>
          </a:prstGeom>
        </p:spPr>
        <p:txBody>
          <a:bodyPr vert="horz">
            <a:noAutofit/>
          </a:bodyPr>
          <a:lstStyle/>
          <a:p>
            <a:pPr>
              <a:buSzPts val="3000"/>
              <a:defRPr/>
            </a:pPr>
            <a:r>
              <a:rPr lang="en-US" sz="2700" cap="none" dirty="0">
                <a:solidFill>
                  <a:srgbClr val="164484"/>
                </a:solidFill>
              </a:rPr>
              <a:t>Funding is initially based on a minimum allocation with additional funding allocations based on high-cost and unserved locations</a:t>
            </a:r>
          </a:p>
        </p:txBody>
      </p:sp>
      <p:sp>
        <p:nvSpPr>
          <p:cNvPr id="20" name="ee4pContent1">
            <a:extLst>
              <a:ext uri="{FF2B5EF4-FFF2-40B4-BE49-F238E27FC236}">
                <a16:creationId xmlns:a16="http://schemas.microsoft.com/office/drawing/2014/main" id="{497EF819-C834-4C86-98A5-BB79FC870012}"/>
              </a:ext>
            </a:extLst>
          </p:cNvPr>
          <p:cNvSpPr txBox="1"/>
          <p:nvPr/>
        </p:nvSpPr>
        <p:spPr>
          <a:xfrm>
            <a:off x="399426" y="4080619"/>
            <a:ext cx="3254878" cy="207237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t>The Federal Communications Commission (FCC) will publish new broadband coverage maps (Broadband DATA Maps)</a:t>
            </a:r>
          </a:p>
          <a:p>
            <a:endParaRPr lang="en-US" sz="1600" dirty="0"/>
          </a:p>
          <a:p>
            <a:r>
              <a:rPr lang="en-US" sz="1600" dirty="0"/>
              <a:t>The Broadband DATA Maps will be used to determine an Eligible Entity's total funding allocation</a:t>
            </a:r>
          </a:p>
        </p:txBody>
      </p:sp>
      <p:sp>
        <p:nvSpPr>
          <p:cNvPr id="21" name="ee4pContent2">
            <a:extLst>
              <a:ext uri="{FF2B5EF4-FFF2-40B4-BE49-F238E27FC236}">
                <a16:creationId xmlns:a16="http://schemas.microsoft.com/office/drawing/2014/main" id="{32568AF6-B73A-43F6-997B-299261D9C4B0}"/>
              </a:ext>
            </a:extLst>
          </p:cNvPr>
          <p:cNvSpPr txBox="1"/>
          <p:nvPr/>
        </p:nvSpPr>
        <p:spPr>
          <a:xfrm>
            <a:off x="4466775" y="4080619"/>
            <a:ext cx="3257044" cy="207237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t>Minimum allocations by entity: </a:t>
            </a:r>
          </a:p>
          <a:p>
            <a:pPr marL="259200" lvl="1" indent="-172800"/>
            <a:r>
              <a:rPr lang="en-US" sz="1600" b="1" dirty="0">
                <a:solidFill>
                  <a:srgbClr val="164484"/>
                </a:solidFill>
              </a:rPr>
              <a:t>$100M </a:t>
            </a:r>
            <a:r>
              <a:rPr lang="en-US" sz="1600" dirty="0"/>
              <a:t>for each State, the District of Columbia, and Puerto Rico</a:t>
            </a:r>
          </a:p>
          <a:p>
            <a:pPr marL="259200" lvl="1" indent="-172800"/>
            <a:r>
              <a:rPr lang="en-US" sz="1600" b="1" dirty="0">
                <a:solidFill>
                  <a:srgbClr val="164484"/>
                </a:solidFill>
              </a:rPr>
              <a:t>$25M </a:t>
            </a:r>
            <a:r>
              <a:rPr lang="en-US" sz="1600" dirty="0"/>
              <a:t>for American Samoa, Guam, the U.S. Virgin Islands, and the Commonwealth of the Northern Mariana Islands</a:t>
            </a:r>
          </a:p>
        </p:txBody>
      </p:sp>
      <p:sp>
        <p:nvSpPr>
          <p:cNvPr id="22" name="ee4pContent3">
            <a:extLst>
              <a:ext uri="{FF2B5EF4-FFF2-40B4-BE49-F238E27FC236}">
                <a16:creationId xmlns:a16="http://schemas.microsoft.com/office/drawing/2014/main" id="{B75B5F15-EA22-41C3-B63A-ECA3B105B43B}"/>
              </a:ext>
            </a:extLst>
          </p:cNvPr>
          <p:cNvSpPr txBox="1"/>
          <p:nvPr/>
        </p:nvSpPr>
        <p:spPr>
          <a:xfrm>
            <a:off x="8534747" y="4080619"/>
            <a:ext cx="3257044" cy="207237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r>
              <a:rPr lang="en-US" sz="1600" dirty="0"/>
              <a:t>Additional allocation is based on the number of </a:t>
            </a:r>
            <a:r>
              <a:rPr lang="en-US" sz="1600" b="1" dirty="0">
                <a:solidFill>
                  <a:srgbClr val="164484"/>
                </a:solidFill>
              </a:rPr>
              <a:t>unserved locations in high-cost areas </a:t>
            </a:r>
            <a:r>
              <a:rPr lang="en-US" sz="1600" dirty="0"/>
              <a:t>in the Eligible Entity and the </a:t>
            </a:r>
            <a:r>
              <a:rPr lang="en-US" sz="1600" b="1" dirty="0">
                <a:solidFill>
                  <a:srgbClr val="164484"/>
                </a:solidFill>
              </a:rPr>
              <a:t>number of unserved locations</a:t>
            </a:r>
            <a:r>
              <a:rPr lang="en-US" sz="1600" dirty="0"/>
              <a:t> in the Eligible Entity</a:t>
            </a:r>
          </a:p>
        </p:txBody>
      </p:sp>
      <p:sp>
        <p:nvSpPr>
          <p:cNvPr id="23" name="ee4pHeader1">
            <a:extLst>
              <a:ext uri="{FF2B5EF4-FFF2-40B4-BE49-F238E27FC236}">
                <a16:creationId xmlns:a16="http://schemas.microsoft.com/office/drawing/2014/main" id="{222D3A36-81E6-49E2-A15C-F8C2C366B5F6}"/>
              </a:ext>
            </a:extLst>
          </p:cNvPr>
          <p:cNvSpPr txBox="1"/>
          <p:nvPr/>
        </p:nvSpPr>
        <p:spPr>
          <a:xfrm>
            <a:off x="399426" y="3014965"/>
            <a:ext cx="3254878" cy="758361"/>
          </a:xfrm>
          <a:prstGeom prst="rect">
            <a:avLst/>
          </a:prstGeom>
          <a:noFill/>
          <a:ln cap="rnd">
            <a:noFill/>
          </a:ln>
        </p:spPr>
        <p:txBody>
          <a:bodyPr vert="horz" wrap="square" lIns="0" tIns="0" rIns="0" bIns="0" rtlCol="0" anchor="b" anchorCtr="0">
            <a:noAutofit/>
          </a:bodyPr>
          <a:lstStyle/>
          <a:p>
            <a:pPr marL="0" lvl="3"/>
            <a:r>
              <a:rPr lang="en-US" sz="2000" dirty="0">
                <a:solidFill>
                  <a:srgbClr val="164484"/>
                </a:solidFill>
                <a:latin typeface="Arial" panose="020B0604020202020204" pitchFamily="34" charset="0"/>
              </a:rPr>
              <a:t>New FCC Broadband DATA Maps will be utilized</a:t>
            </a:r>
          </a:p>
        </p:txBody>
      </p:sp>
      <p:sp>
        <p:nvSpPr>
          <p:cNvPr id="24" name="ee4pHeader2">
            <a:extLst>
              <a:ext uri="{FF2B5EF4-FFF2-40B4-BE49-F238E27FC236}">
                <a16:creationId xmlns:a16="http://schemas.microsoft.com/office/drawing/2014/main" id="{22FC1223-12F8-4F70-9A27-D9D646DC8B38}"/>
              </a:ext>
            </a:extLst>
          </p:cNvPr>
          <p:cNvSpPr txBox="1"/>
          <p:nvPr/>
        </p:nvSpPr>
        <p:spPr>
          <a:xfrm>
            <a:off x="4466775" y="3014965"/>
            <a:ext cx="3257044" cy="758361"/>
          </a:xfrm>
          <a:prstGeom prst="rect">
            <a:avLst/>
          </a:prstGeom>
          <a:noFill/>
          <a:ln cap="rnd">
            <a:noFill/>
          </a:ln>
        </p:spPr>
        <p:txBody>
          <a:bodyPr vert="horz" wrap="square" lIns="0" tIns="0" rIns="0" bIns="0" rtlCol="0" anchor="b" anchorCtr="0">
            <a:noAutofit/>
          </a:bodyPr>
          <a:lstStyle/>
          <a:p>
            <a:pPr marL="0" lvl="3"/>
            <a:r>
              <a:rPr lang="en-US" sz="2000" dirty="0">
                <a:solidFill>
                  <a:srgbClr val="164484"/>
                </a:solidFill>
                <a:latin typeface="Arial" panose="020B0604020202020204" pitchFamily="34" charset="0"/>
              </a:rPr>
              <a:t>Eligible Entities receive a minimum allocation</a:t>
            </a:r>
          </a:p>
        </p:txBody>
      </p:sp>
      <p:sp>
        <p:nvSpPr>
          <p:cNvPr id="25" name="ee4pHeader3">
            <a:extLst>
              <a:ext uri="{FF2B5EF4-FFF2-40B4-BE49-F238E27FC236}">
                <a16:creationId xmlns:a16="http://schemas.microsoft.com/office/drawing/2014/main" id="{0C653D7F-FC59-44E2-8257-B79CA3F1ED93}"/>
              </a:ext>
            </a:extLst>
          </p:cNvPr>
          <p:cNvSpPr txBox="1"/>
          <p:nvPr/>
        </p:nvSpPr>
        <p:spPr>
          <a:xfrm>
            <a:off x="8534747" y="3014965"/>
            <a:ext cx="3257044" cy="758361"/>
          </a:xfrm>
          <a:prstGeom prst="rect">
            <a:avLst/>
          </a:prstGeom>
          <a:noFill/>
          <a:ln cap="rnd">
            <a:noFill/>
          </a:ln>
        </p:spPr>
        <p:txBody>
          <a:bodyPr vert="horz" wrap="square" lIns="0" tIns="0" rIns="0" bIns="0" rtlCol="0" anchor="b" anchorCtr="0">
            <a:noAutofit/>
          </a:bodyPr>
          <a:lstStyle/>
          <a:p>
            <a:pPr marL="0" lvl="3"/>
            <a:r>
              <a:rPr lang="en-US" sz="2000" dirty="0">
                <a:solidFill>
                  <a:srgbClr val="164484"/>
                </a:solidFill>
                <a:latin typeface="Arial" panose="020B0604020202020204" pitchFamily="34" charset="0"/>
              </a:rPr>
              <a:t>Additional allocation based on unserved locations</a:t>
            </a:r>
          </a:p>
        </p:txBody>
      </p:sp>
      <p:grpSp>
        <p:nvGrpSpPr>
          <p:cNvPr id="26" name="Group 25">
            <a:extLst>
              <a:ext uri="{FF2B5EF4-FFF2-40B4-BE49-F238E27FC236}">
                <a16:creationId xmlns:a16="http://schemas.microsoft.com/office/drawing/2014/main" id="{9DEADCF8-79E9-4FE4-97B5-FDBD119A5055}"/>
              </a:ext>
            </a:extLst>
          </p:cNvPr>
          <p:cNvGrpSpPr>
            <a:grpSpLocks noChangeAspect="1"/>
          </p:cNvGrpSpPr>
          <p:nvPr/>
        </p:nvGrpSpPr>
        <p:grpSpPr>
          <a:xfrm>
            <a:off x="5442154" y="1622467"/>
            <a:ext cx="1306286" cy="1305026"/>
            <a:chOff x="6464300" y="2606675"/>
            <a:chExt cx="1646238" cy="1644650"/>
          </a:xfrm>
        </p:grpSpPr>
        <p:sp>
          <p:nvSpPr>
            <p:cNvPr id="27" name="AutoShape 3">
              <a:extLst>
                <a:ext uri="{FF2B5EF4-FFF2-40B4-BE49-F238E27FC236}">
                  <a16:creationId xmlns:a16="http://schemas.microsoft.com/office/drawing/2014/main" id="{1F83A6BD-8FD7-4CE2-88AD-94E3629D00BE}"/>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8" name="Group 27">
              <a:extLst>
                <a:ext uri="{FF2B5EF4-FFF2-40B4-BE49-F238E27FC236}">
                  <a16:creationId xmlns:a16="http://schemas.microsoft.com/office/drawing/2014/main" id="{24DC75DE-012A-42AF-8FF4-9586395ED093}"/>
                </a:ext>
              </a:extLst>
            </p:cNvPr>
            <p:cNvGrpSpPr/>
            <p:nvPr/>
          </p:nvGrpSpPr>
          <p:grpSpPr>
            <a:xfrm>
              <a:off x="6729413" y="2881312"/>
              <a:ext cx="1146175" cy="1125538"/>
              <a:chOff x="6729413" y="2881312"/>
              <a:chExt cx="1146175" cy="1125538"/>
            </a:xfrm>
          </p:grpSpPr>
          <p:sp>
            <p:nvSpPr>
              <p:cNvPr id="29" name="Freeform 10">
                <a:extLst>
                  <a:ext uri="{FF2B5EF4-FFF2-40B4-BE49-F238E27FC236}">
                    <a16:creationId xmlns:a16="http://schemas.microsoft.com/office/drawing/2014/main" id="{4BBCC727-6833-4ACB-8984-288D6EDA94F3}"/>
                  </a:ext>
                </a:extLst>
              </p:cNvPr>
              <p:cNvSpPr>
                <a:spLocks/>
              </p:cNvSpPr>
              <p:nvPr/>
            </p:nvSpPr>
            <p:spPr bwMode="auto">
              <a:xfrm>
                <a:off x="6989763" y="2944813"/>
                <a:ext cx="822325" cy="336550"/>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0" name="Freeform 11">
                <a:extLst>
                  <a:ext uri="{FF2B5EF4-FFF2-40B4-BE49-F238E27FC236}">
                    <a16:creationId xmlns:a16="http://schemas.microsoft.com/office/drawing/2014/main" id="{E4AC0D4C-EADC-4E57-A9A6-A9036FCD35FA}"/>
                  </a:ext>
                </a:extLst>
              </p:cNvPr>
              <p:cNvSpPr>
                <a:spLocks/>
              </p:cNvSpPr>
              <p:nvPr/>
            </p:nvSpPr>
            <p:spPr bwMode="auto">
              <a:xfrm>
                <a:off x="6729413" y="2881312"/>
                <a:ext cx="1146175" cy="112553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31" name="Group 30">
            <a:extLst>
              <a:ext uri="{FF2B5EF4-FFF2-40B4-BE49-F238E27FC236}">
                <a16:creationId xmlns:a16="http://schemas.microsoft.com/office/drawing/2014/main" id="{BFED3500-9BEC-4812-8E6F-AFD9FDABAC9A}"/>
              </a:ext>
            </a:extLst>
          </p:cNvPr>
          <p:cNvGrpSpPr/>
          <p:nvPr/>
        </p:nvGrpSpPr>
        <p:grpSpPr>
          <a:xfrm>
            <a:off x="9618577" y="1541496"/>
            <a:ext cx="1089385" cy="1385997"/>
            <a:chOff x="297619" y="1637245"/>
            <a:chExt cx="908050" cy="1155289"/>
          </a:xfrm>
        </p:grpSpPr>
        <p:grpSp>
          <p:nvGrpSpPr>
            <p:cNvPr id="32" name="Group 31">
              <a:extLst>
                <a:ext uri="{FF2B5EF4-FFF2-40B4-BE49-F238E27FC236}">
                  <a16:creationId xmlns:a16="http://schemas.microsoft.com/office/drawing/2014/main" id="{A7BFD1AA-235C-41D8-9D04-AE1DC4CF79B8}"/>
                </a:ext>
              </a:extLst>
            </p:cNvPr>
            <p:cNvGrpSpPr>
              <a:grpSpLocks noChangeAspect="1"/>
            </p:cNvGrpSpPr>
            <p:nvPr/>
          </p:nvGrpSpPr>
          <p:grpSpPr>
            <a:xfrm>
              <a:off x="297619" y="1884484"/>
              <a:ext cx="908050" cy="908050"/>
              <a:chOff x="5272088" y="2606675"/>
              <a:chExt cx="1644650" cy="1644650"/>
            </a:xfrm>
          </p:grpSpPr>
          <p:sp>
            <p:nvSpPr>
              <p:cNvPr id="36" name="AutoShape 3">
                <a:extLst>
                  <a:ext uri="{FF2B5EF4-FFF2-40B4-BE49-F238E27FC236}">
                    <a16:creationId xmlns:a16="http://schemas.microsoft.com/office/drawing/2014/main" id="{151EB144-CA9A-4580-8FAA-B6409259595F}"/>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7" name="Group 36">
                <a:extLst>
                  <a:ext uri="{FF2B5EF4-FFF2-40B4-BE49-F238E27FC236}">
                    <a16:creationId xmlns:a16="http://schemas.microsoft.com/office/drawing/2014/main" id="{E5C586B2-A885-4646-B05D-702867B3AE5B}"/>
                  </a:ext>
                </a:extLst>
              </p:cNvPr>
              <p:cNvGrpSpPr/>
              <p:nvPr/>
            </p:nvGrpSpPr>
            <p:grpSpPr>
              <a:xfrm>
                <a:off x="5526088" y="2831048"/>
                <a:ext cx="1135063" cy="1250415"/>
                <a:chOff x="5526088" y="2831048"/>
                <a:chExt cx="1135063" cy="1250415"/>
              </a:xfrm>
            </p:grpSpPr>
            <p:sp>
              <p:nvSpPr>
                <p:cNvPr id="38" name="Freeform 10">
                  <a:extLst>
                    <a:ext uri="{FF2B5EF4-FFF2-40B4-BE49-F238E27FC236}">
                      <a16:creationId xmlns:a16="http://schemas.microsoft.com/office/drawing/2014/main" id="{2870CE77-E5EB-4533-BE52-306F1EACA370}"/>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9" name="Freeform 11">
                  <a:extLst>
                    <a:ext uri="{FF2B5EF4-FFF2-40B4-BE49-F238E27FC236}">
                      <a16:creationId xmlns:a16="http://schemas.microsoft.com/office/drawing/2014/main" id="{BA0913D7-DC49-408A-9A57-5911D8F52DF0}"/>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33" name="Group 32">
              <a:extLst>
                <a:ext uri="{FF2B5EF4-FFF2-40B4-BE49-F238E27FC236}">
                  <a16:creationId xmlns:a16="http://schemas.microsoft.com/office/drawing/2014/main" id="{2E1838BD-A29E-4D8C-A3BD-7482C4776EB9}"/>
                </a:ext>
              </a:extLst>
            </p:cNvPr>
            <p:cNvGrpSpPr>
              <a:grpSpLocks noChangeAspect="1"/>
            </p:cNvGrpSpPr>
            <p:nvPr/>
          </p:nvGrpSpPr>
          <p:grpSpPr>
            <a:xfrm>
              <a:off x="598189" y="1637245"/>
              <a:ext cx="306910" cy="306910"/>
              <a:chOff x="628650" y="2655888"/>
              <a:chExt cx="269875" cy="269875"/>
            </a:xfrm>
          </p:grpSpPr>
          <p:sp>
            <p:nvSpPr>
              <p:cNvPr id="34" name="Oval 18">
                <a:extLst>
                  <a:ext uri="{FF2B5EF4-FFF2-40B4-BE49-F238E27FC236}">
                    <a16:creationId xmlns:a16="http://schemas.microsoft.com/office/drawing/2014/main" id="{767AE678-60FE-4D6F-BCC5-9F9BA7B5E766}"/>
                  </a:ext>
                </a:extLst>
              </p:cNvPr>
              <p:cNvSpPr>
                <a:spLocks noChangeArrowheads="1"/>
              </p:cNvSpPr>
              <p:nvPr/>
            </p:nvSpPr>
            <p:spPr bwMode="auto">
              <a:xfrm>
                <a:off x="628650" y="2655888"/>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Freeform 19">
                <a:extLst>
                  <a:ext uri="{FF2B5EF4-FFF2-40B4-BE49-F238E27FC236}">
                    <a16:creationId xmlns:a16="http://schemas.microsoft.com/office/drawing/2014/main" id="{ADFA2222-0562-4D6F-A253-AC189979C755}"/>
                  </a:ext>
                </a:extLst>
              </p:cNvPr>
              <p:cNvSpPr>
                <a:spLocks/>
              </p:cNvSpPr>
              <p:nvPr/>
            </p:nvSpPr>
            <p:spPr bwMode="auto">
              <a:xfrm>
                <a:off x="708025" y="2735263"/>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grpSp>
        <p:nvGrpSpPr>
          <p:cNvPr id="41" name="Group 40">
            <a:extLst>
              <a:ext uri="{FF2B5EF4-FFF2-40B4-BE49-F238E27FC236}">
                <a16:creationId xmlns:a16="http://schemas.microsoft.com/office/drawing/2014/main" id="{FE994D7A-A8FA-4B68-8204-FD8C3C61174A}"/>
              </a:ext>
            </a:extLst>
          </p:cNvPr>
          <p:cNvGrpSpPr>
            <a:grpSpLocks noChangeAspect="1"/>
          </p:cNvGrpSpPr>
          <p:nvPr/>
        </p:nvGrpSpPr>
        <p:grpSpPr>
          <a:xfrm>
            <a:off x="1374352" y="1621208"/>
            <a:ext cx="1305026" cy="1306285"/>
            <a:chOff x="5273675" y="2570163"/>
            <a:chExt cx="1644650" cy="1646237"/>
          </a:xfrm>
        </p:grpSpPr>
        <p:sp>
          <p:nvSpPr>
            <p:cNvPr id="42" name="AutoShape 35">
              <a:extLst>
                <a:ext uri="{FF2B5EF4-FFF2-40B4-BE49-F238E27FC236}">
                  <a16:creationId xmlns:a16="http://schemas.microsoft.com/office/drawing/2014/main" id="{58FA68F9-57CC-4CE2-AC30-6BA30D49CF8C}"/>
                </a:ext>
              </a:extLst>
            </p:cNvPr>
            <p:cNvSpPr>
              <a:spLocks noChangeAspect="1" noChangeArrowheads="1" noTextEdit="1"/>
            </p:cNvSpPr>
            <p:nvPr/>
          </p:nvSpPr>
          <p:spPr bwMode="auto">
            <a:xfrm>
              <a:off x="5273675" y="2570163"/>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3" name="Group 42">
              <a:extLst>
                <a:ext uri="{FF2B5EF4-FFF2-40B4-BE49-F238E27FC236}">
                  <a16:creationId xmlns:a16="http://schemas.microsoft.com/office/drawing/2014/main" id="{1C541B81-7E15-4FD3-96E7-22785BFDBD5C}"/>
                </a:ext>
              </a:extLst>
            </p:cNvPr>
            <p:cNvGrpSpPr/>
            <p:nvPr/>
          </p:nvGrpSpPr>
          <p:grpSpPr>
            <a:xfrm>
              <a:off x="5443538" y="2844800"/>
              <a:ext cx="1304925" cy="1100137"/>
              <a:chOff x="5443538" y="2844800"/>
              <a:chExt cx="1304925" cy="1100137"/>
            </a:xfrm>
          </p:grpSpPr>
          <p:sp>
            <p:nvSpPr>
              <p:cNvPr id="44" name="Freeform 24">
                <a:extLst>
                  <a:ext uri="{FF2B5EF4-FFF2-40B4-BE49-F238E27FC236}">
                    <a16:creationId xmlns:a16="http://schemas.microsoft.com/office/drawing/2014/main" id="{9649B069-AF32-4C13-9093-020F3CD19B38}"/>
                  </a:ext>
                </a:extLst>
              </p:cNvPr>
              <p:cNvSpPr>
                <a:spLocks/>
              </p:cNvSpPr>
              <p:nvPr/>
            </p:nvSpPr>
            <p:spPr bwMode="auto">
              <a:xfrm>
                <a:off x="5505450" y="2916238"/>
                <a:ext cx="1179513" cy="954087"/>
              </a:xfrm>
              <a:custGeom>
                <a:avLst/>
                <a:gdLst>
                  <a:gd name="connsiteX0" fmla="*/ 1179513 w 1179513"/>
                  <a:gd name="connsiteY0" fmla="*/ 566737 h 954087"/>
                  <a:gd name="connsiteX1" fmla="*/ 1179513 w 1179513"/>
                  <a:gd name="connsiteY1" fmla="*/ 777875 h 954087"/>
                  <a:gd name="connsiteX2" fmla="*/ 841375 w 1179513"/>
                  <a:gd name="connsiteY2" fmla="*/ 950912 h 954087"/>
                  <a:gd name="connsiteX3" fmla="*/ 841375 w 1179513"/>
                  <a:gd name="connsiteY3" fmla="*/ 719137 h 954087"/>
                  <a:gd name="connsiteX4" fmla="*/ 417513 w 1179513"/>
                  <a:gd name="connsiteY4" fmla="*/ 550862 h 954087"/>
                  <a:gd name="connsiteX5" fmla="*/ 811213 w 1179513"/>
                  <a:gd name="connsiteY5" fmla="*/ 718873 h 954087"/>
                  <a:gd name="connsiteX6" fmla="*/ 811213 w 1179513"/>
                  <a:gd name="connsiteY6" fmla="*/ 954087 h 954087"/>
                  <a:gd name="connsiteX7" fmla="*/ 434692 w 1179513"/>
                  <a:gd name="connsiteY7" fmla="*/ 781787 h 954087"/>
                  <a:gd name="connsiteX8" fmla="*/ 417513 w 1179513"/>
                  <a:gd name="connsiteY8" fmla="*/ 776783 h 954087"/>
                  <a:gd name="connsiteX9" fmla="*/ 385763 w 1179513"/>
                  <a:gd name="connsiteY9" fmla="*/ 549275 h 954087"/>
                  <a:gd name="connsiteX10" fmla="*/ 385763 w 1179513"/>
                  <a:gd name="connsiteY10" fmla="*/ 775732 h 954087"/>
                  <a:gd name="connsiteX11" fmla="*/ 371502 w 1179513"/>
                  <a:gd name="connsiteY11" fmla="*/ 780018 h 954087"/>
                  <a:gd name="connsiteX12" fmla="*/ 0 w 1179513"/>
                  <a:gd name="connsiteY12" fmla="*/ 935037 h 954087"/>
                  <a:gd name="connsiteX13" fmla="*/ 0 w 1179513"/>
                  <a:gd name="connsiteY13" fmla="*/ 697151 h 954087"/>
                  <a:gd name="connsiteX14" fmla="*/ 385763 w 1179513"/>
                  <a:gd name="connsiteY14" fmla="*/ 549275 h 954087"/>
                  <a:gd name="connsiteX15" fmla="*/ 1179513 w 1179513"/>
                  <a:gd name="connsiteY15" fmla="*/ 279400 h 954087"/>
                  <a:gd name="connsiteX16" fmla="*/ 1179513 w 1179513"/>
                  <a:gd name="connsiteY16" fmla="*/ 531812 h 954087"/>
                  <a:gd name="connsiteX17" fmla="*/ 841375 w 1179513"/>
                  <a:gd name="connsiteY17" fmla="*/ 684212 h 954087"/>
                  <a:gd name="connsiteX18" fmla="*/ 841375 w 1179513"/>
                  <a:gd name="connsiteY18" fmla="*/ 407987 h 954087"/>
                  <a:gd name="connsiteX19" fmla="*/ 417513 w 1179513"/>
                  <a:gd name="connsiteY19" fmla="*/ 266700 h 954087"/>
                  <a:gd name="connsiteX20" fmla="*/ 550655 w 1179513"/>
                  <a:gd name="connsiteY20" fmla="*/ 314518 h 954087"/>
                  <a:gd name="connsiteX21" fmla="*/ 541349 w 1179513"/>
                  <a:gd name="connsiteY21" fmla="*/ 356626 h 954087"/>
                  <a:gd name="connsiteX22" fmla="*/ 574993 w 1179513"/>
                  <a:gd name="connsiteY22" fmla="*/ 454402 h 954087"/>
                  <a:gd name="connsiteX23" fmla="*/ 605057 w 1179513"/>
                  <a:gd name="connsiteY23" fmla="*/ 510784 h 954087"/>
                  <a:gd name="connsiteX24" fmla="*/ 612215 w 1179513"/>
                  <a:gd name="connsiteY24" fmla="*/ 522917 h 954087"/>
                  <a:gd name="connsiteX25" fmla="*/ 642280 w 1179513"/>
                  <a:gd name="connsiteY25" fmla="*/ 540046 h 954087"/>
                  <a:gd name="connsiteX26" fmla="*/ 672344 w 1179513"/>
                  <a:gd name="connsiteY26" fmla="*/ 522917 h 954087"/>
                  <a:gd name="connsiteX27" fmla="*/ 679502 w 1179513"/>
                  <a:gd name="connsiteY27" fmla="*/ 510070 h 954087"/>
                  <a:gd name="connsiteX28" fmla="*/ 709567 w 1179513"/>
                  <a:gd name="connsiteY28" fmla="*/ 454402 h 954087"/>
                  <a:gd name="connsiteX29" fmla="*/ 738915 w 1179513"/>
                  <a:gd name="connsiteY29" fmla="*/ 381605 h 954087"/>
                  <a:gd name="connsiteX30" fmla="*/ 811213 w 1179513"/>
                  <a:gd name="connsiteY30" fmla="*/ 408012 h 954087"/>
                  <a:gd name="connsiteX31" fmla="*/ 811213 w 1179513"/>
                  <a:gd name="connsiteY31" fmla="*/ 684212 h 954087"/>
                  <a:gd name="connsiteX32" fmla="*/ 417513 w 1179513"/>
                  <a:gd name="connsiteY32" fmla="*/ 516494 h 954087"/>
                  <a:gd name="connsiteX33" fmla="*/ 417513 w 1179513"/>
                  <a:gd name="connsiteY33" fmla="*/ 266700 h 954087"/>
                  <a:gd name="connsiteX34" fmla="*/ 385763 w 1179513"/>
                  <a:gd name="connsiteY34" fmla="*/ 266700 h 954087"/>
                  <a:gd name="connsiteX35" fmla="*/ 385763 w 1179513"/>
                  <a:gd name="connsiteY35" fmla="*/ 515938 h 954087"/>
                  <a:gd name="connsiteX36" fmla="*/ 0 w 1179513"/>
                  <a:gd name="connsiteY36" fmla="*/ 663575 h 954087"/>
                  <a:gd name="connsiteX37" fmla="*/ 0 w 1179513"/>
                  <a:gd name="connsiteY37" fmla="*/ 414338 h 954087"/>
                  <a:gd name="connsiteX38" fmla="*/ 1179513 w 1179513"/>
                  <a:gd name="connsiteY38" fmla="*/ 14287 h 954087"/>
                  <a:gd name="connsiteX39" fmla="*/ 1179513 w 1179513"/>
                  <a:gd name="connsiteY39" fmla="*/ 246409 h 954087"/>
                  <a:gd name="connsiteX40" fmla="*/ 841375 w 1179513"/>
                  <a:gd name="connsiteY40" fmla="*/ 374649 h 954087"/>
                  <a:gd name="connsiteX41" fmla="*/ 841375 w 1179513"/>
                  <a:gd name="connsiteY41" fmla="*/ 141811 h 954087"/>
                  <a:gd name="connsiteX42" fmla="*/ 854243 w 1179513"/>
                  <a:gd name="connsiteY42" fmla="*/ 138228 h 954087"/>
                  <a:gd name="connsiteX43" fmla="*/ 385763 w 1179513"/>
                  <a:gd name="connsiteY43" fmla="*/ 1587 h 954087"/>
                  <a:gd name="connsiteX44" fmla="*/ 385763 w 1179513"/>
                  <a:gd name="connsiteY44" fmla="*/ 233362 h 954087"/>
                  <a:gd name="connsiteX45" fmla="*/ 0 w 1179513"/>
                  <a:gd name="connsiteY45" fmla="*/ 380999 h 954087"/>
                  <a:gd name="connsiteX46" fmla="*/ 0 w 1179513"/>
                  <a:gd name="connsiteY46" fmla="*/ 149224 h 954087"/>
                  <a:gd name="connsiteX47" fmla="*/ 417513 w 1179513"/>
                  <a:gd name="connsiteY47" fmla="*/ 0 h 954087"/>
                  <a:gd name="connsiteX48" fmla="*/ 801191 w 1179513"/>
                  <a:gd name="connsiteY48" fmla="*/ 138255 h 954087"/>
                  <a:gd name="connsiteX49" fmla="*/ 811213 w 1179513"/>
                  <a:gd name="connsiteY49" fmla="*/ 141120 h 954087"/>
                  <a:gd name="connsiteX50" fmla="*/ 811213 w 1179513"/>
                  <a:gd name="connsiteY50" fmla="*/ 374650 h 954087"/>
                  <a:gd name="connsiteX51" fmla="*/ 742494 w 1179513"/>
                  <a:gd name="connsiteY51" fmla="*/ 349578 h 954087"/>
                  <a:gd name="connsiteX52" fmla="*/ 642280 w 1179513"/>
                  <a:gd name="connsiteY52" fmla="*/ 255020 h 954087"/>
                  <a:gd name="connsiteX53" fmla="*/ 568550 w 1179513"/>
                  <a:gd name="connsiteY53" fmla="*/ 287256 h 954087"/>
                  <a:gd name="connsiteX54" fmla="*/ 417513 w 1179513"/>
                  <a:gd name="connsiteY54" fmla="*/ 232813 h 954087"/>
                  <a:gd name="connsiteX55" fmla="*/ 417513 w 1179513"/>
                  <a:gd name="connsiteY55" fmla="*/ 0 h 95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513" h="954087">
                    <a:moveTo>
                      <a:pt x="1179513" y="566737"/>
                    </a:moveTo>
                    <a:lnTo>
                      <a:pt x="1179513" y="777875"/>
                    </a:lnTo>
                    <a:lnTo>
                      <a:pt x="841375" y="950912"/>
                    </a:lnTo>
                    <a:lnTo>
                      <a:pt x="841375" y="719137"/>
                    </a:lnTo>
                    <a:close/>
                    <a:moveTo>
                      <a:pt x="417513" y="550862"/>
                    </a:moveTo>
                    <a:cubicBezTo>
                      <a:pt x="417513" y="550862"/>
                      <a:pt x="417513" y="550862"/>
                      <a:pt x="811213" y="718873"/>
                    </a:cubicBezTo>
                    <a:cubicBezTo>
                      <a:pt x="811213" y="718873"/>
                      <a:pt x="811213" y="718873"/>
                      <a:pt x="811213" y="954087"/>
                    </a:cubicBezTo>
                    <a:cubicBezTo>
                      <a:pt x="811213" y="954087"/>
                      <a:pt x="811213" y="954087"/>
                      <a:pt x="434692" y="781787"/>
                    </a:cubicBezTo>
                    <a:cubicBezTo>
                      <a:pt x="428966" y="779642"/>
                      <a:pt x="423239" y="777497"/>
                      <a:pt x="417513" y="776783"/>
                    </a:cubicBezTo>
                    <a:close/>
                    <a:moveTo>
                      <a:pt x="385763" y="549275"/>
                    </a:moveTo>
                    <a:cubicBezTo>
                      <a:pt x="385763" y="549275"/>
                      <a:pt x="385763" y="549275"/>
                      <a:pt x="385763" y="775732"/>
                    </a:cubicBezTo>
                    <a:cubicBezTo>
                      <a:pt x="380771" y="776446"/>
                      <a:pt x="375780" y="777875"/>
                      <a:pt x="371502" y="780018"/>
                    </a:cubicBezTo>
                    <a:cubicBezTo>
                      <a:pt x="371502" y="780018"/>
                      <a:pt x="371502" y="780018"/>
                      <a:pt x="0" y="935037"/>
                    </a:cubicBezTo>
                    <a:lnTo>
                      <a:pt x="0" y="697151"/>
                    </a:lnTo>
                    <a:cubicBezTo>
                      <a:pt x="0" y="697151"/>
                      <a:pt x="0" y="697151"/>
                      <a:pt x="385763" y="549275"/>
                    </a:cubicBezTo>
                    <a:close/>
                    <a:moveTo>
                      <a:pt x="1179513" y="279400"/>
                    </a:moveTo>
                    <a:lnTo>
                      <a:pt x="1179513" y="531812"/>
                    </a:lnTo>
                    <a:lnTo>
                      <a:pt x="841375" y="684212"/>
                    </a:lnTo>
                    <a:lnTo>
                      <a:pt x="841375" y="407987"/>
                    </a:lnTo>
                    <a:close/>
                    <a:moveTo>
                      <a:pt x="417513" y="266700"/>
                    </a:moveTo>
                    <a:cubicBezTo>
                      <a:pt x="417513" y="266700"/>
                      <a:pt x="417513" y="266700"/>
                      <a:pt x="550655" y="314518"/>
                    </a:cubicBezTo>
                    <a:cubicBezTo>
                      <a:pt x="544928" y="327364"/>
                      <a:pt x="541349" y="341638"/>
                      <a:pt x="541349" y="356626"/>
                    </a:cubicBezTo>
                    <a:cubicBezTo>
                      <a:pt x="541349" y="378037"/>
                      <a:pt x="551371" y="408012"/>
                      <a:pt x="574993" y="454402"/>
                    </a:cubicBezTo>
                    <a:cubicBezTo>
                      <a:pt x="590025" y="484377"/>
                      <a:pt x="605057" y="510070"/>
                      <a:pt x="605057" y="510784"/>
                    </a:cubicBezTo>
                    <a:cubicBezTo>
                      <a:pt x="605057" y="510784"/>
                      <a:pt x="605057" y="510784"/>
                      <a:pt x="612215" y="522917"/>
                    </a:cubicBezTo>
                    <a:cubicBezTo>
                      <a:pt x="618658" y="533622"/>
                      <a:pt x="630111" y="540046"/>
                      <a:pt x="642280" y="540046"/>
                    </a:cubicBezTo>
                    <a:cubicBezTo>
                      <a:pt x="654449" y="540046"/>
                      <a:pt x="665902" y="533622"/>
                      <a:pt x="672344" y="522917"/>
                    </a:cubicBezTo>
                    <a:cubicBezTo>
                      <a:pt x="672344" y="522917"/>
                      <a:pt x="672344" y="522917"/>
                      <a:pt x="679502" y="510070"/>
                    </a:cubicBezTo>
                    <a:cubicBezTo>
                      <a:pt x="679502" y="510070"/>
                      <a:pt x="694534" y="484377"/>
                      <a:pt x="709567" y="454402"/>
                    </a:cubicBezTo>
                    <a:cubicBezTo>
                      <a:pt x="724599" y="423713"/>
                      <a:pt x="733904" y="400161"/>
                      <a:pt x="738915" y="381605"/>
                    </a:cubicBezTo>
                    <a:cubicBezTo>
                      <a:pt x="738915" y="381605"/>
                      <a:pt x="738915" y="381605"/>
                      <a:pt x="811213" y="408012"/>
                    </a:cubicBezTo>
                    <a:cubicBezTo>
                      <a:pt x="811213" y="408012"/>
                      <a:pt x="811213" y="408012"/>
                      <a:pt x="811213" y="684212"/>
                    </a:cubicBezTo>
                    <a:cubicBezTo>
                      <a:pt x="811213" y="684212"/>
                      <a:pt x="811213" y="684212"/>
                      <a:pt x="417513" y="516494"/>
                    </a:cubicBezTo>
                    <a:cubicBezTo>
                      <a:pt x="417513" y="516494"/>
                      <a:pt x="417513" y="516494"/>
                      <a:pt x="417513" y="266700"/>
                    </a:cubicBezTo>
                    <a:close/>
                    <a:moveTo>
                      <a:pt x="385763" y="266700"/>
                    </a:moveTo>
                    <a:lnTo>
                      <a:pt x="385763" y="515938"/>
                    </a:lnTo>
                    <a:lnTo>
                      <a:pt x="0" y="663575"/>
                    </a:lnTo>
                    <a:lnTo>
                      <a:pt x="0" y="414338"/>
                    </a:lnTo>
                    <a:close/>
                    <a:moveTo>
                      <a:pt x="1179513" y="14287"/>
                    </a:moveTo>
                    <a:cubicBezTo>
                      <a:pt x="1179513" y="14287"/>
                      <a:pt x="1179513" y="14287"/>
                      <a:pt x="1179513" y="246409"/>
                    </a:cubicBezTo>
                    <a:cubicBezTo>
                      <a:pt x="1179513" y="246409"/>
                      <a:pt x="1179513" y="246409"/>
                      <a:pt x="841375" y="374649"/>
                    </a:cubicBezTo>
                    <a:cubicBezTo>
                      <a:pt x="841375" y="374649"/>
                      <a:pt x="841375" y="374649"/>
                      <a:pt x="841375" y="141811"/>
                    </a:cubicBezTo>
                    <a:cubicBezTo>
                      <a:pt x="846379" y="141094"/>
                      <a:pt x="850669" y="139661"/>
                      <a:pt x="854243" y="138228"/>
                    </a:cubicBezTo>
                    <a:close/>
                    <a:moveTo>
                      <a:pt x="385763" y="1587"/>
                    </a:moveTo>
                    <a:lnTo>
                      <a:pt x="385763" y="233362"/>
                    </a:lnTo>
                    <a:lnTo>
                      <a:pt x="0" y="380999"/>
                    </a:lnTo>
                    <a:lnTo>
                      <a:pt x="0" y="149224"/>
                    </a:lnTo>
                    <a:close/>
                    <a:moveTo>
                      <a:pt x="417513" y="0"/>
                    </a:moveTo>
                    <a:lnTo>
                      <a:pt x="801191" y="138255"/>
                    </a:lnTo>
                    <a:cubicBezTo>
                      <a:pt x="804770" y="139688"/>
                      <a:pt x="808349" y="140404"/>
                      <a:pt x="811213" y="141120"/>
                    </a:cubicBezTo>
                    <a:cubicBezTo>
                      <a:pt x="811213" y="141120"/>
                      <a:pt x="811213" y="141120"/>
                      <a:pt x="811213" y="374650"/>
                    </a:cubicBezTo>
                    <a:cubicBezTo>
                      <a:pt x="811213" y="374650"/>
                      <a:pt x="811213" y="374650"/>
                      <a:pt x="742494" y="349578"/>
                    </a:cubicBezTo>
                    <a:cubicBezTo>
                      <a:pt x="738915" y="296568"/>
                      <a:pt x="695250" y="255020"/>
                      <a:pt x="642280" y="255020"/>
                    </a:cubicBezTo>
                    <a:cubicBezTo>
                      <a:pt x="612931" y="255020"/>
                      <a:pt x="587162" y="267198"/>
                      <a:pt x="568550" y="287256"/>
                    </a:cubicBezTo>
                    <a:cubicBezTo>
                      <a:pt x="568550" y="287256"/>
                      <a:pt x="568550" y="287256"/>
                      <a:pt x="417513" y="232813"/>
                    </a:cubicBezTo>
                    <a:cubicBezTo>
                      <a:pt x="417513" y="232813"/>
                      <a:pt x="417513" y="232813"/>
                      <a:pt x="417513"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5" name="Freeform 23">
                <a:extLst>
                  <a:ext uri="{FF2B5EF4-FFF2-40B4-BE49-F238E27FC236}">
                    <a16:creationId xmlns:a16="http://schemas.microsoft.com/office/drawing/2014/main" id="{DDE4D895-8C18-4568-A066-E5BBD396B0D0}"/>
                  </a:ext>
                </a:extLst>
              </p:cNvPr>
              <p:cNvSpPr>
                <a:spLocks/>
              </p:cNvSpPr>
              <p:nvPr/>
            </p:nvSpPr>
            <p:spPr bwMode="auto">
              <a:xfrm>
                <a:off x="5443538" y="2844800"/>
                <a:ext cx="1304925" cy="1100137"/>
              </a:xfrm>
              <a:custGeom>
                <a:avLst/>
                <a:gdLst>
                  <a:gd name="connsiteX0" fmla="*/ 704410 w 1304925"/>
                  <a:gd name="connsiteY0" fmla="*/ 398463 h 1100137"/>
                  <a:gd name="connsiteX1" fmla="*/ 683870 w 1304925"/>
                  <a:gd name="connsiteY1" fmla="*/ 411212 h 1100137"/>
                  <a:gd name="connsiteX2" fmla="*/ 681037 w 1304925"/>
                  <a:gd name="connsiteY2" fmla="*/ 421836 h 1100137"/>
                  <a:gd name="connsiteX3" fmla="*/ 704410 w 1304925"/>
                  <a:gd name="connsiteY3" fmla="*/ 444500 h 1100137"/>
                  <a:gd name="connsiteX4" fmla="*/ 726367 w 1304925"/>
                  <a:gd name="connsiteY4" fmla="*/ 426794 h 1100137"/>
                  <a:gd name="connsiteX5" fmla="*/ 727075 w 1304925"/>
                  <a:gd name="connsiteY5" fmla="*/ 421836 h 1100137"/>
                  <a:gd name="connsiteX6" fmla="*/ 704410 w 1304925"/>
                  <a:gd name="connsiteY6" fmla="*/ 398463 h 1100137"/>
                  <a:gd name="connsiteX7" fmla="*/ 704415 w 1304925"/>
                  <a:gd name="connsiteY7" fmla="*/ 357188 h 1100137"/>
                  <a:gd name="connsiteX8" fmla="*/ 770251 w 1304925"/>
                  <a:gd name="connsiteY8" fmla="*/ 407927 h 1100137"/>
                  <a:gd name="connsiteX9" fmla="*/ 773113 w 1304925"/>
                  <a:gd name="connsiteY9" fmla="*/ 427222 h 1100137"/>
                  <a:gd name="connsiteX10" fmla="*/ 771682 w 1304925"/>
                  <a:gd name="connsiteY10" fmla="*/ 441514 h 1100137"/>
                  <a:gd name="connsiteX11" fmla="*/ 743058 w 1304925"/>
                  <a:gd name="connsiteY11" fmla="*/ 510834 h 1100137"/>
                  <a:gd name="connsiteX12" fmla="*/ 714433 w 1304925"/>
                  <a:gd name="connsiteY12" fmla="*/ 565146 h 1100137"/>
                  <a:gd name="connsiteX13" fmla="*/ 706561 w 1304925"/>
                  <a:gd name="connsiteY13" fmla="*/ 578009 h 1100137"/>
                  <a:gd name="connsiteX14" fmla="*/ 704415 w 1304925"/>
                  <a:gd name="connsiteY14" fmla="*/ 579438 h 1100137"/>
                  <a:gd name="connsiteX15" fmla="*/ 701552 w 1304925"/>
                  <a:gd name="connsiteY15" fmla="*/ 578009 h 1100137"/>
                  <a:gd name="connsiteX16" fmla="*/ 694396 w 1304925"/>
                  <a:gd name="connsiteY16" fmla="*/ 565146 h 1100137"/>
                  <a:gd name="connsiteX17" fmla="*/ 665056 w 1304925"/>
                  <a:gd name="connsiteY17" fmla="*/ 510834 h 1100137"/>
                  <a:gd name="connsiteX18" fmla="*/ 635000 w 1304925"/>
                  <a:gd name="connsiteY18" fmla="*/ 427222 h 1100137"/>
                  <a:gd name="connsiteX19" fmla="*/ 642872 w 1304925"/>
                  <a:gd name="connsiteY19" fmla="*/ 395778 h 1100137"/>
                  <a:gd name="connsiteX20" fmla="*/ 664340 w 1304925"/>
                  <a:gd name="connsiteY20" fmla="*/ 370051 h 1100137"/>
                  <a:gd name="connsiteX21" fmla="*/ 704415 w 1304925"/>
                  <a:gd name="connsiteY21" fmla="*/ 357188 h 1100137"/>
                  <a:gd name="connsiteX22" fmla="*/ 464502 w 1304925"/>
                  <a:gd name="connsiteY22" fmla="*/ 33338 h 1100137"/>
                  <a:gd name="connsiteX23" fmla="*/ 448072 w 1304925"/>
                  <a:gd name="connsiteY23" fmla="*/ 39770 h 1100137"/>
                  <a:gd name="connsiteX24" fmla="*/ 30162 w 1304925"/>
                  <a:gd name="connsiteY24" fmla="*/ 199149 h 1100137"/>
                  <a:gd name="connsiteX25" fmla="*/ 30162 w 1304925"/>
                  <a:gd name="connsiteY25" fmla="*/ 464305 h 1100137"/>
                  <a:gd name="connsiteX26" fmla="*/ 30162 w 1304925"/>
                  <a:gd name="connsiteY26" fmla="*/ 481458 h 1100137"/>
                  <a:gd name="connsiteX27" fmla="*/ 30162 w 1304925"/>
                  <a:gd name="connsiteY27" fmla="*/ 748042 h 1100137"/>
                  <a:gd name="connsiteX28" fmla="*/ 30162 w 1304925"/>
                  <a:gd name="connsiteY28" fmla="*/ 764480 h 1100137"/>
                  <a:gd name="connsiteX29" fmla="*/ 30162 w 1304925"/>
                  <a:gd name="connsiteY29" fmla="*/ 1054650 h 1100137"/>
                  <a:gd name="connsiteX30" fmla="*/ 445929 w 1304925"/>
                  <a:gd name="connsiteY30" fmla="*/ 880977 h 1100137"/>
                  <a:gd name="connsiteX31" fmla="*/ 459502 w 1304925"/>
                  <a:gd name="connsiteY31" fmla="*/ 878118 h 1100137"/>
                  <a:gd name="connsiteX32" fmla="*/ 460216 w 1304925"/>
                  <a:gd name="connsiteY32" fmla="*/ 878118 h 1100137"/>
                  <a:gd name="connsiteX33" fmla="*/ 463788 w 1304925"/>
                  <a:gd name="connsiteY33" fmla="*/ 877404 h 1100137"/>
                  <a:gd name="connsiteX34" fmla="*/ 478790 w 1304925"/>
                  <a:gd name="connsiteY34" fmla="*/ 880262 h 1100137"/>
                  <a:gd name="connsiteX35" fmla="*/ 483076 w 1304925"/>
                  <a:gd name="connsiteY35" fmla="*/ 881692 h 1100137"/>
                  <a:gd name="connsiteX36" fmla="*/ 872411 w 1304925"/>
                  <a:gd name="connsiteY36" fmla="*/ 1059653 h 1100137"/>
                  <a:gd name="connsiteX37" fmla="*/ 888127 w 1304925"/>
                  <a:gd name="connsiteY37" fmla="*/ 1066800 h 1100137"/>
                  <a:gd name="connsiteX38" fmla="*/ 903843 w 1304925"/>
                  <a:gd name="connsiteY38" fmla="*/ 1058938 h 1100137"/>
                  <a:gd name="connsiteX39" fmla="*/ 1273175 w 1304925"/>
                  <a:gd name="connsiteY39" fmla="*/ 868827 h 1100137"/>
                  <a:gd name="connsiteX40" fmla="*/ 1273175 w 1304925"/>
                  <a:gd name="connsiteY40" fmla="*/ 623684 h 1100137"/>
                  <a:gd name="connsiteX41" fmla="*/ 1273175 w 1304925"/>
                  <a:gd name="connsiteY41" fmla="*/ 606531 h 1100137"/>
                  <a:gd name="connsiteX42" fmla="*/ 1273175 w 1304925"/>
                  <a:gd name="connsiteY42" fmla="*/ 339946 h 1100137"/>
                  <a:gd name="connsiteX43" fmla="*/ 1273175 w 1304925"/>
                  <a:gd name="connsiteY43" fmla="*/ 322793 h 1100137"/>
                  <a:gd name="connsiteX44" fmla="*/ 1273175 w 1304925"/>
                  <a:gd name="connsiteY44" fmla="*/ 41200 h 1100137"/>
                  <a:gd name="connsiteX45" fmla="*/ 905986 w 1304925"/>
                  <a:gd name="connsiteY45" fmla="*/ 180567 h 1100137"/>
                  <a:gd name="connsiteX46" fmla="*/ 897414 w 1304925"/>
                  <a:gd name="connsiteY46" fmla="*/ 182711 h 1100137"/>
                  <a:gd name="connsiteX47" fmla="*/ 893128 w 1304925"/>
                  <a:gd name="connsiteY47" fmla="*/ 183426 h 1100137"/>
                  <a:gd name="connsiteX48" fmla="*/ 891699 w 1304925"/>
                  <a:gd name="connsiteY48" fmla="*/ 183426 h 1100137"/>
                  <a:gd name="connsiteX49" fmla="*/ 888841 w 1304925"/>
                  <a:gd name="connsiteY49" fmla="*/ 183426 h 1100137"/>
                  <a:gd name="connsiteX50" fmla="*/ 887413 w 1304925"/>
                  <a:gd name="connsiteY50" fmla="*/ 183426 h 1100137"/>
                  <a:gd name="connsiteX51" fmla="*/ 885984 w 1304925"/>
                  <a:gd name="connsiteY51" fmla="*/ 183426 h 1100137"/>
                  <a:gd name="connsiteX52" fmla="*/ 883841 w 1304925"/>
                  <a:gd name="connsiteY52" fmla="*/ 182711 h 1100137"/>
                  <a:gd name="connsiteX53" fmla="*/ 883126 w 1304925"/>
                  <a:gd name="connsiteY53" fmla="*/ 182711 h 1100137"/>
                  <a:gd name="connsiteX54" fmla="*/ 877411 w 1304925"/>
                  <a:gd name="connsiteY54" fmla="*/ 181997 h 1100137"/>
                  <a:gd name="connsiteX55" fmla="*/ 875983 w 1304925"/>
                  <a:gd name="connsiteY55" fmla="*/ 181282 h 1100137"/>
                  <a:gd name="connsiteX56" fmla="*/ 873125 w 1304925"/>
                  <a:gd name="connsiteY56" fmla="*/ 180567 h 1100137"/>
                  <a:gd name="connsiteX57" fmla="*/ 534511 w 1304925"/>
                  <a:gd name="connsiteY57" fmla="*/ 58353 h 1100137"/>
                  <a:gd name="connsiteX58" fmla="*/ 479504 w 1304925"/>
                  <a:gd name="connsiteY58" fmla="*/ 38341 h 1100137"/>
                  <a:gd name="connsiteX59" fmla="*/ 464502 w 1304925"/>
                  <a:gd name="connsiteY59" fmla="*/ 33338 h 1100137"/>
                  <a:gd name="connsiteX60" fmla="*/ 465433 w 1304925"/>
                  <a:gd name="connsiteY60" fmla="*/ 0 h 1100137"/>
                  <a:gd name="connsiteX61" fmla="*/ 470430 w 1304925"/>
                  <a:gd name="connsiteY61" fmla="*/ 1430 h 1100137"/>
                  <a:gd name="connsiteX62" fmla="*/ 884465 w 1304925"/>
                  <a:gd name="connsiteY62" fmla="*/ 150831 h 1100137"/>
                  <a:gd name="connsiteX63" fmla="*/ 889462 w 1304925"/>
                  <a:gd name="connsiteY63" fmla="*/ 151546 h 1100137"/>
                  <a:gd name="connsiteX64" fmla="*/ 895173 w 1304925"/>
                  <a:gd name="connsiteY64" fmla="*/ 150116 h 1100137"/>
                  <a:gd name="connsiteX65" fmla="*/ 1283510 w 1304925"/>
                  <a:gd name="connsiteY65" fmla="*/ 2859 h 1100137"/>
                  <a:gd name="connsiteX66" fmla="*/ 1289220 w 1304925"/>
                  <a:gd name="connsiteY66" fmla="*/ 2145 h 1100137"/>
                  <a:gd name="connsiteX67" fmla="*/ 1304925 w 1304925"/>
                  <a:gd name="connsiteY67" fmla="*/ 17871 h 1100137"/>
                  <a:gd name="connsiteX68" fmla="*/ 1304925 w 1304925"/>
                  <a:gd name="connsiteY68" fmla="*/ 877822 h 1100137"/>
                  <a:gd name="connsiteX69" fmla="*/ 1296359 w 1304925"/>
                  <a:gd name="connsiteY69" fmla="*/ 892119 h 1100137"/>
                  <a:gd name="connsiteX70" fmla="*/ 896601 w 1304925"/>
                  <a:gd name="connsiteY70" fmla="*/ 1097993 h 1100137"/>
                  <a:gd name="connsiteX71" fmla="*/ 889462 w 1304925"/>
                  <a:gd name="connsiteY71" fmla="*/ 1100137 h 1100137"/>
                  <a:gd name="connsiteX72" fmla="*/ 883038 w 1304925"/>
                  <a:gd name="connsiteY72" fmla="*/ 1098708 h 1100137"/>
                  <a:gd name="connsiteX73" fmla="*/ 471144 w 1304925"/>
                  <a:gd name="connsiteY73" fmla="*/ 909990 h 1100137"/>
                  <a:gd name="connsiteX74" fmla="*/ 464719 w 1304925"/>
                  <a:gd name="connsiteY74" fmla="*/ 908560 h 1100137"/>
                  <a:gd name="connsiteX75" fmla="*/ 459008 w 1304925"/>
                  <a:gd name="connsiteY75" fmla="*/ 909990 h 1100137"/>
                  <a:gd name="connsiteX76" fmla="*/ 21416 w 1304925"/>
                  <a:gd name="connsiteY76" fmla="*/ 1092274 h 1100137"/>
                  <a:gd name="connsiteX77" fmla="*/ 15705 w 1304925"/>
                  <a:gd name="connsiteY77" fmla="*/ 1093704 h 1100137"/>
                  <a:gd name="connsiteX78" fmla="*/ 0 w 1304925"/>
                  <a:gd name="connsiteY78" fmla="*/ 1077977 h 1100137"/>
                  <a:gd name="connsiteX79" fmla="*/ 0 w 1304925"/>
                  <a:gd name="connsiteY79" fmla="*/ 188003 h 1100137"/>
                  <a:gd name="connsiteX80" fmla="*/ 9994 w 1304925"/>
                  <a:gd name="connsiteY80" fmla="*/ 172991 h 1100137"/>
                  <a:gd name="connsiteX81" fmla="*/ 459722 w 1304925"/>
                  <a:gd name="connsiteY81" fmla="*/ 1430 h 1100137"/>
                  <a:gd name="connsiteX82" fmla="*/ 465433 w 1304925"/>
                  <a:gd name="connsiteY82"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04925" h="1100137">
                    <a:moveTo>
                      <a:pt x="704410" y="398463"/>
                    </a:moveTo>
                    <a:cubicBezTo>
                      <a:pt x="695203" y="398463"/>
                      <a:pt x="687412" y="403421"/>
                      <a:pt x="683870" y="411212"/>
                    </a:cubicBezTo>
                    <a:cubicBezTo>
                      <a:pt x="681746" y="414045"/>
                      <a:pt x="681037" y="417586"/>
                      <a:pt x="681037" y="421836"/>
                    </a:cubicBezTo>
                    <a:cubicBezTo>
                      <a:pt x="681037" y="434584"/>
                      <a:pt x="691661" y="444500"/>
                      <a:pt x="704410" y="444500"/>
                    </a:cubicBezTo>
                    <a:cubicBezTo>
                      <a:pt x="715035" y="444500"/>
                      <a:pt x="724242" y="437418"/>
                      <a:pt x="726367" y="426794"/>
                    </a:cubicBezTo>
                    <a:cubicBezTo>
                      <a:pt x="727075" y="425377"/>
                      <a:pt x="727075" y="423252"/>
                      <a:pt x="727075" y="421836"/>
                    </a:cubicBezTo>
                    <a:cubicBezTo>
                      <a:pt x="727075" y="409087"/>
                      <a:pt x="717159" y="398463"/>
                      <a:pt x="704410" y="398463"/>
                    </a:cubicBezTo>
                    <a:close/>
                    <a:moveTo>
                      <a:pt x="704415" y="357188"/>
                    </a:moveTo>
                    <a:cubicBezTo>
                      <a:pt x="735901" y="357188"/>
                      <a:pt x="762379" y="378627"/>
                      <a:pt x="770251" y="407927"/>
                    </a:cubicBezTo>
                    <a:cubicBezTo>
                      <a:pt x="772398" y="414359"/>
                      <a:pt x="773113" y="420790"/>
                      <a:pt x="773113" y="427222"/>
                    </a:cubicBezTo>
                    <a:cubicBezTo>
                      <a:pt x="773113" y="431510"/>
                      <a:pt x="772398" y="436512"/>
                      <a:pt x="771682" y="441514"/>
                    </a:cubicBezTo>
                    <a:cubicBezTo>
                      <a:pt x="767388" y="457951"/>
                      <a:pt x="758085" y="480819"/>
                      <a:pt x="743058" y="510834"/>
                    </a:cubicBezTo>
                    <a:cubicBezTo>
                      <a:pt x="728745" y="540133"/>
                      <a:pt x="714433" y="565146"/>
                      <a:pt x="714433" y="565146"/>
                    </a:cubicBezTo>
                    <a:cubicBezTo>
                      <a:pt x="714433" y="565146"/>
                      <a:pt x="714433" y="565146"/>
                      <a:pt x="706561" y="578009"/>
                    </a:cubicBezTo>
                    <a:cubicBezTo>
                      <a:pt x="706561" y="578724"/>
                      <a:pt x="705130" y="579438"/>
                      <a:pt x="704415" y="579438"/>
                    </a:cubicBezTo>
                    <a:cubicBezTo>
                      <a:pt x="703699" y="579438"/>
                      <a:pt x="702268" y="578724"/>
                      <a:pt x="701552" y="578009"/>
                    </a:cubicBezTo>
                    <a:cubicBezTo>
                      <a:pt x="701552" y="578009"/>
                      <a:pt x="701552" y="578009"/>
                      <a:pt x="694396" y="565146"/>
                    </a:cubicBezTo>
                    <a:cubicBezTo>
                      <a:pt x="694396" y="565146"/>
                      <a:pt x="679368" y="540133"/>
                      <a:pt x="665056" y="510834"/>
                    </a:cubicBezTo>
                    <a:cubicBezTo>
                      <a:pt x="645019" y="470100"/>
                      <a:pt x="635000" y="442944"/>
                      <a:pt x="635000" y="427222"/>
                    </a:cubicBezTo>
                    <a:cubicBezTo>
                      <a:pt x="635000" y="415788"/>
                      <a:pt x="637863" y="405068"/>
                      <a:pt x="642872" y="395778"/>
                    </a:cubicBezTo>
                    <a:cubicBezTo>
                      <a:pt x="647881" y="385059"/>
                      <a:pt x="655037" y="376483"/>
                      <a:pt x="664340" y="370051"/>
                    </a:cubicBezTo>
                    <a:cubicBezTo>
                      <a:pt x="675790" y="361476"/>
                      <a:pt x="689387" y="357188"/>
                      <a:pt x="704415" y="357188"/>
                    </a:cubicBezTo>
                    <a:close/>
                    <a:moveTo>
                      <a:pt x="464502" y="33338"/>
                    </a:moveTo>
                    <a:cubicBezTo>
                      <a:pt x="464502" y="33338"/>
                      <a:pt x="464502" y="33338"/>
                      <a:pt x="448072" y="39770"/>
                    </a:cubicBezTo>
                    <a:cubicBezTo>
                      <a:pt x="448072" y="39770"/>
                      <a:pt x="448072" y="39770"/>
                      <a:pt x="30162" y="199149"/>
                    </a:cubicBezTo>
                    <a:cubicBezTo>
                      <a:pt x="30162" y="199149"/>
                      <a:pt x="30162" y="199149"/>
                      <a:pt x="30162" y="464305"/>
                    </a:cubicBezTo>
                    <a:cubicBezTo>
                      <a:pt x="30162" y="464305"/>
                      <a:pt x="30162" y="464305"/>
                      <a:pt x="30162" y="481458"/>
                    </a:cubicBezTo>
                    <a:cubicBezTo>
                      <a:pt x="30162" y="481458"/>
                      <a:pt x="30162" y="481458"/>
                      <a:pt x="30162" y="748042"/>
                    </a:cubicBezTo>
                    <a:cubicBezTo>
                      <a:pt x="30162" y="748042"/>
                      <a:pt x="30162" y="748042"/>
                      <a:pt x="30162" y="764480"/>
                    </a:cubicBezTo>
                    <a:cubicBezTo>
                      <a:pt x="30162" y="764480"/>
                      <a:pt x="30162" y="764480"/>
                      <a:pt x="30162" y="1054650"/>
                    </a:cubicBezTo>
                    <a:cubicBezTo>
                      <a:pt x="30162" y="1054650"/>
                      <a:pt x="30162" y="1054650"/>
                      <a:pt x="445929" y="880977"/>
                    </a:cubicBezTo>
                    <a:cubicBezTo>
                      <a:pt x="450215" y="879548"/>
                      <a:pt x="454501" y="878118"/>
                      <a:pt x="459502" y="878118"/>
                    </a:cubicBezTo>
                    <a:cubicBezTo>
                      <a:pt x="459502" y="878118"/>
                      <a:pt x="460216" y="878118"/>
                      <a:pt x="460216" y="878118"/>
                    </a:cubicBezTo>
                    <a:cubicBezTo>
                      <a:pt x="461645" y="877404"/>
                      <a:pt x="463074" y="877404"/>
                      <a:pt x="463788" y="877404"/>
                    </a:cubicBezTo>
                    <a:cubicBezTo>
                      <a:pt x="468789" y="877404"/>
                      <a:pt x="473789" y="878118"/>
                      <a:pt x="478790" y="880262"/>
                    </a:cubicBezTo>
                    <a:cubicBezTo>
                      <a:pt x="480219" y="880262"/>
                      <a:pt x="481647" y="880977"/>
                      <a:pt x="483076" y="881692"/>
                    </a:cubicBezTo>
                    <a:cubicBezTo>
                      <a:pt x="483076" y="881692"/>
                      <a:pt x="483076" y="881692"/>
                      <a:pt x="872411" y="1059653"/>
                    </a:cubicBezTo>
                    <a:cubicBezTo>
                      <a:pt x="872411" y="1059653"/>
                      <a:pt x="872411" y="1059653"/>
                      <a:pt x="888127" y="1066800"/>
                    </a:cubicBezTo>
                    <a:cubicBezTo>
                      <a:pt x="888127" y="1066800"/>
                      <a:pt x="888127" y="1066800"/>
                      <a:pt x="903843" y="1058938"/>
                    </a:cubicBezTo>
                    <a:cubicBezTo>
                      <a:pt x="903843" y="1058938"/>
                      <a:pt x="903843" y="1058938"/>
                      <a:pt x="1273175" y="868827"/>
                    </a:cubicBezTo>
                    <a:lnTo>
                      <a:pt x="1273175" y="623684"/>
                    </a:lnTo>
                    <a:cubicBezTo>
                      <a:pt x="1273175" y="623684"/>
                      <a:pt x="1273175" y="623684"/>
                      <a:pt x="1273175" y="606531"/>
                    </a:cubicBezTo>
                    <a:cubicBezTo>
                      <a:pt x="1273175" y="606531"/>
                      <a:pt x="1273175" y="606531"/>
                      <a:pt x="1273175" y="339946"/>
                    </a:cubicBezTo>
                    <a:cubicBezTo>
                      <a:pt x="1273175" y="339946"/>
                      <a:pt x="1273175" y="339946"/>
                      <a:pt x="1273175" y="322793"/>
                    </a:cubicBezTo>
                    <a:cubicBezTo>
                      <a:pt x="1273175" y="322793"/>
                      <a:pt x="1273175" y="322793"/>
                      <a:pt x="1273175" y="41200"/>
                    </a:cubicBezTo>
                    <a:cubicBezTo>
                      <a:pt x="1273175" y="41200"/>
                      <a:pt x="1273175" y="41200"/>
                      <a:pt x="905986" y="180567"/>
                    </a:cubicBezTo>
                    <a:cubicBezTo>
                      <a:pt x="903129" y="181282"/>
                      <a:pt x="900271" y="181997"/>
                      <a:pt x="897414" y="182711"/>
                    </a:cubicBezTo>
                    <a:cubicBezTo>
                      <a:pt x="895985" y="182711"/>
                      <a:pt x="894556" y="182711"/>
                      <a:pt x="893128" y="183426"/>
                    </a:cubicBezTo>
                    <a:cubicBezTo>
                      <a:pt x="893128" y="183426"/>
                      <a:pt x="892413" y="183426"/>
                      <a:pt x="891699" y="183426"/>
                    </a:cubicBezTo>
                    <a:cubicBezTo>
                      <a:pt x="890984" y="183426"/>
                      <a:pt x="890270" y="183426"/>
                      <a:pt x="888841" y="183426"/>
                    </a:cubicBezTo>
                    <a:cubicBezTo>
                      <a:pt x="888841" y="183426"/>
                      <a:pt x="888127" y="183426"/>
                      <a:pt x="887413" y="183426"/>
                    </a:cubicBezTo>
                    <a:cubicBezTo>
                      <a:pt x="886698" y="183426"/>
                      <a:pt x="886698" y="183426"/>
                      <a:pt x="885984" y="183426"/>
                    </a:cubicBezTo>
                    <a:cubicBezTo>
                      <a:pt x="885269" y="183426"/>
                      <a:pt x="884555" y="182711"/>
                      <a:pt x="883841" y="182711"/>
                    </a:cubicBezTo>
                    <a:cubicBezTo>
                      <a:pt x="883841" y="182711"/>
                      <a:pt x="883126" y="182711"/>
                      <a:pt x="883126" y="182711"/>
                    </a:cubicBezTo>
                    <a:cubicBezTo>
                      <a:pt x="880983" y="182711"/>
                      <a:pt x="878840" y="181997"/>
                      <a:pt x="877411" y="181997"/>
                    </a:cubicBezTo>
                    <a:cubicBezTo>
                      <a:pt x="876697" y="181282"/>
                      <a:pt x="875983" y="181282"/>
                      <a:pt x="875983" y="181282"/>
                    </a:cubicBezTo>
                    <a:cubicBezTo>
                      <a:pt x="875268" y="181282"/>
                      <a:pt x="873839" y="180567"/>
                      <a:pt x="873125" y="180567"/>
                    </a:cubicBezTo>
                    <a:cubicBezTo>
                      <a:pt x="873125" y="180567"/>
                      <a:pt x="873125" y="180567"/>
                      <a:pt x="534511" y="58353"/>
                    </a:cubicBezTo>
                    <a:cubicBezTo>
                      <a:pt x="534511" y="58353"/>
                      <a:pt x="534511" y="58353"/>
                      <a:pt x="479504" y="38341"/>
                    </a:cubicBezTo>
                    <a:cubicBezTo>
                      <a:pt x="479504" y="38341"/>
                      <a:pt x="479504" y="38341"/>
                      <a:pt x="464502" y="33338"/>
                    </a:cubicBezTo>
                    <a:close/>
                    <a:moveTo>
                      <a:pt x="465433" y="0"/>
                    </a:moveTo>
                    <a:cubicBezTo>
                      <a:pt x="466861" y="0"/>
                      <a:pt x="469002" y="715"/>
                      <a:pt x="470430" y="1430"/>
                    </a:cubicBezTo>
                    <a:cubicBezTo>
                      <a:pt x="470430" y="1430"/>
                      <a:pt x="470430" y="1430"/>
                      <a:pt x="884465" y="150831"/>
                    </a:cubicBezTo>
                    <a:cubicBezTo>
                      <a:pt x="885893" y="150831"/>
                      <a:pt x="888035" y="151546"/>
                      <a:pt x="889462" y="151546"/>
                    </a:cubicBezTo>
                    <a:cubicBezTo>
                      <a:pt x="891604" y="151546"/>
                      <a:pt x="893745" y="150831"/>
                      <a:pt x="895173" y="150116"/>
                    </a:cubicBezTo>
                    <a:cubicBezTo>
                      <a:pt x="895173" y="150116"/>
                      <a:pt x="895173" y="150116"/>
                      <a:pt x="1283510" y="2859"/>
                    </a:cubicBezTo>
                    <a:cubicBezTo>
                      <a:pt x="1285651" y="2145"/>
                      <a:pt x="1287079" y="2145"/>
                      <a:pt x="1289220" y="2145"/>
                    </a:cubicBezTo>
                    <a:cubicBezTo>
                      <a:pt x="1297787" y="2145"/>
                      <a:pt x="1304925" y="8578"/>
                      <a:pt x="1304925" y="17871"/>
                    </a:cubicBezTo>
                    <a:cubicBezTo>
                      <a:pt x="1304925" y="17871"/>
                      <a:pt x="1304925" y="17871"/>
                      <a:pt x="1304925" y="877822"/>
                    </a:cubicBezTo>
                    <a:cubicBezTo>
                      <a:pt x="1304925" y="883541"/>
                      <a:pt x="1301356" y="889260"/>
                      <a:pt x="1296359" y="892119"/>
                    </a:cubicBezTo>
                    <a:cubicBezTo>
                      <a:pt x="1296359" y="892119"/>
                      <a:pt x="1296359" y="892119"/>
                      <a:pt x="896601" y="1097993"/>
                    </a:cubicBezTo>
                    <a:cubicBezTo>
                      <a:pt x="894459" y="1099422"/>
                      <a:pt x="892318" y="1100137"/>
                      <a:pt x="889462" y="1100137"/>
                    </a:cubicBezTo>
                    <a:cubicBezTo>
                      <a:pt x="887321" y="1100137"/>
                      <a:pt x="885179" y="1099422"/>
                      <a:pt x="883038" y="1098708"/>
                    </a:cubicBezTo>
                    <a:cubicBezTo>
                      <a:pt x="883038" y="1098708"/>
                      <a:pt x="883038" y="1098708"/>
                      <a:pt x="471144" y="909990"/>
                    </a:cubicBezTo>
                    <a:cubicBezTo>
                      <a:pt x="469002" y="909275"/>
                      <a:pt x="466861" y="908560"/>
                      <a:pt x="464719" y="908560"/>
                    </a:cubicBezTo>
                    <a:cubicBezTo>
                      <a:pt x="462578" y="908560"/>
                      <a:pt x="460436" y="909275"/>
                      <a:pt x="459008" y="909990"/>
                    </a:cubicBezTo>
                    <a:cubicBezTo>
                      <a:pt x="459008" y="909990"/>
                      <a:pt x="459008" y="909990"/>
                      <a:pt x="21416" y="1092274"/>
                    </a:cubicBezTo>
                    <a:cubicBezTo>
                      <a:pt x="19988" y="1093704"/>
                      <a:pt x="17847" y="1093704"/>
                      <a:pt x="15705" y="1093704"/>
                    </a:cubicBezTo>
                    <a:cubicBezTo>
                      <a:pt x="7139" y="1093704"/>
                      <a:pt x="0" y="1087270"/>
                      <a:pt x="0" y="1077977"/>
                    </a:cubicBezTo>
                    <a:cubicBezTo>
                      <a:pt x="0" y="1077977"/>
                      <a:pt x="0" y="1077977"/>
                      <a:pt x="0" y="188003"/>
                    </a:cubicBezTo>
                    <a:cubicBezTo>
                      <a:pt x="0" y="181569"/>
                      <a:pt x="4283" y="175850"/>
                      <a:pt x="9994" y="172991"/>
                    </a:cubicBezTo>
                    <a:cubicBezTo>
                      <a:pt x="9994" y="172991"/>
                      <a:pt x="9994" y="172991"/>
                      <a:pt x="459722" y="1430"/>
                    </a:cubicBezTo>
                    <a:cubicBezTo>
                      <a:pt x="461150" y="715"/>
                      <a:pt x="463291" y="0"/>
                      <a:pt x="465433"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pic>
        <p:nvPicPr>
          <p:cNvPr id="40" name="Picture 39" descr="A blue sign with white text&#10;&#10;Description automatically generated with low confidence">
            <a:extLst>
              <a:ext uri="{FF2B5EF4-FFF2-40B4-BE49-F238E27FC236}">
                <a16:creationId xmlns:a16="http://schemas.microsoft.com/office/drawing/2014/main" id="{A8FA4940-AB49-46A5-AE92-106D5079E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3602120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87882"/>
            <a:ext cx="10536412" cy="566735"/>
          </a:xfrm>
        </p:spPr>
        <p:txBody>
          <a:bodyPr vert="horz">
            <a:noAutofit/>
          </a:bodyPr>
          <a:lstStyle/>
          <a:p>
            <a:pPr>
              <a:buSzPts val="3000"/>
              <a:defRPr/>
            </a:pPr>
            <a:r>
              <a:rPr lang="en-US" sz="2700" cap="none" dirty="0">
                <a:solidFill>
                  <a:srgbClr val="164484"/>
                </a:solidFill>
              </a:rPr>
              <a:t>BEAD to prioritize complete coverage of unserved locations and underserved locations (where funding permits)</a:t>
            </a:r>
          </a:p>
        </p:txBody>
      </p:sp>
      <p:grpSp>
        <p:nvGrpSpPr>
          <p:cNvPr id="71" name="Group 70">
            <a:extLst>
              <a:ext uri="{FF2B5EF4-FFF2-40B4-BE49-F238E27FC236}">
                <a16:creationId xmlns:a16="http://schemas.microsoft.com/office/drawing/2014/main" id="{BCDD1270-8075-4CCF-8CEE-ABB77EAC65CA}"/>
              </a:ext>
            </a:extLst>
          </p:cNvPr>
          <p:cNvGrpSpPr/>
          <p:nvPr/>
        </p:nvGrpSpPr>
        <p:grpSpPr>
          <a:xfrm>
            <a:off x="310773" y="1299719"/>
            <a:ext cx="1951766" cy="1232071"/>
            <a:chOff x="-1128211" y="1836404"/>
            <a:chExt cx="1951766" cy="1232071"/>
          </a:xfrm>
        </p:grpSpPr>
        <p:sp>
          <p:nvSpPr>
            <p:cNvPr id="61" name="Oval 60">
              <a:extLst>
                <a:ext uri="{FF2B5EF4-FFF2-40B4-BE49-F238E27FC236}">
                  <a16:creationId xmlns:a16="http://schemas.microsoft.com/office/drawing/2014/main" id="{CDB1CB00-1AEE-4893-9040-F137019BE13A}"/>
                </a:ext>
              </a:extLst>
            </p:cNvPr>
            <p:cNvSpPr/>
            <p:nvPr/>
          </p:nvSpPr>
          <p:spPr>
            <a:xfrm>
              <a:off x="-1128211" y="1836404"/>
              <a:ext cx="1232071" cy="1232071"/>
            </a:xfrm>
            <a:prstGeom prst="ellipse">
              <a:avLst/>
            </a:prstGeom>
            <a:solidFill>
              <a:srgbClr val="FFFFFF"/>
            </a:solidFill>
            <a:ln w="38100">
              <a:gradFill flip="none" rotWithShape="1">
                <a:gsLst>
                  <a:gs pos="0">
                    <a:schemeClr val="tx2">
                      <a:lumMod val="50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5000"/>
                </a:lnSpc>
              </a:pPr>
              <a:endParaRPr lang="en-US" kern="0" dirty="0">
                <a:solidFill>
                  <a:srgbClr val="575757"/>
                </a:solidFill>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8BC205D7-22EA-4CA7-ADE4-7EA562C5232C}"/>
                </a:ext>
              </a:extLst>
            </p:cNvPr>
            <p:cNvGrpSpPr/>
            <p:nvPr/>
          </p:nvGrpSpPr>
          <p:grpSpPr>
            <a:xfrm>
              <a:off x="-903141" y="1955024"/>
              <a:ext cx="781930" cy="994830"/>
              <a:chOff x="297619" y="1637245"/>
              <a:chExt cx="908050" cy="1155289"/>
            </a:xfrm>
          </p:grpSpPr>
          <p:grpSp>
            <p:nvGrpSpPr>
              <p:cNvPr id="52" name="Group 51">
                <a:extLst>
                  <a:ext uri="{FF2B5EF4-FFF2-40B4-BE49-F238E27FC236}">
                    <a16:creationId xmlns:a16="http://schemas.microsoft.com/office/drawing/2014/main" id="{9A9D6A21-B96D-4721-9F6E-3901F8773316}"/>
                  </a:ext>
                </a:extLst>
              </p:cNvPr>
              <p:cNvGrpSpPr>
                <a:grpSpLocks noChangeAspect="1"/>
              </p:cNvGrpSpPr>
              <p:nvPr/>
            </p:nvGrpSpPr>
            <p:grpSpPr>
              <a:xfrm>
                <a:off x="297619" y="1884484"/>
                <a:ext cx="908050" cy="908050"/>
                <a:chOff x="5272088" y="2606675"/>
                <a:chExt cx="1644650" cy="1644650"/>
              </a:xfrm>
            </p:grpSpPr>
            <p:sp>
              <p:nvSpPr>
                <p:cNvPr id="56" name="AutoShape 3">
                  <a:extLst>
                    <a:ext uri="{FF2B5EF4-FFF2-40B4-BE49-F238E27FC236}">
                      <a16:creationId xmlns:a16="http://schemas.microsoft.com/office/drawing/2014/main" id="{572E2AEE-CC9C-416B-A753-FBA8D85F7FBA}"/>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7" name="Group 56">
                  <a:extLst>
                    <a:ext uri="{FF2B5EF4-FFF2-40B4-BE49-F238E27FC236}">
                      <a16:creationId xmlns:a16="http://schemas.microsoft.com/office/drawing/2014/main" id="{8BC08AC2-8E4F-49C3-B917-2A2490DAA083}"/>
                    </a:ext>
                  </a:extLst>
                </p:cNvPr>
                <p:cNvGrpSpPr/>
                <p:nvPr/>
              </p:nvGrpSpPr>
              <p:grpSpPr>
                <a:xfrm>
                  <a:off x="5526088" y="2831048"/>
                  <a:ext cx="1135063" cy="1250415"/>
                  <a:chOff x="5526088" y="2831048"/>
                  <a:chExt cx="1135063" cy="1250415"/>
                </a:xfrm>
              </p:grpSpPr>
              <p:sp>
                <p:nvSpPr>
                  <p:cNvPr id="58" name="Freeform 10">
                    <a:extLst>
                      <a:ext uri="{FF2B5EF4-FFF2-40B4-BE49-F238E27FC236}">
                        <a16:creationId xmlns:a16="http://schemas.microsoft.com/office/drawing/2014/main" id="{705657A2-7B48-491C-84D9-2EE8C7B86759}"/>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9" name="Freeform 11">
                    <a:extLst>
                      <a:ext uri="{FF2B5EF4-FFF2-40B4-BE49-F238E27FC236}">
                        <a16:creationId xmlns:a16="http://schemas.microsoft.com/office/drawing/2014/main" id="{9E5A3F11-3EEE-4DC2-A6D5-BB2369127B77}"/>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53" name="Group 52">
                <a:extLst>
                  <a:ext uri="{FF2B5EF4-FFF2-40B4-BE49-F238E27FC236}">
                    <a16:creationId xmlns:a16="http://schemas.microsoft.com/office/drawing/2014/main" id="{B4D61925-82F4-4680-AAD1-47AF07D02C35}"/>
                  </a:ext>
                </a:extLst>
              </p:cNvPr>
              <p:cNvGrpSpPr>
                <a:grpSpLocks noChangeAspect="1"/>
              </p:cNvGrpSpPr>
              <p:nvPr/>
            </p:nvGrpSpPr>
            <p:grpSpPr>
              <a:xfrm>
                <a:off x="598189" y="1637245"/>
                <a:ext cx="306910" cy="306910"/>
                <a:chOff x="628650" y="2655888"/>
                <a:chExt cx="269875" cy="269875"/>
              </a:xfrm>
            </p:grpSpPr>
            <p:sp>
              <p:nvSpPr>
                <p:cNvPr id="54" name="Oval 18">
                  <a:extLst>
                    <a:ext uri="{FF2B5EF4-FFF2-40B4-BE49-F238E27FC236}">
                      <a16:creationId xmlns:a16="http://schemas.microsoft.com/office/drawing/2014/main" id="{1564CC34-DF4F-4E80-8ED7-48E006D9714B}"/>
                    </a:ext>
                  </a:extLst>
                </p:cNvPr>
                <p:cNvSpPr>
                  <a:spLocks noChangeArrowheads="1"/>
                </p:cNvSpPr>
                <p:nvPr/>
              </p:nvSpPr>
              <p:spPr bwMode="auto">
                <a:xfrm>
                  <a:off x="628650" y="2655888"/>
                  <a:ext cx="269875" cy="269875"/>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5" name="Freeform 19">
                  <a:extLst>
                    <a:ext uri="{FF2B5EF4-FFF2-40B4-BE49-F238E27FC236}">
                      <a16:creationId xmlns:a16="http://schemas.microsoft.com/office/drawing/2014/main" id="{A22DC1DC-4D8B-4E95-BAFB-7460647A852F}"/>
                    </a:ext>
                  </a:extLst>
                </p:cNvPr>
                <p:cNvSpPr>
                  <a:spLocks/>
                </p:cNvSpPr>
                <p:nvPr/>
              </p:nvSpPr>
              <p:spPr bwMode="auto">
                <a:xfrm>
                  <a:off x="708025" y="2735263"/>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cxnSp>
          <p:nvCxnSpPr>
            <p:cNvPr id="62" name="Straight Connector 61">
              <a:extLst>
                <a:ext uri="{FF2B5EF4-FFF2-40B4-BE49-F238E27FC236}">
                  <a16:creationId xmlns:a16="http://schemas.microsoft.com/office/drawing/2014/main" id="{3E61C6DF-CB7D-4D3A-B363-F67618CE95BF}"/>
                </a:ext>
              </a:extLst>
            </p:cNvPr>
            <p:cNvCxnSpPr/>
            <p:nvPr/>
          </p:nvCxnSpPr>
          <p:spPr>
            <a:xfrm>
              <a:off x="103860" y="2452438"/>
              <a:ext cx="719695" cy="1"/>
            </a:xfrm>
            <a:prstGeom prst="line">
              <a:avLst/>
            </a:prstGeom>
            <a:grpFill/>
            <a:ln w="38100">
              <a:gradFill flip="none" rotWithShape="1">
                <a:gsLst>
                  <a:gs pos="0">
                    <a:schemeClr val="tx2">
                      <a:lumMod val="50000"/>
                    </a:schemeClr>
                  </a:gs>
                  <a:gs pos="100000">
                    <a:schemeClr val="tx2"/>
                  </a:gs>
                </a:gsLst>
                <a:lin ang="2700000" scaled="1"/>
                <a:tileRect/>
              </a:gradFill>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73" name="Group 72">
            <a:extLst>
              <a:ext uri="{FF2B5EF4-FFF2-40B4-BE49-F238E27FC236}">
                <a16:creationId xmlns:a16="http://schemas.microsoft.com/office/drawing/2014/main" id="{73F4F620-8A25-44F0-B605-CD407D5C75DB}"/>
              </a:ext>
            </a:extLst>
          </p:cNvPr>
          <p:cNvGrpSpPr/>
          <p:nvPr/>
        </p:nvGrpSpPr>
        <p:grpSpPr>
          <a:xfrm>
            <a:off x="310773" y="4481228"/>
            <a:ext cx="1928944" cy="1232071"/>
            <a:chOff x="-1139566" y="5411613"/>
            <a:chExt cx="1928944" cy="1232071"/>
          </a:xfrm>
        </p:grpSpPr>
        <p:sp>
          <p:nvSpPr>
            <p:cNvPr id="63" name="Oval 62">
              <a:extLst>
                <a:ext uri="{FF2B5EF4-FFF2-40B4-BE49-F238E27FC236}">
                  <a16:creationId xmlns:a16="http://schemas.microsoft.com/office/drawing/2014/main" id="{A03F2BEA-6653-4F24-AB23-33E13866B217}"/>
                </a:ext>
              </a:extLst>
            </p:cNvPr>
            <p:cNvSpPr/>
            <p:nvPr/>
          </p:nvSpPr>
          <p:spPr>
            <a:xfrm>
              <a:off x="-1139566" y="5411613"/>
              <a:ext cx="1232071" cy="1232071"/>
            </a:xfrm>
            <a:prstGeom prst="ellipse">
              <a:avLst/>
            </a:prstGeom>
            <a:solidFill>
              <a:srgbClr val="FFFFFF"/>
            </a:solidFill>
            <a:ln w="38100">
              <a:gradFill flip="none" rotWithShape="1">
                <a:gsLst>
                  <a:gs pos="0">
                    <a:schemeClr val="tx2">
                      <a:lumMod val="50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5000"/>
                </a:lnSpc>
              </a:pPr>
              <a:endParaRPr lang="en-US" kern="0" dirty="0">
                <a:solidFill>
                  <a:srgbClr val="575757"/>
                </a:solidFill>
                <a:latin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id="{163035AE-C9C0-4E1B-8561-4CFAC4BC2213}"/>
                </a:ext>
              </a:extLst>
            </p:cNvPr>
            <p:cNvGrpSpPr>
              <a:grpSpLocks noChangeAspect="1"/>
            </p:cNvGrpSpPr>
            <p:nvPr/>
          </p:nvGrpSpPr>
          <p:grpSpPr>
            <a:xfrm>
              <a:off x="-914873" y="5636684"/>
              <a:ext cx="782685" cy="781930"/>
              <a:chOff x="5273675" y="2606675"/>
              <a:chExt cx="1646238" cy="1644650"/>
            </a:xfrm>
          </p:grpSpPr>
          <p:sp>
            <p:nvSpPr>
              <p:cNvPr id="36" name="AutoShape 3">
                <a:extLst>
                  <a:ext uri="{FF2B5EF4-FFF2-40B4-BE49-F238E27FC236}">
                    <a16:creationId xmlns:a16="http://schemas.microsoft.com/office/drawing/2014/main" id="{28930D20-6339-4157-99D7-44369DFDB005}"/>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7" name="Group 36">
                <a:extLst>
                  <a:ext uri="{FF2B5EF4-FFF2-40B4-BE49-F238E27FC236}">
                    <a16:creationId xmlns:a16="http://schemas.microsoft.com/office/drawing/2014/main" id="{EE7E7E5A-9A2E-4961-8048-A13D6305E35A}"/>
                  </a:ext>
                </a:extLst>
              </p:cNvPr>
              <p:cNvGrpSpPr/>
              <p:nvPr/>
            </p:nvGrpSpPr>
            <p:grpSpPr>
              <a:xfrm>
                <a:off x="5346302" y="2868613"/>
                <a:ext cx="1504356" cy="1214437"/>
                <a:chOff x="5346302" y="2868613"/>
                <a:chExt cx="1504356" cy="1214437"/>
              </a:xfrm>
            </p:grpSpPr>
            <p:sp>
              <p:nvSpPr>
                <p:cNvPr id="38" name="Freeform 5">
                  <a:extLst>
                    <a:ext uri="{FF2B5EF4-FFF2-40B4-BE49-F238E27FC236}">
                      <a16:creationId xmlns:a16="http://schemas.microsoft.com/office/drawing/2014/main" id="{E936E2EF-9B91-47DE-B571-82AEB00EC94C}"/>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a:extLst>
                    <a:ext uri="{FF2B5EF4-FFF2-40B4-BE49-F238E27FC236}">
                      <a16:creationId xmlns:a16="http://schemas.microsoft.com/office/drawing/2014/main" id="{5C5FCBE8-EAC7-4203-815D-B8C6FB91762F}"/>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cxnSp>
          <p:nvCxnSpPr>
            <p:cNvPr id="64" name="Straight Connector 63">
              <a:extLst>
                <a:ext uri="{FF2B5EF4-FFF2-40B4-BE49-F238E27FC236}">
                  <a16:creationId xmlns:a16="http://schemas.microsoft.com/office/drawing/2014/main" id="{47E6E6A8-42B9-40A1-836B-AA5452BA0359}"/>
                </a:ext>
              </a:extLst>
            </p:cNvPr>
            <p:cNvCxnSpPr/>
            <p:nvPr/>
          </p:nvCxnSpPr>
          <p:spPr>
            <a:xfrm>
              <a:off x="69683" y="6052049"/>
              <a:ext cx="719695" cy="1"/>
            </a:xfrm>
            <a:prstGeom prst="line">
              <a:avLst/>
            </a:prstGeom>
            <a:grpFill/>
            <a:ln w="38100">
              <a:gradFill flip="none" rotWithShape="1">
                <a:gsLst>
                  <a:gs pos="0">
                    <a:schemeClr val="tx2">
                      <a:lumMod val="50000"/>
                    </a:schemeClr>
                  </a:gs>
                  <a:gs pos="100000">
                    <a:schemeClr val="tx2"/>
                  </a:gs>
                </a:gsLst>
                <a:lin ang="2700000" scaled="1"/>
                <a:tileRect/>
              </a:gradFill>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72" name="Group 71">
            <a:extLst>
              <a:ext uri="{FF2B5EF4-FFF2-40B4-BE49-F238E27FC236}">
                <a16:creationId xmlns:a16="http://schemas.microsoft.com/office/drawing/2014/main" id="{3EE647FF-9A4C-4D67-B3BB-2CC9FA9B9B56}"/>
              </a:ext>
            </a:extLst>
          </p:cNvPr>
          <p:cNvGrpSpPr/>
          <p:nvPr/>
        </p:nvGrpSpPr>
        <p:grpSpPr>
          <a:xfrm>
            <a:off x="310773" y="2890474"/>
            <a:ext cx="1951766" cy="1232071"/>
            <a:chOff x="-1128211" y="3943869"/>
            <a:chExt cx="1951766" cy="1232071"/>
          </a:xfrm>
        </p:grpSpPr>
        <p:sp>
          <p:nvSpPr>
            <p:cNvPr id="65" name="Oval 64">
              <a:extLst>
                <a:ext uri="{FF2B5EF4-FFF2-40B4-BE49-F238E27FC236}">
                  <a16:creationId xmlns:a16="http://schemas.microsoft.com/office/drawing/2014/main" id="{97B196AA-FB3A-445E-9B16-9B4B8A4CC397}"/>
                </a:ext>
              </a:extLst>
            </p:cNvPr>
            <p:cNvSpPr/>
            <p:nvPr/>
          </p:nvSpPr>
          <p:spPr>
            <a:xfrm>
              <a:off x="-1128211" y="3943869"/>
              <a:ext cx="1232071" cy="1232071"/>
            </a:xfrm>
            <a:prstGeom prst="ellipse">
              <a:avLst/>
            </a:prstGeom>
            <a:solidFill>
              <a:srgbClr val="FFFFFF"/>
            </a:solidFill>
            <a:ln w="38100">
              <a:gradFill flip="none" rotWithShape="1">
                <a:gsLst>
                  <a:gs pos="0">
                    <a:schemeClr val="tx2">
                      <a:lumMod val="50000"/>
                    </a:schemeClr>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5000"/>
                </a:lnSpc>
              </a:pPr>
              <a:endParaRPr lang="en-US" kern="0" dirty="0">
                <a:solidFill>
                  <a:srgbClr val="575757"/>
                </a:solidFill>
                <a:latin typeface="Calibri" panose="020F0502020204030204" pitchFamily="34" charset="0"/>
                <a:cs typeface="Calibri" panose="020F0502020204030204" pitchFamily="34" charset="0"/>
              </a:endParaRPr>
            </a:p>
          </p:txBody>
        </p:sp>
        <p:grpSp>
          <p:nvGrpSpPr>
            <p:cNvPr id="40" name="Group 39">
              <a:extLst>
                <a:ext uri="{FF2B5EF4-FFF2-40B4-BE49-F238E27FC236}">
                  <a16:creationId xmlns:a16="http://schemas.microsoft.com/office/drawing/2014/main" id="{A13C1262-C33D-477B-9A04-55CE91D00588}"/>
                </a:ext>
              </a:extLst>
            </p:cNvPr>
            <p:cNvGrpSpPr/>
            <p:nvPr/>
          </p:nvGrpSpPr>
          <p:grpSpPr>
            <a:xfrm>
              <a:off x="-903141" y="4019066"/>
              <a:ext cx="781930" cy="1081677"/>
              <a:chOff x="297619" y="2925955"/>
              <a:chExt cx="908050" cy="1256144"/>
            </a:xfrm>
          </p:grpSpPr>
          <p:grpSp>
            <p:nvGrpSpPr>
              <p:cNvPr id="41" name="Group 40">
                <a:extLst>
                  <a:ext uri="{FF2B5EF4-FFF2-40B4-BE49-F238E27FC236}">
                    <a16:creationId xmlns:a16="http://schemas.microsoft.com/office/drawing/2014/main" id="{64B3F150-2A42-4204-A850-FE4AE6862CEC}"/>
                  </a:ext>
                </a:extLst>
              </p:cNvPr>
              <p:cNvGrpSpPr>
                <a:grpSpLocks noChangeAspect="1"/>
              </p:cNvGrpSpPr>
              <p:nvPr/>
            </p:nvGrpSpPr>
            <p:grpSpPr>
              <a:xfrm>
                <a:off x="297619" y="3274049"/>
                <a:ext cx="908050" cy="908050"/>
                <a:chOff x="5272088" y="2606675"/>
                <a:chExt cx="1644650" cy="1644650"/>
              </a:xfrm>
            </p:grpSpPr>
            <p:sp>
              <p:nvSpPr>
                <p:cNvPr id="47" name="AutoShape 3">
                  <a:extLst>
                    <a:ext uri="{FF2B5EF4-FFF2-40B4-BE49-F238E27FC236}">
                      <a16:creationId xmlns:a16="http://schemas.microsoft.com/office/drawing/2014/main" id="{6FAED228-E050-4B01-87A4-6C0C7AD96D64}"/>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8" name="Group 47">
                  <a:extLst>
                    <a:ext uri="{FF2B5EF4-FFF2-40B4-BE49-F238E27FC236}">
                      <a16:creationId xmlns:a16="http://schemas.microsoft.com/office/drawing/2014/main" id="{353817F1-83D3-4422-96A0-BDF6556E2434}"/>
                    </a:ext>
                  </a:extLst>
                </p:cNvPr>
                <p:cNvGrpSpPr/>
                <p:nvPr/>
              </p:nvGrpSpPr>
              <p:grpSpPr>
                <a:xfrm>
                  <a:off x="5526088" y="2831048"/>
                  <a:ext cx="1135063" cy="1250415"/>
                  <a:chOff x="5526088" y="2831048"/>
                  <a:chExt cx="1135063" cy="1250415"/>
                </a:xfrm>
              </p:grpSpPr>
              <p:sp>
                <p:nvSpPr>
                  <p:cNvPr id="49" name="Freeform 10">
                    <a:extLst>
                      <a:ext uri="{FF2B5EF4-FFF2-40B4-BE49-F238E27FC236}">
                        <a16:creationId xmlns:a16="http://schemas.microsoft.com/office/drawing/2014/main" id="{6C85F21C-E3F5-4636-8855-CD35507F6527}"/>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11">
                    <a:extLst>
                      <a:ext uri="{FF2B5EF4-FFF2-40B4-BE49-F238E27FC236}">
                        <a16:creationId xmlns:a16="http://schemas.microsoft.com/office/drawing/2014/main" id="{6DEF9B2A-2160-41A4-A133-14D82DF5B008}"/>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42" name="Group 41">
                <a:extLst>
                  <a:ext uri="{FF2B5EF4-FFF2-40B4-BE49-F238E27FC236}">
                    <a16:creationId xmlns:a16="http://schemas.microsoft.com/office/drawing/2014/main" id="{77869C3B-7E1C-4725-B924-68E2F2DCC40A}"/>
                  </a:ext>
                </a:extLst>
              </p:cNvPr>
              <p:cNvGrpSpPr>
                <a:grpSpLocks noChangeAspect="1"/>
              </p:cNvGrpSpPr>
              <p:nvPr/>
            </p:nvGrpSpPr>
            <p:grpSpPr>
              <a:xfrm>
                <a:off x="535536" y="2925955"/>
                <a:ext cx="432217" cy="431800"/>
                <a:chOff x="5273675" y="2606675"/>
                <a:chExt cx="1646238" cy="1644650"/>
              </a:xfrm>
            </p:grpSpPr>
            <p:sp>
              <p:nvSpPr>
                <p:cNvPr id="43" name="AutoShape 3">
                  <a:extLst>
                    <a:ext uri="{FF2B5EF4-FFF2-40B4-BE49-F238E27FC236}">
                      <a16:creationId xmlns:a16="http://schemas.microsoft.com/office/drawing/2014/main" id="{4BB8A4FE-61B2-4A14-9BFE-13E48087DEF1}"/>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4" name="Group 43">
                  <a:extLst>
                    <a:ext uri="{FF2B5EF4-FFF2-40B4-BE49-F238E27FC236}">
                      <a16:creationId xmlns:a16="http://schemas.microsoft.com/office/drawing/2014/main" id="{EA9122AA-E1C3-4BA4-BDC4-A68B23BAF1A3}"/>
                    </a:ext>
                  </a:extLst>
                </p:cNvPr>
                <p:cNvGrpSpPr/>
                <p:nvPr/>
              </p:nvGrpSpPr>
              <p:grpSpPr>
                <a:xfrm>
                  <a:off x="5372353" y="2828925"/>
                  <a:ext cx="1447294" cy="1169989"/>
                  <a:chOff x="5372353" y="2828925"/>
                  <a:chExt cx="1447294" cy="1169989"/>
                </a:xfrm>
              </p:grpSpPr>
              <p:sp>
                <p:nvSpPr>
                  <p:cNvPr id="45" name="Freeform 22">
                    <a:extLst>
                      <a:ext uri="{FF2B5EF4-FFF2-40B4-BE49-F238E27FC236}">
                        <a16:creationId xmlns:a16="http://schemas.microsoft.com/office/drawing/2014/main" id="{08C6302E-7921-439D-861B-56DF04D63E10}"/>
                      </a:ext>
                    </a:extLst>
                  </p:cNvPr>
                  <p:cNvSpPr>
                    <a:spLocks/>
                  </p:cNvSpPr>
                  <p:nvPr/>
                </p:nvSpPr>
                <p:spPr bwMode="auto">
                  <a:xfrm>
                    <a:off x="5372353" y="2828925"/>
                    <a:ext cx="1447294" cy="1169989"/>
                  </a:xfrm>
                  <a:custGeom>
                    <a:avLst/>
                    <a:gdLst>
                      <a:gd name="connsiteX0" fmla="*/ 722059 w 1447294"/>
                      <a:gd name="connsiteY0" fmla="*/ 917575 h 1169989"/>
                      <a:gd name="connsiteX1" fmla="*/ 849059 w 1447294"/>
                      <a:gd name="connsiteY1" fmla="*/ 1043782 h 1169989"/>
                      <a:gd name="connsiteX2" fmla="*/ 722059 w 1447294"/>
                      <a:gd name="connsiteY2" fmla="*/ 1169989 h 1169989"/>
                      <a:gd name="connsiteX3" fmla="*/ 595059 w 1447294"/>
                      <a:gd name="connsiteY3" fmla="*/ 1043782 h 1169989"/>
                      <a:gd name="connsiteX4" fmla="*/ 722059 w 1447294"/>
                      <a:gd name="connsiteY4" fmla="*/ 917575 h 1169989"/>
                      <a:gd name="connsiteX5" fmla="*/ 722139 w 1447294"/>
                      <a:gd name="connsiteY5" fmla="*/ 644525 h 1169989"/>
                      <a:gd name="connsiteX6" fmla="*/ 462472 w 1447294"/>
                      <a:gd name="connsiteY6" fmla="*/ 740929 h 1169989"/>
                      <a:gd name="connsiteX7" fmla="*/ 441071 w 1447294"/>
                      <a:gd name="connsiteY7" fmla="*/ 759495 h 1169989"/>
                      <a:gd name="connsiteX8" fmla="*/ 518829 w 1447294"/>
                      <a:gd name="connsiteY8" fmla="*/ 850186 h 1169989"/>
                      <a:gd name="connsiteX9" fmla="*/ 540943 w 1447294"/>
                      <a:gd name="connsiteY9" fmla="*/ 831619 h 1169989"/>
                      <a:gd name="connsiteX10" fmla="*/ 722139 w 1447294"/>
                      <a:gd name="connsiteY10" fmla="*/ 764494 h 1169989"/>
                      <a:gd name="connsiteX11" fmla="*/ 904762 w 1447294"/>
                      <a:gd name="connsiteY11" fmla="*/ 832334 h 1169989"/>
                      <a:gd name="connsiteX12" fmla="*/ 926163 w 1447294"/>
                      <a:gd name="connsiteY12" fmla="*/ 850900 h 1169989"/>
                      <a:gd name="connsiteX13" fmla="*/ 1004634 w 1447294"/>
                      <a:gd name="connsiteY13" fmla="*/ 760209 h 1169989"/>
                      <a:gd name="connsiteX14" fmla="*/ 983233 w 1447294"/>
                      <a:gd name="connsiteY14" fmla="*/ 741643 h 1169989"/>
                      <a:gd name="connsiteX15" fmla="*/ 722139 w 1447294"/>
                      <a:gd name="connsiteY15" fmla="*/ 644525 h 1169989"/>
                      <a:gd name="connsiteX16" fmla="*/ 722932 w 1447294"/>
                      <a:gd name="connsiteY16" fmla="*/ 614363 h 1169989"/>
                      <a:gd name="connsiteX17" fmla="*/ 1005180 w 1447294"/>
                      <a:gd name="connsiteY17" fmla="*/ 718746 h 1169989"/>
                      <a:gd name="connsiteX18" fmla="*/ 1038764 w 1447294"/>
                      <a:gd name="connsiteY18" fmla="*/ 747860 h 1169989"/>
                      <a:gd name="connsiteX19" fmla="*/ 1040193 w 1447294"/>
                      <a:gd name="connsiteY19" fmla="*/ 769873 h 1169989"/>
                      <a:gd name="connsiteX20" fmla="*/ 940870 w 1447294"/>
                      <a:gd name="connsiteY20" fmla="*/ 883487 h 1169989"/>
                      <a:gd name="connsiteX21" fmla="*/ 918719 w 1447294"/>
                      <a:gd name="connsiteY21" fmla="*/ 884907 h 1169989"/>
                      <a:gd name="connsiteX22" fmla="*/ 885135 w 1447294"/>
                      <a:gd name="connsiteY22" fmla="*/ 856504 h 1169989"/>
                      <a:gd name="connsiteX23" fmla="*/ 722932 w 1447294"/>
                      <a:gd name="connsiteY23" fmla="*/ 796146 h 1169989"/>
                      <a:gd name="connsiteX24" fmla="*/ 561444 w 1447294"/>
                      <a:gd name="connsiteY24" fmla="*/ 855794 h 1169989"/>
                      <a:gd name="connsiteX25" fmla="*/ 527860 w 1447294"/>
                      <a:gd name="connsiteY25" fmla="*/ 884197 h 1169989"/>
                      <a:gd name="connsiteX26" fmla="*/ 505709 w 1447294"/>
                      <a:gd name="connsiteY26" fmla="*/ 882777 h 1169989"/>
                      <a:gd name="connsiteX27" fmla="*/ 407101 w 1447294"/>
                      <a:gd name="connsiteY27" fmla="*/ 768453 h 1169989"/>
                      <a:gd name="connsiteX28" fmla="*/ 408530 w 1447294"/>
                      <a:gd name="connsiteY28" fmla="*/ 746440 h 1169989"/>
                      <a:gd name="connsiteX29" fmla="*/ 442114 w 1447294"/>
                      <a:gd name="connsiteY29" fmla="*/ 718036 h 1169989"/>
                      <a:gd name="connsiteX30" fmla="*/ 722932 w 1447294"/>
                      <a:gd name="connsiteY30" fmla="*/ 614363 h 1169989"/>
                      <a:gd name="connsiteX31" fmla="*/ 722139 w 1447294"/>
                      <a:gd name="connsiteY31" fmla="*/ 338138 h 1169989"/>
                      <a:gd name="connsiteX32" fmla="*/ 262460 w 1447294"/>
                      <a:gd name="connsiteY32" fmla="*/ 508585 h 1169989"/>
                      <a:gd name="connsiteX33" fmla="*/ 241046 w 1447294"/>
                      <a:gd name="connsiteY33" fmla="*/ 527128 h 1169989"/>
                      <a:gd name="connsiteX34" fmla="*/ 318849 w 1447294"/>
                      <a:gd name="connsiteY34" fmla="*/ 618413 h 1169989"/>
                      <a:gd name="connsiteX35" fmla="*/ 340976 w 1447294"/>
                      <a:gd name="connsiteY35" fmla="*/ 599871 h 1169989"/>
                      <a:gd name="connsiteX36" fmla="*/ 722139 w 1447294"/>
                      <a:gd name="connsiteY36" fmla="*/ 457950 h 1169989"/>
                      <a:gd name="connsiteX37" fmla="*/ 1104729 w 1447294"/>
                      <a:gd name="connsiteY37" fmla="*/ 600584 h 1169989"/>
                      <a:gd name="connsiteX38" fmla="*/ 1126143 w 1447294"/>
                      <a:gd name="connsiteY38" fmla="*/ 619126 h 1169989"/>
                      <a:gd name="connsiteX39" fmla="*/ 1204659 w 1447294"/>
                      <a:gd name="connsiteY39" fmla="*/ 527841 h 1169989"/>
                      <a:gd name="connsiteX40" fmla="*/ 1183246 w 1447294"/>
                      <a:gd name="connsiteY40" fmla="*/ 509298 h 1169989"/>
                      <a:gd name="connsiteX41" fmla="*/ 722139 w 1447294"/>
                      <a:gd name="connsiteY41" fmla="*/ 338138 h 1169989"/>
                      <a:gd name="connsiteX42" fmla="*/ 722932 w 1447294"/>
                      <a:gd name="connsiteY42" fmla="*/ 306388 h 1169989"/>
                      <a:gd name="connsiteX43" fmla="*/ 1205209 w 1447294"/>
                      <a:gd name="connsiteY43" fmla="*/ 485817 h 1169989"/>
                      <a:gd name="connsiteX44" fmla="*/ 1238075 w 1447294"/>
                      <a:gd name="connsiteY44" fmla="*/ 515127 h 1169989"/>
                      <a:gd name="connsiteX45" fmla="*/ 1240218 w 1447294"/>
                      <a:gd name="connsiteY45" fmla="*/ 537287 h 1169989"/>
                      <a:gd name="connsiteX46" fmla="*/ 1140905 w 1447294"/>
                      <a:gd name="connsiteY46" fmla="*/ 651665 h 1169989"/>
                      <a:gd name="connsiteX47" fmla="*/ 1118756 w 1447294"/>
                      <a:gd name="connsiteY47" fmla="*/ 653094 h 1169989"/>
                      <a:gd name="connsiteX48" fmla="*/ 1085175 w 1447294"/>
                      <a:gd name="connsiteY48" fmla="*/ 624500 h 1169989"/>
                      <a:gd name="connsiteX49" fmla="*/ 722932 w 1447294"/>
                      <a:gd name="connsiteY49" fmla="*/ 489392 h 1169989"/>
                      <a:gd name="connsiteX50" fmla="*/ 361404 w 1447294"/>
                      <a:gd name="connsiteY50" fmla="*/ 623785 h 1169989"/>
                      <a:gd name="connsiteX51" fmla="*/ 327823 w 1447294"/>
                      <a:gd name="connsiteY51" fmla="*/ 652379 h 1169989"/>
                      <a:gd name="connsiteX52" fmla="*/ 305674 w 1447294"/>
                      <a:gd name="connsiteY52" fmla="*/ 650950 h 1169989"/>
                      <a:gd name="connsiteX53" fmla="*/ 207075 w 1447294"/>
                      <a:gd name="connsiteY53" fmla="*/ 535858 h 1169989"/>
                      <a:gd name="connsiteX54" fmla="*/ 208504 w 1447294"/>
                      <a:gd name="connsiteY54" fmla="*/ 513697 h 1169989"/>
                      <a:gd name="connsiteX55" fmla="*/ 242085 w 1447294"/>
                      <a:gd name="connsiteY55" fmla="*/ 485103 h 1169989"/>
                      <a:gd name="connsiteX56" fmla="*/ 722932 w 1447294"/>
                      <a:gd name="connsiteY56" fmla="*/ 306388 h 1169989"/>
                      <a:gd name="connsiteX57" fmla="*/ 721859 w 1447294"/>
                      <a:gd name="connsiteY57" fmla="*/ 31750 h 1169989"/>
                      <a:gd name="connsiteX58" fmla="*/ 61433 w 1447294"/>
                      <a:gd name="connsiteY58" fmla="*/ 276175 h 1169989"/>
                      <a:gd name="connsiteX59" fmla="*/ 37846 w 1447294"/>
                      <a:gd name="connsiteY59" fmla="*/ 296901 h 1169989"/>
                      <a:gd name="connsiteX60" fmla="*/ 115754 w 1447294"/>
                      <a:gd name="connsiteY60" fmla="*/ 387666 h 1169989"/>
                      <a:gd name="connsiteX61" fmla="*/ 140055 w 1447294"/>
                      <a:gd name="connsiteY61" fmla="*/ 367655 h 1169989"/>
                      <a:gd name="connsiteX62" fmla="*/ 721859 w 1447294"/>
                      <a:gd name="connsiteY62" fmla="*/ 151818 h 1169989"/>
                      <a:gd name="connsiteX63" fmla="*/ 1307237 w 1447294"/>
                      <a:gd name="connsiteY63" fmla="*/ 369799 h 1169989"/>
                      <a:gd name="connsiteX64" fmla="*/ 1330824 w 1447294"/>
                      <a:gd name="connsiteY64" fmla="*/ 390525 h 1169989"/>
                      <a:gd name="connsiteX65" fmla="*/ 1409446 w 1447294"/>
                      <a:gd name="connsiteY65" fmla="*/ 299759 h 1169989"/>
                      <a:gd name="connsiteX66" fmla="*/ 1385860 w 1447294"/>
                      <a:gd name="connsiteY66" fmla="*/ 279033 h 1169989"/>
                      <a:gd name="connsiteX67" fmla="*/ 721859 w 1447294"/>
                      <a:gd name="connsiteY67" fmla="*/ 31750 h 1169989"/>
                      <a:gd name="connsiteX68" fmla="*/ 721861 w 1447294"/>
                      <a:gd name="connsiteY68" fmla="*/ 0 h 1169989"/>
                      <a:gd name="connsiteX69" fmla="*/ 1406269 w 1447294"/>
                      <a:gd name="connsiteY69" fmla="*/ 255551 h 1169989"/>
                      <a:gd name="connsiteX70" fmla="*/ 1441990 w 1447294"/>
                      <a:gd name="connsiteY70" fmla="*/ 286332 h 1169989"/>
                      <a:gd name="connsiteX71" fmla="*/ 1443419 w 1447294"/>
                      <a:gd name="connsiteY71" fmla="*/ 308522 h 1169989"/>
                      <a:gd name="connsiteX72" fmla="*/ 1344115 w 1447294"/>
                      <a:gd name="connsiteY72" fmla="*/ 423055 h 1169989"/>
                      <a:gd name="connsiteX73" fmla="*/ 1321968 w 1447294"/>
                      <a:gd name="connsiteY73" fmla="*/ 424487 h 1169989"/>
                      <a:gd name="connsiteX74" fmla="*/ 1286248 w 1447294"/>
                      <a:gd name="connsiteY74" fmla="*/ 393706 h 1169989"/>
                      <a:gd name="connsiteX75" fmla="*/ 721861 w 1447294"/>
                      <a:gd name="connsiteY75" fmla="*/ 183252 h 1169989"/>
                      <a:gd name="connsiteX76" fmla="*/ 160331 w 1447294"/>
                      <a:gd name="connsiteY76" fmla="*/ 391558 h 1169989"/>
                      <a:gd name="connsiteX77" fmla="*/ 124611 w 1447294"/>
                      <a:gd name="connsiteY77" fmla="*/ 422339 h 1169989"/>
                      <a:gd name="connsiteX78" fmla="*/ 102464 w 1447294"/>
                      <a:gd name="connsiteY78" fmla="*/ 420907 h 1169989"/>
                      <a:gd name="connsiteX79" fmla="*/ 3875 w 1447294"/>
                      <a:gd name="connsiteY79" fmla="*/ 305659 h 1169989"/>
                      <a:gd name="connsiteX80" fmla="*/ 5303 w 1447294"/>
                      <a:gd name="connsiteY80" fmla="*/ 283468 h 1169989"/>
                      <a:gd name="connsiteX81" fmla="*/ 41024 w 1447294"/>
                      <a:gd name="connsiteY81" fmla="*/ 252688 h 1169989"/>
                      <a:gd name="connsiteX82" fmla="*/ 721861 w 1447294"/>
                      <a:gd name="connsiteY82" fmla="*/ 0 h 116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47294" h="1169989">
                        <a:moveTo>
                          <a:pt x="722059" y="917575"/>
                        </a:moveTo>
                        <a:cubicBezTo>
                          <a:pt x="792199" y="917575"/>
                          <a:pt x="849059" y="974080"/>
                          <a:pt x="849059" y="1043782"/>
                        </a:cubicBezTo>
                        <a:cubicBezTo>
                          <a:pt x="849059" y="1113484"/>
                          <a:pt x="792199" y="1169989"/>
                          <a:pt x="722059" y="1169989"/>
                        </a:cubicBezTo>
                        <a:cubicBezTo>
                          <a:pt x="651919" y="1169989"/>
                          <a:pt x="595059" y="1113484"/>
                          <a:pt x="595059" y="1043782"/>
                        </a:cubicBezTo>
                        <a:cubicBezTo>
                          <a:pt x="595059" y="974080"/>
                          <a:pt x="651919" y="917575"/>
                          <a:pt x="722059" y="917575"/>
                        </a:cubicBezTo>
                        <a:close/>
                        <a:moveTo>
                          <a:pt x="722139" y="644525"/>
                        </a:moveTo>
                        <a:cubicBezTo>
                          <a:pt x="627261" y="644525"/>
                          <a:pt x="534523" y="678802"/>
                          <a:pt x="462472" y="740929"/>
                        </a:cubicBezTo>
                        <a:cubicBezTo>
                          <a:pt x="462472" y="740929"/>
                          <a:pt x="462472" y="740929"/>
                          <a:pt x="441071" y="759495"/>
                        </a:cubicBezTo>
                        <a:cubicBezTo>
                          <a:pt x="441071" y="759495"/>
                          <a:pt x="441071" y="759495"/>
                          <a:pt x="518829" y="850186"/>
                        </a:cubicBezTo>
                        <a:cubicBezTo>
                          <a:pt x="518829" y="850186"/>
                          <a:pt x="518829" y="850186"/>
                          <a:pt x="540943" y="831619"/>
                        </a:cubicBezTo>
                        <a:cubicBezTo>
                          <a:pt x="590879" y="788773"/>
                          <a:pt x="655796" y="764494"/>
                          <a:pt x="722139" y="764494"/>
                        </a:cubicBezTo>
                        <a:cubicBezTo>
                          <a:pt x="789196" y="764494"/>
                          <a:pt x="854113" y="788773"/>
                          <a:pt x="904762" y="832334"/>
                        </a:cubicBezTo>
                        <a:cubicBezTo>
                          <a:pt x="904762" y="832334"/>
                          <a:pt x="904762" y="832334"/>
                          <a:pt x="926163" y="850900"/>
                        </a:cubicBezTo>
                        <a:lnTo>
                          <a:pt x="1004634" y="760209"/>
                        </a:lnTo>
                        <a:cubicBezTo>
                          <a:pt x="1004634" y="760209"/>
                          <a:pt x="1004634" y="760209"/>
                          <a:pt x="983233" y="741643"/>
                        </a:cubicBezTo>
                        <a:cubicBezTo>
                          <a:pt x="910469" y="678802"/>
                          <a:pt x="818444" y="644525"/>
                          <a:pt x="722139" y="644525"/>
                        </a:cubicBezTo>
                        <a:close/>
                        <a:moveTo>
                          <a:pt x="722932" y="614363"/>
                        </a:moveTo>
                        <a:cubicBezTo>
                          <a:pt x="826542" y="614363"/>
                          <a:pt x="926579" y="651288"/>
                          <a:pt x="1005180" y="718746"/>
                        </a:cubicBezTo>
                        <a:lnTo>
                          <a:pt x="1038764" y="747860"/>
                        </a:lnTo>
                        <a:cubicBezTo>
                          <a:pt x="1045195" y="753541"/>
                          <a:pt x="1045909" y="762772"/>
                          <a:pt x="1040193" y="769873"/>
                        </a:cubicBezTo>
                        <a:cubicBezTo>
                          <a:pt x="1040193" y="769873"/>
                          <a:pt x="1040193" y="769873"/>
                          <a:pt x="940870" y="883487"/>
                        </a:cubicBezTo>
                        <a:cubicBezTo>
                          <a:pt x="935154" y="889878"/>
                          <a:pt x="925150" y="890588"/>
                          <a:pt x="918719" y="884907"/>
                        </a:cubicBezTo>
                        <a:cubicBezTo>
                          <a:pt x="918719" y="884907"/>
                          <a:pt x="918719" y="884907"/>
                          <a:pt x="885135" y="856504"/>
                        </a:cubicBezTo>
                        <a:cubicBezTo>
                          <a:pt x="840119" y="817449"/>
                          <a:pt x="782954" y="796146"/>
                          <a:pt x="722932" y="796146"/>
                        </a:cubicBezTo>
                        <a:cubicBezTo>
                          <a:pt x="663624" y="796146"/>
                          <a:pt x="606460" y="817449"/>
                          <a:pt x="561444" y="855794"/>
                        </a:cubicBezTo>
                        <a:cubicBezTo>
                          <a:pt x="561444" y="855794"/>
                          <a:pt x="561444" y="855794"/>
                          <a:pt x="527860" y="884197"/>
                        </a:cubicBezTo>
                        <a:cubicBezTo>
                          <a:pt x="521429" y="889878"/>
                          <a:pt x="511425" y="889168"/>
                          <a:pt x="505709" y="882777"/>
                        </a:cubicBezTo>
                        <a:cubicBezTo>
                          <a:pt x="505709" y="882777"/>
                          <a:pt x="505709" y="882777"/>
                          <a:pt x="407101" y="768453"/>
                        </a:cubicBezTo>
                        <a:cubicBezTo>
                          <a:pt x="401384" y="762062"/>
                          <a:pt x="402099" y="752121"/>
                          <a:pt x="408530" y="746440"/>
                        </a:cubicBezTo>
                        <a:cubicBezTo>
                          <a:pt x="408530" y="746440"/>
                          <a:pt x="408530" y="746440"/>
                          <a:pt x="442114" y="718036"/>
                        </a:cubicBezTo>
                        <a:cubicBezTo>
                          <a:pt x="520714" y="651288"/>
                          <a:pt x="620037" y="614363"/>
                          <a:pt x="722932" y="614363"/>
                        </a:cubicBezTo>
                        <a:close/>
                        <a:moveTo>
                          <a:pt x="722139" y="338138"/>
                        </a:moveTo>
                        <a:cubicBezTo>
                          <a:pt x="553685" y="338138"/>
                          <a:pt x="390228" y="398757"/>
                          <a:pt x="262460" y="508585"/>
                        </a:cubicBezTo>
                        <a:cubicBezTo>
                          <a:pt x="262460" y="508585"/>
                          <a:pt x="262460" y="508585"/>
                          <a:pt x="241046" y="527128"/>
                        </a:cubicBezTo>
                        <a:cubicBezTo>
                          <a:pt x="241046" y="527128"/>
                          <a:pt x="241046" y="527128"/>
                          <a:pt x="318849" y="618413"/>
                        </a:cubicBezTo>
                        <a:cubicBezTo>
                          <a:pt x="318849" y="618413"/>
                          <a:pt x="318849" y="618413"/>
                          <a:pt x="340976" y="599871"/>
                        </a:cubicBezTo>
                        <a:cubicBezTo>
                          <a:pt x="446617" y="508585"/>
                          <a:pt x="582237" y="457950"/>
                          <a:pt x="722139" y="457950"/>
                        </a:cubicBezTo>
                        <a:cubicBezTo>
                          <a:pt x="862755" y="457950"/>
                          <a:pt x="998375" y="508585"/>
                          <a:pt x="1104729" y="600584"/>
                        </a:cubicBezTo>
                        <a:cubicBezTo>
                          <a:pt x="1104729" y="600584"/>
                          <a:pt x="1104729" y="600584"/>
                          <a:pt x="1126143" y="619126"/>
                        </a:cubicBezTo>
                        <a:lnTo>
                          <a:pt x="1204659" y="527841"/>
                        </a:lnTo>
                        <a:cubicBezTo>
                          <a:pt x="1204659" y="527841"/>
                          <a:pt x="1204659" y="527841"/>
                          <a:pt x="1183246" y="509298"/>
                        </a:cubicBezTo>
                        <a:cubicBezTo>
                          <a:pt x="1055478" y="399471"/>
                          <a:pt x="891307" y="338138"/>
                          <a:pt x="722139" y="338138"/>
                        </a:cubicBezTo>
                        <a:close/>
                        <a:moveTo>
                          <a:pt x="722932" y="306388"/>
                        </a:moveTo>
                        <a:cubicBezTo>
                          <a:pt x="900124" y="306388"/>
                          <a:pt x="1070886" y="370010"/>
                          <a:pt x="1205209" y="485817"/>
                        </a:cubicBezTo>
                        <a:lnTo>
                          <a:pt x="1238075" y="515127"/>
                        </a:lnTo>
                        <a:cubicBezTo>
                          <a:pt x="1245220" y="520131"/>
                          <a:pt x="1245934" y="530139"/>
                          <a:pt x="1240218" y="537287"/>
                        </a:cubicBezTo>
                        <a:cubicBezTo>
                          <a:pt x="1240218" y="537287"/>
                          <a:pt x="1240218" y="537287"/>
                          <a:pt x="1140905" y="651665"/>
                        </a:cubicBezTo>
                        <a:cubicBezTo>
                          <a:pt x="1135189" y="658098"/>
                          <a:pt x="1125186" y="658813"/>
                          <a:pt x="1118756" y="653094"/>
                        </a:cubicBezTo>
                        <a:cubicBezTo>
                          <a:pt x="1118756" y="653094"/>
                          <a:pt x="1118756" y="653094"/>
                          <a:pt x="1085175" y="624500"/>
                        </a:cubicBezTo>
                        <a:cubicBezTo>
                          <a:pt x="985148" y="537287"/>
                          <a:pt x="855826" y="489392"/>
                          <a:pt x="722932" y="489392"/>
                        </a:cubicBezTo>
                        <a:cubicBezTo>
                          <a:pt x="590753" y="489392"/>
                          <a:pt x="462146" y="537287"/>
                          <a:pt x="361404" y="623785"/>
                        </a:cubicBezTo>
                        <a:cubicBezTo>
                          <a:pt x="361404" y="623785"/>
                          <a:pt x="361404" y="623785"/>
                          <a:pt x="327823" y="652379"/>
                        </a:cubicBezTo>
                        <a:cubicBezTo>
                          <a:pt x="321392" y="658098"/>
                          <a:pt x="311390" y="657383"/>
                          <a:pt x="305674" y="650950"/>
                        </a:cubicBezTo>
                        <a:cubicBezTo>
                          <a:pt x="305674" y="650950"/>
                          <a:pt x="305674" y="650950"/>
                          <a:pt x="207075" y="535858"/>
                        </a:cubicBezTo>
                        <a:cubicBezTo>
                          <a:pt x="201359" y="529424"/>
                          <a:pt x="202074" y="519416"/>
                          <a:pt x="208504" y="513697"/>
                        </a:cubicBezTo>
                        <a:cubicBezTo>
                          <a:pt x="208504" y="513697"/>
                          <a:pt x="208504" y="513697"/>
                          <a:pt x="242085" y="485103"/>
                        </a:cubicBezTo>
                        <a:cubicBezTo>
                          <a:pt x="375693" y="370010"/>
                          <a:pt x="546455" y="306388"/>
                          <a:pt x="722932" y="306388"/>
                        </a:cubicBezTo>
                        <a:close/>
                        <a:moveTo>
                          <a:pt x="721859" y="31750"/>
                        </a:moveTo>
                        <a:cubicBezTo>
                          <a:pt x="479560" y="31750"/>
                          <a:pt x="245123" y="118228"/>
                          <a:pt x="61433" y="276175"/>
                        </a:cubicBezTo>
                        <a:cubicBezTo>
                          <a:pt x="61433" y="276175"/>
                          <a:pt x="61433" y="276175"/>
                          <a:pt x="37846" y="296901"/>
                        </a:cubicBezTo>
                        <a:cubicBezTo>
                          <a:pt x="37846" y="296901"/>
                          <a:pt x="37846" y="296901"/>
                          <a:pt x="115754" y="387666"/>
                        </a:cubicBezTo>
                        <a:cubicBezTo>
                          <a:pt x="115754" y="387666"/>
                          <a:pt x="115754" y="387666"/>
                          <a:pt x="140055" y="367655"/>
                        </a:cubicBezTo>
                        <a:cubicBezTo>
                          <a:pt x="301588" y="228290"/>
                          <a:pt x="508150" y="151818"/>
                          <a:pt x="721859" y="151818"/>
                        </a:cubicBezTo>
                        <a:cubicBezTo>
                          <a:pt x="936998" y="151818"/>
                          <a:pt x="1144990" y="229005"/>
                          <a:pt x="1307237" y="369799"/>
                        </a:cubicBezTo>
                        <a:cubicBezTo>
                          <a:pt x="1307237" y="369799"/>
                          <a:pt x="1307237" y="369799"/>
                          <a:pt x="1330824" y="390525"/>
                        </a:cubicBezTo>
                        <a:lnTo>
                          <a:pt x="1409446" y="299759"/>
                        </a:lnTo>
                        <a:cubicBezTo>
                          <a:pt x="1409446" y="299759"/>
                          <a:pt x="1409446" y="299759"/>
                          <a:pt x="1385860" y="279033"/>
                        </a:cubicBezTo>
                        <a:cubicBezTo>
                          <a:pt x="1201455" y="119657"/>
                          <a:pt x="966303" y="31750"/>
                          <a:pt x="721859" y="31750"/>
                        </a:cubicBezTo>
                        <a:close/>
                        <a:moveTo>
                          <a:pt x="721861" y="0"/>
                        </a:moveTo>
                        <a:cubicBezTo>
                          <a:pt x="973334" y="0"/>
                          <a:pt x="1216235" y="90910"/>
                          <a:pt x="1406269" y="255551"/>
                        </a:cubicBezTo>
                        <a:cubicBezTo>
                          <a:pt x="1406269" y="255551"/>
                          <a:pt x="1406269" y="255551"/>
                          <a:pt x="1441990" y="286332"/>
                        </a:cubicBezTo>
                        <a:cubicBezTo>
                          <a:pt x="1448420" y="292058"/>
                          <a:pt x="1449134" y="302080"/>
                          <a:pt x="1443419" y="308522"/>
                        </a:cubicBezTo>
                        <a:cubicBezTo>
                          <a:pt x="1443419" y="308522"/>
                          <a:pt x="1443419" y="308522"/>
                          <a:pt x="1344115" y="423055"/>
                        </a:cubicBezTo>
                        <a:cubicBezTo>
                          <a:pt x="1338400" y="429497"/>
                          <a:pt x="1328398" y="430213"/>
                          <a:pt x="1321968" y="424487"/>
                        </a:cubicBezTo>
                        <a:cubicBezTo>
                          <a:pt x="1321968" y="424487"/>
                          <a:pt x="1321968" y="424487"/>
                          <a:pt x="1286248" y="393706"/>
                        </a:cubicBezTo>
                        <a:cubicBezTo>
                          <a:pt x="1129791" y="257698"/>
                          <a:pt x="929755" y="183252"/>
                          <a:pt x="721861" y="183252"/>
                        </a:cubicBezTo>
                        <a:cubicBezTo>
                          <a:pt x="516109" y="183252"/>
                          <a:pt x="316788" y="256983"/>
                          <a:pt x="160331" y="391558"/>
                        </a:cubicBezTo>
                        <a:cubicBezTo>
                          <a:pt x="160331" y="391558"/>
                          <a:pt x="160331" y="391558"/>
                          <a:pt x="124611" y="422339"/>
                        </a:cubicBezTo>
                        <a:cubicBezTo>
                          <a:pt x="118181" y="428066"/>
                          <a:pt x="108179" y="427350"/>
                          <a:pt x="102464" y="420907"/>
                        </a:cubicBezTo>
                        <a:cubicBezTo>
                          <a:pt x="102464" y="420907"/>
                          <a:pt x="102464" y="420907"/>
                          <a:pt x="3875" y="305659"/>
                        </a:cubicBezTo>
                        <a:cubicBezTo>
                          <a:pt x="-1841" y="299217"/>
                          <a:pt x="-1126" y="289195"/>
                          <a:pt x="5303" y="283468"/>
                        </a:cubicBezTo>
                        <a:cubicBezTo>
                          <a:pt x="5303" y="283468"/>
                          <a:pt x="5303" y="283468"/>
                          <a:pt x="41024" y="252688"/>
                        </a:cubicBezTo>
                        <a:cubicBezTo>
                          <a:pt x="230344" y="89479"/>
                          <a:pt x="472530" y="0"/>
                          <a:pt x="721861"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6" name="Freeform 23">
                    <a:extLst>
                      <a:ext uri="{FF2B5EF4-FFF2-40B4-BE49-F238E27FC236}">
                        <a16:creationId xmlns:a16="http://schemas.microsoft.com/office/drawing/2014/main" id="{87384B85-45E5-42DD-BE87-1A3875B95E04}"/>
                      </a:ext>
                    </a:extLst>
                  </p:cNvPr>
                  <p:cNvSpPr>
                    <a:spLocks/>
                  </p:cNvSpPr>
                  <p:nvPr/>
                </p:nvSpPr>
                <p:spPr bwMode="auto">
                  <a:xfrm>
                    <a:off x="5461320" y="2892425"/>
                    <a:ext cx="1270591" cy="739644"/>
                  </a:xfrm>
                  <a:custGeom>
                    <a:avLst/>
                    <a:gdLst>
                      <a:gd name="connsiteX0" fmla="*/ 633173 w 1270591"/>
                      <a:gd name="connsiteY0" fmla="*/ 612775 h 739644"/>
                      <a:gd name="connsiteX1" fmla="*/ 861773 w 1270591"/>
                      <a:gd name="connsiteY1" fmla="*/ 692071 h 739644"/>
                      <a:gd name="connsiteX2" fmla="*/ 863202 w 1270591"/>
                      <a:gd name="connsiteY2" fmla="*/ 714931 h 739644"/>
                      <a:gd name="connsiteX3" fmla="*/ 846771 w 1270591"/>
                      <a:gd name="connsiteY3" fmla="*/ 734219 h 739644"/>
                      <a:gd name="connsiteX4" fmla="*/ 824626 w 1270591"/>
                      <a:gd name="connsiteY4" fmla="*/ 736362 h 739644"/>
                      <a:gd name="connsiteX5" fmla="*/ 633173 w 1270591"/>
                      <a:gd name="connsiteY5" fmla="*/ 669925 h 739644"/>
                      <a:gd name="connsiteX6" fmla="*/ 442435 w 1270591"/>
                      <a:gd name="connsiteY6" fmla="*/ 735648 h 739644"/>
                      <a:gd name="connsiteX7" fmla="*/ 421003 w 1270591"/>
                      <a:gd name="connsiteY7" fmla="*/ 733505 h 739644"/>
                      <a:gd name="connsiteX8" fmla="*/ 403858 w 1270591"/>
                      <a:gd name="connsiteY8" fmla="*/ 713502 h 739644"/>
                      <a:gd name="connsiteX9" fmla="*/ 406001 w 1270591"/>
                      <a:gd name="connsiteY9" fmla="*/ 691357 h 739644"/>
                      <a:gd name="connsiteX10" fmla="*/ 633173 w 1270591"/>
                      <a:gd name="connsiteY10" fmla="*/ 612775 h 739644"/>
                      <a:gd name="connsiteX11" fmla="*/ 633173 w 1270591"/>
                      <a:gd name="connsiteY11" fmla="*/ 306388 h 739644"/>
                      <a:gd name="connsiteX12" fmla="*/ 1061798 w 1270591"/>
                      <a:gd name="connsiteY12" fmla="*/ 459017 h 739644"/>
                      <a:gd name="connsiteX13" fmla="*/ 1063227 w 1270591"/>
                      <a:gd name="connsiteY13" fmla="*/ 481734 h 739644"/>
                      <a:gd name="connsiteX14" fmla="*/ 1046796 w 1270591"/>
                      <a:gd name="connsiteY14" fmla="*/ 500902 h 739644"/>
                      <a:gd name="connsiteX15" fmla="*/ 1024651 w 1270591"/>
                      <a:gd name="connsiteY15" fmla="*/ 502322 h 739644"/>
                      <a:gd name="connsiteX16" fmla="*/ 633173 w 1270591"/>
                      <a:gd name="connsiteY16" fmla="*/ 363180 h 739644"/>
                      <a:gd name="connsiteX17" fmla="*/ 242409 w 1270591"/>
                      <a:gd name="connsiteY17" fmla="*/ 501612 h 739644"/>
                      <a:gd name="connsiteX18" fmla="*/ 220978 w 1270591"/>
                      <a:gd name="connsiteY18" fmla="*/ 500192 h 739644"/>
                      <a:gd name="connsiteX19" fmla="*/ 203833 w 1270591"/>
                      <a:gd name="connsiteY19" fmla="*/ 480315 h 739644"/>
                      <a:gd name="connsiteX20" fmla="*/ 205976 w 1270591"/>
                      <a:gd name="connsiteY20" fmla="*/ 458308 h 739644"/>
                      <a:gd name="connsiteX21" fmla="*/ 633173 w 1270591"/>
                      <a:gd name="connsiteY21" fmla="*/ 306388 h 739644"/>
                      <a:gd name="connsiteX22" fmla="*/ 633687 w 1270591"/>
                      <a:gd name="connsiteY22" fmla="*/ 0 h 739644"/>
                      <a:gd name="connsiteX23" fmla="*/ 1264992 w 1270591"/>
                      <a:gd name="connsiteY23" fmla="*/ 229249 h 739644"/>
                      <a:gd name="connsiteX24" fmla="*/ 1266422 w 1270591"/>
                      <a:gd name="connsiteY24" fmla="*/ 251388 h 739644"/>
                      <a:gd name="connsiteX25" fmla="*/ 1249978 w 1270591"/>
                      <a:gd name="connsiteY25" fmla="*/ 270671 h 739644"/>
                      <a:gd name="connsiteX26" fmla="*/ 1227814 w 1270591"/>
                      <a:gd name="connsiteY26" fmla="*/ 272814 h 739644"/>
                      <a:gd name="connsiteX27" fmla="*/ 633687 w 1270591"/>
                      <a:gd name="connsiteY27" fmla="*/ 57134 h 739644"/>
                      <a:gd name="connsiteX28" fmla="*/ 42420 w 1270591"/>
                      <a:gd name="connsiteY28" fmla="*/ 269957 h 739644"/>
                      <a:gd name="connsiteX29" fmla="*/ 20971 w 1270591"/>
                      <a:gd name="connsiteY29" fmla="*/ 268529 h 739644"/>
                      <a:gd name="connsiteX30" fmla="*/ 3812 w 1270591"/>
                      <a:gd name="connsiteY30" fmla="*/ 248532 h 739644"/>
                      <a:gd name="connsiteX31" fmla="*/ 5957 w 1270591"/>
                      <a:gd name="connsiteY31" fmla="*/ 226392 h 739644"/>
                      <a:gd name="connsiteX32" fmla="*/ 633687 w 1270591"/>
                      <a:gd name="connsiteY32" fmla="*/ 0 h 73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0591" h="739644">
                        <a:moveTo>
                          <a:pt x="633173" y="612775"/>
                        </a:moveTo>
                        <a:cubicBezTo>
                          <a:pt x="716040" y="612775"/>
                          <a:pt x="796765" y="640636"/>
                          <a:pt x="861773" y="692071"/>
                        </a:cubicBezTo>
                        <a:cubicBezTo>
                          <a:pt x="868202" y="697786"/>
                          <a:pt x="869631" y="707787"/>
                          <a:pt x="863202" y="714931"/>
                        </a:cubicBezTo>
                        <a:cubicBezTo>
                          <a:pt x="863202" y="714931"/>
                          <a:pt x="863202" y="714931"/>
                          <a:pt x="846771" y="734219"/>
                        </a:cubicBezTo>
                        <a:cubicBezTo>
                          <a:pt x="841056" y="740649"/>
                          <a:pt x="831769" y="741363"/>
                          <a:pt x="824626" y="736362"/>
                        </a:cubicBezTo>
                        <a:cubicBezTo>
                          <a:pt x="770333" y="693500"/>
                          <a:pt x="703182" y="669925"/>
                          <a:pt x="633173" y="669925"/>
                        </a:cubicBezTo>
                        <a:cubicBezTo>
                          <a:pt x="563878" y="669925"/>
                          <a:pt x="496727" y="692785"/>
                          <a:pt x="442435" y="735648"/>
                        </a:cubicBezTo>
                        <a:cubicBezTo>
                          <a:pt x="436005" y="740649"/>
                          <a:pt x="426718" y="739934"/>
                          <a:pt x="421003" y="733505"/>
                        </a:cubicBezTo>
                        <a:cubicBezTo>
                          <a:pt x="421003" y="733505"/>
                          <a:pt x="421003" y="733505"/>
                          <a:pt x="403858" y="713502"/>
                        </a:cubicBezTo>
                        <a:cubicBezTo>
                          <a:pt x="398143" y="707073"/>
                          <a:pt x="399572" y="697072"/>
                          <a:pt x="406001" y="691357"/>
                        </a:cubicBezTo>
                        <a:cubicBezTo>
                          <a:pt x="471010" y="640636"/>
                          <a:pt x="551020" y="612775"/>
                          <a:pt x="633173" y="612775"/>
                        </a:cubicBezTo>
                        <a:close/>
                        <a:moveTo>
                          <a:pt x="633173" y="306388"/>
                        </a:moveTo>
                        <a:cubicBezTo>
                          <a:pt x="789621" y="306388"/>
                          <a:pt x="941069" y="360341"/>
                          <a:pt x="1061798" y="459017"/>
                        </a:cubicBezTo>
                        <a:cubicBezTo>
                          <a:pt x="1068227" y="464697"/>
                          <a:pt x="1069656" y="474635"/>
                          <a:pt x="1063227" y="481734"/>
                        </a:cubicBezTo>
                        <a:cubicBezTo>
                          <a:pt x="1063227" y="481734"/>
                          <a:pt x="1063227" y="481734"/>
                          <a:pt x="1046796" y="500902"/>
                        </a:cubicBezTo>
                        <a:cubicBezTo>
                          <a:pt x="1041081" y="507291"/>
                          <a:pt x="1031794" y="508001"/>
                          <a:pt x="1024651" y="502322"/>
                        </a:cubicBezTo>
                        <a:cubicBezTo>
                          <a:pt x="914637" y="412874"/>
                          <a:pt x="776048" y="363180"/>
                          <a:pt x="633173" y="363180"/>
                        </a:cubicBezTo>
                        <a:cubicBezTo>
                          <a:pt x="491012" y="363180"/>
                          <a:pt x="352423" y="412164"/>
                          <a:pt x="242409" y="501612"/>
                        </a:cubicBezTo>
                        <a:cubicBezTo>
                          <a:pt x="235980" y="507291"/>
                          <a:pt x="226693" y="506581"/>
                          <a:pt x="220978" y="500192"/>
                        </a:cubicBezTo>
                        <a:cubicBezTo>
                          <a:pt x="220978" y="500192"/>
                          <a:pt x="220978" y="500192"/>
                          <a:pt x="203833" y="480315"/>
                        </a:cubicBezTo>
                        <a:cubicBezTo>
                          <a:pt x="198118" y="473925"/>
                          <a:pt x="198832" y="463987"/>
                          <a:pt x="205976" y="458308"/>
                        </a:cubicBezTo>
                        <a:cubicBezTo>
                          <a:pt x="325991" y="360341"/>
                          <a:pt x="477439" y="306388"/>
                          <a:pt x="633173" y="306388"/>
                        </a:cubicBezTo>
                        <a:close/>
                        <a:moveTo>
                          <a:pt x="633687" y="0"/>
                        </a:moveTo>
                        <a:cubicBezTo>
                          <a:pt x="864617" y="0"/>
                          <a:pt x="1088398" y="81416"/>
                          <a:pt x="1264992" y="229249"/>
                        </a:cubicBezTo>
                        <a:cubicBezTo>
                          <a:pt x="1271426" y="234963"/>
                          <a:pt x="1272856" y="244961"/>
                          <a:pt x="1266422" y="251388"/>
                        </a:cubicBezTo>
                        <a:cubicBezTo>
                          <a:pt x="1266422" y="251388"/>
                          <a:pt x="1266422" y="251388"/>
                          <a:pt x="1249978" y="270671"/>
                        </a:cubicBezTo>
                        <a:cubicBezTo>
                          <a:pt x="1244258" y="277099"/>
                          <a:pt x="1234249" y="277813"/>
                          <a:pt x="1227814" y="272814"/>
                        </a:cubicBezTo>
                        <a:cubicBezTo>
                          <a:pt x="1061945" y="133550"/>
                          <a:pt x="851748" y="57134"/>
                          <a:pt x="633687" y="57134"/>
                        </a:cubicBezTo>
                        <a:cubicBezTo>
                          <a:pt x="417771" y="57134"/>
                          <a:pt x="208289" y="132836"/>
                          <a:pt x="42420" y="269957"/>
                        </a:cubicBezTo>
                        <a:cubicBezTo>
                          <a:pt x="35985" y="275670"/>
                          <a:pt x="25976" y="274956"/>
                          <a:pt x="20971" y="268529"/>
                        </a:cubicBezTo>
                        <a:cubicBezTo>
                          <a:pt x="20971" y="268529"/>
                          <a:pt x="20971" y="268529"/>
                          <a:pt x="3812" y="248532"/>
                        </a:cubicBezTo>
                        <a:cubicBezTo>
                          <a:pt x="-1907" y="242104"/>
                          <a:pt x="-1192" y="232106"/>
                          <a:pt x="5957" y="226392"/>
                        </a:cubicBezTo>
                        <a:cubicBezTo>
                          <a:pt x="181836" y="79987"/>
                          <a:pt x="404187" y="0"/>
                          <a:pt x="633687"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cxnSp>
          <p:nvCxnSpPr>
            <p:cNvPr id="66" name="Straight Connector 65">
              <a:extLst>
                <a:ext uri="{FF2B5EF4-FFF2-40B4-BE49-F238E27FC236}">
                  <a16:creationId xmlns:a16="http://schemas.microsoft.com/office/drawing/2014/main" id="{619A8F77-791E-46D6-A07E-079B05344F93}"/>
                </a:ext>
              </a:extLst>
            </p:cNvPr>
            <p:cNvCxnSpPr/>
            <p:nvPr/>
          </p:nvCxnSpPr>
          <p:spPr>
            <a:xfrm>
              <a:off x="103860" y="4559903"/>
              <a:ext cx="719695" cy="1"/>
            </a:xfrm>
            <a:prstGeom prst="line">
              <a:avLst/>
            </a:prstGeom>
            <a:grpFill/>
            <a:ln w="38100">
              <a:gradFill flip="none" rotWithShape="1">
                <a:gsLst>
                  <a:gs pos="0">
                    <a:schemeClr val="tx2">
                      <a:lumMod val="50000"/>
                    </a:schemeClr>
                  </a:gs>
                  <a:gs pos="100000">
                    <a:schemeClr val="tx2"/>
                  </a:gs>
                </a:gsLst>
                <a:lin ang="2700000" scaled="1"/>
                <a:tileRect/>
              </a:gradFill>
              <a:tailEnd type="oval"/>
            </a:ln>
          </p:spPr>
          <p:style>
            <a:lnRef idx="2">
              <a:schemeClr val="accent1">
                <a:shade val="50000"/>
              </a:schemeClr>
            </a:lnRef>
            <a:fillRef idx="1">
              <a:schemeClr val="accent1"/>
            </a:fillRef>
            <a:effectRef idx="0">
              <a:schemeClr val="accent1"/>
            </a:effectRef>
            <a:fontRef idx="minor">
              <a:schemeClr val="lt1"/>
            </a:fontRef>
          </p:style>
        </p:cxnSp>
      </p:grpSp>
      <p:sp>
        <p:nvSpPr>
          <p:cNvPr id="79" name="TextBox 78">
            <a:extLst>
              <a:ext uri="{FF2B5EF4-FFF2-40B4-BE49-F238E27FC236}">
                <a16:creationId xmlns:a16="http://schemas.microsoft.com/office/drawing/2014/main" id="{3D84CBA2-FE76-41CD-BBF9-2AAB14AC1FD9}"/>
              </a:ext>
            </a:extLst>
          </p:cNvPr>
          <p:cNvSpPr txBox="1"/>
          <p:nvPr/>
        </p:nvSpPr>
        <p:spPr>
          <a:xfrm>
            <a:off x="2738120" y="1561812"/>
            <a:ext cx="8198342" cy="70788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spcAft>
                <a:spcPts val="200"/>
              </a:spcAft>
              <a:buClr>
                <a:srgbClr val="1E4E79"/>
              </a:buClr>
            </a:pPr>
            <a:r>
              <a:rPr lang="en-US" sz="2000" dirty="0">
                <a:solidFill>
                  <a:srgbClr val="000000"/>
                </a:solidFill>
              </a:rPr>
              <a:t>Complete coverage of </a:t>
            </a:r>
            <a:r>
              <a:rPr lang="en-US" sz="2000" b="1" dirty="0">
                <a:solidFill>
                  <a:srgbClr val="164484"/>
                </a:solidFill>
              </a:rPr>
              <a:t>unserved locations </a:t>
            </a:r>
            <a:r>
              <a:rPr lang="en-US" sz="2000" dirty="0">
                <a:solidFill>
                  <a:srgbClr val="000000"/>
                </a:solidFill>
              </a:rPr>
              <a:t>(incl. by deploying Wi-Fi to multi-family buildings)</a:t>
            </a:r>
          </a:p>
        </p:txBody>
      </p:sp>
      <p:sp>
        <p:nvSpPr>
          <p:cNvPr id="82" name="TextBox 81">
            <a:extLst>
              <a:ext uri="{FF2B5EF4-FFF2-40B4-BE49-F238E27FC236}">
                <a16:creationId xmlns:a16="http://schemas.microsoft.com/office/drawing/2014/main" id="{10EBA6BC-4383-4E62-A5D0-CC62FDA6CDD0}"/>
              </a:ext>
            </a:extLst>
          </p:cNvPr>
          <p:cNvSpPr txBox="1"/>
          <p:nvPr/>
        </p:nvSpPr>
        <p:spPr>
          <a:xfrm>
            <a:off x="2738120" y="3306453"/>
            <a:ext cx="8198343" cy="40011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spcAft>
                <a:spcPts val="200"/>
              </a:spcAft>
              <a:buClr>
                <a:srgbClr val="1E4E79"/>
              </a:buClr>
            </a:pPr>
            <a:r>
              <a:rPr lang="en-US" sz="2000" dirty="0">
                <a:solidFill>
                  <a:srgbClr val="000000"/>
                </a:solidFill>
              </a:rPr>
              <a:t>Complete coverage of </a:t>
            </a:r>
            <a:r>
              <a:rPr lang="en-US" sz="2000" b="1" dirty="0">
                <a:solidFill>
                  <a:srgbClr val="164484"/>
                </a:solidFill>
              </a:rPr>
              <a:t>underserved locations </a:t>
            </a:r>
            <a:r>
              <a:rPr lang="en-US" sz="2000" dirty="0">
                <a:solidFill>
                  <a:srgbClr val="000000"/>
                </a:solidFill>
              </a:rPr>
              <a:t>(where funding permits)</a:t>
            </a:r>
          </a:p>
        </p:txBody>
      </p:sp>
      <p:sp>
        <p:nvSpPr>
          <p:cNvPr id="83" name="TextBox 82">
            <a:extLst>
              <a:ext uri="{FF2B5EF4-FFF2-40B4-BE49-F238E27FC236}">
                <a16:creationId xmlns:a16="http://schemas.microsoft.com/office/drawing/2014/main" id="{DA2360C7-9937-4CE6-B949-E04D9A2CD4CA}"/>
              </a:ext>
            </a:extLst>
          </p:cNvPr>
          <p:cNvSpPr txBox="1"/>
          <p:nvPr/>
        </p:nvSpPr>
        <p:spPr>
          <a:xfrm>
            <a:off x="2738120" y="4743321"/>
            <a:ext cx="8198343" cy="70788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spcAft>
                <a:spcPts val="200"/>
              </a:spcAft>
              <a:buClr>
                <a:srgbClr val="1E4E79"/>
              </a:buClr>
            </a:pPr>
            <a:r>
              <a:rPr lang="en-US" sz="2000" dirty="0">
                <a:solidFill>
                  <a:srgbClr val="000000"/>
                </a:solidFill>
              </a:rPr>
              <a:t>NTIA urges use of remaining funds for </a:t>
            </a:r>
            <a:r>
              <a:rPr lang="en-US" sz="2000" b="1" dirty="0">
                <a:solidFill>
                  <a:srgbClr val="164484"/>
                </a:solidFill>
              </a:rPr>
              <a:t>Community Anchor Institutions (CAIs) </a:t>
            </a:r>
            <a:r>
              <a:rPr lang="en-US" sz="2000" dirty="0">
                <a:solidFill>
                  <a:srgbClr val="000000"/>
                </a:solidFill>
              </a:rPr>
              <a:t>before other eligible uses</a:t>
            </a:r>
          </a:p>
        </p:txBody>
      </p:sp>
      <p:cxnSp>
        <p:nvCxnSpPr>
          <p:cNvPr id="84" name="Straight Connector 83">
            <a:extLst>
              <a:ext uri="{FF2B5EF4-FFF2-40B4-BE49-F238E27FC236}">
                <a16:creationId xmlns:a16="http://schemas.microsoft.com/office/drawing/2014/main" id="{8A48CC27-8324-4543-B247-BA660DF473B3}"/>
              </a:ext>
            </a:extLst>
          </p:cNvPr>
          <p:cNvCxnSpPr>
            <a:cxnSpLocks/>
          </p:cNvCxnSpPr>
          <p:nvPr/>
        </p:nvCxnSpPr>
        <p:spPr>
          <a:xfrm>
            <a:off x="400050" y="2711132"/>
            <a:ext cx="10801348" cy="0"/>
          </a:xfrm>
          <a:prstGeom prst="line">
            <a:avLst/>
          </a:prstGeom>
          <a:ln w="19050"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ABAF629-4BCB-4399-A708-40234BF07621}"/>
              </a:ext>
            </a:extLst>
          </p:cNvPr>
          <p:cNvCxnSpPr>
            <a:cxnSpLocks/>
          </p:cNvCxnSpPr>
          <p:nvPr/>
        </p:nvCxnSpPr>
        <p:spPr>
          <a:xfrm>
            <a:off x="400050" y="4301887"/>
            <a:ext cx="10801348" cy="0"/>
          </a:xfrm>
          <a:prstGeom prst="line">
            <a:avLst/>
          </a:prstGeom>
          <a:ln w="19050"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AA74CC76-AF09-4A96-8CCD-14C0265BAF69}"/>
              </a:ext>
            </a:extLst>
          </p:cNvPr>
          <p:cNvSpPr/>
          <p:nvPr/>
        </p:nvSpPr>
        <p:spPr>
          <a:xfrm>
            <a:off x="400050" y="5901823"/>
            <a:ext cx="10062611" cy="631251"/>
          </a:xfrm>
          <a:prstGeom prst="rect">
            <a:avLst/>
          </a:prstGeom>
          <a:noFill/>
          <a:ln w="9525" cap="rnd" cmpd="sng" algn="ctr">
            <a:solidFill>
              <a:srgbClr val="164484"/>
            </a:solidFill>
            <a:prstDash val="dash"/>
            <a:round/>
            <a:headEnd type="none" w="med" len="med"/>
            <a:tailEnd type="none" w="med" len="med"/>
          </a:ln>
          <a:extLst>
            <a:ext uri="{909E8E84-426E-40DD-AFC4-6F175D3DCCD1}">
              <a14:hiddenFill xmlns:a14="http://schemas.microsoft.com/office/drawing/2010/main">
                <a:solidFill>
                  <a:srgbClr val="16448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solidFill>
                  <a:srgbClr val="164484"/>
                </a:solidFill>
              </a:rPr>
              <a:t>Note: </a:t>
            </a:r>
            <a:r>
              <a:rPr lang="en-US" sz="1600" dirty="0">
                <a:solidFill>
                  <a:srgbClr val="164484"/>
                </a:solidFill>
              </a:rPr>
              <a:t>If an Eligible Entity has a plan to deploy service to all unserved and underserved locations within its jurisdiction, it may pursue non-deployment initiatives before or while deployment projects are underway</a:t>
            </a:r>
          </a:p>
        </p:txBody>
      </p:sp>
      <p:pic>
        <p:nvPicPr>
          <p:cNvPr id="60" name="Picture 59" descr="A blue sign with white text&#10;&#10;Description automatically generated with low confidence">
            <a:extLst>
              <a:ext uri="{FF2B5EF4-FFF2-40B4-BE49-F238E27FC236}">
                <a16:creationId xmlns:a16="http://schemas.microsoft.com/office/drawing/2014/main" id="{7032DEAD-1C50-445B-9A28-1D5EF2FBE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2117598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LANGUAGE_ID" val="1033"/>
  <p:tag name="EE4P_MASTERWIZARD_MARGINS" val="0"/>
  <p:tag name="EE4P_MASTERWIZARD_DRAFT" val="1"/>
  <p:tag name="EE4P_STYLE_ID" val="GV7k5UzN"/>
  <p:tag name="EE4P_STYLE_NAME" val="Formal External Templates Grid 16:9"/>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0.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163.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6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65.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166.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67.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6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69.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1.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7_qOYQPlxf0MmYyS4PKcw"/>
</p:tagLst>
</file>

<file path=ppt/tags/tag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8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EE4P_MASTERWIZARD" val="Draft"/>
</p:tagLst>
</file>

<file path=ppt/theme/theme1.xml><?xml version="1.0" encoding="utf-8"?>
<a:theme xmlns:a="http://schemas.openxmlformats.org/drawingml/2006/main" name="Formal External Templates Grid 16:9 - 16637">
  <a:themeElements>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64484"/>
        </a:solidFill>
        <a:ln w="9525" cap="rnd" cmpd="sng" algn="ctr">
          <a:solidFill>
            <a:srgbClr val="16448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2.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3.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4.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5.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6.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7.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8.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0BD637EDCCC64884088779BFDF8DAF" ma:contentTypeVersion="10" ma:contentTypeDescription="Create a new document." ma:contentTypeScope="" ma:versionID="d0add5431bd800bdd4e80780fecc29b7">
  <xsd:schema xmlns:xsd="http://www.w3.org/2001/XMLSchema" xmlns:xs="http://www.w3.org/2001/XMLSchema" xmlns:p="http://schemas.microsoft.com/office/2006/metadata/properties" xmlns:ns2="eaedf02d-3590-4384-ab4e-6bcbfebe9873" xmlns:ns3="0013de37-55ae-413f-b161-9de2c53e3a5a" targetNamespace="http://schemas.microsoft.com/office/2006/metadata/properties" ma:root="true" ma:fieldsID="60c9a682ef14a39adf8a46f70e237c3b" ns2:_="" ns3:_="">
    <xsd:import namespace="eaedf02d-3590-4384-ab4e-6bcbfebe9873"/>
    <xsd:import namespace="0013de37-55ae-413f-b161-9de2c53e3a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df02d-3590-4384-ab4e-6bcbfebe98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13de37-55ae-413f-b161-9de2c53e3a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7E5FAD-6694-47C8-8A94-F2D38FF8E5F4}">
  <ds:schemaRefs>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www.w3.org/XML/1998/namespace"/>
    <ds:schemaRef ds:uri="http://schemas.microsoft.com/office/2006/documentManagement/types"/>
    <ds:schemaRef ds:uri="eaedf02d-3590-4384-ab4e-6bcbfebe9873"/>
    <ds:schemaRef ds:uri="http://purl.org/dc/dcmitype/"/>
    <ds:schemaRef ds:uri="0013de37-55ae-413f-b161-9de2c53e3a5a"/>
    <ds:schemaRef ds:uri="http://purl.org/dc/elements/1.1/"/>
  </ds:schemaRefs>
</ds:datastoreItem>
</file>

<file path=customXml/itemProps2.xml><?xml version="1.0" encoding="utf-8"?>
<ds:datastoreItem xmlns:ds="http://schemas.openxmlformats.org/officeDocument/2006/customXml" ds:itemID="{7618E71E-CF8E-494A-A7A9-490AD4D37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df02d-3590-4384-ab4e-6bcbfebe9873"/>
    <ds:schemaRef ds:uri="0013de37-55ae-413f-b161-9de2c53e3a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6BE599-9D83-4641-9F43-5C815E1C19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7436</Words>
  <Application>Microsoft Office PowerPoint</Application>
  <PresentationFormat>Widescreen</PresentationFormat>
  <Paragraphs>757</Paragraphs>
  <Slides>52</Slides>
  <Notes>28</Notes>
  <HiddenSlides>0</HiddenSlides>
  <MMClips>0</MMClips>
  <ScaleCrop>false</ScaleCrop>
  <HeadingPairs>
    <vt:vector size="10"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52</vt:i4>
      </vt:variant>
      <vt:variant>
        <vt:lpstr>Custom Shows</vt:lpstr>
      </vt:variant>
      <vt:variant>
        <vt:i4>1</vt:i4>
      </vt:variant>
    </vt:vector>
  </HeadingPairs>
  <TitlesOfParts>
    <vt:vector size="61" baseType="lpstr">
      <vt:lpstr>Arial</vt:lpstr>
      <vt:lpstr>Calibri</vt:lpstr>
      <vt:lpstr>Century Gothic</vt:lpstr>
      <vt:lpstr>Symbol</vt:lpstr>
      <vt:lpstr>Trebuchet MS</vt:lpstr>
      <vt:lpstr>Wingdings 2</vt:lpstr>
      <vt:lpstr>Formal External Templates Grid 16:9 - 16637</vt:lpstr>
      <vt:lpstr>think-cell Slide</vt:lpstr>
      <vt:lpstr>The Broadband Equity Access and Deployment (BEAD) PROGRAM</vt:lpstr>
      <vt:lpstr>PowerPoint Presentation</vt:lpstr>
      <vt:lpstr>Introduction</vt:lpstr>
      <vt:lpstr>Today's webinar will focus on BEAD – the largest of the four high-speed Internet programs administered by NTIA1 </vt:lpstr>
      <vt:lpstr>BEAD Program will provide ~$42.45B for infrastructure planning and implementation</vt:lpstr>
      <vt:lpstr>The BEAD Program is closely linked to the Digital Equity Act</vt:lpstr>
      <vt:lpstr>The BEAD Program helps deliver broadband access, affordability, and adoption</vt:lpstr>
      <vt:lpstr>Funding is initially based on a minimum allocation with additional funding allocations based on high-cost and unserved locations</vt:lpstr>
      <vt:lpstr>BEAD to prioritize complete coverage of unserved locations and underserved locations (where funding permits)</vt:lpstr>
      <vt:lpstr>Federal Program Officers are the point of contact for Eligible Entities during application and implementation processes</vt:lpstr>
      <vt:lpstr>Eligible Entity application process</vt:lpstr>
      <vt:lpstr>PowerPoint Presentation</vt:lpstr>
      <vt:lpstr>Eligible Entity application includes five key steps</vt:lpstr>
      <vt:lpstr>Eligible Entity application process Letter of intent and planning funds application</vt:lpstr>
      <vt:lpstr>Letter of Intent | Eligible Entities must submit a Letter of Intent by July 18, 2022, to participate in the BEAD Program</vt:lpstr>
      <vt:lpstr>Eligible Entity application process Five-Year Action Plan</vt:lpstr>
      <vt:lpstr>Five-Year Action Plan | Eligible Entities that receive Initial Planning Funds must submit their Five-Year Action Plans </vt:lpstr>
      <vt:lpstr>Five-Year Action Plan | Eligible Entities that receive planning funds must submit a Five-Year Action Plan</vt:lpstr>
      <vt:lpstr>Five-Year Action Plan | Eligible Entities may use template or an existing plan</vt:lpstr>
      <vt:lpstr>Eligible Entity application process Initial Proposal</vt:lpstr>
      <vt:lpstr>Initial Proposal | Initial Proposals are due within 180 days of the release of the Notice of Available Amounts</vt:lpstr>
      <vt:lpstr>Initial Proposal | Initial Proposals include 19 components</vt:lpstr>
      <vt:lpstr>Initial Proposal | Funding allocation includes three components and is based on new FCC maps</vt:lpstr>
      <vt:lpstr>Initial Proposal | If the Initial Proposal is approved, NTIA will release at least 20% of total allocation for select purposes</vt:lpstr>
      <vt:lpstr>Initial Proposal | The eligible entity must conduct a process for stakeholders to challenge if a location is eligible for funds</vt:lpstr>
      <vt:lpstr>Initial Proposal | Eligible Entities must use first 20% of total funds for select purposes except in case of waiver</vt:lpstr>
      <vt:lpstr>Initial Proposal | Eligible Entities must establish fair, open, and competitive processes for selecting subgrantees</vt:lpstr>
      <vt:lpstr>Initial Proposal | Complete coverage of unserved locations and underserved locations (where funding permits)</vt:lpstr>
      <vt:lpstr>Initial Proposal | When selecting among proposals, Eligible Entities must use an approved process with certain criteria</vt:lpstr>
      <vt:lpstr>Initial Proposal | Eligible Entity must identify "Extremely High Cost per Location Threshold" </vt:lpstr>
      <vt:lpstr>Initial Proposal | Subgrantees must meet general and specific qualification requirements</vt:lpstr>
      <vt:lpstr>Initial Proposal | Matching funds ≥25% of project costs are required for deploying broadband service projects</vt:lpstr>
      <vt:lpstr>Eligible Entity application process Final Proposal</vt:lpstr>
      <vt:lpstr>Final Proposal | Final Proposals are due within a year of the Initial Proposal's approval</vt:lpstr>
      <vt:lpstr>Final Proposal | Final Proposals include 15 components</vt:lpstr>
      <vt:lpstr>Final Proposal | Implementation status of plans detailed in Initial Proposal includes five components</vt:lpstr>
      <vt:lpstr>Final Proposal | Final Proposal approval results in remaining 80% of funding released</vt:lpstr>
      <vt:lpstr>Final Proposal | NOFO provides specific examples of eligible uses of funds</vt:lpstr>
      <vt:lpstr>Eligible Entity application process Implementation and monitoring</vt:lpstr>
      <vt:lpstr>Implementation and monitoring | Both Eligible Entities and subgrantees must comply with reporting requirements</vt:lpstr>
      <vt:lpstr>Eligible Entity and subgrantee obligations</vt:lpstr>
      <vt:lpstr>Eligible Entity obligations | Eligible Entities must meet eight programmatic requirements</vt:lpstr>
      <vt:lpstr>Local coordination | Eligible Entities to detail ongoing local coordination efforts and plan to fulfill future requirements </vt:lpstr>
      <vt:lpstr>Fair labor practices and highly skilled workforce | Entities must also consider fair labor practices and plan for a highly skilled workforce</vt:lpstr>
      <vt:lpstr>Climate resiliency | Applicants must account for current and future weather- and climate-related risks </vt:lpstr>
      <vt:lpstr>Subgrantee obligations | Subgrantees must meet three programmatic requirements</vt:lpstr>
      <vt:lpstr>Service obligations | Subgrantees must offer at least one low-cost broadband service option for all eligible subscribers</vt:lpstr>
      <vt:lpstr>Next steps</vt:lpstr>
      <vt:lpstr>This webinar focuses on info for BEAD applicants, but every stakeholder is invited to be involved in the BEAD program</vt:lpstr>
      <vt:lpstr>Next steps for applicants related to the BEAD Program </vt:lpstr>
      <vt:lpstr>For specific inquiries, please contact the appropriate office</vt:lpstr>
      <vt:lpstr>PowerPoint Presentation</vt:lpstr>
      <vt:lpstr>Format Guide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2022-05-19T23:41:44Z</dcterms:created>
  <dcterms:modified xsi:type="dcterms:W3CDTF">2022-06-02T18:48:47Z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0x010100DD0BD637EDCCC64884088779BFDF8DAF</vt:lpwstr>
  </property>
</Properties>
</file>